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75" r:id="rId3"/>
    <p:sldId id="276" r:id="rId4"/>
    <p:sldId id="277" r:id="rId5"/>
    <p:sldId id="279" r:id="rId6"/>
    <p:sldId id="259" r:id="rId7"/>
    <p:sldId id="260" r:id="rId8"/>
    <p:sldId id="281" r:id="rId9"/>
    <p:sldId id="282" r:id="rId10"/>
    <p:sldId id="273" r:id="rId11"/>
    <p:sldId id="274" r:id="rId12"/>
    <p:sldId id="280" r:id="rId13"/>
    <p:sldId id="261" r:id="rId14"/>
    <p:sldId id="263" r:id="rId15"/>
    <p:sldId id="266" r:id="rId16"/>
    <p:sldId id="262" r:id="rId17"/>
    <p:sldId id="265" r:id="rId18"/>
    <p:sldId id="267" r:id="rId19"/>
    <p:sldId id="26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9561" autoAdjust="0"/>
  </p:normalViewPr>
  <p:slideViewPr>
    <p:cSldViewPr snapToObjects="1" showGuides="1">
      <p:cViewPr varScale="1">
        <p:scale>
          <a:sx n="107" d="100"/>
          <a:sy n="107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D187-401A-4B4E-AF2E-14D9841D9439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A2588-48B1-0547-9174-17992890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49EF3-3930-CB45-8775-966671A0C599}" type="slidenum">
              <a:rPr lang="en-US"/>
              <a:pPr/>
              <a:t>15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EE8F6-69C0-5741-875D-223791D96BE2}" type="slidenum">
              <a:rPr lang="en-US"/>
              <a:pPr/>
              <a:t>16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D12B0-0D0C-CB47-9E4A-A44498194C46}" type="slidenum">
              <a:rPr lang="en-US"/>
              <a:pPr/>
              <a:t>17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43951-55CC-7F46-A930-3CA5B8602DD7}" type="slidenum">
              <a:rPr lang="en-US"/>
              <a:pPr/>
              <a:t>18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96D0C-6304-1145-AACF-0A245765AE21}" type="slidenum">
              <a:rPr lang="en-US"/>
              <a:pPr/>
              <a:t>19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E479C-72D7-A84E-A74C-F3F357C00CA4}" type="slidenum">
              <a:rPr lang="en-US"/>
              <a:pPr/>
              <a:t>20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0A172-73E7-1D4C-93E9-41A98056A4BE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BAE37-4912-DC44-B7E5-3D46BD85E044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5CDE5-27EF-344F-965D-8A27E99ABD48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875D3-D183-6946-9D51-C2575B00376D}" type="slidenum">
              <a:rPr lang="en-US"/>
              <a:pPr/>
              <a:t>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970E-73B3-6D46-8DCE-AB3328B40F92}" type="slidenum">
              <a:rPr lang="en-US"/>
              <a:pPr/>
              <a:t>6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994F3-7DD4-9F4B-931B-16AC7BBBB80D}" type="slidenum">
              <a:rPr lang="en-US"/>
              <a:pPr/>
              <a:t>7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CEC-115B-9B40-827A-336C140424D2}" type="slidenum">
              <a:rPr lang="en-US"/>
              <a:pPr/>
              <a:t>13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37732-41DC-0E47-9797-E71FF0E517CD}" type="slidenum">
              <a:rPr lang="en-US"/>
              <a:pPr/>
              <a:t>14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7F89-EAD8-244B-94FB-E660F580D07B}" type="datetimeFigureOut">
              <a:rPr lang="en-US" smtClean="0"/>
              <a:pPr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A9EF-DC68-6548-B3A0-2CE54E13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jpeg"/><Relationship Id="rId5" Type="http://schemas.openxmlformats.org/officeDocument/2006/relationships/image" Target="../media/image24.jpeg"/><Relationship Id="rId6" Type="http://schemas.openxmlformats.org/officeDocument/2006/relationships/image" Target="../media/image21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4.jpeg"/><Relationship Id="rId5" Type="http://schemas.openxmlformats.org/officeDocument/2006/relationships/image" Target="../media/image10.jpeg"/><Relationship Id="rId6" Type="http://schemas.openxmlformats.org/officeDocument/2006/relationships/image" Target="../media/image21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4.jpeg"/><Relationship Id="rId5" Type="http://schemas.openxmlformats.org/officeDocument/2006/relationships/image" Target="../media/image12.jpeg"/><Relationship Id="rId6" Type="http://schemas.openxmlformats.org/officeDocument/2006/relationships/image" Target="../media/image21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25.jpeg"/><Relationship Id="rId7" Type="http://schemas.openxmlformats.org/officeDocument/2006/relationships/image" Target="../media/image9.jpeg"/><Relationship Id="rId8" Type="http://schemas.openxmlformats.org/officeDocument/2006/relationships/image" Target="../media/image21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25.jpeg"/><Relationship Id="rId7" Type="http://schemas.openxmlformats.org/officeDocument/2006/relationships/image" Target="../media/image10.jpeg"/><Relationship Id="rId8" Type="http://schemas.openxmlformats.org/officeDocument/2006/relationships/image" Target="../media/image21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2.jpeg"/><Relationship Id="rId7" Type="http://schemas.openxmlformats.org/officeDocument/2006/relationships/image" Target="../media/image25.jpeg"/><Relationship Id="rId8" Type="http://schemas.openxmlformats.org/officeDocument/2006/relationships/image" Target="../media/image21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1.jpeg"/><Relationship Id="rId5" Type="http://schemas.openxmlformats.org/officeDocument/2006/relationships/image" Target="../media/image26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30.jpe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slide" Target="slide6.xml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29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10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1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1.jpeg"/><Relationship Id="rId9" Type="http://schemas.openxmlformats.org/officeDocument/2006/relationships/image" Target="../media/image13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158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5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5-7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90" y="36493"/>
            <a:ext cx="89916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/>
                <a:cs typeface="Book Antiqua"/>
              </a:rPr>
              <a:t>See if you can break the code &amp; uncover the clues on how we change from </a:t>
            </a:r>
            <a:r>
              <a:rPr lang="en-US" sz="28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words </a:t>
            </a:r>
            <a:r>
              <a:rPr lang="en-US" sz="2800" b="1" dirty="0" smtClean="0">
                <a:latin typeface="Book Antiqua"/>
                <a:cs typeface="Book Antiqua"/>
              </a:rPr>
              <a:t>to </a:t>
            </a:r>
            <a:r>
              <a:rPr lang="en-US" sz="28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equations</a:t>
            </a:r>
            <a:r>
              <a:rPr lang="en-US" sz="2800" b="1" dirty="0" smtClean="0">
                <a:latin typeface="Book Antiqua"/>
                <a:cs typeface="Book Antiqua"/>
              </a:rPr>
              <a:t>.</a:t>
            </a:r>
            <a:endParaRPr lang="en-US" sz="2800" b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8305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F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i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n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d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 6 % 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o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f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 5 2 5 .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73759"/>
            <a:ext cx="8305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badi MT Condensed Extra Bold"/>
                <a:cs typeface="Abadi MT Condensed Extra Bold"/>
              </a:rPr>
              <a:t>.0 6  </a:t>
            </a:r>
            <a:r>
              <a:rPr lang="en-US" sz="44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4400" dirty="0" smtClean="0">
                <a:latin typeface="Abadi MT Condensed Extra Bold"/>
                <a:cs typeface="Abadi MT Condensed Extra Bold"/>
              </a:rPr>
              <a:t>  5 2 5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4 2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i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s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w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h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a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t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p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e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r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c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e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n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t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o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f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6 0 ?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2296"/>
            <a:ext cx="8915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4 2  =  </a:t>
            </a:r>
            <a:r>
              <a:rPr lang="en-US" sz="4400" dirty="0" err="1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x</a:t>
            </a:r>
            <a:r>
              <a:rPr lang="en-US" sz="44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  </a:t>
            </a:r>
            <a:r>
              <a:rPr lang="en-US" sz="44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44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  6 0</a:t>
            </a:r>
            <a:endParaRPr lang="en-US" sz="4400" dirty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6 5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i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s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5 2 %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o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f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w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h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a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t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n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u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m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b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e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r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?  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38800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badi MT Condensed Extra Bold"/>
                <a:cs typeface="Abadi MT Condensed Extra Bold"/>
              </a:rPr>
              <a:t>6 5  =  .5 2  </a:t>
            </a:r>
            <a:r>
              <a:rPr lang="en-US" sz="44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4400" dirty="0" smtClean="0">
                <a:latin typeface="Abadi MT Condensed Extra Bold"/>
                <a:cs typeface="Abadi MT Condensed Extra Bold"/>
              </a:rPr>
              <a:t>  </a:t>
            </a:r>
            <a:r>
              <a:rPr lang="en-US" sz="4400" dirty="0" err="1" smtClean="0">
                <a:latin typeface="Abadi MT Condensed Extra Bold"/>
                <a:cs typeface="Abadi MT Condensed Extra Bold"/>
              </a:rPr>
              <a:t>x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0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4 2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i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s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w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h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a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t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p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e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r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c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e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n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t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o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askerville"/>
                <a:cs typeface="Baskerville"/>
              </a:rPr>
              <a:t>f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  6 0 ?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8229600" cy="58477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/>
                <a:cs typeface="Book Antiqua"/>
              </a:rPr>
              <a:t>Let’s find our clues and break the code.</a:t>
            </a:r>
            <a:endParaRPr lang="en-US" sz="3200" b="1" dirty="0">
              <a:latin typeface="Book Antiqua"/>
              <a:cs typeface="Book Antiqu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4113212"/>
            <a:ext cx="411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" y="1143000"/>
            <a:ext cx="8305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F </a:t>
            </a:r>
            <a:r>
              <a:rPr lang="en-US" sz="4400" dirty="0" err="1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i</a:t>
            </a:r>
            <a:r>
              <a:rPr lang="en-US" sz="4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n</a:t>
            </a:r>
            <a:r>
              <a:rPr lang="en-US" sz="4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d</a:t>
            </a:r>
            <a:r>
              <a:rPr lang="en-US" sz="4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   6 %   </a:t>
            </a:r>
            <a:r>
              <a:rPr lang="en-US" sz="4400" dirty="0" err="1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o</a:t>
            </a:r>
            <a:r>
              <a:rPr lang="en-US" sz="4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f</a:t>
            </a:r>
            <a:r>
              <a:rPr lang="en-US" sz="4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   5 2 5 .</a:t>
            </a:r>
            <a:endParaRPr lang="en-US" sz="4400" dirty="0">
              <a:solidFill>
                <a:srgbClr val="0000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2041675"/>
            <a:ext cx="1219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badi MT Condensed Extra Bold"/>
                <a:cs typeface="Abadi MT Condensed Extra Bold"/>
              </a:rPr>
              <a:t>.0 6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1606053"/>
            <a:ext cx="1981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3873326" y="2005556"/>
            <a:ext cx="428140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54224" y="2109591"/>
            <a:ext cx="660776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63380" y="2041675"/>
            <a:ext cx="1790701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badi MT Condensed Extra Bold"/>
                <a:cs typeface="Abadi MT Condensed Extra Bold"/>
              </a:rPr>
              <a:t>5 2 5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6200000" flipH="1">
            <a:off x="5196129" y="2014026"/>
            <a:ext cx="428140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6451614" y="2014026"/>
            <a:ext cx="428140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4495" y="4298688"/>
            <a:ext cx="1219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badi MT Condensed Extra Bold"/>
                <a:cs typeface="Abadi MT Condensed Extra Bold"/>
              </a:rPr>
              <a:t>4 2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H="1">
            <a:off x="547930" y="4244419"/>
            <a:ext cx="428140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14790" y="4316424"/>
            <a:ext cx="1219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badi MT Condensed Extra Bold"/>
                <a:cs typeface="Abadi MT Condensed Extra Bold"/>
              </a:rPr>
              <a:t>=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6200000" flipH="1">
            <a:off x="1398225" y="4283186"/>
            <a:ext cx="428140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835024" y="4412159"/>
            <a:ext cx="1219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badi MT Condensed Extra Bold"/>
                <a:cs typeface="Abadi MT Condensed Extra Bold"/>
              </a:rPr>
              <a:t>x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6200000" flipH="1">
            <a:off x="4218459" y="4378921"/>
            <a:ext cx="428140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26160" y="4335959"/>
            <a:ext cx="660776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 flipH="1">
            <a:off x="6868065" y="4283185"/>
            <a:ext cx="428140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7814749" y="4303565"/>
            <a:ext cx="428140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31315" y="4270216"/>
            <a:ext cx="1219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badi MT Condensed Extra Bold"/>
                <a:cs typeface="Abadi MT Condensed Extra Bold"/>
              </a:rPr>
              <a:t>6 0</a:t>
            </a:r>
            <a:endParaRPr lang="en-US" sz="4400" dirty="0">
              <a:latin typeface="Abadi MT Condensed Extra Bold"/>
              <a:cs typeface="Abadi MT Condensed Extra Bol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52600" y="2826841"/>
            <a:ext cx="5984495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.0 6  </a:t>
            </a:r>
            <a:r>
              <a:rPr lang="en-US" sz="44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44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 5 2 5</a:t>
            </a:r>
            <a:endParaRPr lang="en-US" sz="44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52600" y="5097959"/>
            <a:ext cx="5984495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4 2  =  6 0x</a:t>
            </a:r>
            <a:endParaRPr lang="en-US" sz="44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1" y="1128118"/>
            <a:ext cx="7888514" cy="24532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42" grpId="0"/>
      <p:bldP spid="44" grpId="0"/>
      <p:bldP spid="52" grpId="0"/>
      <p:bldP spid="55" grpId="0"/>
      <p:bldP spid="57" grpId="0"/>
      <p:bldP spid="59" grpId="0"/>
      <p:bldP spid="63" grpId="0"/>
      <p:bldP spid="64" grpId="0"/>
      <p:bldP spid="65" grpId="0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24200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12  is  what  percent  of  40?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10624"/>
            <a:ext cx="82296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/>
                <a:cs typeface="Book Antiqua"/>
              </a:rPr>
              <a:t>Here’s our code.</a:t>
            </a:r>
            <a:endParaRPr lang="en-US" sz="4400" b="1" dirty="0">
              <a:latin typeface="Book Antiqua"/>
              <a:cs typeface="Book Antiqu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124200"/>
            <a:ext cx="8305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Find   8%   of   25.</a:t>
            </a:r>
            <a:endParaRPr lang="en-US" sz="4400" dirty="0">
              <a:solidFill>
                <a:srgbClr val="0000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28600" y="3048000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pple Chancery"/>
                <a:cs typeface="Apple Chancery"/>
              </a:rPr>
              <a:t>386 is 53% of what number?</a:t>
            </a:r>
            <a:endParaRPr lang="en-US" sz="44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048000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Chalkduster"/>
                <a:cs typeface="Chalkduster"/>
              </a:rPr>
              <a:t>53 is what percent of 50?</a:t>
            </a:r>
            <a:endParaRPr lang="en-US" sz="4400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09316"/>
            <a:ext cx="82296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/>
                <a:cs typeface="Book Antiqua"/>
              </a:rPr>
              <a:t>Look for key words.</a:t>
            </a:r>
            <a:endParaRPr lang="en-US" sz="4400" b="1" dirty="0">
              <a:latin typeface="Book Antiqua"/>
              <a:cs typeface="Book Antiqu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752600"/>
            <a:ext cx="39624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merican Typewriter"/>
                <a:cs typeface="American Typewriter"/>
              </a:rPr>
              <a:t>is </a:t>
            </a:r>
            <a:r>
              <a:rPr lang="en-US" sz="3600" dirty="0" smtClean="0">
                <a:latin typeface="American Typewriter"/>
                <a:cs typeface="American Typewriter"/>
              </a:rPr>
              <a:t>means ……. </a:t>
            </a:r>
            <a:r>
              <a:rPr lang="en-US" sz="3600" b="1" dirty="0" smtClean="0">
                <a:latin typeface="American Typewriter"/>
                <a:cs typeface="American Typewriter"/>
              </a:rPr>
              <a:t>=</a:t>
            </a:r>
            <a:endParaRPr lang="en-US" sz="3600" b="1" dirty="0"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438400"/>
            <a:ext cx="64008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merican Typewriter"/>
                <a:cs typeface="American Typewriter"/>
              </a:rPr>
              <a:t>of </a:t>
            </a:r>
            <a:r>
              <a:rPr lang="en-US" sz="3600" dirty="0" smtClean="0">
                <a:latin typeface="American Typewriter"/>
                <a:cs typeface="American Typewriter"/>
              </a:rPr>
              <a:t>means…….</a:t>
            </a:r>
            <a:r>
              <a:rPr lang="en-US" sz="3600" b="1" dirty="0" smtClean="0">
                <a:latin typeface="American Typewriter"/>
                <a:cs typeface="American Typewriter"/>
              </a:rPr>
              <a:t>multiply</a:t>
            </a:r>
            <a:endParaRPr lang="en-US" sz="3600" b="1" dirty="0">
              <a:latin typeface="American Typewriter"/>
              <a:cs typeface="American Typewri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114800"/>
            <a:ext cx="87630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merican Typewriter"/>
                <a:cs typeface="American Typewriter"/>
              </a:rPr>
              <a:t>what </a:t>
            </a:r>
            <a:r>
              <a:rPr lang="en-US" sz="3600" dirty="0" smtClean="0">
                <a:latin typeface="American Typewriter"/>
                <a:cs typeface="American Typewriter"/>
              </a:rPr>
              <a:t>or </a:t>
            </a:r>
            <a:r>
              <a:rPr lang="en-US" sz="3600" b="1" dirty="0" smtClean="0">
                <a:latin typeface="American Typewriter"/>
                <a:cs typeface="American Typewriter"/>
              </a:rPr>
              <a:t>find </a:t>
            </a:r>
            <a:r>
              <a:rPr lang="en-US" sz="3600" dirty="0" smtClean="0">
                <a:latin typeface="American Typewriter"/>
                <a:cs typeface="American Typewriter"/>
              </a:rPr>
              <a:t>describes the </a:t>
            </a:r>
            <a:r>
              <a:rPr lang="en-US" sz="3600" b="1" dirty="0" smtClean="0">
                <a:latin typeface="American Typewriter"/>
                <a:cs typeface="American Typewriter"/>
              </a:rPr>
              <a:t>variable</a:t>
            </a:r>
            <a:endParaRPr lang="en-US" sz="3600" b="1" dirty="0">
              <a:latin typeface="American Typewriter"/>
              <a:cs typeface="American Typewri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76600"/>
            <a:ext cx="87630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merican Typewriter"/>
                <a:cs typeface="American Typewriter"/>
              </a:rPr>
              <a:t>percents % </a:t>
            </a:r>
            <a:r>
              <a:rPr lang="en-US" sz="3600" dirty="0" smtClean="0">
                <a:latin typeface="American Typewriter"/>
                <a:cs typeface="American Typewriter"/>
              </a:rPr>
              <a:t>are changed to a </a:t>
            </a:r>
            <a:r>
              <a:rPr lang="en-US" sz="3600" b="1" dirty="0" smtClean="0">
                <a:latin typeface="American Typewriter"/>
                <a:cs typeface="American Typewriter"/>
              </a:rPr>
              <a:t>decimal </a:t>
            </a:r>
            <a:endParaRPr lang="en-US" sz="3600" b="1" dirty="0">
              <a:latin typeface="American Typewriter"/>
              <a:cs typeface="American Typewri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153561"/>
            <a:ext cx="8763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Baskerville"/>
                <a:cs typeface="Baskerville"/>
              </a:rPr>
              <a:t>(Use the clues &amp; write the equation in the order the clues appear.)</a:t>
            </a:r>
            <a:endParaRPr lang="en-US" sz="4000" i="1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20" grpId="0"/>
      <p:bldP spid="20" grpId="1"/>
      <p:bldP spid="26" grpId="0"/>
      <p:bldP spid="26" grpId="1"/>
      <p:bldP spid="27" grpId="0"/>
      <p:bldP spid="27" grpId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316037"/>
            <a:ext cx="457200" cy="457200"/>
          </a:xfrm>
          <a:prstGeom prst="rect">
            <a:avLst/>
          </a:prstGeom>
          <a:noFill/>
        </p:spPr>
      </p:pic>
      <p:pic>
        <p:nvPicPr>
          <p:cNvPr id="153604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Find the Part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876300" y="1219200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Find 30% of 450.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3352800" y="6183868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1" dirty="0">
                <a:solidFill>
                  <a:srgbClr val="00539D"/>
                </a:solidFill>
              </a:rPr>
              <a:t>Answer:</a:t>
            </a:r>
            <a:r>
              <a:rPr lang="en-US" sz="2800" b="1" dirty="0">
                <a:solidFill>
                  <a:srgbClr val="E01B22"/>
                </a:solidFill>
              </a:rPr>
              <a:t> 	135</a:t>
            </a:r>
          </a:p>
        </p:txBody>
      </p:sp>
      <p:pic>
        <p:nvPicPr>
          <p:cNvPr id="153611" name="Picture 11" descr="LH_5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19300" y="1821359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a typeface="Times New Roman" pitchFamily="-112" charset="0"/>
                <a:cs typeface="Times New Roman" pitchFamily="-112" charset="0"/>
              </a:rPr>
              <a:t>30%   of   450</a:t>
            </a:r>
            <a:endParaRPr lang="en-US" sz="4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971800" y="29718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342606" y="2971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485606" y="2971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71800" y="3352800"/>
            <a:ext cx="83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a typeface="Times New Roman" pitchFamily="-112" charset="0"/>
                <a:cs typeface="Times New Roman" pitchFamily="-112" charset="0"/>
              </a:rPr>
              <a:t>.3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4440299" y="3468469"/>
            <a:ext cx="460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3600" b="1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5334000" y="3352800"/>
            <a:ext cx="144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a typeface="Times New Roman" pitchFamily="-112" charset="0"/>
                <a:cs typeface="Times New Roman" pitchFamily="-112" charset="0"/>
              </a:rPr>
              <a:t>450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utoUpdateAnimBg="0"/>
      <p:bldP spid="153606" grpId="0" build="p" autoUpdateAnimBg="0" advAuto="0"/>
      <p:bldP spid="153609" grpId="0" build="p" autoUpdateAnimBg="0"/>
      <p:bldP spid="1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506663" y="778153"/>
            <a:ext cx="503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  <a:latin typeface="Baskerville"/>
                <a:cs typeface="Baskerville"/>
              </a:rPr>
              <a:t>Find the Percent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876300" y="1219200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latin typeface="Baskerville"/>
                <a:ea typeface="Times New Roman" pitchFamily="-112" charset="0"/>
                <a:cs typeface="Baskerville"/>
              </a:rPr>
              <a:t>102 is what percent of 150? </a:t>
            </a:r>
          </a:p>
        </p:txBody>
      </p:sp>
      <p:pic>
        <p:nvPicPr>
          <p:cNvPr id="15668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16037"/>
            <a:ext cx="457200" cy="457200"/>
          </a:xfrm>
          <a:prstGeom prst="rect">
            <a:avLst/>
          </a:prstGeom>
          <a:noFill/>
        </p:spPr>
      </p:pic>
      <p:pic>
        <p:nvPicPr>
          <p:cNvPr id="156683" name="Picture 11" descr="LH_5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04800" y="625858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dirty="0">
                <a:solidFill>
                  <a:srgbClr val="00539D"/>
                </a:solidFill>
                <a:latin typeface="Baskerville"/>
                <a:cs typeface="Baskerville"/>
              </a:rPr>
              <a:t>Answer:</a:t>
            </a:r>
            <a:r>
              <a:rPr lang="en-US" sz="2800" b="0" dirty="0">
                <a:solidFill>
                  <a:srgbClr val="E01B22"/>
                </a:solidFill>
                <a:latin typeface="Baskerville"/>
                <a:cs typeface="Baskerville"/>
              </a:rPr>
              <a:t> </a:t>
            </a:r>
            <a:r>
              <a:rPr lang="en-US" sz="2800" b="0" dirty="0" smtClean="0">
                <a:solidFill>
                  <a:srgbClr val="E01B22"/>
                </a:solidFill>
                <a:latin typeface="Baskerville"/>
                <a:cs typeface="Baskerville"/>
              </a:rPr>
              <a:t>	102 </a:t>
            </a:r>
            <a:r>
              <a:rPr lang="en-US" sz="2800" b="0" dirty="0">
                <a:solidFill>
                  <a:srgbClr val="E01B22"/>
                </a:solidFill>
                <a:latin typeface="Baskerville"/>
                <a:cs typeface="Baskerville"/>
              </a:rPr>
              <a:t>is 68% of 150.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3499" y="1897559"/>
            <a:ext cx="7097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Baskerville"/>
                <a:ea typeface="Times New Roman" pitchFamily="-112" charset="0"/>
                <a:cs typeface="Baskerville"/>
              </a:rPr>
              <a:t>102 is what percent of 150</a:t>
            </a:r>
            <a:endParaRPr lang="en-US" sz="44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676400" y="29718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704806" y="2971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620794" y="2971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47800" y="3352800"/>
            <a:ext cx="121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Baskerville"/>
                <a:ea typeface="Times New Roman" pitchFamily="-112" charset="0"/>
                <a:cs typeface="Baskerville"/>
              </a:rPr>
              <a:t>102</a:t>
            </a:r>
            <a:endParaRPr lang="en-US" sz="4400" dirty="0">
              <a:latin typeface="Baskerville"/>
              <a:cs typeface="Baskervill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5181" y="3468469"/>
            <a:ext cx="460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3600" b="1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7467600" y="3352800"/>
            <a:ext cx="144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Baskerville"/>
                <a:ea typeface="Times New Roman" pitchFamily="-112" charset="0"/>
                <a:cs typeface="Baskerville"/>
              </a:rPr>
              <a:t>150</a:t>
            </a:r>
            <a:endParaRPr lang="en-US" sz="4400" dirty="0">
              <a:latin typeface="Baskerville"/>
              <a:cs typeface="Baskerville"/>
            </a:endParaRPr>
          </a:p>
        </p:txBody>
      </p:sp>
      <p:cxnSp>
        <p:nvCxnSpPr>
          <p:cNvPr id="21" name="Straight Arrow Connector 20"/>
          <p:cNvCxnSpPr>
            <a:endCxn id="22" idx="0"/>
          </p:cNvCxnSpPr>
          <p:nvPr/>
        </p:nvCxnSpPr>
        <p:spPr>
          <a:xfrm rot="16200000" flipH="1">
            <a:off x="2519688" y="2890507"/>
            <a:ext cx="877670" cy="27825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19400" y="3468469"/>
            <a:ext cx="556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skerville"/>
                <a:ea typeface="Times New Roman" pitchFamily="-112" charset="0"/>
                <a:cs typeface="Baskerville"/>
              </a:rPr>
              <a:t> </a:t>
            </a:r>
            <a:r>
              <a:rPr lang="en-US" sz="3600" b="1" dirty="0" smtClean="0">
                <a:latin typeface="Baskerville"/>
                <a:ea typeface="Wingdings"/>
                <a:cs typeface="Baskerville"/>
              </a:rPr>
              <a:t>=</a:t>
            </a:r>
            <a:endParaRPr lang="en-US" sz="3600" dirty="0">
              <a:latin typeface="Baskerville"/>
              <a:cs typeface="Baskerville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097650" y="2590798"/>
            <a:ext cx="3531750" cy="7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496594" y="2982764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25100" y="3124200"/>
            <a:ext cx="662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Baskerville"/>
                <a:ea typeface="Times New Roman" pitchFamily="-112" charset="0"/>
                <a:cs typeface="Baskerville"/>
              </a:rPr>
              <a:t> </a:t>
            </a:r>
            <a:r>
              <a:rPr lang="en-US" sz="4800" b="1" dirty="0" err="1" smtClean="0">
                <a:latin typeface="Baskerville"/>
                <a:ea typeface="Wingdings"/>
                <a:cs typeface="Baskerville"/>
              </a:rPr>
              <a:t>p</a:t>
            </a:r>
            <a:endParaRPr lang="en-US" sz="4800" dirty="0">
              <a:latin typeface="Baskerville"/>
              <a:cs typeface="Baskervill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688" y="4810780"/>
            <a:ext cx="316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Baskerville"/>
                <a:cs typeface="Baskerville"/>
              </a:rPr>
              <a:t>Rewrite</a:t>
            </a:r>
            <a:r>
              <a:rPr lang="en-US" sz="2800" dirty="0" smtClean="0">
                <a:latin typeface="Baskerville"/>
                <a:cs typeface="Baskerville"/>
              </a:rPr>
              <a:t>: 102 = 150p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4876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Baskerville"/>
                <a:cs typeface="Baskerville"/>
              </a:rPr>
              <a:t>Use the multiplicative inverse</a:t>
            </a:r>
            <a:r>
              <a:rPr lang="en-US" sz="2800" dirty="0" smtClean="0">
                <a:latin typeface="Baskerville"/>
                <a:cs typeface="Baskerville"/>
              </a:rPr>
              <a:t>: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667000" y="5334000"/>
            <a:ext cx="430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76400" y="5334000"/>
            <a:ext cx="430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22832" y="526345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askerville"/>
                <a:cs typeface="Baskerville"/>
              </a:rPr>
              <a:t>150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24000" y="525780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askerville"/>
                <a:cs typeface="Baskerville"/>
              </a:rPr>
              <a:t>150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292487" y="5385279"/>
            <a:ext cx="3994100" cy="327271"/>
          </a:xfrm>
          <a:custGeom>
            <a:avLst/>
            <a:gdLst>
              <a:gd name="connsiteX0" fmla="*/ 3433593 w 3994100"/>
              <a:gd name="connsiteY0" fmla="*/ 0 h 327271"/>
              <a:gd name="connsiteX1" fmla="*/ 3421834 w 3994100"/>
              <a:gd name="connsiteY1" fmla="*/ 293956 h 327271"/>
              <a:gd name="connsiteX2" fmla="*/ 0 w 3994100"/>
              <a:gd name="connsiteY2" fmla="*/ 199890 h 32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100" h="327271">
                <a:moveTo>
                  <a:pt x="3433593" y="0"/>
                </a:moveTo>
                <a:cubicBezTo>
                  <a:pt x="3713846" y="130320"/>
                  <a:pt x="3994100" y="260641"/>
                  <a:pt x="3421834" y="293956"/>
                </a:cubicBezTo>
                <a:cubicBezTo>
                  <a:pt x="2849569" y="327271"/>
                  <a:pt x="0" y="199890"/>
                  <a:pt x="0" y="199890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  <p:bldP spid="156677" grpId="0" build="p" autoUpdateAnimBg="0" advAuto="0"/>
      <p:bldP spid="17" grpId="0" build="p" autoUpdateAnimBg="0"/>
      <p:bldP spid="19" grpId="0"/>
      <p:bldP spid="16" grpId="0"/>
      <p:bldP spid="18" grpId="0"/>
      <p:bldP spid="20" grpId="0"/>
      <p:bldP spid="22" grpId="0"/>
      <p:bldP spid="32" grpId="0"/>
      <p:bldP spid="23" grpId="0"/>
      <p:bldP spid="24" grpId="0"/>
      <p:bldP spid="28" grpId="0"/>
      <p:bldP spid="31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Find the Whole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876300" y="1219200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144 is 45% of what number? </a:t>
            </a:r>
          </a:p>
        </p:txBody>
      </p:sp>
      <p:pic>
        <p:nvPicPr>
          <p:cNvPr id="159752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285220"/>
            <a:ext cx="457200" cy="457200"/>
          </a:xfrm>
          <a:prstGeom prst="rect">
            <a:avLst/>
          </a:prstGeom>
          <a:noFill/>
        </p:spPr>
      </p:pic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1066800" y="618238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dirty="0">
                <a:solidFill>
                  <a:srgbClr val="00539D"/>
                </a:solidFill>
              </a:rPr>
              <a:t>Answer:</a:t>
            </a:r>
            <a:r>
              <a:rPr lang="en-US" sz="2800" b="0" dirty="0">
                <a:solidFill>
                  <a:srgbClr val="E01B22"/>
                </a:solidFill>
              </a:rPr>
              <a:t> 	So, 144 is 45% of 320.</a:t>
            </a:r>
          </a:p>
        </p:txBody>
      </p:sp>
      <p:pic>
        <p:nvPicPr>
          <p:cNvPr id="159755" name="Picture 11" descr="LH_5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1828800"/>
            <a:ext cx="6814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4400" b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144 is 45% of what number? </a:t>
            </a:r>
            <a:endParaRPr lang="en-US" sz="4400" b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676400" y="29718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377043" y="2971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448159" y="2878027"/>
            <a:ext cx="877671" cy="30321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47800" y="3352800"/>
            <a:ext cx="121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Baskerville"/>
                <a:ea typeface="Times New Roman" pitchFamily="-112" charset="0"/>
                <a:cs typeface="Baskerville"/>
              </a:rPr>
              <a:t>144</a:t>
            </a:r>
            <a:endParaRPr lang="en-US" sz="4400" dirty="0">
              <a:latin typeface="Baskerville"/>
              <a:cs typeface="Baskervil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2581" y="3468469"/>
            <a:ext cx="460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3600" b="1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581400" y="3352800"/>
            <a:ext cx="144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Baskerville"/>
                <a:ea typeface="Times New Roman" pitchFamily="-112" charset="0"/>
                <a:cs typeface="Baskerville"/>
              </a:rPr>
              <a:t>.45</a:t>
            </a:r>
            <a:endParaRPr lang="en-US" sz="4400" dirty="0">
              <a:latin typeface="Baskerville"/>
              <a:cs typeface="Baskerville"/>
            </a:endParaRPr>
          </a:p>
        </p:txBody>
      </p:sp>
      <p:cxnSp>
        <p:nvCxnSpPr>
          <p:cNvPr id="20" name="Straight Arrow Connector 19"/>
          <p:cNvCxnSpPr>
            <a:endCxn id="21" idx="0"/>
          </p:cNvCxnSpPr>
          <p:nvPr/>
        </p:nvCxnSpPr>
        <p:spPr>
          <a:xfrm rot="16200000" flipH="1">
            <a:off x="2519688" y="2890507"/>
            <a:ext cx="877670" cy="27825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19400" y="3468469"/>
            <a:ext cx="556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skerville"/>
                <a:ea typeface="Times New Roman" pitchFamily="-112" charset="0"/>
                <a:cs typeface="Baskerville"/>
              </a:rPr>
              <a:t> </a:t>
            </a:r>
            <a:r>
              <a:rPr lang="en-US" sz="3600" b="1" dirty="0" smtClean="0">
                <a:latin typeface="Baskerville"/>
                <a:ea typeface="Wingdings"/>
                <a:cs typeface="Baskerville"/>
              </a:rPr>
              <a:t>=</a:t>
            </a:r>
            <a:endParaRPr lang="en-US" sz="3600" dirty="0">
              <a:latin typeface="Baskerville"/>
              <a:cs typeface="Baskerville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55050" y="2591594"/>
            <a:ext cx="3226950" cy="109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464373" y="2787973"/>
            <a:ext cx="1055042" cy="68421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77000" y="3200400"/>
            <a:ext cx="646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Baskerville"/>
                <a:ea typeface="Times New Roman" pitchFamily="-112" charset="0"/>
                <a:cs typeface="Baskerville"/>
              </a:rPr>
              <a:t> </a:t>
            </a:r>
            <a:r>
              <a:rPr lang="en-US" sz="4800" b="1" dirty="0" err="1" smtClean="0">
                <a:latin typeface="Baskerville"/>
                <a:ea typeface="Wingdings"/>
                <a:cs typeface="Baskerville"/>
              </a:rPr>
              <a:t>n</a:t>
            </a:r>
            <a:endParaRPr lang="en-US" sz="4800" dirty="0">
              <a:latin typeface="Baskerville"/>
              <a:cs typeface="Baskervill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688" y="4572000"/>
            <a:ext cx="316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Baskerville"/>
                <a:cs typeface="Baskerville"/>
              </a:rPr>
              <a:t>Rewrite</a:t>
            </a:r>
            <a:r>
              <a:rPr lang="en-US" sz="2800" dirty="0" smtClean="0">
                <a:latin typeface="Baskerville"/>
                <a:cs typeface="Baskerville"/>
              </a:rPr>
              <a:t>: 144 = .45n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63802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Baskerville"/>
                <a:cs typeface="Baskerville"/>
              </a:rPr>
              <a:t>Use the multiplicative inverse</a:t>
            </a:r>
            <a:r>
              <a:rPr lang="en-US" sz="2800" dirty="0" smtClean="0">
                <a:latin typeface="Baskerville"/>
                <a:cs typeface="Baskerville"/>
              </a:rPr>
              <a:t>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67000" y="5095220"/>
            <a:ext cx="430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76400" y="5095220"/>
            <a:ext cx="430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22832" y="502467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askerville"/>
                <a:cs typeface="Baskerville"/>
              </a:rPr>
              <a:t>.45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24000" y="501902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askerville"/>
                <a:cs typeface="Baskerville"/>
              </a:rPr>
              <a:t>.45</a:t>
            </a:r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3292487" y="5105400"/>
            <a:ext cx="3994100" cy="327271"/>
          </a:xfrm>
          <a:custGeom>
            <a:avLst/>
            <a:gdLst>
              <a:gd name="connsiteX0" fmla="*/ 3433593 w 3994100"/>
              <a:gd name="connsiteY0" fmla="*/ 0 h 327271"/>
              <a:gd name="connsiteX1" fmla="*/ 3421834 w 3994100"/>
              <a:gd name="connsiteY1" fmla="*/ 293956 h 327271"/>
              <a:gd name="connsiteX2" fmla="*/ 0 w 3994100"/>
              <a:gd name="connsiteY2" fmla="*/ 199890 h 32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100" h="327271">
                <a:moveTo>
                  <a:pt x="3433593" y="0"/>
                </a:moveTo>
                <a:cubicBezTo>
                  <a:pt x="3713846" y="130320"/>
                  <a:pt x="3994100" y="260641"/>
                  <a:pt x="3421834" y="293956"/>
                </a:cubicBezTo>
                <a:cubicBezTo>
                  <a:pt x="2849569" y="327271"/>
                  <a:pt x="0" y="199890"/>
                  <a:pt x="0" y="199890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utoUpdateAnimBg="0"/>
      <p:bldP spid="159749" grpId="0" build="p" autoUpdateAnimBg="0" advAuto="0"/>
      <p:bldP spid="159753" grpId="0" build="p" autoUpdateAnimBg="0"/>
      <p:bldP spid="19" grpId="0"/>
      <p:bldP spid="14" grpId="0"/>
      <p:bldP spid="15" grpId="0"/>
      <p:bldP spid="18" grpId="0"/>
      <p:bldP spid="21" grpId="0"/>
      <p:bldP spid="24" grpId="0"/>
      <p:bldP spid="25" grpId="0"/>
      <p:bldP spid="26" grpId="0"/>
      <p:bldP spid="29" grpId="0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818975" y="5227105"/>
            <a:ext cx="762000" cy="6858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7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4400" dirty="0">
                <a:solidFill>
                  <a:srgbClr val="00539D"/>
                </a:solidFill>
              </a:rPr>
              <a:t>A</a:t>
            </a:r>
            <a:r>
              <a:rPr lang="pt-BR" sz="4400" dirty="0" smtClean="0">
                <a:solidFill>
                  <a:srgbClr val="00539D"/>
                </a:solidFill>
              </a:rPr>
              <a:t>. </a:t>
            </a:r>
            <a:r>
              <a:rPr lang="pt-BR" sz="4400" dirty="0" smtClean="0"/>
              <a:t>	</a:t>
            </a:r>
            <a:r>
              <a:rPr lang="pt-BR" sz="4400" dirty="0"/>
              <a:t>21</a:t>
            </a:r>
            <a:endParaRPr lang="pt-BR" sz="4400" dirty="0" smtClean="0"/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B</a:t>
            </a:r>
            <a:r>
              <a:rPr lang="pt-BR" sz="4400" dirty="0">
                <a:solidFill>
                  <a:srgbClr val="00539D"/>
                </a:solidFill>
              </a:rPr>
              <a:t>.</a:t>
            </a:r>
            <a:r>
              <a:rPr lang="pt-BR" sz="4400" dirty="0" smtClean="0"/>
              <a:t>	  49</a:t>
            </a:r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C</a:t>
            </a:r>
            <a:r>
              <a:rPr lang="pt-BR" sz="4400" dirty="0">
                <a:solidFill>
                  <a:srgbClr val="00539D"/>
                </a:solidFill>
              </a:rPr>
              <a:t>.</a:t>
            </a:r>
            <a:r>
              <a:rPr lang="pt-BR" sz="4400" dirty="0"/>
              <a:t>	55</a:t>
            </a:r>
            <a:endParaRPr lang="pt-BR" sz="4400" dirty="0" smtClean="0"/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D</a:t>
            </a:r>
            <a:r>
              <a:rPr lang="pt-BR" sz="4400" dirty="0">
                <a:solidFill>
                  <a:srgbClr val="00539D"/>
                </a:solidFill>
              </a:rPr>
              <a:t>.</a:t>
            </a:r>
            <a:r>
              <a:rPr lang="pt-BR" sz="4400" dirty="0"/>
              <a:t>	63</a:t>
            </a:r>
          </a:p>
        </p:txBody>
      </p:sp>
      <p:sp>
        <p:nvSpPr>
          <p:cNvPr id="155655" name="TPQuestion"/>
          <p:cNvSpPr>
            <a:spLocks noChangeArrowheads="1"/>
          </p:cNvSpPr>
          <p:nvPr/>
        </p:nvSpPr>
        <p:spPr bwMode="auto">
          <a:xfrm>
            <a:off x="533400" y="14055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Find 20% of 315.</a:t>
            </a:r>
          </a:p>
        </p:txBody>
      </p:sp>
      <p:pic>
        <p:nvPicPr>
          <p:cNvPr id="15565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55657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5660" name="Picture 12" descr="LH_5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267200" y="2099846"/>
            <a:ext cx="4800600" cy="1405354"/>
            <a:chOff x="4267200" y="2099846"/>
            <a:chExt cx="4800600" cy="140535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Rectangle 23"/>
            <p:cNvSpPr/>
            <p:nvPr/>
          </p:nvSpPr>
          <p:spPr>
            <a:xfrm>
              <a:off x="4267200" y="2099846"/>
              <a:ext cx="4000500" cy="14053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343400" y="2099846"/>
              <a:ext cx="4724400" cy="1286708"/>
              <a:chOff x="4343400" y="2099846"/>
              <a:chExt cx="4724400" cy="128670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43400" y="2099846"/>
                <a:ext cx="21336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is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means …….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=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438400"/>
                <a:ext cx="26670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of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means…….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multiply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43400" y="3048000"/>
                <a:ext cx="40005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what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or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find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describes the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variable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43400" y="2743200"/>
                <a:ext cx="47244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percents %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are changed to a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decimal 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utoUpdateAnimBg="0"/>
      <p:bldP spid="15565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859190" y="3318930"/>
            <a:ext cx="609600" cy="61198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7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4400" dirty="0">
                <a:solidFill>
                  <a:srgbClr val="00539D"/>
                </a:solidFill>
              </a:rPr>
              <a:t>A.</a:t>
            </a:r>
            <a:r>
              <a:rPr lang="pt-BR" sz="4400" dirty="0" smtClean="0"/>
              <a:t>	  42</a:t>
            </a:r>
            <a:r>
              <a:rPr lang="pt-BR" sz="4400" dirty="0"/>
              <a:t>%</a:t>
            </a:r>
            <a:endParaRPr lang="pt-BR" sz="4400" dirty="0" smtClean="0"/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B</a:t>
            </a:r>
            <a:r>
              <a:rPr lang="pt-BR" sz="4400" dirty="0">
                <a:solidFill>
                  <a:srgbClr val="00539D"/>
                </a:solidFill>
              </a:rPr>
              <a:t>.</a:t>
            </a:r>
            <a:r>
              <a:rPr lang="pt-BR" sz="4400" dirty="0" smtClean="0"/>
              <a:t>	  54</a:t>
            </a:r>
            <a:r>
              <a:rPr lang="pt-BR" sz="4400" dirty="0"/>
              <a:t>%</a:t>
            </a:r>
            <a:endParaRPr lang="pt-BR" sz="4400" dirty="0" smtClean="0"/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C</a:t>
            </a:r>
            <a:r>
              <a:rPr lang="pt-BR" sz="4400" dirty="0">
                <a:solidFill>
                  <a:srgbClr val="00539D"/>
                </a:solidFill>
              </a:rPr>
              <a:t>.</a:t>
            </a:r>
            <a:r>
              <a:rPr lang="pt-BR" sz="4400" dirty="0"/>
              <a:t>	58%</a:t>
            </a:r>
            <a:endParaRPr lang="pt-BR" sz="4400" dirty="0" smtClean="0"/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D</a:t>
            </a:r>
            <a:r>
              <a:rPr lang="pt-BR" sz="4400" dirty="0">
                <a:solidFill>
                  <a:srgbClr val="00539D"/>
                </a:solidFill>
              </a:rPr>
              <a:t>.</a:t>
            </a:r>
            <a:r>
              <a:rPr lang="pt-BR" sz="4400" dirty="0"/>
              <a:t>	65%</a:t>
            </a:r>
          </a:p>
        </p:txBody>
      </p:sp>
      <p:sp>
        <p:nvSpPr>
          <p:cNvPr id="158727" name="TPQuestion"/>
          <p:cNvSpPr>
            <a:spLocks noChangeArrowheads="1"/>
          </p:cNvSpPr>
          <p:nvPr/>
        </p:nvSpPr>
        <p:spPr bwMode="auto">
          <a:xfrm>
            <a:off x="533400" y="1420982"/>
            <a:ext cx="8172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135 is what percent of 250?</a:t>
            </a:r>
          </a:p>
        </p:txBody>
      </p:sp>
      <p:pic>
        <p:nvPicPr>
          <p:cNvPr id="15872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58729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8732" name="Picture 12" descr="LH_5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419600" y="2328446"/>
            <a:ext cx="4800600" cy="1405354"/>
            <a:chOff x="4267200" y="2099846"/>
            <a:chExt cx="4800600" cy="140535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2" name="Rectangle 11"/>
            <p:cNvSpPr/>
            <p:nvPr/>
          </p:nvSpPr>
          <p:spPr>
            <a:xfrm>
              <a:off x="4267200" y="2099846"/>
              <a:ext cx="4000500" cy="14053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2"/>
            <p:cNvGrpSpPr/>
            <p:nvPr/>
          </p:nvGrpSpPr>
          <p:grpSpPr>
            <a:xfrm>
              <a:off x="4343400" y="2099846"/>
              <a:ext cx="4724400" cy="1286708"/>
              <a:chOff x="4343400" y="2099846"/>
              <a:chExt cx="4724400" cy="128670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43400" y="2099846"/>
                <a:ext cx="21336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is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means …….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=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438400"/>
                <a:ext cx="26670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of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means…….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multiply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43400" y="3048000"/>
                <a:ext cx="40005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what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or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find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describes the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variable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43400" y="2743200"/>
                <a:ext cx="47244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percents %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are changed to a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decimal 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6" grpId="0" autoUpdateAnimBg="0"/>
      <p:bldP spid="1587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835908" y="2335752"/>
            <a:ext cx="685800" cy="6096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7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4400" dirty="0">
                <a:solidFill>
                  <a:srgbClr val="00539D"/>
                </a:solidFill>
              </a:rPr>
              <a:t>A.</a:t>
            </a:r>
            <a:r>
              <a:rPr lang="pt-BR" sz="4400" dirty="0" smtClean="0"/>
              <a:t>	  620</a:t>
            </a:r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B.</a:t>
            </a:r>
            <a:r>
              <a:rPr lang="pt-BR" sz="4400" dirty="0" smtClean="0"/>
              <a:t>	  582</a:t>
            </a:r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C</a:t>
            </a:r>
            <a:r>
              <a:rPr lang="pt-BR" sz="4400" dirty="0">
                <a:solidFill>
                  <a:srgbClr val="00539D"/>
                </a:solidFill>
              </a:rPr>
              <a:t>.</a:t>
            </a:r>
            <a:r>
              <a:rPr lang="pt-BR" sz="4400" dirty="0"/>
              <a:t>	540</a:t>
            </a:r>
            <a:endParaRPr lang="pt-BR" sz="4400" dirty="0" smtClean="0"/>
          </a:p>
          <a:p>
            <a:pPr marL="533400" indent="-533400" algn="l"/>
            <a:endParaRPr lang="pt-BR" sz="20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4400" dirty="0" smtClean="0">
                <a:solidFill>
                  <a:srgbClr val="00539D"/>
                </a:solidFill>
              </a:rPr>
              <a:t>D</a:t>
            </a:r>
            <a:r>
              <a:rPr lang="pt-BR" sz="4400" dirty="0">
                <a:solidFill>
                  <a:srgbClr val="00539D"/>
                </a:solidFill>
              </a:rPr>
              <a:t>.</a:t>
            </a:r>
            <a:r>
              <a:rPr lang="pt-BR" sz="4400" dirty="0"/>
              <a:t>	476</a:t>
            </a:r>
          </a:p>
        </p:txBody>
      </p:sp>
      <p:sp>
        <p:nvSpPr>
          <p:cNvPr id="161799" name="TPQuestion"/>
          <p:cNvSpPr>
            <a:spLocks noChangeArrowheads="1"/>
          </p:cNvSpPr>
          <p:nvPr/>
        </p:nvSpPr>
        <p:spPr bwMode="auto">
          <a:xfrm>
            <a:off x="533400" y="1405816"/>
            <a:ext cx="8172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186 is 30% of what number?</a:t>
            </a:r>
          </a:p>
        </p:txBody>
      </p:sp>
      <p:pic>
        <p:nvPicPr>
          <p:cNvPr id="16180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180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61804" name="Picture 12" descr="LH_5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67200" y="2099846"/>
            <a:ext cx="4800600" cy="1405354"/>
            <a:chOff x="4267200" y="2099846"/>
            <a:chExt cx="4800600" cy="140535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2" name="Rectangle 11"/>
            <p:cNvSpPr/>
            <p:nvPr/>
          </p:nvSpPr>
          <p:spPr>
            <a:xfrm>
              <a:off x="4267200" y="2099846"/>
              <a:ext cx="4000500" cy="14053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2"/>
            <p:cNvGrpSpPr/>
            <p:nvPr/>
          </p:nvGrpSpPr>
          <p:grpSpPr>
            <a:xfrm>
              <a:off x="4343400" y="2099846"/>
              <a:ext cx="4724400" cy="1286708"/>
              <a:chOff x="4343400" y="2099846"/>
              <a:chExt cx="4724400" cy="128670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43400" y="2099846"/>
                <a:ext cx="21336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is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means …….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=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438400"/>
                <a:ext cx="26670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of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means…….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multiply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43400" y="3048000"/>
                <a:ext cx="40005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what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or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find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describes the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variable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43400" y="2743200"/>
                <a:ext cx="4724400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merican Typewriter"/>
                    <a:cs typeface="American Typewriter"/>
                  </a:rPr>
                  <a:t>percents % </a:t>
                </a:r>
                <a:r>
                  <a:rPr lang="en-US" sz="1600" dirty="0" smtClean="0">
                    <a:latin typeface="American Typewriter"/>
                    <a:cs typeface="American Typewriter"/>
                  </a:rPr>
                  <a:t>are changed to a </a:t>
                </a:r>
                <a:r>
                  <a:rPr lang="en-US" sz="1600" b="1" dirty="0" smtClean="0">
                    <a:latin typeface="American Typewriter"/>
                    <a:cs typeface="American Typewriter"/>
                  </a:rPr>
                  <a:t>decimal </a:t>
                </a:r>
                <a:endParaRPr lang="en-US" sz="1600" b="1" dirty="0">
                  <a:latin typeface="American Typewriter"/>
                  <a:cs typeface="American Typewriter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 autoUpdateAnimBg="0"/>
      <p:bldP spid="1617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7" name="Picture 11" descr="LH_5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4800" y="1341438"/>
            <a:ext cx="8729744" cy="3763962"/>
            <a:chOff x="304800" y="731838"/>
            <a:chExt cx="8729744" cy="336073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162828" name="Picture 12" descr="MAC3_p28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731838"/>
              <a:ext cx="8729744" cy="3360738"/>
            </a:xfrm>
            <a:prstGeom prst="rect">
              <a:avLst/>
            </a:prstGeom>
            <a:noFill/>
          </p:spPr>
        </p:pic>
        <p:sp>
          <p:nvSpPr>
            <p:cNvPr id="13" name="Round Same Side Corner Rectangle 12"/>
            <p:cNvSpPr/>
            <p:nvPr/>
          </p:nvSpPr>
          <p:spPr>
            <a:xfrm flipV="1">
              <a:off x="344398" y="1600200"/>
              <a:ext cx="8566866" cy="2492376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6656" y="2434088"/>
            <a:ext cx="8534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%</a:t>
            </a:r>
            <a:r>
              <a:rPr lang="en-US" sz="2400" dirty="0" smtClean="0"/>
              <a:t>..............</a:t>
            </a:r>
            <a:r>
              <a:rPr lang="en-US" sz="2400" b="1" dirty="0" smtClean="0">
                <a:solidFill>
                  <a:srgbClr val="FFFF00"/>
                </a:solidFill>
              </a:rPr>
              <a:t>means </a:t>
            </a:r>
            <a:r>
              <a:rPr lang="en-US" sz="2400" dirty="0" smtClean="0"/>
              <a:t>the decimal equivalent in </a:t>
            </a:r>
            <a:r>
              <a:rPr lang="en-US" sz="2400" b="1" dirty="0" smtClean="0">
                <a:solidFill>
                  <a:srgbClr val="FFFF00"/>
                </a:solidFill>
              </a:rPr>
              <a:t>hundredths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456" y="3037582"/>
            <a:ext cx="8958344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what</a:t>
            </a:r>
            <a:r>
              <a:rPr lang="en-US" sz="2400" dirty="0" smtClean="0"/>
              <a:t>………</a:t>
            </a:r>
            <a:r>
              <a:rPr lang="en-US" sz="2400" b="1" dirty="0" smtClean="0">
                <a:solidFill>
                  <a:srgbClr val="FFFF00"/>
                </a:solidFill>
              </a:rPr>
              <a:t>means </a:t>
            </a:r>
            <a:r>
              <a:rPr lang="en-US" sz="2400" dirty="0" smtClean="0"/>
              <a:t>that part is the variable (</a:t>
            </a:r>
            <a:r>
              <a:rPr lang="en-US" sz="2400" b="1" dirty="0" err="1" smtClean="0">
                <a:solidFill>
                  <a:srgbClr val="FFFF00"/>
                </a:solidFill>
              </a:rPr>
              <a:t>x</a:t>
            </a:r>
            <a:r>
              <a:rPr lang="en-US" sz="24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48" y="3647182"/>
            <a:ext cx="8958344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is</a:t>
            </a:r>
            <a:r>
              <a:rPr lang="en-US" sz="2400" dirty="0" smtClean="0"/>
              <a:t>………..……</a:t>
            </a:r>
            <a:r>
              <a:rPr lang="en-US" sz="2400" b="1" dirty="0" smtClean="0">
                <a:solidFill>
                  <a:srgbClr val="FFFF00"/>
                </a:solidFill>
              </a:rPr>
              <a:t>means </a:t>
            </a:r>
            <a:r>
              <a:rPr lang="en-US" sz="2400" dirty="0" smtClean="0"/>
              <a:t>equals (</a:t>
            </a:r>
            <a:r>
              <a:rPr lang="en-US" sz="2400" b="1" dirty="0" smtClean="0">
                <a:solidFill>
                  <a:srgbClr val="FFFF00"/>
                </a:solidFill>
              </a:rPr>
              <a:t>=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542" y="4256782"/>
            <a:ext cx="8958344" cy="101566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of</a:t>
            </a:r>
            <a:r>
              <a:rPr lang="en-US" sz="2400" dirty="0" smtClean="0"/>
              <a:t>………..……</a:t>
            </a:r>
            <a:r>
              <a:rPr lang="en-US" sz="2400" b="1" dirty="0" smtClean="0">
                <a:solidFill>
                  <a:srgbClr val="FFFF00"/>
                </a:solidFill>
              </a:rPr>
              <a:t>means </a:t>
            </a:r>
            <a:r>
              <a:rPr lang="en-US" sz="2400" dirty="0" smtClean="0"/>
              <a:t>multiply (</a:t>
            </a:r>
            <a:r>
              <a:rPr lang="en-US" sz="2400" b="1" dirty="0" err="1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dirty="0" smtClean="0"/>
              <a:t>)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895600"/>
            <a:ext cx="8566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Didot"/>
                <a:cs typeface="Didot"/>
              </a:rPr>
              <a:t>Do Your Notes Show Our…..</a:t>
            </a:r>
            <a:endParaRPr lang="en-US" sz="4800" b="1" dirty="0">
              <a:solidFill>
                <a:srgbClr val="0000FF"/>
              </a:solidFill>
              <a:latin typeface="Didot"/>
              <a:cs typeface="Dido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86400"/>
            <a:ext cx="91440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askerville"/>
                <a:cs typeface="Baskerville"/>
              </a:rPr>
              <a:t>If these aren’t in your notes write them in now.</a:t>
            </a:r>
            <a:endParaRPr lang="en-US" sz="2800" b="1" dirty="0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5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0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1016903" y="554376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11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Choose the fraction that is less than 23%.</a:t>
            </a:r>
          </a:p>
        </p:txBody>
      </p:sp>
      <p:pic>
        <p:nvPicPr>
          <p:cNvPr id="23561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rgbClr val="E01B22"/>
                </a:solidFill>
              </a:rPr>
              <a:t> (over Lesson 5-2)</a:t>
            </a:r>
          </a:p>
        </p:txBody>
      </p:sp>
      <p:pic>
        <p:nvPicPr>
          <p:cNvPr id="23565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34" name="Picture 30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Exampl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1019175" y="2286000"/>
            <a:ext cx="2790825" cy="3962400"/>
            <a:chOff x="1019175" y="2286000"/>
            <a:chExt cx="2790825" cy="3962400"/>
          </a:xfrm>
        </p:grpSpPr>
        <p:sp>
          <p:nvSpPr>
            <p:cNvPr id="2356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19175" y="2733675"/>
              <a:ext cx="2790825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/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B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3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3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3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3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D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64590" y="3270078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10</a:t>
              </a:r>
            </a:p>
            <a:p>
              <a:pPr algn="ctr"/>
              <a:r>
                <a:rPr lang="en-US" sz="2800" dirty="0" smtClean="0"/>
                <a:t>25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4590" y="22860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7</a:t>
              </a:r>
              <a:endParaRPr lang="en-US" sz="2800" u="sng" dirty="0" smtClean="0"/>
            </a:p>
            <a:p>
              <a:pPr algn="ctr"/>
              <a:r>
                <a:rPr lang="en-US" sz="2800" dirty="0" smtClean="0"/>
                <a:t>20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64590" y="4206756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3</a:t>
              </a:r>
            </a:p>
            <a:p>
              <a:pPr algn="ctr"/>
              <a:r>
                <a:rPr lang="en-US" sz="2800" dirty="0" smtClean="0"/>
                <a:t>10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5294293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15</a:t>
              </a:r>
            </a:p>
            <a:p>
              <a:pPr algn="ctr"/>
              <a:r>
                <a:rPr lang="en-US" sz="2800" dirty="0" smtClean="0"/>
                <a:t>75</a:t>
              </a:r>
              <a:endParaRPr lang="en-US" sz="2800" dirty="0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/>
      <p:bldP spid="2007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7" name="Picture 17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8964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68965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68966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168968" name="Picture 8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68974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68976" name="Picture 16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0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1012794" y="450694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8700" y="31813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</a:pPr>
            <a:r>
              <a:rPr lang="pt-BR" dirty="0">
                <a:solidFill>
                  <a:srgbClr val="00539D"/>
                </a:solidFill>
              </a:rPr>
              <a:t>A.</a:t>
            </a:r>
            <a:r>
              <a:rPr lang="pt-BR" dirty="0" smtClean="0"/>
              <a:t>	25 pounds</a:t>
            </a:r>
            <a:endParaRPr lang="pt-BR" dirty="0"/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</a:pPr>
            <a:r>
              <a:rPr lang="pt-BR" dirty="0">
                <a:solidFill>
                  <a:srgbClr val="00539D"/>
                </a:solidFill>
              </a:rPr>
              <a:t>B.</a:t>
            </a:r>
            <a:r>
              <a:rPr lang="pt-BR" dirty="0" smtClean="0"/>
              <a:t>	20 </a:t>
            </a:r>
            <a:r>
              <a:rPr lang="pt-BR" dirty="0"/>
              <a:t>pounds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</a:pPr>
            <a:r>
              <a:rPr lang="pt-BR" dirty="0">
                <a:solidFill>
                  <a:srgbClr val="00539D"/>
                </a:solidFill>
              </a:rPr>
              <a:t>C.</a:t>
            </a:r>
            <a:r>
              <a:rPr lang="pt-BR" dirty="0" smtClean="0"/>
              <a:t>	15 pounds</a:t>
            </a:r>
            <a:endParaRPr lang="pt-BR" dirty="0"/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</a:pPr>
            <a:r>
              <a:rPr lang="pt-BR" dirty="0">
                <a:solidFill>
                  <a:srgbClr val="00539D"/>
                </a:solidFill>
              </a:rPr>
              <a:t>D.</a:t>
            </a:r>
            <a:r>
              <a:rPr lang="pt-BR" dirty="0"/>
              <a:t>	</a:t>
            </a:r>
            <a:r>
              <a:rPr lang="pt-BR" dirty="0" smtClean="0"/>
              <a:t>35 </a:t>
            </a:r>
            <a:r>
              <a:rPr lang="pt-BR" dirty="0"/>
              <a:t>pounds</a:t>
            </a:r>
          </a:p>
        </p:txBody>
      </p:sp>
      <p:sp>
        <p:nvSpPr>
          <p:cNvPr id="206855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A seafood restaurant had</a:t>
            </a:r>
            <a:r>
              <a:rPr lang="en-US" sz="2000" b="1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75 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pounds of fish. In one week,</a:t>
            </a:r>
            <a:r>
              <a:rPr lang="en-US" sz="2000" b="1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20% 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of the fish was used. How many pounds of fish were</a:t>
            </a:r>
            <a:r>
              <a:rPr lang="en-US" sz="2000" b="1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used?</a:t>
            </a:r>
            <a:endParaRPr lang="en-US" sz="2000" b="1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35850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2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5-3)</a:t>
            </a:r>
          </a:p>
        </p:txBody>
      </p:sp>
      <p:pic>
        <p:nvPicPr>
          <p:cNvPr id="35854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72" name="Picture 24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Examp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utoUpdateAnimBg="0"/>
      <p:bldP spid="2068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9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1973" name="Oval 5"/>
          <p:cNvSpPr>
            <a:spLocks noChangeArrowheads="1"/>
          </p:cNvSpPr>
          <p:nvPr/>
        </p:nvSpPr>
        <p:spPr bwMode="auto">
          <a:xfrm>
            <a:off x="1040643" y="376941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29718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/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 smtClean="0"/>
              <a:t>	9 ounces</a:t>
            </a:r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B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 smtClean="0"/>
              <a:t>	10 ounces</a:t>
            </a:r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C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 smtClean="0"/>
              <a:t>	11 ounces</a:t>
            </a:r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D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 smtClean="0"/>
              <a:t>	12 ounces</a:t>
            </a:r>
            <a:endParaRPr lang="pt-BR" sz="2400" dirty="0"/>
          </a:p>
        </p:txBody>
      </p:sp>
      <p:sp>
        <p:nvSpPr>
          <p:cNvPr id="211975" name="TPQuestion"/>
          <p:cNvSpPr>
            <a:spLocks noChangeArrowheads="1"/>
          </p:cNvSpPr>
          <p:nvPr/>
        </p:nvSpPr>
        <p:spPr bwMode="auto">
          <a:xfrm>
            <a:off x="685800" y="144780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Eight ounces of milk provide</a:t>
            </a:r>
            <a:r>
              <a:rPr lang="en-US" sz="2000" b="1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40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% of a person’s daily recommended calcium.</a:t>
            </a:r>
            <a:r>
              <a:rPr lang="en-US" sz="2000" b="1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How many ounces are needed to provide 50% of the daily recommended dose?</a:t>
            </a:r>
            <a:endParaRPr lang="en-US" sz="2000" b="1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46090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5-4)</a:t>
            </a:r>
          </a:p>
        </p:txBody>
      </p:sp>
      <p:pic>
        <p:nvPicPr>
          <p:cNvPr id="46094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xample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46685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nimBg="1"/>
      <p:bldP spid="211974" grpId="0" autoUpdateAnimBg="0"/>
      <p:bldP spid="2119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0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0165" name="Oval 5"/>
          <p:cNvSpPr>
            <a:spLocks noChangeArrowheads="1"/>
          </p:cNvSpPr>
          <p:nvPr/>
        </p:nvSpPr>
        <p:spPr bwMode="auto">
          <a:xfrm>
            <a:off x="1100138" y="2496145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Estimate 21% of 85.</a:t>
            </a:r>
          </a:p>
        </p:txBody>
      </p:sp>
      <p:pic>
        <p:nvPicPr>
          <p:cNvPr id="58377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5-6)</a:t>
            </a:r>
          </a:p>
        </p:txBody>
      </p:sp>
      <p:pic>
        <p:nvPicPr>
          <p:cNvPr id="58381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66800" y="2209800"/>
            <a:ext cx="3962400" cy="3594100"/>
            <a:chOff x="672" y="1392"/>
            <a:chExt cx="2496" cy="2264"/>
          </a:xfrm>
        </p:grpSpPr>
        <p:sp>
          <p:nvSpPr>
            <p:cNvPr id="5838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2496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914400" indent="-914400" algn="l"/>
              <a:r>
                <a:rPr lang="pt-BR" sz="2800" dirty="0">
                  <a:solidFill>
                    <a:srgbClr val="00539D"/>
                  </a:solidFill>
                </a:rPr>
                <a:t>A.</a:t>
              </a:r>
              <a:r>
                <a:rPr lang="pt-BR" sz="2800" dirty="0"/>
                <a:t>	</a:t>
              </a:r>
              <a:r>
                <a:rPr lang="pt-BR" sz="2800" b="0" dirty="0"/>
                <a:t>of 85 or 17</a:t>
              </a:r>
              <a:endParaRPr lang="pt-BR" sz="2800" b="0" dirty="0" smtClean="0"/>
            </a:p>
            <a:p>
              <a:pPr marL="914400" indent="-914400" algn="l"/>
              <a:endParaRPr lang="pt-BR" sz="800" dirty="0" smtClean="0">
                <a:solidFill>
                  <a:srgbClr val="00539D"/>
                </a:solidFill>
              </a:endParaRPr>
            </a:p>
            <a:p>
              <a:pPr marL="914400" indent="-914400" algn="l"/>
              <a:endParaRPr lang="pt-BR" sz="800" dirty="0" smtClean="0">
                <a:solidFill>
                  <a:srgbClr val="00539D"/>
                </a:solidFill>
              </a:endParaRPr>
            </a:p>
            <a:p>
              <a:pPr marL="914400" indent="-914400" algn="l"/>
              <a:endParaRPr lang="pt-BR" sz="800" dirty="0" smtClean="0">
                <a:solidFill>
                  <a:srgbClr val="00539D"/>
                </a:solidFill>
              </a:endParaRPr>
            </a:p>
            <a:p>
              <a:pPr marL="914400" indent="-914400" algn="l"/>
              <a:r>
                <a:rPr lang="pt-BR" sz="2800" dirty="0" smtClean="0">
                  <a:solidFill>
                    <a:srgbClr val="00539D"/>
                  </a:solidFill>
                </a:rPr>
                <a:t>B</a:t>
              </a:r>
              <a:r>
                <a:rPr lang="pt-BR" sz="2800" dirty="0">
                  <a:solidFill>
                    <a:srgbClr val="00539D"/>
                  </a:solidFill>
                </a:rPr>
                <a:t>.</a:t>
              </a:r>
              <a:r>
                <a:rPr lang="pt-BR" sz="2800" dirty="0"/>
                <a:t>	</a:t>
              </a:r>
              <a:r>
                <a:rPr lang="pt-BR" sz="2800" b="0" dirty="0"/>
                <a:t>of 85 or 21.25</a:t>
              </a:r>
              <a:endParaRPr lang="pt-BR" sz="2800" dirty="0" smtClean="0"/>
            </a:p>
            <a:p>
              <a:pPr marL="914400" indent="-914400" algn="l"/>
              <a:endParaRPr lang="pt-BR" sz="1600" dirty="0" smtClean="0">
                <a:solidFill>
                  <a:srgbClr val="00539D"/>
                </a:solidFill>
              </a:endParaRPr>
            </a:p>
            <a:p>
              <a:pPr marL="914400" indent="-914400" algn="l"/>
              <a:endParaRPr lang="pt-BR" sz="1600" dirty="0" smtClean="0">
                <a:solidFill>
                  <a:srgbClr val="00539D"/>
                </a:solidFill>
              </a:endParaRPr>
            </a:p>
            <a:p>
              <a:pPr marL="914400" indent="-914400" algn="l"/>
              <a:r>
                <a:rPr lang="pt-BR" sz="2800" dirty="0" smtClean="0">
                  <a:solidFill>
                    <a:srgbClr val="00539D"/>
                  </a:solidFill>
                </a:rPr>
                <a:t>C</a:t>
              </a:r>
              <a:r>
                <a:rPr lang="pt-BR" sz="2800" dirty="0">
                  <a:solidFill>
                    <a:srgbClr val="00539D"/>
                  </a:solidFill>
                </a:rPr>
                <a:t>.</a:t>
              </a:r>
              <a:r>
                <a:rPr lang="pt-BR" sz="2800" dirty="0"/>
                <a:t>	</a:t>
              </a:r>
              <a:r>
                <a:rPr lang="pt-BR" sz="2800" b="0" dirty="0"/>
                <a:t>of 85 or 28.33</a:t>
              </a:r>
              <a:endParaRPr lang="pt-BR" sz="2800" dirty="0" smtClean="0"/>
            </a:p>
            <a:p>
              <a:pPr marL="914400" indent="-914400" algn="l"/>
              <a:endParaRPr lang="pt-BR" sz="1600" dirty="0" smtClean="0">
                <a:solidFill>
                  <a:srgbClr val="00539D"/>
                </a:solidFill>
              </a:endParaRPr>
            </a:p>
            <a:p>
              <a:pPr marL="914400" indent="-914400" algn="l"/>
              <a:endParaRPr lang="pt-BR" sz="1600" dirty="0" smtClean="0">
                <a:solidFill>
                  <a:srgbClr val="00539D"/>
                </a:solidFill>
              </a:endParaRPr>
            </a:p>
            <a:p>
              <a:pPr marL="914400" indent="-914400" algn="l"/>
              <a:r>
                <a:rPr lang="pt-BR" sz="2800" dirty="0" smtClean="0">
                  <a:solidFill>
                    <a:srgbClr val="00539D"/>
                  </a:solidFill>
                </a:rPr>
                <a:t>D</a:t>
              </a:r>
              <a:r>
                <a:rPr lang="pt-BR" sz="2800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r>
                <a:rPr lang="pt-BR" sz="2800" b="0" dirty="0"/>
                <a:t>of 85 or 42.5</a:t>
              </a:r>
              <a:endParaRPr lang="pt-BR" b="0" dirty="0"/>
            </a:p>
          </p:txBody>
        </p:sp>
        <p:pic>
          <p:nvPicPr>
            <p:cNvPr id="58384" name="Picture 26" descr="5mc_33"/>
            <p:cNvPicPr>
              <a:picLocks noChangeAspect="1" noChangeArrowheads="1"/>
            </p:cNvPicPr>
            <p:nvPr/>
          </p:nvPicPr>
          <p:blipFill>
            <a:blip r:embed="rId12"/>
            <a:srcRect r="83636"/>
            <a:stretch>
              <a:fillRect/>
            </a:stretch>
          </p:blipFill>
          <p:spPr bwMode="auto">
            <a:xfrm>
              <a:off x="1068" y="1392"/>
              <a:ext cx="18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5" name="Picture 27" descr="5mc_34"/>
            <p:cNvPicPr>
              <a:picLocks noChangeAspect="1" noChangeArrowheads="1"/>
            </p:cNvPicPr>
            <p:nvPr/>
          </p:nvPicPr>
          <p:blipFill>
            <a:blip r:embed="rId13"/>
            <a:srcRect r="87032"/>
            <a:stretch>
              <a:fillRect/>
            </a:stretch>
          </p:blipFill>
          <p:spPr bwMode="auto">
            <a:xfrm>
              <a:off x="1068" y="1986"/>
              <a:ext cx="18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6" name="Picture 28" descr="5mc_35"/>
            <p:cNvPicPr>
              <a:picLocks noChangeAspect="1" noChangeArrowheads="1"/>
            </p:cNvPicPr>
            <p:nvPr/>
          </p:nvPicPr>
          <p:blipFill>
            <a:blip r:embed="rId14"/>
            <a:srcRect r="87032"/>
            <a:stretch>
              <a:fillRect/>
            </a:stretch>
          </p:blipFill>
          <p:spPr bwMode="auto">
            <a:xfrm>
              <a:off x="1068" y="2584"/>
              <a:ext cx="18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7" name="Picture 29" descr="5mc_36"/>
            <p:cNvPicPr>
              <a:picLocks noChangeAspect="1" noChangeArrowheads="1"/>
            </p:cNvPicPr>
            <p:nvPr/>
          </p:nvPicPr>
          <p:blipFill>
            <a:blip r:embed="rId15"/>
            <a:srcRect r="86111"/>
            <a:stretch>
              <a:fillRect/>
            </a:stretch>
          </p:blipFill>
          <p:spPr bwMode="auto">
            <a:xfrm>
              <a:off x="1068" y="3160"/>
              <a:ext cx="180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0" descr="Example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  <p:bldP spid="2201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051175"/>
            <a:ext cx="3529013" cy="511175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057275" y="4078287"/>
            <a:ext cx="38195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3200" b="0" dirty="0">
                <a:solidFill>
                  <a:srgbClr val="000000"/>
                </a:solidFill>
              </a:rPr>
              <a:t>percent equation</a:t>
            </a:r>
          </a:p>
        </p:txBody>
      </p:sp>
      <p:pic>
        <p:nvPicPr>
          <p:cNvPr id="15155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057275" y="1716088"/>
            <a:ext cx="7553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</a:rPr>
              <a:t>Solve problems using a percent equation.</a:t>
            </a:r>
          </a:p>
        </p:txBody>
      </p:sp>
      <p:pic>
        <p:nvPicPr>
          <p:cNvPr id="151561" name="Picture 9" descr="LH_5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utoUpdateAnimBg="0"/>
      <p:bldP spid="15155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2" name="Picture 6" descr="LH_5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2583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762000" y="1750835"/>
            <a:ext cx="814387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  <a:tabLst>
                <a:tab pos="914400" algn="l"/>
              </a:tabLst>
            </a:pPr>
            <a:r>
              <a:rPr lang="en-US" sz="2400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7NS1.3  </a:t>
            </a:r>
            <a:r>
              <a:rPr lang="en-US" sz="2400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Convert fractions to decimals and percents and use these representations in </a:t>
            </a:r>
            <a:r>
              <a:rPr lang="en-US" sz="24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estimations, </a:t>
            </a:r>
            <a:r>
              <a:rPr lang="en-US" sz="2400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computations, and applications</a:t>
            </a:r>
            <a:r>
              <a:rPr lang="en-US" sz="2400" dirty="0" smtClean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.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62000" y="3371672"/>
            <a:ext cx="7656512" cy="1200328"/>
            <a:chOff x="762000" y="3371672"/>
            <a:chExt cx="7656512" cy="1200328"/>
          </a:xfrm>
        </p:grpSpPr>
        <p:pic>
          <p:nvPicPr>
            <p:cNvPr id="12" name="Picture 9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0600" y="3452812"/>
              <a:ext cx="891148" cy="357188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762000" y="3371672"/>
              <a:ext cx="7656512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			Standard 7NS1.7  </a:t>
              </a:r>
              <a:r>
                <a:rPr lang="en-US" sz="2400" dirty="0" smtClean="0">
                  <a:solidFill>
                    <a:srgbClr val="0000FF"/>
                  </a:solidFill>
                  <a:ea typeface="Times New Roman" pitchFamily="-112" charset="0"/>
                  <a:cs typeface="Times New Roman" pitchFamily="-112" charset="0"/>
                </a:rPr>
                <a:t>Solve problems that involve </a:t>
              </a:r>
              <a:r>
                <a:rPr lang="en-US" sz="2400" dirty="0" smtClean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discounts, markups, </a:t>
              </a:r>
              <a:r>
                <a:rPr lang="en-US" sz="2400" dirty="0" smtClean="0">
                  <a:solidFill>
                    <a:srgbClr val="0000FF"/>
                  </a:solidFill>
                  <a:ea typeface="Times New Roman" pitchFamily="-112" charset="0"/>
                  <a:cs typeface="Times New Roman" pitchFamily="-112" charset="0"/>
                </a:rPr>
                <a:t>commissions, and profit </a:t>
              </a:r>
              <a:r>
                <a:rPr lang="en-US" sz="2400" dirty="0" smtClean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and compute simple and compound interest.</a:t>
              </a:r>
              <a:endParaRPr lang="en-US" sz="2400" dirty="0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824"/>
            <a:ext cx="75438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"/>
                <a:cs typeface="Baskerville"/>
              </a:rPr>
              <a:t>Remember when we learned this?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63714"/>
            <a:ext cx="86868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Baskerville"/>
                <a:cs typeface="Baskerville"/>
              </a:rPr>
              <a:t>1) Set up a proportion skeleton.</a:t>
            </a:r>
            <a:endParaRPr lang="en-US" sz="32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6868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Baskerville"/>
                <a:cs typeface="Baskerville"/>
              </a:rPr>
              <a:t>2) Look for the key words:</a:t>
            </a:r>
            <a:endParaRPr lang="en-US" sz="32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90800"/>
            <a:ext cx="86868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Baskerville"/>
                <a:cs typeface="Baskerville"/>
              </a:rPr>
              <a:t>What </a:t>
            </a:r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(this is always the variable).</a:t>
            </a:r>
            <a:endParaRPr lang="en-US" sz="3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86868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Baskerville"/>
                <a:cs typeface="Baskerville"/>
              </a:rPr>
              <a:t>% </a:t>
            </a:r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or </a:t>
            </a:r>
            <a:r>
              <a:rPr lang="en-US" sz="3200" dirty="0" smtClean="0">
                <a:solidFill>
                  <a:srgbClr val="FF0000"/>
                </a:solidFill>
                <a:latin typeface="Baskerville"/>
                <a:cs typeface="Baskerville"/>
              </a:rPr>
              <a:t>percent </a:t>
            </a:r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(this is always 100 for the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percent ratio).</a:t>
            </a:r>
            <a:endParaRPr lang="en-US" sz="3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00600"/>
            <a:ext cx="86868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Baskerville"/>
                <a:cs typeface="Baskerville"/>
              </a:rPr>
              <a:t>Of </a:t>
            </a:r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(divisor for the non-percent ratio).</a:t>
            </a:r>
            <a:endParaRPr lang="en-US" sz="3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838200" y="1349514"/>
            <a:ext cx="7315200" cy="584776"/>
            <a:chOff x="838200" y="1600200"/>
            <a:chExt cx="73152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1600200"/>
              <a:ext cx="73152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  <a:latin typeface="Baskerville"/>
                  <a:cs typeface="Baskerville"/>
                </a:rPr>
                <a:t>=</a:t>
              </a:r>
              <a:endParaRPr lang="en-US" sz="3200" dirty="0">
                <a:solidFill>
                  <a:srgbClr val="000000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971800" y="1981200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76800" y="1981200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7200" y="5715000"/>
            <a:ext cx="86868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Baskerville"/>
                <a:cs typeface="Baskerville"/>
              </a:rPr>
              <a:t>3) Put the data into the skeleton.</a:t>
            </a:r>
            <a:endParaRPr lang="en-US" sz="32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95800" y="5638800"/>
            <a:ext cx="5867400" cy="914400"/>
            <a:chOff x="4495800" y="5638800"/>
            <a:chExt cx="5867400" cy="914400"/>
          </a:xfrm>
        </p:grpSpPr>
        <p:grpSp>
          <p:nvGrpSpPr>
            <p:cNvPr id="18" name="Group 11"/>
            <p:cNvGrpSpPr/>
            <p:nvPr/>
          </p:nvGrpSpPr>
          <p:grpSpPr>
            <a:xfrm>
              <a:off x="4495800" y="5739824"/>
              <a:ext cx="5867400" cy="584776"/>
              <a:chOff x="838200" y="1600200"/>
              <a:chExt cx="7315200" cy="58477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38200" y="1600200"/>
                <a:ext cx="7315200" cy="5847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Baskerville"/>
                    <a:cs typeface="Baskerville"/>
                  </a:rPr>
                  <a:t>=</a:t>
                </a:r>
                <a:endParaRPr lang="en-US" sz="3200" dirty="0">
                  <a:solidFill>
                    <a:srgbClr val="000000"/>
                  </a:solidFill>
                  <a:latin typeface="Baskerville"/>
                  <a:cs typeface="Baskerville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971800" y="1981200"/>
                <a:ext cx="1219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876800" y="1981200"/>
                <a:ext cx="1219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6059225" y="5638800"/>
              <a:ext cx="2878400" cy="914400"/>
              <a:chOff x="6059225" y="5638800"/>
              <a:chExt cx="2878400" cy="9144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096000" y="5650468"/>
                <a:ext cx="1089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per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59225" y="6183868"/>
                <a:ext cx="1393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cent (100)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10750" y="5638800"/>
                <a:ext cx="1089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is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43800" y="6172200"/>
                <a:ext cx="1393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of</a:t>
                </a:r>
                <a:endParaRPr lang="en-US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38200" y="4191000"/>
            <a:ext cx="86868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Baskerville"/>
                <a:cs typeface="Baskerville"/>
              </a:rPr>
              <a:t>Is </a:t>
            </a:r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(dividend for the non-percent ratio).</a:t>
            </a:r>
            <a:endParaRPr lang="en-US" sz="3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38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pperplate"/>
                <a:cs typeface="Copperplate"/>
              </a:rPr>
              <a:t>Use that prior knowledge to help you with today’s concept.</a:t>
            </a:r>
            <a:endParaRPr lang="en-US" sz="4000" dirty="0">
              <a:solidFill>
                <a:srgbClr val="FFFF00"/>
              </a:solidFill>
              <a:latin typeface="Copperplate"/>
              <a:cs typeface="Copperplat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009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pperplate"/>
                <a:cs typeface="Copperplate"/>
              </a:rPr>
              <a:t>It will look a bit different but not by much!</a:t>
            </a:r>
            <a:endParaRPr lang="en-US" sz="4000" dirty="0">
              <a:solidFill>
                <a:srgbClr val="FFFF00"/>
              </a:solidFill>
              <a:latin typeface="Copperplate"/>
              <a:cs typeface="Copperplat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SLIDEGUID" val="2A49BF3F2DE34226870C86713FFBCC53"/>
  <p:tag name="ANSWERSALIAS" val="A¤B¤C¤D"/>
  <p:tag name="RESPONSESGATHERED" val="False"/>
  <p:tag name="QUESTIONTEXT" val="Estimate 21% of 85."/>
  <p:tag name="QUESTIONALIAS" val="Estimate 21% of 85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374D3703C53644AA872915E5F2021490"/>
  <p:tag name="ANSWERSALIAS" val="A¤B¤C¤D"/>
  <p:tag name="RESPONSESGATHERED" val="False"/>
  <p:tag name="QUESTIONTEXT" val="Find 20% of 315."/>
  <p:tag name="QUESTIONALIAS" val="Find 20% of 315."/>
  <p:tag name="ANIMREMOVED" val="False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BB95B2E47114450A8A27F68BB084D978"/>
  <p:tag name="ANSWERSALIAS" val="A¤B¤C¤D"/>
  <p:tag name="RESPONSESGATHERED" val="False"/>
  <p:tag name="QUESTIONTEXT" val="Choose the fraction that is less than 23%."/>
  <p:tag name="QUESTIONALIAS" val="Choose the fraction that is less than 23%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2FED3B2341EF4A258B2519E9C95D8E7F"/>
  <p:tag name="ANSWERSALIAS" val="A¤B¤C¤D"/>
  <p:tag name="RESPONSESGATHERED" val="False"/>
  <p:tag name="QUESTIONTEXT" val="135 is what percent of 250?"/>
  <p:tag name="QUESTIONALIAS" val="135 is what percent of 250?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6F9C68D4150145B0810DC79998338B6C"/>
  <p:tag name="ANSWERSALIAS" val="A¤B¤C¤D"/>
  <p:tag name="RESPONSESGATHERED" val="False"/>
  <p:tag name="QUESTIONTEXT" val="186 is 30% of what number?"/>
  <p:tag name="QUESTIONALIAS" val="186 is 30% of what number?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F86CF4E4DB07446AB34619001785740F"/>
  <p:tag name="ANSWERSALIAS" val="A¤B¤C¤D"/>
  <p:tag name="RESPONSESGATHERED" val="False"/>
  <p:tag name="QUESTIONTEXT" val="A seafood restaurant had 375 pounds of fish. In one week, 84% of the fish was used. How many pounds of fish were left?"/>
  <p:tag name="QUESTIONALIAS" val="A seafood restaurant had 375 pounds of fish. In one week, 84% of the fish was used. How many pounds of fish were left?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E61E7787243D4BFEA41672D4BE2B58E4"/>
  <p:tag name="ANSWERSALIAS" val="A¤B¤C¤D"/>
  <p:tag name="RESPONSESGATHERED" val="False"/>
  <p:tag name="QUESTIONTEXT" val="Eight ounces of milk provide 30% of a person’s daily recommended calcium. What percent does 12 ounces provide?"/>
  <p:tag name="QUESTIONALIAS" val="Eight ounces of milk provide 30% of a person’s daily recommended calcium. What percent does 12 ounces provide?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1003</Words>
  <Application>Microsoft Macintosh PowerPoint</Application>
  <PresentationFormat>On-screen Show (4:3)</PresentationFormat>
  <Paragraphs>238</Paragraphs>
  <Slides>20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108</cp:revision>
  <dcterms:created xsi:type="dcterms:W3CDTF">2009-11-06T14:20:38Z</dcterms:created>
  <dcterms:modified xsi:type="dcterms:W3CDTF">2009-11-06T14:25:16Z</dcterms:modified>
</cp:coreProperties>
</file>