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tags/tag28.xml" ContentType="application/vnd.openxmlformats-officedocument.presentationml.tags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76" r:id="rId4"/>
    <p:sldId id="277" r:id="rId5"/>
    <p:sldId id="278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71" r:id="rId14"/>
    <p:sldId id="279" r:id="rId15"/>
    <p:sldId id="264" r:id="rId16"/>
    <p:sldId id="266" r:id="rId17"/>
    <p:sldId id="270" r:id="rId18"/>
    <p:sldId id="272" r:id="rId19"/>
    <p:sldId id="267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2B5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179" autoAdjust="0"/>
    <p:restoredTop sz="94660"/>
  </p:normalViewPr>
  <p:slideViewPr>
    <p:cSldViewPr snapToObjects="1" showGuides="1">
      <p:cViewPr>
        <p:scale>
          <a:sx n="100" d="100"/>
          <a:sy n="100" d="100"/>
        </p:scale>
        <p:origin x="-6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339FF-DA9E-A44F-B399-77CFDA0FDCE1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8AE78-C998-5148-AB0E-09DA667C2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8A8F4-141C-D040-91C7-210350B09A4F}" type="slidenum">
              <a:rPr lang="en-US"/>
              <a:pPr/>
              <a:t>1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1B654-9700-A24C-8C87-7FA53C957382}" type="slidenum">
              <a:rPr lang="en-US"/>
              <a:pPr/>
              <a:t>10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D6464-2EDE-A049-AA8C-B6B53EAD26C3}" type="slidenum">
              <a:rPr lang="en-US"/>
              <a:pPr/>
              <a:t>11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4F021-5FB2-F645-A144-2833611BAFF5}" type="slidenum">
              <a:rPr lang="en-US"/>
              <a:pPr/>
              <a:t>12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4EC17-4FFF-F44F-BEEF-0FF0EEA0D4EC}" type="slidenum">
              <a:rPr lang="en-US"/>
              <a:pPr/>
              <a:t>13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4EC17-4FFF-F44F-BEEF-0FF0EEA0D4EC}" type="slidenum">
              <a:rPr lang="en-US"/>
              <a:pPr/>
              <a:t>14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48290-70C6-6A49-B649-57B49295A776}" type="slidenum">
              <a:rPr lang="en-US"/>
              <a:pPr/>
              <a:t>15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EDC43-E336-9D47-A313-02DE6C0E4E7D}" type="slidenum">
              <a:rPr lang="en-US"/>
              <a:pPr/>
              <a:t>16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2759B-4809-5D47-B29B-8322A46CF9E6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FF0FD-D664-954B-9470-49F9C49C18F7}" type="slidenum">
              <a:rPr lang="en-US"/>
              <a:pPr/>
              <a:t>18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4A670-7F1F-094C-8903-74BF840DE1CE}" type="slidenum">
              <a:rPr lang="en-US"/>
              <a:pPr/>
              <a:t>19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7A9E7-FB98-8F48-AB52-BD624DE2AA72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2B118-CC60-464A-9AB5-A4E3DF3A94D1}" type="slidenum">
              <a:rPr lang="en-US"/>
              <a:pPr/>
              <a:t>20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86B81-8197-2F4F-A68E-D87765C13B3E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A9CB1-F84B-584E-B179-AC39DC1253B5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284C1-C675-C64B-BE99-2E8E83DC88C5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A00A6-4AC5-614A-AFB5-CD7B22A838B8}" type="slidenum">
              <a:rPr lang="en-US"/>
              <a:pPr/>
              <a:t>6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29FA3-B142-8047-86F3-D43C89E27591}" type="slidenum">
              <a:rPr lang="en-US"/>
              <a:pPr/>
              <a:t>7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CF7CF-B49B-8647-94F3-2B4273598101}" type="slidenum">
              <a:rPr lang="en-US"/>
              <a:pPr/>
              <a:t>8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62BEB-8A4D-1F4E-AB58-D2CAEC2EE030}" type="slidenum">
              <a:rPr lang="en-US"/>
              <a:pPr/>
              <a:t>9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693D-FB20-DF42-B1FD-8EBDAEB06CEE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A18C-FC46-504B-BB5B-8C6B3B07A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693D-FB20-DF42-B1FD-8EBDAEB06CEE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A18C-FC46-504B-BB5B-8C6B3B07A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693D-FB20-DF42-B1FD-8EBDAEB06CEE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A18C-FC46-504B-BB5B-8C6B3B07A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693D-FB20-DF42-B1FD-8EBDAEB06CEE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A18C-FC46-504B-BB5B-8C6B3B07A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693D-FB20-DF42-B1FD-8EBDAEB06CEE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A18C-FC46-504B-BB5B-8C6B3B07A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693D-FB20-DF42-B1FD-8EBDAEB06CEE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A18C-FC46-504B-BB5B-8C6B3B07A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693D-FB20-DF42-B1FD-8EBDAEB06CEE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A18C-FC46-504B-BB5B-8C6B3B07A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693D-FB20-DF42-B1FD-8EBDAEB06CEE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A18C-FC46-504B-BB5B-8C6B3B07A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693D-FB20-DF42-B1FD-8EBDAEB06CEE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A18C-FC46-504B-BB5B-8C6B3B07A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693D-FB20-DF42-B1FD-8EBDAEB06CEE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A18C-FC46-504B-BB5B-8C6B3B07A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693D-FB20-DF42-B1FD-8EBDAEB06CEE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A18C-FC46-504B-BB5B-8C6B3B07A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A693D-FB20-DF42-B1FD-8EBDAEB06CEE}" type="datetimeFigureOut">
              <a:rPr lang="en-US" smtClean="0"/>
              <a:pPr/>
              <a:t>11/19/09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A18C-FC46-504B-BB5B-8C6B3B07A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2.jpeg"/><Relationship Id="rId5" Type="http://schemas.openxmlformats.org/officeDocument/2006/relationships/image" Target="../media/image9.jpeg"/><Relationship Id="rId6" Type="http://schemas.openxmlformats.org/officeDocument/2006/relationships/image" Target="../media/image18.jpeg"/><Relationship Id="rId7" Type="http://schemas.openxmlformats.org/officeDocument/2006/relationships/image" Target="../media/image23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5.jpeg"/><Relationship Id="rId5" Type="http://schemas.openxmlformats.org/officeDocument/2006/relationships/image" Target="../media/image18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5.jpeg"/><Relationship Id="rId5" Type="http://schemas.openxmlformats.org/officeDocument/2006/relationships/image" Target="../media/image18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2.jpeg"/><Relationship Id="rId5" Type="http://schemas.openxmlformats.org/officeDocument/2006/relationships/image" Target="../media/image18.jpeg"/><Relationship Id="rId6" Type="http://schemas.openxmlformats.org/officeDocument/2006/relationships/image" Target="../media/image27.jpeg"/><Relationship Id="rId7" Type="http://schemas.openxmlformats.org/officeDocument/2006/relationships/image" Target="../media/image16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2.jpeg"/><Relationship Id="rId5" Type="http://schemas.openxmlformats.org/officeDocument/2006/relationships/image" Target="../media/image18.jpeg"/><Relationship Id="rId6" Type="http://schemas.openxmlformats.org/officeDocument/2006/relationships/image" Target="../media/image16.jpeg"/><Relationship Id="rId7" Type="http://schemas.openxmlformats.org/officeDocument/2006/relationships/image" Target="../media/image28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29.jpeg"/><Relationship Id="rId7" Type="http://schemas.openxmlformats.org/officeDocument/2006/relationships/image" Target="../media/image4.jpeg"/><Relationship Id="rId8" Type="http://schemas.openxmlformats.org/officeDocument/2006/relationships/image" Target="../media/image18.jpeg"/><Relationship Id="rId9" Type="http://schemas.openxmlformats.org/officeDocument/2006/relationships/image" Target="../media/image30.png"/><Relationship Id="rId10" Type="http://schemas.openxmlformats.org/officeDocument/2006/relationships/image" Target="../media/image31.jpeg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29.jpeg"/><Relationship Id="rId7" Type="http://schemas.openxmlformats.org/officeDocument/2006/relationships/image" Target="../media/image9.jpeg"/><Relationship Id="rId8" Type="http://schemas.openxmlformats.org/officeDocument/2006/relationships/image" Target="../media/image18.jpeg"/><Relationship Id="rId9" Type="http://schemas.openxmlformats.org/officeDocument/2006/relationships/image" Target="../media/image31.jpe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15.jpeg"/><Relationship Id="rId7" Type="http://schemas.openxmlformats.org/officeDocument/2006/relationships/image" Target="../media/image29.jpeg"/><Relationship Id="rId8" Type="http://schemas.openxmlformats.org/officeDocument/2006/relationships/image" Target="../media/image18.jpeg"/><Relationship Id="rId9" Type="http://schemas.openxmlformats.org/officeDocument/2006/relationships/image" Target="../media/image32.jpe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29.jpeg"/><Relationship Id="rId7" Type="http://schemas.openxmlformats.org/officeDocument/2006/relationships/image" Target="../media/image18.jpeg"/><Relationship Id="rId8" Type="http://schemas.openxmlformats.org/officeDocument/2006/relationships/image" Target="../media/image33.jpeg"/><Relationship Id="rId9" Type="http://schemas.openxmlformats.org/officeDocument/2006/relationships/image" Target="../media/image16.jpe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8.jpeg"/><Relationship Id="rId5" Type="http://schemas.openxmlformats.org/officeDocument/2006/relationships/image" Target="../media/image34.jpe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slide" Target="slide8.xml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hyperlink" Target="http://www.ca.gr7math.com/" TargetMode="External"/><Relationship Id="rId9" Type="http://schemas.openxmlformats.org/officeDocument/2006/relationships/image" Target="../media/image38.jpe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9.jpeg"/><Relationship Id="rId9" Type="http://schemas.openxmlformats.org/officeDocument/2006/relationships/image" Target="../media/image5.jpeg"/><Relationship Id="rId10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5.jpeg"/><Relationship Id="rId9" Type="http://schemas.openxmlformats.org/officeDocument/2006/relationships/image" Target="../media/image5.jpeg"/><Relationship Id="rId10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6.jpeg"/><Relationship Id="rId9" Type="http://schemas.openxmlformats.org/officeDocument/2006/relationships/image" Target="../media/image5.jpeg"/><Relationship Id="rId10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8.jpeg"/><Relationship Id="rId5" Type="http://schemas.openxmlformats.org/officeDocument/2006/relationships/image" Target="../media/image20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8.jpeg"/><Relationship Id="rId5" Type="http://schemas.openxmlformats.org/officeDocument/2006/relationships/image" Target="../media/image21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4.jpeg"/><Relationship Id="rId5" Type="http://schemas.openxmlformats.org/officeDocument/2006/relationships/image" Target="../media/image22.jpeg"/><Relationship Id="rId6" Type="http://schemas.openxmlformats.org/officeDocument/2006/relationships/image" Target="../media/image18.jpeg"/><Relationship Id="rId7" Type="http://schemas.openxmlformats.org/officeDocument/2006/relationships/image" Target="../media/image23.jpeg"/><Relationship Id="rId8" Type="http://schemas.openxmlformats.org/officeDocument/2006/relationships/image" Target="../media/image24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4101" name="Picture 5" descr="CAM7 Spl-0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6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Lesson 6-1</a:t>
            </a:r>
            <a:endParaRPr lang="en-US" sz="2800" b="1" dirty="0">
              <a:solidFill>
                <a:srgbClr val="FFFFFF"/>
              </a:solidFill>
              <a:latin typeface="Baskerville Old Face"/>
              <a:cs typeface="Baskerville Old Fac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6663" y="752475"/>
            <a:ext cx="63325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Name Lines and Planes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33400" y="5780087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>
                <a:solidFill>
                  <a:srgbClr val="00539D"/>
                </a:solidFill>
              </a:rPr>
              <a:t>Answer:</a:t>
            </a:r>
            <a:r>
              <a:rPr lang="en-US" b="0" dirty="0"/>
              <a:t> 	plane </a:t>
            </a:r>
            <a:r>
              <a:rPr lang="en-US" b="0" i="1" dirty="0"/>
              <a:t>B</a:t>
            </a:r>
            <a:r>
              <a:rPr lang="en-US" b="0" dirty="0"/>
              <a:t>, plane </a:t>
            </a:r>
            <a:r>
              <a:rPr lang="en-US" b="0" i="1" dirty="0"/>
              <a:t>JKM</a:t>
            </a:r>
            <a:r>
              <a:rPr lang="en-US" b="0" dirty="0"/>
              <a:t>, plane </a:t>
            </a:r>
            <a:r>
              <a:rPr lang="en-US" b="0" i="1" dirty="0"/>
              <a:t>KLM</a:t>
            </a:r>
            <a:r>
              <a:rPr lang="en-US" b="0" dirty="0"/>
              <a:t>, plane </a:t>
            </a:r>
            <a:r>
              <a:rPr lang="en-US" b="0" i="1" dirty="0"/>
              <a:t>JLM</a:t>
            </a:r>
            <a:r>
              <a:rPr lang="en-US" b="0" dirty="0"/>
              <a:t> Reorder the letter in these names to create 15 other acceptable names.</a:t>
            </a:r>
          </a:p>
        </p:txBody>
      </p:sp>
      <p:pic>
        <p:nvPicPr>
          <p:cNvPr id="13321" name="Picture 9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3322" name="Picture 10" descr="LH_6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539D"/>
                </a:solidFill>
              </a:rPr>
              <a:t>Use the figure to name a plane containing point </a:t>
            </a:r>
            <a:r>
              <a:rPr lang="en-US" i="1" dirty="0">
                <a:solidFill>
                  <a:srgbClr val="00539D"/>
                </a:solidFill>
              </a:rPr>
              <a:t>L</a:t>
            </a:r>
            <a:r>
              <a:rPr lang="en-US" dirty="0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13332" name="Picture 20" descr="CAM7-06-01-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8350" y="2514600"/>
            <a:ext cx="4413250" cy="1403350"/>
          </a:xfrm>
          <a:prstGeom prst="rect">
            <a:avLst/>
          </a:prstGeom>
          <a:noFill/>
        </p:spPr>
      </p:pic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533471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/>
            <a:r>
              <a:rPr lang="en-US" b="0" dirty="0">
                <a:solidFill>
                  <a:schemeClr val="tx1"/>
                </a:solidFill>
              </a:rPr>
              <a:t>The plane can be named as plane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i="1" dirty="0" smtClean="0">
                <a:solidFill>
                  <a:schemeClr val="tx1"/>
                </a:solidFill>
              </a:rPr>
              <a:t>B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>
                <a:solidFill>
                  <a:schemeClr val="tx1"/>
                </a:solidFill>
              </a:rPr>
              <a:t>You can also use the letters of any three </a:t>
            </a:r>
            <a:r>
              <a:rPr lang="en-US" b="0" i="1" dirty="0" err="1">
                <a:solidFill>
                  <a:schemeClr val="tx1"/>
                </a:solidFill>
              </a:rPr>
              <a:t>noncollinear</a:t>
            </a:r>
            <a:r>
              <a:rPr lang="en-US" b="0" dirty="0">
                <a:solidFill>
                  <a:schemeClr val="tx1"/>
                </a:solidFill>
              </a:rPr>
              <a:t> points to name the plane.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33400" y="4648200"/>
            <a:ext cx="8458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/>
            <a:r>
              <a:rPr lang="en-US" b="0" dirty="0">
                <a:solidFill>
                  <a:schemeClr val="tx1"/>
                </a:solidFill>
              </a:rPr>
              <a:t>plane </a:t>
            </a:r>
            <a:r>
              <a:rPr lang="en-US" b="0" i="1" dirty="0">
                <a:solidFill>
                  <a:schemeClr val="tx1"/>
                </a:solidFill>
              </a:rPr>
              <a:t>JKM		</a:t>
            </a:r>
            <a:r>
              <a:rPr lang="en-US" b="0" dirty="0">
                <a:solidFill>
                  <a:schemeClr val="tx1"/>
                </a:solidFill>
              </a:rPr>
              <a:t>plane </a:t>
            </a:r>
            <a:r>
              <a:rPr lang="en-US" b="0" i="1" dirty="0">
                <a:solidFill>
                  <a:schemeClr val="tx1"/>
                </a:solidFill>
              </a:rPr>
              <a:t>KLM		</a:t>
            </a:r>
            <a:r>
              <a:rPr lang="en-US" b="0" dirty="0">
                <a:solidFill>
                  <a:schemeClr val="tx1"/>
                </a:solidFill>
              </a:rPr>
              <a:t>plane </a:t>
            </a:r>
            <a:r>
              <a:rPr lang="en-US" b="0" i="1" dirty="0">
                <a:solidFill>
                  <a:schemeClr val="tx1"/>
                </a:solidFill>
              </a:rPr>
              <a:t>JLM</a:t>
            </a:r>
            <a:r>
              <a:rPr lang="en-US" b="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72120" y="6449060"/>
            <a:ext cx="533400" cy="4191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620760" y="6449060"/>
            <a:ext cx="533400" cy="4089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20" grpId="0" build="p" autoUpdateAnimBg="0"/>
      <p:bldP spid="13318" grpId="0" build="p" autoUpdateAnimBg="0" advAuto="0"/>
      <p:bldP spid="13333" grpId="0" build="p" autoUpdateAnimBg="0"/>
      <p:bldP spid="1333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76300" y="1503363"/>
            <a:ext cx="8039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SEWING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539D"/>
                </a:solidFill>
              </a:rPr>
              <a:t>The drawing shows a piece of fabric marked for cutting. If the edges of the fabric meet at right angles and </a:t>
            </a:r>
            <a:r>
              <a:rPr lang="en-US" i="1" dirty="0" err="1" smtClean="0">
                <a:solidFill>
                  <a:srgbClr val="00539D"/>
                </a:solidFill>
              </a:rPr>
              <a:t>m</a:t>
            </a:r>
            <a:r>
              <a:rPr lang="en-US" i="1" dirty="0" smtClean="0">
                <a:solidFill>
                  <a:srgbClr val="00539D"/>
                </a:solidFill>
              </a:rPr>
              <a:t>&lt; </a:t>
            </a:r>
            <a:r>
              <a:rPr lang="en-US" dirty="0" smtClean="0">
                <a:solidFill>
                  <a:srgbClr val="00539D"/>
                </a:solidFill>
              </a:rPr>
              <a:t>1 </a:t>
            </a:r>
            <a:r>
              <a:rPr lang="en-US" dirty="0">
                <a:solidFill>
                  <a:srgbClr val="00539D"/>
                </a:solidFill>
              </a:rPr>
              <a:t>= </a:t>
            </a:r>
            <a:r>
              <a:rPr lang="en-US" dirty="0" smtClean="0">
                <a:solidFill>
                  <a:srgbClr val="00539D"/>
                </a:solidFill>
              </a:rPr>
              <a:t>15°</a:t>
            </a:r>
            <a:r>
              <a:rPr lang="en-US" dirty="0" smtClean="0">
                <a:solidFill>
                  <a:srgbClr val="00539D"/>
                </a:solidFill>
                <a:sym typeface="Symbol" pitchFamily="-112" charset="2"/>
              </a:rPr>
              <a:t>, </a:t>
            </a:r>
            <a:r>
              <a:rPr lang="en-US" dirty="0">
                <a:solidFill>
                  <a:srgbClr val="00539D"/>
                </a:solidFill>
                <a:sym typeface="Symbol" pitchFamily="-112" charset="2"/>
              </a:rPr>
              <a:t>classify the relationship between</a:t>
            </a:r>
            <a:r>
              <a:rPr lang="en-US" dirty="0" smtClean="0">
                <a:solidFill>
                  <a:srgbClr val="00539D"/>
                </a:solidFill>
                <a:sym typeface="Symbol" pitchFamily="-112" charset="2"/>
              </a:rPr>
              <a:t> &lt;</a:t>
            </a:r>
            <a:r>
              <a:rPr lang="en-US" dirty="0" smtClean="0">
                <a:solidFill>
                  <a:srgbClr val="00539D"/>
                </a:solidFill>
              </a:rPr>
              <a:t>1 </a:t>
            </a:r>
            <a:r>
              <a:rPr lang="en-US" dirty="0">
                <a:solidFill>
                  <a:srgbClr val="00539D"/>
                </a:solidFill>
              </a:rPr>
              <a:t>and</a:t>
            </a:r>
            <a:r>
              <a:rPr lang="en-US" dirty="0" smtClean="0">
                <a:solidFill>
                  <a:srgbClr val="00539D"/>
                </a:solidFill>
              </a:rPr>
              <a:t> &lt;2</a:t>
            </a:r>
            <a:r>
              <a:rPr lang="en-US" dirty="0">
                <a:solidFill>
                  <a:srgbClr val="00539D"/>
                </a:solidFill>
              </a:rPr>
              <a:t>. Then find </a:t>
            </a:r>
            <a:r>
              <a:rPr lang="en-US" i="1" dirty="0" err="1" smtClean="0">
                <a:solidFill>
                  <a:srgbClr val="00539D"/>
                </a:solidFill>
              </a:rPr>
              <a:t>m</a:t>
            </a:r>
            <a:r>
              <a:rPr lang="en-US" dirty="0" smtClean="0">
                <a:solidFill>
                  <a:srgbClr val="00539D"/>
                </a:solidFill>
                <a:sym typeface="Symbol" pitchFamily="-112" charset="2"/>
              </a:rPr>
              <a:t>&lt;</a:t>
            </a:r>
            <a:r>
              <a:rPr lang="en-US" dirty="0" smtClean="0">
                <a:solidFill>
                  <a:srgbClr val="00539D"/>
                </a:solidFill>
              </a:rPr>
              <a:t>2</a:t>
            </a:r>
            <a:r>
              <a:rPr lang="en-US" dirty="0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16393" name="Picture 9" descr="Exampl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6394" name="Picture 10" descr="LH_6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038600" y="752475"/>
            <a:ext cx="46672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Find an Angle Measure</a:t>
            </a:r>
          </a:p>
        </p:txBody>
      </p:sp>
      <p:pic>
        <p:nvPicPr>
          <p:cNvPr id="16396" name="Picture 12" descr="RealWorldExam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33400" y="56388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/>
            <a:r>
              <a:rPr lang="en-US" b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&lt;1 </a:t>
            </a:r>
            <a:r>
              <a:rPr lang="en-US" b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and</a:t>
            </a:r>
            <a:r>
              <a:rPr lang="en-US" b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&lt;2 </a:t>
            </a:r>
            <a:r>
              <a:rPr lang="en-US" b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are complementary. </a:t>
            </a: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So, the sum of their measures is 90°.</a:t>
            </a:r>
            <a:endParaRPr lang="en-US" b="0" i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16403" name="Picture 19" descr="CAM7-06-01-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1225" y="3048000"/>
            <a:ext cx="4762500" cy="2228850"/>
          </a:xfrm>
          <a:prstGeom prst="rect">
            <a:avLst/>
          </a:prstGeom>
          <a:noFill/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72120" y="6449060"/>
            <a:ext cx="533400" cy="4191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20760" y="6449060"/>
            <a:ext cx="533400" cy="4089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 advAuto="0"/>
      <p:bldP spid="16395" grpId="0" autoUpdateAnimBg="0"/>
      <p:bldP spid="1640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80" name="Picture 4" descr="Exampl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459781" name="Picture 5" descr="LH_6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459782" name="Text Box 6"/>
          <p:cNvSpPr txBox="1">
            <a:spLocks noChangeArrowheads="1"/>
          </p:cNvSpPr>
          <p:nvPr/>
        </p:nvSpPr>
        <p:spPr bwMode="auto">
          <a:xfrm>
            <a:off x="4038600" y="752475"/>
            <a:ext cx="46672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Find an Angle Measure</a:t>
            </a:r>
          </a:p>
        </p:txBody>
      </p:sp>
      <p:pic>
        <p:nvPicPr>
          <p:cNvPr id="459783" name="Picture 7" descr="RealWorldExam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sp>
        <p:nvSpPr>
          <p:cNvPr id="459785" name="Text Box 9"/>
          <p:cNvSpPr txBox="1">
            <a:spLocks noChangeArrowheads="1"/>
          </p:cNvSpPr>
          <p:nvPr/>
        </p:nvSpPr>
        <p:spPr bwMode="auto">
          <a:xfrm>
            <a:off x="533400" y="191611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943350" indent="-3600450"/>
            <a:r>
              <a:rPr lang="en-US" b="0" i="1" dirty="0" err="1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m</a:t>
            </a:r>
            <a:r>
              <a:rPr lang="en-US" b="0" i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&lt;</a:t>
            </a: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1 </a:t>
            </a: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+ </a:t>
            </a:r>
            <a:r>
              <a:rPr lang="en-US" b="0" i="1" dirty="0" err="1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m</a:t>
            </a:r>
            <a:r>
              <a:rPr lang="en-US" b="0" i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&lt;</a:t>
            </a: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2 </a:t>
            </a: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= 90	Write an equation.</a:t>
            </a:r>
          </a:p>
        </p:txBody>
      </p:sp>
      <p:sp>
        <p:nvSpPr>
          <p:cNvPr id="459786" name="Text Box 10"/>
          <p:cNvSpPr txBox="1">
            <a:spLocks noChangeArrowheads="1"/>
          </p:cNvSpPr>
          <p:nvPr/>
        </p:nvSpPr>
        <p:spPr bwMode="auto">
          <a:xfrm>
            <a:off x="533400" y="2590800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943350" indent="-3600450">
              <a:tabLst>
                <a:tab pos="2057400" algn="r"/>
                <a:tab pos="2114550" algn="l"/>
                <a:tab pos="2400300" algn="l"/>
              </a:tabLst>
            </a:pP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 15 </a:t>
            </a: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+ </a:t>
            </a:r>
            <a:r>
              <a:rPr lang="en-US" b="0" i="1" dirty="0" err="1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    </a:t>
            </a: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90				</a:t>
            </a:r>
            <a:r>
              <a:rPr lang="en-US" b="0" i="1" dirty="0" err="1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m</a:t>
            </a:r>
            <a:r>
              <a:rPr lang="en-US" b="0" i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&lt;</a:t>
            </a: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1 </a:t>
            </a: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= 15 and </a:t>
            </a:r>
            <a:r>
              <a:rPr lang="en-US" b="0" i="1" dirty="0" err="1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m</a:t>
            </a:r>
            <a:r>
              <a:rPr lang="en-US" b="0" i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&lt;</a:t>
            </a: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2 </a:t>
            </a:r>
            <a:r>
              <a:rPr lang="en-US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= </a:t>
            </a:r>
            <a:r>
              <a:rPr lang="en-US" b="0" i="1" dirty="0" err="1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x</a:t>
            </a:r>
            <a:endParaRPr lang="en-US" b="0" i="1" dirty="0" smtClean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  <a:p>
            <a:pPr marL="3943350" indent="-3600450">
              <a:tabLst>
                <a:tab pos="2057400" algn="r"/>
                <a:tab pos="2114550" algn="l"/>
                <a:tab pos="2400300" algn="l"/>
              </a:tabLst>
            </a:pPr>
            <a:endParaRPr lang="en-US" dirty="0" smtClean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  <a:p>
            <a:pPr marL="3943350" indent="-3600450">
              <a:tabLst>
                <a:tab pos="2057400" algn="r"/>
                <a:tab pos="2114550" algn="l"/>
                <a:tab pos="2400300" algn="l"/>
              </a:tabLst>
            </a:pPr>
            <a:endParaRPr lang="en-US" b="0" i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459787" name="Rectangle 11"/>
          <p:cNvSpPr>
            <a:spLocks noChangeArrowheads="1"/>
          </p:cNvSpPr>
          <p:nvPr/>
        </p:nvSpPr>
        <p:spPr bwMode="auto">
          <a:xfrm>
            <a:off x="1828800" y="580138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dirty="0">
                <a:solidFill>
                  <a:srgbClr val="00539D"/>
                </a:solidFill>
              </a:rPr>
              <a:t>Answer:</a:t>
            </a:r>
            <a:r>
              <a:rPr lang="en-US" sz="2800" b="0" dirty="0"/>
              <a:t> 	So, </a:t>
            </a:r>
            <a:r>
              <a:rPr lang="en-US" sz="2800" b="0" i="1" dirty="0" err="1" smtClean="0"/>
              <a:t>m</a:t>
            </a:r>
            <a:r>
              <a:rPr lang="en-US" sz="2800" b="0" i="1" dirty="0" smtClean="0"/>
              <a:t>&lt;</a:t>
            </a:r>
            <a:r>
              <a:rPr lang="en-US" sz="2800" b="0" dirty="0" smtClean="0">
                <a:sym typeface="Symbol" pitchFamily="-112" charset="2"/>
              </a:rPr>
              <a:t>2 </a:t>
            </a:r>
            <a:r>
              <a:rPr lang="en-US" sz="2800" b="0" dirty="0">
                <a:sym typeface="Symbol" pitchFamily="-112" charset="2"/>
              </a:rPr>
              <a:t>= 75</a:t>
            </a:r>
            <a:r>
              <a:rPr lang="en-US" sz="2800" b="0" dirty="0"/>
              <a:t>°.</a:t>
            </a:r>
          </a:p>
        </p:txBody>
      </p:sp>
      <p:sp>
        <p:nvSpPr>
          <p:cNvPr id="459790" name="Text Box 14"/>
          <p:cNvSpPr txBox="1">
            <a:spLocks noChangeArrowheads="1"/>
          </p:cNvSpPr>
          <p:nvPr/>
        </p:nvSpPr>
        <p:spPr bwMode="auto">
          <a:xfrm>
            <a:off x="533400" y="40386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943350" indent="-3600450">
              <a:tabLst>
                <a:tab pos="2057400" algn="r"/>
                <a:tab pos="2114550" algn="l"/>
                <a:tab pos="2400300" algn="l"/>
              </a:tabLst>
            </a:pPr>
            <a:r>
              <a:rPr lang="en-US" b="0" i="1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      </a:t>
            </a:r>
            <a:r>
              <a:rPr lang="en-US" b="0" i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</a:t>
            </a:r>
          </a:p>
          <a:p>
            <a:pPr marL="3943350" indent="-3600450">
              <a:tabLst>
                <a:tab pos="2057400" algn="r"/>
                <a:tab pos="2114550" algn="l"/>
                <a:tab pos="2400300" algn="l"/>
              </a:tabLst>
            </a:pPr>
            <a:r>
              <a:rPr lang="en-US" b="0" i="1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         </a:t>
            </a:r>
            <a:r>
              <a:rPr lang="en-US" b="0" i="1" dirty="0" err="1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  =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  75                      </a:t>
            </a: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Do the math to find the solution 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for</a:t>
            </a: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b="0" dirty="0" err="1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b="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.</a:t>
            </a:r>
            <a:endParaRPr lang="en-US" b="0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72120" y="6449060"/>
            <a:ext cx="533400" cy="4191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20760" y="6449060"/>
            <a:ext cx="533400" cy="4089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942532" y="0"/>
            <a:ext cx="2201468" cy="1030287"/>
            <a:chOff x="6942532" y="0"/>
            <a:chExt cx="2201468" cy="1030287"/>
          </a:xfrm>
        </p:grpSpPr>
        <p:pic>
          <p:nvPicPr>
            <p:cNvPr id="14" name="Picture 19" descr="CAM7-06-01-0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42532" y="0"/>
              <a:ext cx="2201468" cy="1030287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7696200" y="0"/>
              <a:ext cx="528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15°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724900" y="213241"/>
              <a:ext cx="342900" cy="396359"/>
            </a:xfrm>
            <a:prstGeom prst="rect">
              <a:avLst/>
            </a:prstGeom>
            <a:solidFill>
              <a:srgbClr val="A2B5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 flipV="1">
              <a:off x="8242300" y="55880"/>
              <a:ext cx="88900" cy="157360"/>
            </a:xfrm>
            <a:prstGeom prst="rect">
              <a:avLst/>
            </a:prstGeom>
            <a:solidFill>
              <a:srgbClr val="A2B5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39480" y="184666"/>
              <a:ext cx="528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x</a:t>
              </a:r>
              <a:r>
                <a:rPr lang="en-US" dirty="0" smtClean="0"/>
                <a:t>°</a:t>
              </a:r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33400" y="3267670"/>
            <a:ext cx="779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43350" lvl="0" indent="-3600450">
              <a:tabLst>
                <a:tab pos="2057400" algn="r"/>
                <a:tab pos="2114550" algn="l"/>
                <a:tab pos="24003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–15        =   –15	                     	Combine the additive inverse to both sides to isolate the variable and find the solution for </a:t>
            </a:r>
            <a:r>
              <a:rPr lang="en-US" dirty="0" err="1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.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914400" y="38100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9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9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9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5" grpId="0" build="p" autoUpdateAnimBg="0" advAuto="0"/>
      <p:bldP spid="459786" grpId="0" build="p" autoUpdateAnimBg="0"/>
      <p:bldP spid="459787" grpId="0" build="p" autoUpdateAnimBg="0"/>
      <p:bldP spid="459790" grpId="0"/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3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2506663" y="752475"/>
            <a:ext cx="63325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Find a Missing Angle Measure</a:t>
            </a:r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228600" y="2133600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/>
            <a:r>
              <a:rPr lang="en-US" b="0" dirty="0">
                <a:solidFill>
                  <a:schemeClr val="tx1"/>
                </a:solidFill>
              </a:rPr>
              <a:t>Use the</a:t>
            </a:r>
            <a:r>
              <a:rPr lang="en-US" b="0" dirty="0" smtClean="0">
                <a:solidFill>
                  <a:schemeClr val="tx1"/>
                </a:solidFill>
              </a:rPr>
              <a:t> complementary angles to help you solve for </a:t>
            </a:r>
            <a:r>
              <a:rPr lang="en-US" b="0" dirty="0" err="1" smtClean="0">
                <a:solidFill>
                  <a:schemeClr val="tx1"/>
                </a:solidFill>
              </a:rPr>
              <a:t>x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3009900" y="6079728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>
                <a:solidFill>
                  <a:srgbClr val="00539D"/>
                </a:solidFill>
              </a:rPr>
              <a:t>Answer:</a:t>
            </a:r>
            <a:r>
              <a:rPr lang="en-US" b="0" dirty="0"/>
              <a:t> 	</a:t>
            </a:r>
            <a:r>
              <a:rPr lang="en-US" b="0" dirty="0" smtClean="0"/>
              <a:t>22°</a:t>
            </a:r>
            <a:endParaRPr lang="en-US" b="0" dirty="0"/>
          </a:p>
        </p:txBody>
      </p:sp>
      <p:pic>
        <p:nvPicPr>
          <p:cNvPr id="455688" name="Picture 8" descr="LH_6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455690" name="Picture 10" descr="6-x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219200"/>
            <a:ext cx="3571875" cy="2457450"/>
          </a:xfrm>
          <a:prstGeom prst="rect">
            <a:avLst/>
          </a:prstGeom>
          <a:noFill/>
        </p:spPr>
      </p:pic>
      <p:sp>
        <p:nvSpPr>
          <p:cNvPr id="455691" name="Text Box 11"/>
          <p:cNvSpPr txBox="1">
            <a:spLocks noChangeArrowheads="1"/>
          </p:cNvSpPr>
          <p:nvPr/>
        </p:nvSpPr>
        <p:spPr bwMode="auto">
          <a:xfrm>
            <a:off x="838200" y="3995182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b="0" dirty="0">
                <a:solidFill>
                  <a:schemeClr val="tx1"/>
                </a:solidFill>
              </a:rPr>
              <a:t>68 + </a:t>
            </a:r>
            <a:r>
              <a:rPr lang="en-US" b="0" i="1" dirty="0" err="1">
                <a:solidFill>
                  <a:schemeClr val="tx1"/>
                </a:solidFill>
              </a:rPr>
              <a:t>x</a:t>
            </a:r>
            <a:r>
              <a:rPr lang="en-US" b="0" dirty="0" smtClean="0">
                <a:solidFill>
                  <a:schemeClr val="tx1"/>
                </a:solidFill>
              </a:rPr>
              <a:t>    =     90</a:t>
            </a:r>
            <a:r>
              <a:rPr lang="en-US" b="0" dirty="0">
                <a:solidFill>
                  <a:schemeClr val="tx1"/>
                </a:solidFill>
              </a:rPr>
              <a:t>	Write an equation.</a:t>
            </a:r>
          </a:p>
        </p:txBody>
      </p:sp>
      <p:sp>
        <p:nvSpPr>
          <p:cNvPr id="455692" name="Rectangle 12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539D"/>
                </a:solidFill>
              </a:rPr>
              <a:t>Find the value of </a:t>
            </a:r>
            <a:r>
              <a:rPr lang="en-US" i="1">
                <a:solidFill>
                  <a:srgbClr val="00539D"/>
                </a:solidFill>
              </a:rPr>
              <a:t>x</a:t>
            </a:r>
            <a:r>
              <a:rPr lang="en-US">
                <a:solidFill>
                  <a:srgbClr val="00539D"/>
                </a:solidFill>
              </a:rPr>
              <a:t> in the figure.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38199" y="4721225"/>
            <a:ext cx="8305801" cy="384175"/>
            <a:chOff x="528" y="2554"/>
            <a:chExt cx="4416" cy="242"/>
          </a:xfrm>
        </p:grpSpPr>
        <p:sp>
          <p:nvSpPr>
            <p:cNvPr id="455694" name="Line 14"/>
            <p:cNvSpPr>
              <a:spLocks noChangeShapeType="1"/>
            </p:cNvSpPr>
            <p:nvPr/>
          </p:nvSpPr>
          <p:spPr bwMode="auto">
            <a:xfrm>
              <a:off x="623" y="2796"/>
              <a:ext cx="112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95" name="Text Box 15"/>
            <p:cNvSpPr txBox="1">
              <a:spLocks noChangeArrowheads="1"/>
            </p:cNvSpPr>
            <p:nvPr/>
          </p:nvSpPr>
          <p:spPr bwMode="auto">
            <a:xfrm>
              <a:off x="528" y="2554"/>
              <a:ext cx="44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2286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>
                  <a:tab pos="1619250" algn="l"/>
                  <a:tab pos="2514600" algn="l"/>
                </a:tabLst>
              </a:pPr>
              <a:r>
                <a:rPr lang="en-US" b="0" dirty="0"/>
                <a:t>– 68         	– 68</a:t>
              </a:r>
              <a:r>
                <a:rPr lang="en-US" b="0" dirty="0" smtClean="0">
                  <a:solidFill>
                    <a:schemeClr val="tx1"/>
                  </a:solidFill>
                </a:rPr>
                <a:t>	Combine the additive inverse, -68 to each </a:t>
              </a:r>
              <a:r>
                <a:rPr lang="en-US" b="0" dirty="0">
                  <a:solidFill>
                    <a:schemeClr val="tx1"/>
                  </a:solidFill>
                </a:rPr>
                <a:t>side.</a:t>
              </a:r>
            </a:p>
          </p:txBody>
        </p:sp>
      </p:grp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228600" y="2819400"/>
            <a:ext cx="48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</a:pPr>
            <a:r>
              <a:rPr lang="en-US" dirty="0" smtClean="0"/>
              <a:t>Angle </a:t>
            </a:r>
            <a:r>
              <a:rPr lang="en-US" dirty="0" err="1" smtClean="0"/>
              <a:t>x</a:t>
            </a:r>
            <a:r>
              <a:rPr lang="en-US" dirty="0" smtClean="0"/>
              <a:t> is vertical to the unknown measure in the complementary angles.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455697" name="Picture 17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72120" y="6449060"/>
            <a:ext cx="533400" cy="4191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620760" y="6449060"/>
            <a:ext cx="533400" cy="4089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6286500" y="2832100"/>
            <a:ext cx="1739900" cy="393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664200" y="2501215"/>
            <a:ext cx="622300" cy="50663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00800" y="2349500"/>
            <a:ext cx="622300" cy="50663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838200" y="53340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b="0" dirty="0">
                <a:solidFill>
                  <a:schemeClr val="tx1"/>
                </a:solidFill>
              </a:rPr>
              <a:t>        </a:t>
            </a:r>
            <a:r>
              <a:rPr lang="en-US" b="0" i="1" dirty="0" err="1" smtClean="0">
                <a:solidFill>
                  <a:schemeClr val="tx1"/>
                </a:solidFill>
              </a:rPr>
              <a:t>x</a:t>
            </a:r>
            <a:r>
              <a:rPr lang="en-US" b="0" i="1" dirty="0" smtClean="0">
                <a:solidFill>
                  <a:schemeClr val="tx1"/>
                </a:solidFill>
              </a:rPr>
              <a:t>   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=  </a:t>
            </a:r>
            <a:r>
              <a:rPr lang="en-US" b="0" dirty="0" smtClean="0">
                <a:solidFill>
                  <a:schemeClr val="tx1"/>
                </a:solidFill>
              </a:rPr>
              <a:t>   22	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Do the math to find the solution for </a:t>
            </a:r>
            <a:r>
              <a:rPr lang="en-US" dirty="0" err="1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.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5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5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5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5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utoUpdateAnimBg="0"/>
      <p:bldP spid="455685" grpId="0" build="p" autoUpdateAnimBg="0"/>
      <p:bldP spid="455686" grpId="0" build="p" autoUpdateAnimBg="0"/>
      <p:bldP spid="455691" grpId="0" build="p" autoUpdateAnimBg="0"/>
      <p:bldP spid="455692" grpId="0" build="p" autoUpdateAnimBg="0" advAuto="0"/>
      <p:bldP spid="455696" grpId="0" build="p" autoUpdateAnimBg="0"/>
      <p:bldP spid="24" grpId="0" animBg="1"/>
      <p:bldP spid="25" grpId="0" animBg="1"/>
      <p:bldP spid="2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3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2506663" y="752475"/>
            <a:ext cx="63325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Find a Missing Angle Measure</a:t>
            </a:r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/>
            <a:r>
              <a:rPr lang="en-US" b="0" dirty="0" smtClean="0">
                <a:solidFill>
                  <a:schemeClr val="tx1"/>
                </a:solidFill>
              </a:rPr>
              <a:t>Two adjacent angles </a:t>
            </a:r>
            <a:r>
              <a:rPr lang="en-US" dirty="0" smtClean="0"/>
              <a:t>that form a straight line are called supplementary angles.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3009900" y="6079728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>
                <a:solidFill>
                  <a:srgbClr val="00539D"/>
                </a:solidFill>
              </a:rPr>
              <a:t>Answer:</a:t>
            </a:r>
            <a:r>
              <a:rPr lang="en-US" b="0" dirty="0"/>
              <a:t> </a:t>
            </a:r>
            <a:r>
              <a:rPr lang="en-US" b="0" dirty="0" smtClean="0"/>
              <a:t>	</a:t>
            </a:r>
            <a:r>
              <a:rPr lang="en-US" dirty="0" smtClean="0"/>
              <a:t>14</a:t>
            </a:r>
            <a:r>
              <a:rPr lang="en-US" b="0" dirty="0" smtClean="0"/>
              <a:t>2°</a:t>
            </a:r>
            <a:endParaRPr lang="en-US" b="0" dirty="0"/>
          </a:p>
        </p:txBody>
      </p:sp>
      <p:pic>
        <p:nvPicPr>
          <p:cNvPr id="455688" name="Picture 8" descr="LH_6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455691" name="Text Box 11"/>
          <p:cNvSpPr txBox="1">
            <a:spLocks noChangeArrowheads="1"/>
          </p:cNvSpPr>
          <p:nvPr/>
        </p:nvSpPr>
        <p:spPr bwMode="auto">
          <a:xfrm>
            <a:off x="838200" y="41910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3</a:t>
            </a:r>
            <a:r>
              <a:rPr lang="en-US" b="0" dirty="0" smtClean="0">
                <a:solidFill>
                  <a:schemeClr val="tx1"/>
                </a:solidFill>
              </a:rPr>
              <a:t>8 </a:t>
            </a:r>
            <a:r>
              <a:rPr lang="en-US" b="0" dirty="0">
                <a:solidFill>
                  <a:schemeClr val="tx1"/>
                </a:solidFill>
              </a:rPr>
              <a:t>+ </a:t>
            </a:r>
            <a:r>
              <a:rPr lang="en-US" b="0" i="1" dirty="0" err="1">
                <a:solidFill>
                  <a:schemeClr val="tx1"/>
                </a:solidFill>
              </a:rPr>
              <a:t>x</a:t>
            </a:r>
            <a:r>
              <a:rPr lang="en-US" b="0" dirty="0" smtClean="0">
                <a:solidFill>
                  <a:schemeClr val="tx1"/>
                </a:solidFill>
              </a:rPr>
              <a:t>    =     180</a:t>
            </a:r>
            <a:r>
              <a:rPr lang="en-US" b="0" dirty="0">
                <a:solidFill>
                  <a:schemeClr val="tx1"/>
                </a:solidFill>
              </a:rPr>
              <a:t>	Write an equation.</a:t>
            </a:r>
          </a:p>
        </p:txBody>
      </p:sp>
      <p:sp>
        <p:nvSpPr>
          <p:cNvPr id="455692" name="Rectangle 12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539D"/>
                </a:solidFill>
              </a:rPr>
              <a:t>Find the value of </a:t>
            </a:r>
            <a:r>
              <a:rPr lang="en-US" i="1" dirty="0" err="1">
                <a:solidFill>
                  <a:srgbClr val="00539D"/>
                </a:solidFill>
              </a:rPr>
              <a:t>x</a:t>
            </a:r>
            <a:r>
              <a:rPr lang="en-US" dirty="0">
                <a:solidFill>
                  <a:srgbClr val="00539D"/>
                </a:solidFill>
              </a:rPr>
              <a:t> in the figure.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38199" y="4721225"/>
            <a:ext cx="8305801" cy="384175"/>
            <a:chOff x="528" y="2554"/>
            <a:chExt cx="4416" cy="242"/>
          </a:xfrm>
        </p:grpSpPr>
        <p:sp>
          <p:nvSpPr>
            <p:cNvPr id="455694" name="Line 14"/>
            <p:cNvSpPr>
              <a:spLocks noChangeShapeType="1"/>
            </p:cNvSpPr>
            <p:nvPr/>
          </p:nvSpPr>
          <p:spPr bwMode="auto">
            <a:xfrm>
              <a:off x="656" y="2794"/>
              <a:ext cx="1114" cy="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95" name="Text Box 15"/>
            <p:cNvSpPr txBox="1">
              <a:spLocks noChangeArrowheads="1"/>
            </p:cNvSpPr>
            <p:nvPr/>
          </p:nvSpPr>
          <p:spPr bwMode="auto">
            <a:xfrm>
              <a:off x="528" y="2554"/>
              <a:ext cx="44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2286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>
                  <a:tab pos="1619250" algn="l"/>
                  <a:tab pos="2514600" algn="l"/>
                </a:tabLst>
              </a:pPr>
              <a:r>
                <a:rPr lang="en-US" b="0" dirty="0"/>
                <a:t>–</a:t>
              </a:r>
              <a:r>
                <a:rPr lang="en-US" b="0" dirty="0" smtClean="0"/>
                <a:t> 38         </a:t>
              </a:r>
              <a:r>
                <a:rPr lang="en-US" b="0" dirty="0"/>
                <a:t>	–</a:t>
              </a:r>
              <a:r>
                <a:rPr lang="en-US" b="0" dirty="0" smtClean="0"/>
                <a:t>  38</a:t>
              </a:r>
              <a:r>
                <a:rPr lang="en-US" b="0" dirty="0" smtClean="0">
                  <a:solidFill>
                    <a:schemeClr val="tx1"/>
                  </a:solidFill>
                </a:rPr>
                <a:t>	</a:t>
              </a:r>
              <a:r>
                <a:rPr lang="en-US" dirty="0" smtClean="0">
                  <a:solidFill>
                    <a:srgbClr val="000000"/>
                  </a:solidFill>
                  <a:ea typeface="Times New Roman" pitchFamily="-112" charset="0"/>
                  <a:cs typeface="Times New Roman" pitchFamily="-112" charset="0"/>
                </a:rPr>
                <a:t>Use the additive inverse</a:t>
              </a:r>
              <a:r>
                <a:rPr lang="en-US" smtClean="0">
                  <a:solidFill>
                    <a:srgbClr val="000000"/>
                  </a:solidFill>
                  <a:ea typeface="Times New Roman" pitchFamily="-112" charset="0"/>
                  <a:cs typeface="Times New Roman" pitchFamily="-112" charset="0"/>
                </a:rPr>
                <a:t>, </a:t>
              </a:r>
              <a:r>
                <a:rPr lang="en-US" b="0" smtClean="0">
                  <a:solidFill>
                    <a:schemeClr val="tx1"/>
                  </a:solidFill>
                </a:rPr>
                <a:t>-38 </a:t>
              </a:r>
              <a:r>
                <a:rPr lang="en-US" b="0" dirty="0" smtClean="0">
                  <a:solidFill>
                    <a:schemeClr val="tx1"/>
                  </a:solidFill>
                </a:rPr>
                <a:t>&amp; combine to each </a:t>
              </a:r>
              <a:r>
                <a:rPr lang="en-US" b="0" dirty="0">
                  <a:solidFill>
                    <a:schemeClr val="tx1"/>
                  </a:solidFill>
                </a:rPr>
                <a:t>side.</a:t>
              </a:r>
            </a:p>
          </p:txBody>
        </p:sp>
      </p:grp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838200" y="53340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b="0" dirty="0">
                <a:solidFill>
                  <a:schemeClr val="tx1"/>
                </a:solidFill>
              </a:rPr>
              <a:t>        </a:t>
            </a:r>
            <a:r>
              <a:rPr lang="en-US" b="0" i="1" dirty="0" err="1" smtClean="0">
                <a:solidFill>
                  <a:schemeClr val="tx1"/>
                </a:solidFill>
              </a:rPr>
              <a:t>x</a:t>
            </a:r>
            <a:r>
              <a:rPr lang="en-US" b="0" i="1" dirty="0" smtClean="0">
                <a:solidFill>
                  <a:schemeClr val="tx1"/>
                </a:solidFill>
              </a:rPr>
              <a:t>   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=  </a:t>
            </a:r>
            <a:r>
              <a:rPr lang="en-US" b="0" dirty="0" smtClean="0">
                <a:solidFill>
                  <a:schemeClr val="tx1"/>
                </a:solidFill>
              </a:rPr>
              <a:t>   142	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Do the math to find the solution for </a:t>
            </a:r>
            <a:r>
              <a:rPr lang="en-US" dirty="0" err="1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.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455697" name="Picture 17" descr="Example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72120" y="6449060"/>
            <a:ext cx="533400" cy="4191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620760" y="6449060"/>
            <a:ext cx="533400" cy="4089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creen shot 2009-11-19 at 10.27.32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1339850"/>
            <a:ext cx="3644422" cy="193675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5334000" y="2894012"/>
            <a:ext cx="3248025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251700" y="2247900"/>
            <a:ext cx="622300" cy="50663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7000" y="2247900"/>
            <a:ext cx="622300" cy="50663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04800" y="2858869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/>
            <a:r>
              <a:rPr lang="en-US" b="0" dirty="0" smtClean="0">
                <a:solidFill>
                  <a:schemeClr val="tx1"/>
                </a:solidFill>
              </a:rPr>
              <a:t>A straight line measures 180°.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04800" y="3316069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/>
            <a:r>
              <a:rPr lang="en-US" b="0" dirty="0" smtClean="0">
                <a:solidFill>
                  <a:schemeClr val="tx1"/>
                </a:solidFill>
              </a:rPr>
              <a:t>Use this fact to help you solve for </a:t>
            </a:r>
            <a:r>
              <a:rPr lang="en-US" b="0" dirty="0" err="1" smtClean="0">
                <a:solidFill>
                  <a:schemeClr val="tx1"/>
                </a:solidFill>
              </a:rPr>
              <a:t>x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0" y="2971800"/>
            <a:ext cx="7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180°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5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5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5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5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utoUpdateAnimBg="0"/>
      <p:bldP spid="455685" grpId="0" build="p" autoUpdateAnimBg="0"/>
      <p:bldP spid="455686" grpId="0" build="p" autoUpdateAnimBg="0"/>
      <p:bldP spid="455691" grpId="0" build="p" autoUpdateAnimBg="0"/>
      <p:bldP spid="455692" grpId="0" build="p" autoUpdateAnimBg="0" advAuto="0"/>
      <p:bldP spid="455696" grpId="0" build="p" autoUpdateAnimBg="0"/>
      <p:bldP spid="25" grpId="0" animBg="1"/>
      <p:bldP spid="26" grpId="0" animBg="1"/>
      <p:bldP spid="27" grpId="0" build="p" autoUpdateAnimBg="0"/>
      <p:bldP spid="28" grpId="0" build="p" autoUpdateAnimBg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895350" y="492760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1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Use the figure to name a line containing point</a:t>
            </a:r>
            <a:r>
              <a:rPr lang="en-US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P</a:t>
            </a:r>
            <a:r>
              <a:rPr lang="en-US" i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.</a:t>
            </a:r>
            <a:endParaRPr lang="en-US" i="1" dirty="0">
              <a:solidFill>
                <a:srgbClr val="00539D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1127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1273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1276" name="Picture 12" descr="LH_6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14400" y="3841751"/>
            <a:ext cx="4191000" cy="2030413"/>
            <a:chOff x="576" y="1920"/>
            <a:chExt cx="2640" cy="1279"/>
          </a:xfrm>
        </p:grpSpPr>
        <p:sp>
          <p:nvSpPr>
            <p:cNvPr id="11270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956"/>
              <a:ext cx="2640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>
                <a:spcBef>
                  <a:spcPct val="29000"/>
                </a:spcBef>
                <a:spcAft>
                  <a:spcPct val="29000"/>
                </a:spcAft>
                <a:buClr>
                  <a:srgbClr val="00539D"/>
                </a:buClr>
                <a:tabLst>
                  <a:tab pos="2286000" algn="l"/>
                </a:tabLst>
              </a:pPr>
              <a:r>
                <a:rPr lang="pt-BR" dirty="0">
                  <a:solidFill>
                    <a:srgbClr val="00539D"/>
                  </a:solidFill>
                  <a:sym typeface="Symbol" pitchFamily="-112" charset="2"/>
                </a:rPr>
                <a:t>A.</a:t>
              </a:r>
              <a:r>
                <a:rPr lang="pt-BR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i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>
                <a:spcBef>
                  <a:spcPct val="29000"/>
                </a:spcBef>
                <a:spcAft>
                  <a:spcPct val="29000"/>
                </a:spcAft>
                <a:buClr>
                  <a:srgbClr val="00539D"/>
                </a:buClr>
                <a:tabLst>
                  <a:tab pos="2286000" algn="l"/>
                </a:tabLst>
              </a:pPr>
              <a:endParaRPr lang="pt-BR" sz="500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>
                <a:spcBef>
                  <a:spcPct val="29000"/>
                </a:spcBef>
                <a:spcAft>
                  <a:spcPct val="29000"/>
                </a:spcAft>
                <a:buClr>
                  <a:srgbClr val="00539D"/>
                </a:buClr>
                <a:tabLst>
                  <a:tab pos="2286000" algn="l"/>
                </a:tabLst>
              </a:pPr>
              <a:r>
                <a:rPr lang="pt-BR" dirty="0" smtClean="0">
                  <a:solidFill>
                    <a:srgbClr val="00539D"/>
                  </a:solidFill>
                  <a:sym typeface="Symbol" pitchFamily="-112" charset="2"/>
                </a:rPr>
                <a:t>B</a:t>
              </a:r>
              <a:r>
                <a:rPr lang="pt-BR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>
                <a:spcBef>
                  <a:spcPct val="29000"/>
                </a:spcBef>
                <a:spcAft>
                  <a:spcPct val="29000"/>
                </a:spcAft>
                <a:buClr>
                  <a:srgbClr val="00539D"/>
                </a:buClr>
                <a:tabLst>
                  <a:tab pos="2286000" algn="l"/>
                </a:tabLst>
              </a:pPr>
              <a:endParaRPr lang="pt-BR" sz="300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>
                <a:spcBef>
                  <a:spcPct val="29000"/>
                </a:spcBef>
                <a:spcAft>
                  <a:spcPct val="29000"/>
                </a:spcAft>
                <a:buClr>
                  <a:srgbClr val="00539D"/>
                </a:buClr>
                <a:tabLst>
                  <a:tab pos="2286000" algn="l"/>
                </a:tabLst>
              </a:pPr>
              <a:r>
                <a:rPr lang="pt-BR" dirty="0" smtClean="0">
                  <a:solidFill>
                    <a:srgbClr val="00539D"/>
                  </a:solidFill>
                  <a:sym typeface="Symbol" pitchFamily="-112" charset="2"/>
                </a:rPr>
                <a:t>C</a:t>
              </a:r>
              <a:r>
                <a:rPr lang="pt-BR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>
                <a:spcBef>
                  <a:spcPct val="29000"/>
                </a:spcBef>
                <a:spcAft>
                  <a:spcPct val="29000"/>
                </a:spcAft>
                <a:buClr>
                  <a:srgbClr val="00539D"/>
                </a:buClr>
                <a:tabLst>
                  <a:tab pos="2286000" algn="l"/>
                </a:tabLst>
              </a:pPr>
              <a:endParaRPr lang="pt-BR" sz="300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>
                <a:spcBef>
                  <a:spcPct val="29000"/>
                </a:spcBef>
                <a:spcAft>
                  <a:spcPct val="29000"/>
                </a:spcAft>
                <a:buClr>
                  <a:srgbClr val="00539D"/>
                </a:buClr>
                <a:tabLst>
                  <a:tab pos="2286000" algn="l"/>
                </a:tabLst>
              </a:pPr>
              <a:r>
                <a:rPr lang="pt-BR" dirty="0" smtClean="0">
                  <a:solidFill>
                    <a:srgbClr val="00539D"/>
                  </a:solidFill>
                  <a:sym typeface="Symbol" pitchFamily="-112" charset="2"/>
                </a:rPr>
                <a:t>D</a:t>
              </a:r>
              <a:r>
                <a:rPr lang="pt-BR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0" dirty="0">
                <a:solidFill>
                  <a:schemeClr val="tx1"/>
                </a:solidFill>
                <a:sym typeface="Symbol" pitchFamily="-112" charset="2"/>
              </a:endParaRPr>
            </a:p>
          </p:txBody>
        </p:sp>
        <p:pic>
          <p:nvPicPr>
            <p:cNvPr id="11282" name="Picture 18" descr="Eqn_1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36" y="1920"/>
              <a:ext cx="472" cy="1279"/>
            </a:xfrm>
            <a:prstGeom prst="rect">
              <a:avLst/>
            </a:prstGeom>
            <a:noFill/>
          </p:spPr>
        </p:pic>
      </p:grpSp>
      <p:pic>
        <p:nvPicPr>
          <p:cNvPr id="11284" name="Picture 20" descr="CAM7-06-01-01-CY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43150" y="2057400"/>
            <a:ext cx="4438650" cy="1436688"/>
          </a:xfrm>
          <a:prstGeom prst="rect">
            <a:avLst/>
          </a:prstGeom>
          <a:noFill/>
        </p:spPr>
      </p:pic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72120" y="6449060"/>
            <a:ext cx="533400" cy="4191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20760" y="6449060"/>
            <a:ext cx="533400" cy="4089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863600" y="4789487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670300"/>
            <a:ext cx="457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  <a:tabLst>
                <a:tab pos="2286000" algn="l"/>
              </a:tabLst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plane </a:t>
            </a:r>
            <a:r>
              <a:rPr lang="pt-BR" i="1" dirty="0">
                <a:solidFill>
                  <a:schemeClr val="tx1"/>
                </a:solidFill>
                <a:sym typeface="Symbol" pitchFamily="-112" charset="2"/>
              </a:rPr>
              <a:t>MNP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  <a:tabLst>
                <a:tab pos="2286000" algn="l"/>
              </a:tabLst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plane </a:t>
            </a:r>
            <a:r>
              <a:rPr lang="pt-BR" i="1" dirty="0">
                <a:solidFill>
                  <a:schemeClr val="tx1"/>
                </a:solidFill>
                <a:sym typeface="Symbol" pitchFamily="-112" charset="2"/>
              </a:rPr>
              <a:t>LMP</a:t>
            </a:r>
            <a:endParaRPr lang="pt-BR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  <a:tabLst>
                <a:tab pos="2286000" algn="l"/>
              </a:tabLst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dirty="0" smtClean="0">
                <a:solidFill>
                  <a:schemeClr val="tx1"/>
                </a:solidFill>
                <a:sym typeface="Symbol" pitchFamily="-112" charset="2"/>
              </a:rPr>
              <a:t>	Plane </a:t>
            </a:r>
            <a:r>
              <a:rPr lang="pt-BR" i="1" dirty="0">
                <a:latin typeface="Didot"/>
                <a:cs typeface="Didot"/>
                <a:sym typeface="Symbol" pitchFamily="-112" charset="2"/>
              </a:rPr>
              <a:t>D</a:t>
            </a:r>
            <a:r>
              <a:rPr lang="pt-BR" dirty="0" smtClean="0">
                <a:solidFill>
                  <a:schemeClr val="tx1"/>
                </a:solidFill>
                <a:sym typeface="Symbol" pitchFamily="-112" charset="2"/>
              </a:rPr>
              <a:t>	</a:t>
            </a:r>
            <a:endParaRPr lang="pt-BR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  <a:tabLst>
                <a:tab pos="2286000" algn="l"/>
              </a:tabLst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plane </a:t>
            </a:r>
            <a:r>
              <a:rPr lang="pt-BR" i="1" dirty="0">
                <a:solidFill>
                  <a:schemeClr val="tx1"/>
                </a:solidFill>
                <a:sym typeface="Symbol" pitchFamily="-112" charset="2"/>
              </a:rPr>
              <a:t>P</a:t>
            </a:r>
          </a:p>
        </p:txBody>
      </p:sp>
      <p:sp>
        <p:nvSpPr>
          <p:cNvPr id="26631" name="TPQuestion"/>
          <p:cNvSpPr>
            <a:spLocks noChangeArrowheads="1"/>
          </p:cNvSpPr>
          <p:nvPr/>
        </p:nvSpPr>
        <p:spPr bwMode="auto">
          <a:xfrm>
            <a:off x="533400" y="150495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39D"/>
                </a:solidFill>
              </a:rPr>
              <a:t>Use the figure to name a plane containing point</a:t>
            </a:r>
            <a:r>
              <a:rPr lang="en-US" dirty="0" smtClean="0">
                <a:solidFill>
                  <a:srgbClr val="00539D"/>
                </a:solidFill>
              </a:rPr>
              <a:t> </a:t>
            </a:r>
            <a:r>
              <a:rPr lang="en-US" i="1" dirty="0">
                <a:solidFill>
                  <a:srgbClr val="00539D"/>
                </a:solidFill>
              </a:rPr>
              <a:t>L</a:t>
            </a:r>
            <a:r>
              <a:rPr lang="en-US" dirty="0" smtClean="0">
                <a:solidFill>
                  <a:srgbClr val="00539D"/>
                </a:solidFill>
              </a:rPr>
              <a:t>.</a:t>
            </a:r>
            <a:endParaRPr lang="en-US" dirty="0">
              <a:solidFill>
                <a:srgbClr val="00539D"/>
              </a:solidFill>
            </a:endParaRPr>
          </a:p>
        </p:txBody>
      </p:sp>
      <p:pic>
        <p:nvPicPr>
          <p:cNvPr id="2663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663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6635" name="Picture 11" descr="LH_6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26639" name="Picture 15" descr="CAM7-06-01-01-CY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43150" y="2057400"/>
            <a:ext cx="4438650" cy="1436688"/>
          </a:xfrm>
          <a:prstGeom prst="rect">
            <a:avLst/>
          </a:prstGeom>
          <a:noFill/>
        </p:spPr>
      </p:pic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72120" y="6449060"/>
            <a:ext cx="533400" cy="4191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20760" y="6449060"/>
            <a:ext cx="533400" cy="4089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utoUpdateAnimBg="0"/>
      <p:bldP spid="2663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876300" y="4395788"/>
            <a:ext cx="404813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43200"/>
            <a:ext cx="5181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complementary; 30°	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complementary; 60°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supplementary; 90°	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	supplementary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; </a:t>
            </a:r>
            <a:r>
              <a:rPr lang="pt-BR" smtClean="0">
                <a:solidFill>
                  <a:schemeClr val="tx1"/>
                </a:solidFill>
                <a:sym typeface="Symbol" pitchFamily="-112" charset="2"/>
              </a:rPr>
              <a:t>120</a:t>
            </a:r>
            <a:r>
              <a:rPr lang="pt-BR" dirty="0">
                <a:solidFill>
                  <a:schemeClr val="tx1"/>
                </a:solidFill>
                <a:sym typeface="Symbol" pitchFamily="-112" charset="2"/>
              </a:rPr>
              <a:t>°</a:t>
            </a:r>
          </a:p>
        </p:txBody>
      </p:sp>
      <p:sp>
        <p:nvSpPr>
          <p:cNvPr id="27655" name="TPQuestion"/>
          <p:cNvSpPr>
            <a:spLocks noChangeArrowheads="1"/>
          </p:cNvSpPr>
          <p:nvPr/>
        </p:nvSpPr>
        <p:spPr bwMode="auto">
          <a:xfrm>
            <a:off x="533400" y="150495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/>
            <a:r>
              <a:rPr lang="en-US" dirty="0"/>
              <a:t>WINDOWS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539D"/>
                </a:solidFill>
              </a:rPr>
              <a:t>Classify the relationship between</a:t>
            </a:r>
            <a:r>
              <a:rPr lang="en-US" dirty="0" smtClean="0">
                <a:solidFill>
                  <a:srgbClr val="00539D"/>
                </a:solidFill>
              </a:rPr>
              <a:t> &lt;1 </a:t>
            </a:r>
            <a:r>
              <a:rPr lang="en-US" dirty="0">
                <a:solidFill>
                  <a:srgbClr val="00539D"/>
                </a:solidFill>
              </a:rPr>
              <a:t>and</a:t>
            </a:r>
            <a:r>
              <a:rPr lang="en-US" dirty="0" smtClean="0">
                <a:solidFill>
                  <a:srgbClr val="00539D"/>
                </a:solidFill>
              </a:rPr>
              <a:t> &lt;2  </a:t>
            </a:r>
            <a:r>
              <a:rPr lang="en-US" dirty="0">
                <a:solidFill>
                  <a:srgbClr val="00539D"/>
                </a:solidFill>
              </a:rPr>
              <a:t>in the diagram of a window. Then find </a:t>
            </a:r>
            <a:r>
              <a:rPr lang="en-US" i="1" dirty="0" err="1" smtClean="0">
                <a:solidFill>
                  <a:srgbClr val="00539D"/>
                </a:solidFill>
              </a:rPr>
              <a:t>m</a:t>
            </a:r>
            <a:r>
              <a:rPr lang="en-US" i="1" dirty="0" smtClean="0">
                <a:solidFill>
                  <a:srgbClr val="00539D"/>
                </a:solidFill>
              </a:rPr>
              <a:t>&lt;</a:t>
            </a:r>
            <a:r>
              <a:rPr lang="en-US" dirty="0" smtClean="0">
                <a:solidFill>
                  <a:srgbClr val="00539D"/>
                </a:solidFill>
              </a:rPr>
              <a:t>2</a:t>
            </a:r>
            <a:r>
              <a:rPr lang="en-US" dirty="0">
                <a:solidFill>
                  <a:srgbClr val="00539D"/>
                </a:solidFill>
              </a:rPr>
              <a:t>, if </a:t>
            </a:r>
            <a:r>
              <a:rPr lang="en-US" i="1" dirty="0" err="1" smtClean="0">
                <a:solidFill>
                  <a:srgbClr val="00539D"/>
                </a:solidFill>
              </a:rPr>
              <a:t>m</a:t>
            </a:r>
            <a:r>
              <a:rPr lang="en-US" i="1" dirty="0" smtClean="0">
                <a:solidFill>
                  <a:srgbClr val="00539D"/>
                </a:solidFill>
              </a:rPr>
              <a:t>&lt;</a:t>
            </a:r>
            <a:r>
              <a:rPr lang="en-US" dirty="0" smtClean="0">
                <a:solidFill>
                  <a:srgbClr val="00539D"/>
                </a:solidFill>
              </a:rPr>
              <a:t>1 </a:t>
            </a:r>
            <a:r>
              <a:rPr lang="en-US" dirty="0">
                <a:solidFill>
                  <a:srgbClr val="00539D"/>
                </a:solidFill>
              </a:rPr>
              <a:t>= 60°.</a:t>
            </a:r>
          </a:p>
        </p:txBody>
      </p:sp>
      <p:pic>
        <p:nvPicPr>
          <p:cNvPr id="27656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7657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7659" name="Picture 11" descr="LH_6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27665" name="Picture 17" descr="CAM7-06-01-03-CY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1066800"/>
            <a:ext cx="1684338" cy="2590800"/>
          </a:xfrm>
          <a:prstGeom prst="rect">
            <a:avLst/>
          </a:prstGeom>
          <a:noFill/>
        </p:spPr>
      </p:pic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72120" y="6449060"/>
            <a:ext cx="533400" cy="4191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620760" y="6449060"/>
            <a:ext cx="533400" cy="4089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utoUpdateAnimBg="0"/>
      <p:bldP spid="2765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57733" name="Oval 5"/>
          <p:cNvSpPr>
            <a:spLocks noChangeArrowheads="1"/>
          </p:cNvSpPr>
          <p:nvPr/>
        </p:nvSpPr>
        <p:spPr bwMode="auto">
          <a:xfrm>
            <a:off x="947738" y="46243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73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4587875"/>
            <a:ext cx="45720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tabLst>
                <a:tab pos="2286000" algn="l"/>
              </a:tabLst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20	</a:t>
            </a:r>
            <a:r>
              <a:rPr lang="pt-BR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25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tabLst>
                <a:tab pos="2286000" algn="l"/>
              </a:tabLst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30	</a:t>
            </a:r>
            <a:r>
              <a:rPr lang="pt-BR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70</a:t>
            </a:r>
          </a:p>
        </p:txBody>
      </p:sp>
      <p:sp>
        <p:nvSpPr>
          <p:cNvPr id="457735" name="TPQuestion"/>
          <p:cNvSpPr>
            <a:spLocks noChangeArrowheads="1"/>
          </p:cNvSpPr>
          <p:nvPr/>
        </p:nvSpPr>
        <p:spPr bwMode="auto">
          <a:xfrm>
            <a:off x="533400" y="1504950"/>
            <a:ext cx="8077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</a:rPr>
              <a:t>Find the value of </a:t>
            </a:r>
            <a:r>
              <a:rPr lang="en-US" i="1">
                <a:solidFill>
                  <a:srgbClr val="00539D"/>
                </a:solidFill>
              </a:rPr>
              <a:t>x</a:t>
            </a:r>
            <a:r>
              <a:rPr lang="en-US">
                <a:solidFill>
                  <a:srgbClr val="00539D"/>
                </a:solidFill>
              </a:rPr>
              <a:t> in the figure.</a:t>
            </a:r>
          </a:p>
        </p:txBody>
      </p:sp>
      <p:pic>
        <p:nvPicPr>
          <p:cNvPr id="457736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457739" name="Picture 11" descr="LH_6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457741" name="Picture 13" descr="6-x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9650" y="1957388"/>
            <a:ext cx="3714750" cy="2473325"/>
          </a:xfrm>
          <a:prstGeom prst="rect">
            <a:avLst/>
          </a:prstGeom>
          <a:noFill/>
        </p:spPr>
      </p:pic>
      <p:pic>
        <p:nvPicPr>
          <p:cNvPr id="457742" name="Picture 14" descr="Example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5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3" grpId="0" animBg="1"/>
      <p:bldP spid="457734" grpId="0" autoUpdateAnimBg="0"/>
      <p:bldP spid="45773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3" name="Picture 3" descr="LH_6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424966" name="Picture 6" descr="MAC3_p3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6150" y="1247775"/>
            <a:ext cx="7239000" cy="4946650"/>
          </a:xfrm>
          <a:prstGeom prst="rect">
            <a:avLst/>
          </a:prstGeom>
          <a:noFill/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072120" y="6449060"/>
            <a:ext cx="533400" cy="4191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20760" y="6449060"/>
            <a:ext cx="533400" cy="4089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6150" y="1828800"/>
            <a:ext cx="7105650" cy="1663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800" y="3492500"/>
            <a:ext cx="7105650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9800" y="4800600"/>
            <a:ext cx="7105650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5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4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7157" name="Oval 5"/>
          <p:cNvSpPr>
            <a:spLocks noChangeArrowheads="1"/>
          </p:cNvSpPr>
          <p:nvPr/>
        </p:nvSpPr>
        <p:spPr bwMode="auto">
          <a:xfrm>
            <a:off x="1052513" y="45974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15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0.035%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0.35%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3.5%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35%</a:t>
            </a:r>
          </a:p>
        </p:txBody>
      </p:sp>
      <p:sp>
        <p:nvSpPr>
          <p:cNvPr id="177159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Write 7 out of 20 as a percent.</a:t>
            </a:r>
          </a:p>
        </p:txBody>
      </p:sp>
      <p:pic>
        <p:nvPicPr>
          <p:cNvPr id="177161" name="Picture 9" descr="Exampl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5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6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7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Chapter 5)</a:t>
            </a:r>
          </a:p>
        </p:txBody>
      </p:sp>
      <p:pic>
        <p:nvPicPr>
          <p:cNvPr id="15373" name="Picture 22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/>
      <p:bldP spid="177158" grpId="0" autoUpdateAnimBg="0"/>
      <p:bldP spid="17715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25605" name="Picture 5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25612" name="Picture 12" descr="Math NAV-Online">
            <a:hlinkClick r:id="rId8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72120" y="6449060"/>
            <a:ext cx="533400" cy="4191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20760" y="6449060"/>
            <a:ext cx="533400" cy="4089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1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3995738" y="45085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1052513" y="34813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3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Express 48% as a fraction in simplest form.</a:t>
            </a:r>
          </a:p>
        </p:txBody>
      </p:sp>
      <p:pic>
        <p:nvPicPr>
          <p:cNvPr id="178185" name="Picture 9" descr="Exampl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8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Chapter 5)</a:t>
            </a:r>
          </a:p>
        </p:txBody>
      </p:sp>
      <p:pic>
        <p:nvPicPr>
          <p:cNvPr id="17420" name="Picture 19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66800" y="2206625"/>
            <a:ext cx="2790825" cy="3597275"/>
            <a:chOff x="672" y="1390"/>
            <a:chExt cx="1758" cy="2266"/>
          </a:xfrm>
        </p:grpSpPr>
        <p:sp>
          <p:nvSpPr>
            <p:cNvPr id="17422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512"/>
              <a:ext cx="1758" cy="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>
                  <a:solidFill>
                    <a:srgbClr val="00539D"/>
                  </a:solidFill>
                  <a:sym typeface="Symbol" charset="2"/>
                </a:rPr>
                <a:t>A</a:t>
              </a:r>
              <a:r>
                <a:rPr lang="pt-BR" dirty="0" smtClean="0">
                  <a:solidFill>
                    <a:srgbClr val="00539D"/>
                  </a:solidFill>
                  <a:sym typeface="Symbol" charset="2"/>
                </a:rPr>
                <a:t>.</a:t>
              </a:r>
              <a:r>
                <a:rPr lang="pt-BR" dirty="0" smtClean="0">
                  <a:solidFill>
                    <a:schemeClr val="tx1"/>
                  </a:solidFill>
                  <a:sym typeface="Symbol" charset="2"/>
                </a:rPr>
                <a:t>	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200" dirty="0" smtClean="0">
                <a:solidFill>
                  <a:srgbClr val="00539D"/>
                </a:solidFill>
                <a:sym typeface="Symbol" charset="2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200" dirty="0" smtClean="0">
                <a:solidFill>
                  <a:srgbClr val="00539D"/>
                </a:solidFill>
                <a:sym typeface="Symbol" charset="2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200" dirty="0" smtClean="0">
                <a:solidFill>
                  <a:srgbClr val="00539D"/>
                </a:solidFill>
                <a:sym typeface="Symbol" charset="2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200" dirty="0" smtClean="0">
                <a:solidFill>
                  <a:srgbClr val="00539D"/>
                </a:solidFill>
                <a:sym typeface="Symbol" charset="2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 smtClean="0">
                  <a:solidFill>
                    <a:srgbClr val="00539D"/>
                  </a:solidFill>
                  <a:sym typeface="Symbol" charset="2"/>
                </a:rPr>
                <a:t>B.</a:t>
              </a:r>
              <a:r>
                <a:rPr lang="pt-BR" dirty="0" smtClean="0">
                  <a:solidFill>
                    <a:schemeClr val="tx1"/>
                  </a:solidFill>
                  <a:sym typeface="Symbol" charset="2"/>
                </a:rPr>
                <a:t>	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600" dirty="0" smtClean="0">
                <a:solidFill>
                  <a:srgbClr val="00539D"/>
                </a:solidFill>
                <a:sym typeface="Symbol" charset="2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 smtClean="0">
                  <a:solidFill>
                    <a:srgbClr val="00539D"/>
                  </a:solidFill>
                  <a:sym typeface="Symbol" charset="2"/>
                </a:rPr>
                <a:t>C</a:t>
              </a:r>
              <a:r>
                <a:rPr lang="pt-BR" dirty="0">
                  <a:solidFill>
                    <a:srgbClr val="00539D"/>
                  </a:solidFill>
                  <a:sym typeface="Symbol" charset="2"/>
                </a:rPr>
                <a:t>.</a:t>
              </a:r>
              <a:r>
                <a:rPr lang="pt-BR" dirty="0">
                  <a:solidFill>
                    <a:schemeClr val="tx1"/>
                  </a:solidFill>
                  <a:sym typeface="Symbol" charset="2"/>
                </a:rPr>
                <a:t>	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>
                  <a:solidFill>
                    <a:srgbClr val="00539D"/>
                  </a:solidFill>
                  <a:sym typeface="Symbol" charset="2"/>
                </a:rPr>
                <a:t>D.</a:t>
              </a:r>
              <a:r>
                <a:rPr lang="pt-BR" dirty="0">
                  <a:solidFill>
                    <a:schemeClr val="tx1"/>
                  </a:solidFill>
                  <a:sym typeface="Symbol" charset="2"/>
                </a:rPr>
                <a:t>	</a:t>
              </a:r>
            </a:p>
          </p:txBody>
        </p:sp>
        <p:pic>
          <p:nvPicPr>
            <p:cNvPr id="17423" name="Picture 22" descr="5mc_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40" y="1390"/>
              <a:ext cx="305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23" descr="5mc_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44" y="1977"/>
              <a:ext cx="305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24" descr="5mc_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038" y="2569"/>
              <a:ext cx="305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25" descr="5mc_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074" y="3158"/>
              <a:ext cx="305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  <p:bldP spid="17818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0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1039813" y="38608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1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9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10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100</a:t>
            </a:r>
          </a:p>
        </p:txBody>
      </p:sp>
      <p:sp>
        <p:nvSpPr>
          <p:cNvPr id="179207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9.5 is 95% of what number?</a:t>
            </a:r>
          </a:p>
        </p:txBody>
      </p:sp>
      <p:pic>
        <p:nvPicPr>
          <p:cNvPr id="179208" name="Picture 8" descr="Example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Chapter 5)</a:t>
            </a:r>
          </a:p>
        </p:txBody>
      </p:sp>
      <p:pic>
        <p:nvPicPr>
          <p:cNvPr id="19469" name="Picture 18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  <p:bldP spid="179206" grpId="0" autoUpdateAnimBg="0"/>
      <p:bldP spid="17920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0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1041400" y="367347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1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009900"/>
            <a:ext cx="4621213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20%; decrease</a:t>
            </a:r>
          </a:p>
          <a:p>
            <a:pPr marL="533400" indent="-533400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20%; increase</a:t>
            </a:r>
          </a:p>
          <a:p>
            <a:pPr marL="533400" indent="-533400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16.7%; decrease</a:t>
            </a:r>
          </a:p>
          <a:p>
            <a:pPr marL="533400" indent="-533400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16.7%; increase</a:t>
            </a:r>
          </a:p>
        </p:txBody>
      </p:sp>
      <p:sp>
        <p:nvSpPr>
          <p:cNvPr id="180232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Find the percent of change from 15 to 18. State whether the percent of change is an increase or a decrease.</a:t>
            </a:r>
          </a:p>
        </p:txBody>
      </p:sp>
      <p:pic>
        <p:nvPicPr>
          <p:cNvPr id="180235" name="Picture 11" descr="Example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Chapter 5)</a:t>
            </a:r>
          </a:p>
        </p:txBody>
      </p:sp>
      <p:pic>
        <p:nvPicPr>
          <p:cNvPr id="21517" name="Picture 18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1" grpId="0" autoUpdateAnimBg="0"/>
      <p:bldP spid="1802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1828800"/>
            <a:ext cx="3529013" cy="511175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57275" y="2362200"/>
            <a:ext cx="38195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b="0" dirty="0">
                <a:solidFill>
                  <a:srgbClr val="000000"/>
                </a:solidFill>
              </a:rPr>
              <a:t>vertical angles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057275" y="3048000"/>
            <a:ext cx="3895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complementary angles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057275" y="990600"/>
            <a:ext cx="7553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b="0" dirty="0">
                <a:solidFill>
                  <a:srgbClr val="000000"/>
                </a:solidFill>
              </a:rPr>
              <a:t>Identify special pairs of angles and relationships of angles formed by two parallel lines cut by a transversal.</a:t>
            </a:r>
          </a:p>
        </p:txBody>
      </p:sp>
      <p:pic>
        <p:nvPicPr>
          <p:cNvPr id="8204" name="Picture 12" descr="LH_6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810125" y="2419342"/>
            <a:ext cx="3895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b="0" dirty="0">
                <a:solidFill>
                  <a:srgbClr val="000000"/>
                </a:solidFill>
              </a:rPr>
              <a:t>interior </a:t>
            </a:r>
            <a:r>
              <a:rPr lang="en-US" b="0" dirty="0" smtClean="0">
                <a:solidFill>
                  <a:srgbClr val="000000"/>
                </a:solidFill>
              </a:rPr>
              <a:t>angles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72120" y="6449060"/>
            <a:ext cx="533400" cy="4191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20760" y="6449060"/>
            <a:ext cx="533400" cy="4089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800" y="3745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supplementary angles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1056" y="4431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perpendicular lines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1056" y="51170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parallel lines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3928" y="5879068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transversal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30582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exterior angles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00600" y="3821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alternate interior angles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10843" y="45162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alternate exterior angles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10843" y="5162346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corresponding angles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8" name="Picture 6" descr="Main Idea Head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0138" y="533400"/>
            <a:ext cx="3529012" cy="5111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9" grpId="1" build="allAtOnce"/>
      <p:bldP spid="8201" grpId="0" build="p" autoUpdateAnimBg="0" advAuto="0"/>
      <p:bldP spid="820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057275" y="2584450"/>
            <a:ext cx="77057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Standard 7MG3.1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>
                <a:solidFill>
                  <a:srgbClr val="00539D"/>
                </a:solidFill>
              </a:rPr>
              <a:t>Identify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0" dirty="0">
                <a:solidFill>
                  <a:srgbClr val="000000"/>
                </a:solidFill>
              </a:rPr>
              <a:t>and construct </a:t>
            </a:r>
            <a:r>
              <a:rPr lang="en-US" sz="2000" dirty="0">
                <a:solidFill>
                  <a:srgbClr val="00539D"/>
                </a:solidFill>
              </a:rPr>
              <a:t>basic elements of geometric figures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0" dirty="0">
                <a:solidFill>
                  <a:srgbClr val="000000"/>
                </a:solidFill>
              </a:rPr>
              <a:t>(e.g., altitudes, midpoints, diagonals, angle bisectors, and perpendicular bisectors; central angles, radii, diameters, and chords of circles) by using a compass and straightedge.</a:t>
            </a:r>
          </a:p>
        </p:txBody>
      </p:sp>
      <p:pic>
        <p:nvPicPr>
          <p:cNvPr id="9230" name="Picture 14" descr="LH_6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9232" name="Picture 16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1389062"/>
            <a:ext cx="4378325" cy="695325"/>
          </a:xfrm>
          <a:prstGeom prst="rect">
            <a:avLst/>
          </a:prstGeom>
          <a:noFill/>
        </p:spPr>
      </p:pic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72120" y="6449060"/>
            <a:ext cx="533400" cy="4191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20760" y="6449060"/>
            <a:ext cx="533400" cy="4089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9" name="Picture 5" descr="LH_6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420873" name="Picture 9" descr="KC_p3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" y="1285875"/>
            <a:ext cx="8135938" cy="4149725"/>
          </a:xfrm>
          <a:prstGeom prst="rect">
            <a:avLst/>
          </a:prstGeom>
          <a:noFill/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072120" y="6449060"/>
            <a:ext cx="533400" cy="4191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20760" y="6449060"/>
            <a:ext cx="533400" cy="4089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2286000"/>
            <a:ext cx="1320800" cy="300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2286000"/>
            <a:ext cx="2387600" cy="300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35600" y="2286000"/>
            <a:ext cx="3048000" cy="300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0252" name="Picture 12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506663" y="752475"/>
            <a:ext cx="61991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Name Lines and Planes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539D"/>
                </a:solidFill>
              </a:rPr>
              <a:t>Use the figure to name a line containing point </a:t>
            </a:r>
            <a:r>
              <a:rPr lang="en-US" i="1" dirty="0">
                <a:solidFill>
                  <a:srgbClr val="00539D"/>
                </a:solidFill>
              </a:rPr>
              <a:t>L</a:t>
            </a:r>
            <a:r>
              <a:rPr lang="en-US" dirty="0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10272" name="Picture 32" descr="LH_6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0285" name="Picture 45" descr="CAM7-06-01-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955925"/>
            <a:ext cx="4413250" cy="1403350"/>
          </a:xfrm>
          <a:prstGeom prst="rect">
            <a:avLst/>
          </a:prstGeom>
          <a:noFill/>
        </p:spPr>
      </p:pic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533400" y="2251075"/>
            <a:ext cx="3810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/>
            <a:r>
              <a:rPr lang="en-US" b="0" dirty="0">
                <a:solidFill>
                  <a:schemeClr val="tx1"/>
                </a:solidFill>
              </a:rPr>
              <a:t>There are three points on the line. Any two of the points can be used to name the line.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533400" y="5065712"/>
            <a:ext cx="8382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/>
            <a:r>
              <a:rPr lang="en-US" b="0" dirty="0">
                <a:solidFill>
                  <a:schemeClr val="tx1"/>
                </a:solidFill>
              </a:rPr>
              <a:t>The line can also be named as line </a:t>
            </a:r>
            <a:r>
              <a:rPr lang="en-US" b="0" i="1" dirty="0">
                <a:solidFill>
                  <a:schemeClr val="tx1"/>
                </a:solidFill>
              </a:rPr>
              <a:t>a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91" name="Picture 51" descr="6-1-1"/>
          <p:cNvPicPr>
            <a:picLocks noChangeAspect="1" noChangeArrowheads="1"/>
          </p:cNvPicPr>
          <p:nvPr/>
        </p:nvPicPr>
        <p:blipFill>
          <a:blip r:embed="rId8"/>
          <a:srcRect r="45599" b="52151"/>
          <a:stretch>
            <a:fillRect/>
          </a:stretch>
        </p:blipFill>
        <p:spPr bwMode="auto">
          <a:xfrm>
            <a:off x="982663" y="3808413"/>
            <a:ext cx="2970212" cy="458787"/>
          </a:xfrm>
          <a:prstGeom prst="rect">
            <a:avLst/>
          </a:prstGeom>
          <a:noFill/>
        </p:spPr>
      </p:pic>
      <p:pic>
        <p:nvPicPr>
          <p:cNvPr id="10292" name="Picture 52" descr="6-1-1"/>
          <p:cNvPicPr>
            <a:picLocks noChangeAspect="1" noChangeArrowheads="1"/>
          </p:cNvPicPr>
          <p:nvPr/>
        </p:nvPicPr>
        <p:blipFill>
          <a:blip r:embed="rId8"/>
          <a:srcRect t="55629"/>
          <a:stretch>
            <a:fillRect/>
          </a:stretch>
        </p:blipFill>
        <p:spPr bwMode="auto">
          <a:xfrm>
            <a:off x="1239837" y="6203950"/>
            <a:ext cx="5465763" cy="425450"/>
          </a:xfrm>
          <a:prstGeom prst="rect">
            <a:avLst/>
          </a:prstGeom>
          <a:noFill/>
        </p:spPr>
      </p:pic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72120" y="6449060"/>
            <a:ext cx="533400" cy="4191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20760" y="6449060"/>
            <a:ext cx="533400" cy="4089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utoUpdateAnimBg="0"/>
      <p:bldP spid="10268" grpId="0" build="p" autoUpdateAnimBg="0" advAuto="0"/>
      <p:bldP spid="10286" grpId="0" build="p" autoUpdateAnimBg="0"/>
      <p:bldP spid="10288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6B69960E51534EB8A6BBEFF6CFE2E663"/>
  <p:tag name="ANSWERSALIAS" val="A¤B¤C¤D"/>
  <p:tag name="RESPONSESGATHERED" val="False"/>
  <p:tag name="QUESTIONTEXT" val="Find the percent of change from 15 to 18. State whether the percent of change is an increase or a decrease."/>
  <p:tag name="QUESTIONALIAS" val="Find the percent of change from 15 to 18. State whether the percent of change is an increase or a decrease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8"/>
  <p:tag name="SLIDEGUID" val="E3BEAC4217564217AC7160D73D27D3C2"/>
  <p:tag name="ANSWERSALIAS" val="A¤B¤C¤D"/>
  <p:tag name="QUESTIONTEXT" val="Write 7 out of 20 as a percent."/>
  <p:tag name="QUESTIONALIAS" val="Write 7 out of 20 as a percent."/>
  <p:tag name="ANIMREMOVED" val="False"/>
  <p:tag name="RESPONSESGATHER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59BE0101329C4F169ED1183E60B3EF18"/>
  <p:tag name="SLIDEID" val="59BE0101329C4F169ED1183E60B3EF18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ANSWERSALIAS" val="A¤B¤C¤D"/>
  <p:tag name="RESPONSESGATHERED" val="False"/>
  <p:tag name="QUESTIONTEXT" val="Use the figure to name a line containing point M."/>
  <p:tag name="QUESTIONALIAS" val="Use the figure to name a line containing point M."/>
  <p:tag name="ANIMREMOVED" val="False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73C8CB726CE24B27A68D0E8CA7E9B806"/>
  <p:tag name="SLIDEID" val="73C8CB726CE24B27A68D0E8CA7E9B80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ANSWERSALIAS" val="A¤B¤C¤D"/>
  <p:tag name="RESPONSESGATHERED" val="False"/>
  <p:tag name="QUESTIONTEXT" val="Use the figure to name a plane containing point P."/>
  <p:tag name="QUESTIONALIAS" val="Use the figure to name a plane containing point P."/>
  <p:tag name="ANIMREMOVED" val="False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F29F049DD2CB444584BFA2AA51C6DFF7"/>
  <p:tag name="SLIDEID" val="F29F049DD2CB444584BFA2AA51C6DFF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ANSWERSALIAS" val="A¤B¤C¤D"/>
  <p:tag name="RESPONSESGATHERED" val="False"/>
  <p:tag name="QUESTIONTEXT" val="WINDOWS  Classify the relationship between 1 and 2  in the diagram of a window. Then find m2, if m1 = 60°."/>
  <p:tag name="QUESTIONALIAS" val="WINDOWS  Classify the relationship between 1 and 2  in the diagram of a window. Then find m2, if m1 = 60°."/>
  <p:tag name="ANIMREMOVED" val="False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ANSWERSALIAS" val="A¤B¤C¤D"/>
  <p:tag name="RESPONSESGATHERED" val="False"/>
  <p:tag name="SLIDEGUID" val="C0A680F9C04511DBAD3D000D93448B5C"/>
  <p:tag name="QUESTIONTEXT" val="Find the value of x in the figure."/>
  <p:tag name="QUESTIONALIAS" val="Find the value of x in the figure."/>
  <p:tag name="ANIMREMOVED" val="False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43EFFF67EDE1476998D69F088EFFD1E9"/>
  <p:tag name="ANSWERSALIAS" val="A¤B¤C¤D"/>
  <p:tag name="RESPONSESGATHERED" val="False"/>
  <p:tag name="QUESTIONTEXT" val="Express 48% as a fraction in simplest form."/>
  <p:tag name="QUESTIONALIAS" val="Express 48% as a fraction in simplest form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8DC237A25B424C7A8865C92408657EBE"/>
  <p:tag name="ANSWERSALIAS" val="A¤B¤C¤D"/>
  <p:tag name="RESPONSESGATHERED" val="False"/>
  <p:tag name="QUESTIONTEXT" val="9.5 is 95% of what number?"/>
  <p:tag name="QUESTIONALIAS" val="9.5 is 95% of what number?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914</Words>
  <Application>Microsoft Macintosh PowerPoint</Application>
  <PresentationFormat>On-screen Show (4:3)</PresentationFormat>
  <Paragraphs>157</Paragraphs>
  <Slides>20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Mitchell</dc:creator>
  <cp:lastModifiedBy>MMitchell</cp:lastModifiedBy>
  <cp:revision>36</cp:revision>
  <dcterms:created xsi:type="dcterms:W3CDTF">2009-11-19T19:50:51Z</dcterms:created>
  <dcterms:modified xsi:type="dcterms:W3CDTF">2009-11-19T19:51:06Z</dcterms:modified>
</cp:coreProperties>
</file>