
<file path=[Content_Types].xml><?xml version="1.0" encoding="utf-8"?>
<Types xmlns="http://schemas.openxmlformats.org/package/2006/content-types">
  <Override PartName="/ppt/tags/tag23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tags/tag5.xml" ContentType="application/vnd.openxmlformats-officedocument.presentationml.tags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tags/tag16.xml" ContentType="application/vnd.openxmlformats-officedocument.presentationml.tags+xml"/>
  <Default Extension="jpeg" ContentType="image/jpeg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tags/tag12.xml" ContentType="application/vnd.openxmlformats-officedocument.presentationml.tag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Default Extension="rels" ContentType="application/vnd.openxmlformats-package.relationships+xml"/>
  <Default Extension="xml" ContentType="application/xml"/>
  <Override PartName="/ppt/tags/tag24.xml" ContentType="application/vnd.openxmlformats-officedocument.presentationml.tags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slides/slide6.xml" ContentType="application/vnd.openxmlformats-officedocument.presentationml.slide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tags/tag17.xml" ContentType="application/vnd.openxmlformats-officedocument.presentationml.tag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slides/slide2.xml" ContentType="application/vnd.openxmlformats-officedocument.presentationml.slide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slideLayouts/slideLayout2.xml" ContentType="application/vnd.openxmlformats-officedocument.presentationml.slideLayout+xml"/>
  <Override PartName="/ppt/tags/tag25.xml" ContentType="application/vnd.openxmlformats-officedocument.presentationml.tags+xml"/>
  <Override PartName="/ppt/notesSlides/notesSlide6.xml" ContentType="application/vnd.openxmlformats-officedocument.presentationml.notesSlide+xml"/>
  <Override PartName="/ppt/tags/tag21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tags/tag18.xml" ContentType="application/vnd.openxmlformats-officedocument.presentationml.tags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tags/tag3.xml" ContentType="application/vnd.openxmlformats-officedocument.presentationml.tags+xml"/>
  <Override PartName="/ppt/slides/slide3.xml" ContentType="application/vnd.openxmlformats-officedocument.presentationml.slide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slideLayouts/slideLayout3.xml" ContentType="application/vnd.openxmlformats-officedocument.presentationml.slideLayout+xml"/>
  <Override PartName="/ppt/tags/tag10.xml" ContentType="application/vnd.openxmlformats-officedocument.presentationml.tags+xml"/>
  <Override PartName="/ppt/tags/tag26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slides/slide8.xml" ContentType="application/vnd.openxmlformats-officedocument.presentationml.slide+xml"/>
  <Override PartName="/ppt/tags/tag22.xml" ContentType="application/vnd.openxmlformats-officedocument.presentationml.tags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tags/tag4.xml" ContentType="application/vnd.openxmlformats-officedocument.presentationml.tags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tags/tag19.xml" ContentType="application/vnd.openxmlformats-officedocument.presentationml.tags+xml"/>
  <Override PartName="/ppt/slideLayouts/slideLayout4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Masters/slideMaster1.xml" ContentType="application/vnd.openxmlformats-officedocument.presentationml.slideMaster+xml"/>
  <Override PartName="/ppt/tags/tag1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7"/>
  </p:notesMasterIdLst>
  <p:sldIdLst>
    <p:sldId id="267" r:id="rId2"/>
    <p:sldId id="269" r:id="rId3"/>
    <p:sldId id="270" r:id="rId4"/>
    <p:sldId id="271" r:id="rId5"/>
    <p:sldId id="272" r:id="rId6"/>
    <p:sldId id="258" r:id="rId7"/>
    <p:sldId id="259" r:id="rId8"/>
    <p:sldId id="260" r:id="rId9"/>
    <p:sldId id="268" r:id="rId10"/>
    <p:sldId id="261" r:id="rId11"/>
    <p:sldId id="263" r:id="rId12"/>
    <p:sldId id="264" r:id="rId13"/>
    <p:sldId id="262" r:id="rId14"/>
    <p:sldId id="265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1770" autoAdjust="0"/>
    <p:restoredTop sz="94660"/>
  </p:normalViewPr>
  <p:slideViewPr>
    <p:cSldViewPr snapToObjects="1" showGuides="1">
      <p:cViewPr varScale="1">
        <p:scale>
          <a:sx n="102" d="100"/>
          <a:sy n="102" d="100"/>
        </p:scale>
        <p:origin x="-6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9F8BA-3AE8-B441-988B-B7F472CF7AE2}" type="datetimeFigureOut">
              <a:rPr lang="en-US" smtClean="0"/>
              <a:pPr/>
              <a:t>11/20/09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8875A8-84FD-FF4E-BBC0-FF0AE93D810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C8A8F4-141C-D040-91C7-210350B09A4F}" type="slidenum">
              <a:rPr lang="en-US"/>
              <a:pPr/>
              <a:t>1</a:t>
            </a:fld>
            <a:endParaRPr lang="en-US"/>
          </a:p>
        </p:txBody>
      </p:sp>
      <p:sp>
        <p:nvSpPr>
          <p:cNvPr id="3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3D48E7-2946-214E-8DC8-4CBCE90A9AFA}" type="slidenum">
              <a:rPr lang="en-US"/>
              <a:pPr/>
              <a:t>11</a:t>
            </a:fld>
            <a:endParaRPr lang="en-US"/>
          </a:p>
        </p:txBody>
      </p:sp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A1D6A1-C1F8-6546-B349-47A3F92D4977}" type="slidenum">
              <a:rPr lang="en-US"/>
              <a:pPr/>
              <a:t>12</a:t>
            </a:fld>
            <a:endParaRPr lang="en-US"/>
          </a:p>
        </p:txBody>
      </p:sp>
      <p:sp>
        <p:nvSpPr>
          <p:cNvPr id="27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148A2A-5691-E048-9500-6DDFE7AD8A8D}" type="slidenum">
              <a:rPr lang="en-US"/>
              <a:pPr/>
              <a:t>13</a:t>
            </a:fld>
            <a:endParaRPr lang="en-US"/>
          </a:p>
        </p:txBody>
      </p:sp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6D7BB7-18D5-2947-872B-F034C11974F0}" type="slidenum">
              <a:rPr lang="en-US"/>
              <a:pPr/>
              <a:t>14</a:t>
            </a:fld>
            <a:endParaRPr lang="en-US"/>
          </a:p>
        </p:txBody>
      </p:sp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3BF902-07F7-9441-8ED1-633D493403B0}" type="slidenum">
              <a:rPr lang="en-US"/>
              <a:pPr/>
              <a:t>15</a:t>
            </a:fld>
            <a:endParaRPr lang="en-US"/>
          </a:p>
        </p:txBody>
      </p:sp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0EA582-3C4F-9D4D-869E-AE53C2B0EA7D}" type="slidenum">
              <a:rPr lang="en-US"/>
              <a:pPr/>
              <a:t>2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4919C2-AFCF-4F41-A053-A6C8B7A0A53B}" type="slidenum">
              <a:rPr lang="en-US"/>
              <a:pPr/>
              <a:t>3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C6AAC0-51CE-6B4A-8F18-D17E0A049CB9}" type="slidenum">
              <a:rPr lang="en-US"/>
              <a:pPr/>
              <a:t>4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B3B877-806D-7D46-8769-B8C15272F426}" type="slidenum">
              <a:rPr lang="en-US"/>
              <a:pPr/>
              <a:t>5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B2C2E2-D765-754F-AF3F-11B2B8927BCB}" type="slidenum">
              <a:rPr lang="en-US"/>
              <a:pPr/>
              <a:t>6</a:t>
            </a:fld>
            <a:endParaRPr lang="en-US"/>
          </a:p>
        </p:txBody>
      </p:sp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3484E2-56D9-684E-941E-954941C47D57}" type="slidenum">
              <a:rPr lang="en-US"/>
              <a:pPr/>
              <a:t>7</a:t>
            </a:fld>
            <a:endParaRPr lang="en-US"/>
          </a:p>
        </p:txBody>
      </p:sp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8B6599-C5DC-9B4F-836F-6527996CB3FC}" type="slidenum">
              <a:rPr lang="en-US"/>
              <a:pPr/>
              <a:t>8</a:t>
            </a:fld>
            <a:endParaRPr lang="en-US"/>
          </a:p>
        </p:txBody>
      </p:sp>
      <p:sp>
        <p:nvSpPr>
          <p:cNvPr id="43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8009CF-B573-E14F-BFB1-4CB13E2C1584}" type="slidenum">
              <a:rPr lang="en-US"/>
              <a:pPr/>
              <a:t>10</a:t>
            </a:fld>
            <a:endParaRPr lang="en-US"/>
          </a:p>
        </p:txBody>
      </p:sp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4D989-42F5-A64B-909F-393A7F9C92C6}" type="datetimeFigureOut">
              <a:rPr lang="en-US" smtClean="0"/>
              <a:pPr/>
              <a:t>11/20/09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2A88-0460-6C47-BB64-41E720B043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4D989-42F5-A64B-909F-393A7F9C92C6}" type="datetimeFigureOut">
              <a:rPr lang="en-US" smtClean="0"/>
              <a:pPr/>
              <a:t>11/20/09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2A88-0460-6C47-BB64-41E720B043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4D989-42F5-A64B-909F-393A7F9C92C6}" type="datetimeFigureOut">
              <a:rPr lang="en-US" smtClean="0"/>
              <a:pPr/>
              <a:t>11/20/09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2A88-0460-6C47-BB64-41E720B043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4D989-42F5-A64B-909F-393A7F9C92C6}" type="datetimeFigureOut">
              <a:rPr lang="en-US" smtClean="0"/>
              <a:pPr/>
              <a:t>11/20/09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2A88-0460-6C47-BB64-41E720B043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4D989-42F5-A64B-909F-393A7F9C92C6}" type="datetimeFigureOut">
              <a:rPr lang="en-US" smtClean="0"/>
              <a:pPr/>
              <a:t>11/20/09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2A88-0460-6C47-BB64-41E720B043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4D989-42F5-A64B-909F-393A7F9C92C6}" type="datetimeFigureOut">
              <a:rPr lang="en-US" smtClean="0"/>
              <a:pPr/>
              <a:t>11/20/09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2A88-0460-6C47-BB64-41E720B043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4D989-42F5-A64B-909F-393A7F9C92C6}" type="datetimeFigureOut">
              <a:rPr lang="en-US" smtClean="0"/>
              <a:pPr/>
              <a:t>11/20/09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2A88-0460-6C47-BB64-41E720B043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4D989-42F5-A64B-909F-393A7F9C92C6}" type="datetimeFigureOut">
              <a:rPr lang="en-US" smtClean="0"/>
              <a:pPr/>
              <a:t>11/20/09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2A88-0460-6C47-BB64-41E720B043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4D989-42F5-A64B-909F-393A7F9C92C6}" type="datetimeFigureOut">
              <a:rPr lang="en-US" smtClean="0"/>
              <a:pPr/>
              <a:t>11/20/09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2A88-0460-6C47-BB64-41E720B043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4D989-42F5-A64B-909F-393A7F9C92C6}" type="datetimeFigureOut">
              <a:rPr lang="en-US" smtClean="0"/>
              <a:pPr/>
              <a:t>11/20/09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2A88-0460-6C47-BB64-41E720B043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4D989-42F5-A64B-909F-393A7F9C92C6}" type="datetimeFigureOut">
              <a:rPr lang="en-US" smtClean="0"/>
              <a:pPr/>
              <a:t>11/20/09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2A88-0460-6C47-BB64-41E720B043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4D989-42F5-A64B-909F-393A7F9C92C6}" type="datetimeFigureOut">
              <a:rPr lang="en-US" smtClean="0"/>
              <a:pPr/>
              <a:t>11/20/09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B2A88-0460-6C47-BB64-41E720B043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8.jpeg"/><Relationship Id="rId5" Type="http://schemas.openxmlformats.org/officeDocument/2006/relationships/image" Target="../media/image21.jpeg"/><Relationship Id="rId6" Type="http://schemas.openxmlformats.org/officeDocument/2006/relationships/image" Target="../media/image18.jpeg"/><Relationship Id="rId1" Type="http://schemas.openxmlformats.org/officeDocument/2006/relationships/tags" Target="../tags/tag17.x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11.jpeg"/><Relationship Id="rId5" Type="http://schemas.openxmlformats.org/officeDocument/2006/relationships/image" Target="../media/image22.jpeg"/><Relationship Id="rId6" Type="http://schemas.openxmlformats.org/officeDocument/2006/relationships/image" Target="../media/image23.jpeg"/><Relationship Id="rId7" Type="http://schemas.openxmlformats.org/officeDocument/2006/relationships/image" Target="../media/image18.jpeg"/><Relationship Id="rId1" Type="http://schemas.openxmlformats.org/officeDocument/2006/relationships/tags" Target="../tags/tag18.x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11.jpeg"/><Relationship Id="rId5" Type="http://schemas.openxmlformats.org/officeDocument/2006/relationships/image" Target="../media/image23.jpeg"/><Relationship Id="rId6" Type="http://schemas.openxmlformats.org/officeDocument/2006/relationships/image" Target="../media/image18.jpeg"/><Relationship Id="rId1" Type="http://schemas.openxmlformats.org/officeDocument/2006/relationships/tags" Target="../tags/tag19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2.xml"/><Relationship Id="rId6" Type="http://schemas.openxmlformats.org/officeDocument/2006/relationships/image" Target="../media/image24.jpeg"/><Relationship Id="rId7" Type="http://schemas.openxmlformats.org/officeDocument/2006/relationships/image" Target="../media/image8.jpeg"/><Relationship Id="rId8" Type="http://schemas.openxmlformats.org/officeDocument/2006/relationships/image" Target="../media/image18.jpeg"/><Relationship Id="rId1" Type="http://schemas.openxmlformats.org/officeDocument/2006/relationships/tags" Target="../tags/tag20.xml"/><Relationship Id="rId2" Type="http://schemas.openxmlformats.org/officeDocument/2006/relationships/tags" Target="../tags/tag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3.xml"/><Relationship Id="rId6" Type="http://schemas.openxmlformats.org/officeDocument/2006/relationships/image" Target="../media/image24.jpeg"/><Relationship Id="rId7" Type="http://schemas.openxmlformats.org/officeDocument/2006/relationships/image" Target="../media/image11.jpeg"/><Relationship Id="rId8" Type="http://schemas.openxmlformats.org/officeDocument/2006/relationships/image" Target="../media/image18.jpeg"/><Relationship Id="rId9" Type="http://schemas.openxmlformats.org/officeDocument/2006/relationships/image" Target="../media/image25.jpeg"/><Relationship Id="rId1" Type="http://schemas.openxmlformats.org/officeDocument/2006/relationships/tags" Target="../tags/tag23.xml"/><Relationship Id="rId2" Type="http://schemas.openxmlformats.org/officeDocument/2006/relationships/tags" Target="../tags/tag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slide" Target="slide7.xml"/><Relationship Id="rId5" Type="http://schemas.openxmlformats.org/officeDocument/2006/relationships/image" Target="../media/image26.jpeg"/><Relationship Id="rId6" Type="http://schemas.openxmlformats.org/officeDocument/2006/relationships/image" Target="../media/image27.jpeg"/><Relationship Id="rId7" Type="http://schemas.openxmlformats.org/officeDocument/2006/relationships/image" Target="../media/image28.jpeg"/><Relationship Id="rId8" Type="http://schemas.openxmlformats.org/officeDocument/2006/relationships/hyperlink" Target="http://www.ca.gr7math.com/" TargetMode="External"/><Relationship Id="rId9" Type="http://schemas.openxmlformats.org/officeDocument/2006/relationships/image" Target="../media/image29.jpeg"/><Relationship Id="rId1" Type="http://schemas.openxmlformats.org/officeDocument/2006/relationships/tags" Target="../tags/tag26.x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jpeg"/><Relationship Id="rId12" Type="http://schemas.openxmlformats.org/officeDocument/2006/relationships/image" Target="../media/image8.jpeg"/><Relationship Id="rId1" Type="http://schemas.openxmlformats.org/officeDocument/2006/relationships/tags" Target="../tags/tag2.xml"/><Relationship Id="rId2" Type="http://schemas.openxmlformats.org/officeDocument/2006/relationships/tags" Target="../tags/tag3.xml"/><Relationship Id="rId3" Type="http://schemas.openxmlformats.org/officeDocument/2006/relationships/tags" Target="../tags/tag4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4.jpeg"/><Relationship Id="rId9" Type="http://schemas.openxmlformats.org/officeDocument/2006/relationships/image" Target="../media/image5.jpeg"/><Relationship Id="rId10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jpeg"/><Relationship Id="rId12" Type="http://schemas.openxmlformats.org/officeDocument/2006/relationships/image" Target="../media/image10.jpeg"/><Relationship Id="rId13" Type="http://schemas.openxmlformats.org/officeDocument/2006/relationships/image" Target="../media/image11.jpeg"/><Relationship Id="rId1" Type="http://schemas.openxmlformats.org/officeDocument/2006/relationships/tags" Target="../tags/tag5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3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5.jpeg"/><Relationship Id="rId9" Type="http://schemas.openxmlformats.org/officeDocument/2006/relationships/image" Target="../media/image9.jpeg"/><Relationship Id="rId10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jpeg"/><Relationship Id="rId12" Type="http://schemas.openxmlformats.org/officeDocument/2006/relationships/image" Target="../media/image13.jpeg"/><Relationship Id="rId13" Type="http://schemas.openxmlformats.org/officeDocument/2006/relationships/image" Target="../media/image14.jpeg"/><Relationship Id="rId1" Type="http://schemas.openxmlformats.org/officeDocument/2006/relationships/tags" Target="../tags/tag8.xml"/><Relationship Id="rId2" Type="http://schemas.openxmlformats.org/officeDocument/2006/relationships/tags" Target="../tags/tag9.xml"/><Relationship Id="rId3" Type="http://schemas.openxmlformats.org/officeDocument/2006/relationships/tags" Target="../tags/tag10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4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4.jpeg"/><Relationship Id="rId9" Type="http://schemas.openxmlformats.org/officeDocument/2006/relationships/image" Target="../media/image12.jpeg"/><Relationship Id="rId10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jpeg"/><Relationship Id="rId12" Type="http://schemas.openxmlformats.org/officeDocument/2006/relationships/image" Target="../media/image13.jpeg"/><Relationship Id="rId13" Type="http://schemas.openxmlformats.org/officeDocument/2006/relationships/image" Target="../media/image15.jpeg"/><Relationship Id="rId1" Type="http://schemas.openxmlformats.org/officeDocument/2006/relationships/tags" Target="../tags/tag11.xml"/><Relationship Id="rId2" Type="http://schemas.openxmlformats.org/officeDocument/2006/relationships/tags" Target="../tags/tag12.xml"/><Relationship Id="rId3" Type="http://schemas.openxmlformats.org/officeDocument/2006/relationships/tags" Target="../tags/tag13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5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4.jpeg"/><Relationship Id="rId9" Type="http://schemas.openxmlformats.org/officeDocument/2006/relationships/image" Target="../media/image5.jpeg"/><Relationship Id="rId10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18.jpeg"/><Relationship Id="rId5" Type="http://schemas.openxmlformats.org/officeDocument/2006/relationships/image" Target="../media/image20.jpeg"/><Relationship Id="rId1" Type="http://schemas.openxmlformats.org/officeDocument/2006/relationships/tags" Target="../tags/tag16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Splash Screen</a:t>
            </a:r>
          </a:p>
        </p:txBody>
      </p:sp>
      <p:pic>
        <p:nvPicPr>
          <p:cNvPr id="4101" name="Picture 5" descr="CAM7 Spl-0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876800" y="4656664"/>
            <a:ext cx="4267200" cy="1219200"/>
          </a:xfrm>
          <a:prstGeom prst="rect">
            <a:avLst/>
          </a:prstGeom>
          <a:solidFill>
            <a:srgbClr val="008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562600" y="4656664"/>
            <a:ext cx="2743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Chapter 6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12026" y="5190064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FFFF"/>
                </a:solidFill>
                <a:latin typeface="Baskerville Old Face"/>
                <a:cs typeface="Baskerville Old Face"/>
              </a:rPr>
              <a:t>Lesson 6-</a:t>
            </a:r>
            <a:r>
              <a:rPr lang="en-US" sz="2800" b="1" dirty="0" smtClean="0">
                <a:solidFill>
                  <a:srgbClr val="FFFFFF"/>
                </a:solidFill>
                <a:latin typeface="Baskerville Old Face"/>
                <a:cs typeface="Baskerville Old Face"/>
              </a:rPr>
              <a:t>3</a:t>
            </a:r>
            <a:endParaRPr lang="en-US" sz="2800" b="1" dirty="0">
              <a:solidFill>
                <a:srgbClr val="FFFFFF"/>
              </a:solidFill>
              <a:latin typeface="Baskerville Old Face"/>
              <a:cs typeface="Baskerville Old Face"/>
            </a:endParaRPr>
          </a:p>
        </p:txBody>
      </p:sp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7" name="Picture 3" descr="Exampl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72708" name="Picture 4" descr="EXAMPLEhea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2506663" y="752475"/>
            <a:ext cx="6199187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/>
              <a:t>Find the Sum of Interior Angle Measures</a:t>
            </a: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876300" y="1503363"/>
            <a:ext cx="7705725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ALGEBRA</a:t>
            </a:r>
            <a:r>
              <a:rPr lang="en-US">
                <a:solidFill>
                  <a:srgbClr val="00539D"/>
                </a:solidFill>
              </a:rPr>
              <a:t>  Find the sum of the measures of the interior angles of a hexagon.</a:t>
            </a:r>
            <a:r>
              <a:rPr lang="en-US" b="0">
                <a:solidFill>
                  <a:srgbClr val="00539D"/>
                </a:solidFill>
              </a:rPr>
              <a:t> </a:t>
            </a:r>
          </a:p>
        </p:txBody>
      </p:sp>
      <p:sp>
        <p:nvSpPr>
          <p:cNvPr id="72713" name="Rectangle 9"/>
          <p:cNvSpPr>
            <a:spLocks noChangeArrowheads="1"/>
          </p:cNvSpPr>
          <p:nvPr/>
        </p:nvSpPr>
        <p:spPr bwMode="auto">
          <a:xfrm>
            <a:off x="304800" y="5955268"/>
            <a:ext cx="822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1712913" indent="-1368425"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dirty="0">
                <a:solidFill>
                  <a:srgbClr val="00539D"/>
                </a:solidFill>
              </a:rPr>
              <a:t>Answer:</a:t>
            </a:r>
            <a:r>
              <a:rPr lang="en-US" b="0" dirty="0" smtClean="0"/>
              <a:t> </a:t>
            </a:r>
            <a:r>
              <a:rPr lang="en-US" dirty="0" smtClean="0"/>
              <a:t>    </a:t>
            </a:r>
            <a:r>
              <a:rPr lang="en-US" b="0" dirty="0" smtClean="0"/>
              <a:t>Yes, the </a:t>
            </a:r>
            <a:r>
              <a:rPr lang="en-US" b="0" dirty="0"/>
              <a:t>sum of the measures of the interior angles of a hexagon is </a:t>
            </a:r>
            <a:r>
              <a:rPr lang="en-US" b="0" dirty="0" smtClean="0"/>
              <a:t>720°.</a:t>
            </a:r>
            <a:endParaRPr lang="en-US" b="0" dirty="0"/>
          </a:p>
        </p:txBody>
      </p:sp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866775" y="2286000"/>
            <a:ext cx="739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tabLst>
                <a:tab pos="2286000" algn="l"/>
              </a:tabLst>
            </a:pPr>
            <a:r>
              <a:rPr lang="en-US" b="0" i="1" dirty="0">
                <a:solidFill>
                  <a:schemeClr val="tx1"/>
                </a:solidFill>
              </a:rPr>
              <a:t>S</a:t>
            </a:r>
            <a:r>
              <a:rPr lang="en-US" b="0" dirty="0">
                <a:solidFill>
                  <a:schemeClr val="tx1"/>
                </a:solidFill>
              </a:rPr>
              <a:t> = (</a:t>
            </a:r>
            <a:r>
              <a:rPr lang="en-US" b="0" i="1" dirty="0" err="1"/>
              <a:t>n</a:t>
            </a:r>
            <a:r>
              <a:rPr lang="en-US" b="0" dirty="0">
                <a:solidFill>
                  <a:schemeClr val="tx1"/>
                </a:solidFill>
              </a:rPr>
              <a:t> – 2)180			Write an equation</a:t>
            </a:r>
            <a:r>
              <a:rPr lang="en-US" b="0" dirty="0" smtClean="0">
                <a:solidFill>
                  <a:schemeClr val="tx1"/>
                </a:solidFill>
              </a:rPr>
              <a:t>.</a:t>
            </a:r>
            <a:endParaRPr lang="en-US" b="0" i="1" dirty="0">
              <a:solidFill>
                <a:schemeClr val="tx1"/>
              </a:solidFill>
            </a:endParaRPr>
          </a:p>
        </p:txBody>
      </p:sp>
      <p:pic>
        <p:nvPicPr>
          <p:cNvPr id="72715" name="Picture 11" descr="LH_6-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8219190" y="6476299"/>
            <a:ext cx="457200" cy="392112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Forward or Next 12">
            <a:hlinkClick r:id="" action="ppaction://hlinkshowjump?jump=nextslide" highlightClick="1"/>
          </p:cNvPr>
          <p:cNvSpPr/>
          <p:nvPr/>
        </p:nvSpPr>
        <p:spPr>
          <a:xfrm>
            <a:off x="8686800" y="6476299"/>
            <a:ext cx="457200" cy="389122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38200" y="3212068"/>
            <a:ext cx="708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tabLst>
                <a:tab pos="2286000" algn="l"/>
              </a:tabLst>
            </a:pPr>
            <a:r>
              <a:rPr lang="en-US" i="1" dirty="0" smtClean="0"/>
              <a:t>S</a:t>
            </a:r>
            <a:r>
              <a:rPr lang="en-US" dirty="0" smtClean="0"/>
              <a:t> = (6 – 2)180			Replace </a:t>
            </a:r>
            <a:r>
              <a:rPr lang="en-US" i="1" dirty="0" err="1" smtClean="0"/>
              <a:t>n</a:t>
            </a:r>
            <a:r>
              <a:rPr lang="en-US" dirty="0" smtClean="0"/>
              <a:t> with 6.</a:t>
            </a:r>
            <a:endParaRPr lang="en-US" i="1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836248" y="4050268"/>
            <a:ext cx="6174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tabLst>
                <a:tab pos="2286000" algn="l"/>
              </a:tabLst>
            </a:pPr>
            <a:r>
              <a:rPr lang="en-US" i="1" dirty="0" smtClean="0"/>
              <a:t>S</a:t>
            </a:r>
            <a:r>
              <a:rPr lang="en-US" dirty="0" smtClean="0"/>
              <a:t> = (4)180 or 720			Simplify.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30288" y="5029200"/>
            <a:ext cx="6284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tabLst>
                <a:tab pos="2286000" algn="l"/>
              </a:tabLst>
            </a:pPr>
            <a:r>
              <a:rPr lang="en-US" sz="2400" i="1" dirty="0" smtClean="0">
                <a:latin typeface="Bernard MT Condensed"/>
                <a:cs typeface="Bernard MT Condensed"/>
              </a:rPr>
              <a:t>Is This Our Final Answer?</a:t>
            </a:r>
            <a:endParaRPr lang="en-US" sz="2400" dirty="0">
              <a:latin typeface="Bernard MT Condensed"/>
              <a:cs typeface="Bernard MT Condensed"/>
            </a:endParaRP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2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2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9" grpId="0" autoUpdateAnimBg="0"/>
      <p:bldP spid="72710" grpId="0" build="p" autoUpdateAnimBg="0" advAuto="0"/>
      <p:bldP spid="72713" grpId="0" build="p" autoUpdateAnimBg="0"/>
      <p:bldP spid="72714" grpId="0" build="p" autoUpdateAnimBg="0"/>
      <p:bldP spid="11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876300" y="1503363"/>
            <a:ext cx="5829300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/>
              <a:t>DESIGN  </a:t>
            </a:r>
            <a:r>
              <a:rPr lang="en-US" dirty="0">
                <a:solidFill>
                  <a:srgbClr val="00539D"/>
                </a:solidFill>
              </a:rPr>
              <a:t>A designer is creating a new logo for a bank. The logo consists of a regular pentagon surrounded by isosceles triangles. Find the measure of an interior angle of a pentagon.</a:t>
            </a: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533400" y="2743200"/>
            <a:ext cx="777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/>
            <a:r>
              <a:rPr lang="en-US" b="0" dirty="0">
                <a:solidFill>
                  <a:schemeClr val="tx1"/>
                </a:solidFill>
              </a:rPr>
              <a:t>A pentagon has 5 sides</a:t>
            </a:r>
            <a:r>
              <a:rPr lang="en-US" b="0" dirty="0" smtClean="0">
                <a:solidFill>
                  <a:schemeClr val="tx1"/>
                </a:solidFill>
              </a:rPr>
              <a:t>.</a:t>
            </a:r>
            <a:endParaRPr lang="en-US" b="0" dirty="0">
              <a:solidFill>
                <a:schemeClr val="tx1"/>
              </a:solidFill>
            </a:endParaRPr>
          </a:p>
        </p:txBody>
      </p:sp>
      <p:pic>
        <p:nvPicPr>
          <p:cNvPr id="75784" name="Picture 8" descr="Example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sp>
        <p:nvSpPr>
          <p:cNvPr id="75786" name="Text Box 10"/>
          <p:cNvSpPr txBox="1">
            <a:spLocks noChangeArrowheads="1"/>
          </p:cNvSpPr>
          <p:nvPr/>
        </p:nvSpPr>
        <p:spPr bwMode="auto">
          <a:xfrm>
            <a:off x="876300" y="4038600"/>
            <a:ext cx="739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tabLst>
                <a:tab pos="2286000" algn="l"/>
              </a:tabLst>
            </a:pPr>
            <a:r>
              <a:rPr lang="en-US" b="0" i="1" dirty="0">
                <a:solidFill>
                  <a:schemeClr val="tx1"/>
                </a:solidFill>
              </a:rPr>
              <a:t>S</a:t>
            </a:r>
            <a:r>
              <a:rPr lang="en-US" b="0" dirty="0">
                <a:solidFill>
                  <a:schemeClr val="tx1"/>
                </a:solidFill>
              </a:rPr>
              <a:t> = (</a:t>
            </a:r>
            <a:r>
              <a:rPr lang="en-US" b="0" i="1" dirty="0" err="1"/>
              <a:t>n</a:t>
            </a:r>
            <a:r>
              <a:rPr lang="en-US" b="0" dirty="0">
                <a:solidFill>
                  <a:schemeClr val="tx1"/>
                </a:solidFill>
              </a:rPr>
              <a:t> – 2)180			Write an equation</a:t>
            </a:r>
            <a:r>
              <a:rPr lang="en-US" b="0" dirty="0" smtClean="0">
                <a:solidFill>
                  <a:schemeClr val="tx1"/>
                </a:solidFill>
              </a:rPr>
              <a:t>.</a:t>
            </a:r>
            <a:endParaRPr lang="en-US" b="0" i="1" dirty="0">
              <a:solidFill>
                <a:schemeClr val="tx1"/>
              </a:solidFill>
            </a:endParaRPr>
          </a:p>
        </p:txBody>
      </p:sp>
      <p:pic>
        <p:nvPicPr>
          <p:cNvPr id="75787" name="Picture 11" descr="6-x5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1600200"/>
            <a:ext cx="1520825" cy="1447800"/>
          </a:xfrm>
          <a:prstGeom prst="rect">
            <a:avLst/>
          </a:prstGeom>
          <a:noFill/>
        </p:spPr>
      </p:pic>
      <p:pic>
        <p:nvPicPr>
          <p:cNvPr id="75788" name="Picture 12" descr="RealWorldExampl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684213"/>
            <a:ext cx="3667125" cy="563562"/>
          </a:xfrm>
          <a:prstGeom prst="rect">
            <a:avLst/>
          </a:prstGeom>
          <a:noFill/>
        </p:spPr>
      </p:pic>
      <p:pic>
        <p:nvPicPr>
          <p:cNvPr id="75789" name="Picture 13" descr="LH_6-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8219190" y="6476299"/>
            <a:ext cx="457200" cy="392112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Forward or Next 12">
            <a:hlinkClick r:id="" action="ppaction://hlinkshowjump?jump=nextslide" highlightClick="1"/>
          </p:cNvPr>
          <p:cNvSpPr/>
          <p:nvPr/>
        </p:nvSpPr>
        <p:spPr>
          <a:xfrm>
            <a:off x="8686800" y="6476299"/>
            <a:ext cx="457200" cy="389122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7200" y="3239869"/>
            <a:ext cx="62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/>
            <a:r>
              <a:rPr lang="en-US" dirty="0" smtClean="0">
                <a:solidFill>
                  <a:srgbClr val="00539D"/>
                </a:solidFill>
              </a:rPr>
              <a:t>Step 1</a:t>
            </a:r>
            <a:r>
              <a:rPr lang="en-US" dirty="0" smtClean="0"/>
              <a:t> Find the sum of the measures of the angles.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77888" y="4549170"/>
            <a:ext cx="6513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286000" algn="l"/>
              </a:tabLst>
            </a:pPr>
            <a:r>
              <a:rPr lang="en-US" i="1" dirty="0" smtClean="0"/>
              <a:t>S</a:t>
            </a:r>
            <a:r>
              <a:rPr lang="en-US" dirty="0" smtClean="0"/>
              <a:t> = (5 – 2)180			Replace </a:t>
            </a:r>
            <a:r>
              <a:rPr lang="en-US" i="1" dirty="0" err="1" smtClean="0"/>
              <a:t>n</a:t>
            </a:r>
            <a:r>
              <a:rPr lang="en-US" dirty="0" smtClean="0"/>
              <a:t> with 5.</a:t>
            </a:r>
            <a:endParaRPr lang="en-US" i="1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877888" y="5181600"/>
            <a:ext cx="6284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286000" algn="l"/>
              </a:tabLst>
            </a:pPr>
            <a:r>
              <a:rPr lang="en-US" i="1" dirty="0" smtClean="0"/>
              <a:t>S</a:t>
            </a:r>
            <a:r>
              <a:rPr lang="en-US" dirty="0" smtClean="0"/>
              <a:t> = (3)180 or 540			Simplify.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30288" y="5939135"/>
            <a:ext cx="6284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tabLst>
                <a:tab pos="2286000" algn="l"/>
              </a:tabLst>
            </a:pPr>
            <a:r>
              <a:rPr lang="en-US" sz="2400" i="1" dirty="0" smtClean="0">
                <a:latin typeface="Bernard MT Condensed"/>
                <a:cs typeface="Bernard MT Condensed"/>
              </a:rPr>
              <a:t>Is This Our Final Answer?</a:t>
            </a:r>
            <a:endParaRPr lang="en-US" sz="2400" dirty="0">
              <a:latin typeface="Bernard MT Condensed"/>
              <a:cs typeface="Bernard MT Condensed"/>
            </a:endParaRP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5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5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5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1" grpId="0" build="p" autoUpdateAnimBg="0" advAuto="0"/>
      <p:bldP spid="75782" grpId="0" build="p" autoUpdateAnimBg="0"/>
      <p:bldP spid="75786" grpId="0" build="p" autoUpdateAnimBg="0"/>
      <p:bldP spid="11" grpId="0"/>
      <p:bldP spid="14" grpId="0"/>
      <p:bldP spid="15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876300" y="1503363"/>
            <a:ext cx="77057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spcAft>
                <a:spcPct val="0"/>
              </a:spcAft>
            </a:pPr>
            <a:r>
              <a:rPr lang="en-US" dirty="0" smtClean="0"/>
              <a:t>No, t</a:t>
            </a:r>
            <a:r>
              <a:rPr lang="en-US" b="0" dirty="0" smtClean="0">
                <a:solidFill>
                  <a:schemeClr val="tx1"/>
                </a:solidFill>
              </a:rPr>
              <a:t>he </a:t>
            </a:r>
            <a:r>
              <a:rPr lang="en-US" b="0" dirty="0">
                <a:solidFill>
                  <a:schemeClr val="tx1"/>
                </a:solidFill>
              </a:rPr>
              <a:t>sum of the measures of the interior angles of a regular pentagon is </a:t>
            </a:r>
            <a:r>
              <a:rPr lang="en-US" b="0" dirty="0" smtClean="0">
                <a:solidFill>
                  <a:schemeClr val="tx1"/>
                </a:solidFill>
              </a:rPr>
              <a:t>540, we are looking for the measure of only one of the interior angles.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533400" y="2590800"/>
            <a:ext cx="8077200" cy="175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428750" indent="-1085850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00539D"/>
                </a:solidFill>
              </a:rPr>
              <a:t>Step 2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smtClean="0">
                <a:solidFill>
                  <a:schemeClr val="tx1"/>
                </a:solidFill>
              </a:rPr>
              <a:t>      Divide </a:t>
            </a:r>
            <a:r>
              <a:rPr lang="en-US" b="0" dirty="0">
                <a:solidFill>
                  <a:schemeClr val="tx1"/>
                </a:solidFill>
              </a:rPr>
              <a:t>540 by 5, the number of interior angles, to find the </a:t>
            </a:r>
            <a:r>
              <a:rPr lang="en-US" b="0" dirty="0" smtClean="0">
                <a:solidFill>
                  <a:schemeClr val="tx1"/>
                </a:solidFill>
              </a:rPr>
              <a:t>measure of one</a:t>
            </a:r>
            <a:r>
              <a:rPr lang="en-US" dirty="0" smtClean="0"/>
              <a:t> </a:t>
            </a:r>
            <a:r>
              <a:rPr lang="en-US" b="0" dirty="0" smtClean="0">
                <a:solidFill>
                  <a:schemeClr val="tx1"/>
                </a:solidFill>
              </a:rPr>
              <a:t>interior </a:t>
            </a:r>
            <a:r>
              <a:rPr lang="en-US" b="0" dirty="0">
                <a:solidFill>
                  <a:schemeClr val="tx1"/>
                </a:solidFill>
              </a:rPr>
              <a:t>angle. So, the measure of one interior angle of a regular pentagon </a:t>
            </a:r>
            <a:r>
              <a:rPr lang="en-US" b="0" dirty="0" smtClean="0">
                <a:solidFill>
                  <a:schemeClr val="tx1"/>
                </a:solidFill>
              </a:rPr>
              <a:t>is</a:t>
            </a:r>
            <a:r>
              <a:rPr lang="en-US" dirty="0" smtClean="0"/>
              <a:t>:</a:t>
            </a:r>
          </a:p>
          <a:p>
            <a:pPr marL="1428750" indent="-1085850">
              <a:spcBef>
                <a:spcPct val="50000"/>
              </a:spcBef>
              <a:spcAft>
                <a:spcPct val="0"/>
              </a:spcAft>
            </a:pPr>
            <a:endParaRPr lang="en-US" b="0" dirty="0" smtClean="0">
              <a:solidFill>
                <a:schemeClr val="tx1"/>
              </a:solidFill>
            </a:endParaRPr>
          </a:p>
          <a:p>
            <a:pPr marL="1428750" indent="-1085850" algn="ctr">
              <a:spcBef>
                <a:spcPct val="50000"/>
              </a:spcBef>
              <a:spcAft>
                <a:spcPct val="0"/>
              </a:spcAft>
            </a:pPr>
            <a:r>
              <a:rPr lang="en-US" b="0" dirty="0" smtClean="0">
                <a:solidFill>
                  <a:schemeClr val="tx1"/>
                </a:solidFill>
              </a:rPr>
              <a:t>540</a:t>
            </a:r>
            <a:r>
              <a:rPr lang="en-US" dirty="0" smtClean="0"/>
              <a:t>°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>
                <a:solidFill>
                  <a:schemeClr val="tx1"/>
                </a:solidFill>
              </a:rPr>
              <a:t>÷ 5 or </a:t>
            </a:r>
            <a:r>
              <a:rPr lang="en-US" b="0" dirty="0" smtClean="0">
                <a:solidFill>
                  <a:schemeClr val="tx1"/>
                </a:solidFill>
              </a:rPr>
              <a:t>108</a:t>
            </a:r>
            <a:r>
              <a:rPr lang="en-US" dirty="0" smtClean="0"/>
              <a:t>°</a:t>
            </a:r>
            <a:r>
              <a:rPr lang="en-US" b="0" dirty="0" smtClean="0">
                <a:solidFill>
                  <a:schemeClr val="tx1"/>
                </a:solidFill>
              </a:rPr>
              <a:t>.</a:t>
            </a:r>
            <a:endParaRPr lang="en-US" b="0" dirty="0">
              <a:solidFill>
                <a:schemeClr val="tx1"/>
              </a:solidFill>
            </a:endParaRPr>
          </a:p>
        </p:txBody>
      </p:sp>
      <p:pic>
        <p:nvPicPr>
          <p:cNvPr id="76808" name="Picture 8" descr="Example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sp>
        <p:nvSpPr>
          <p:cNvPr id="76809" name="Rectangle 9"/>
          <p:cNvSpPr>
            <a:spLocks noChangeArrowheads="1"/>
          </p:cNvSpPr>
          <p:nvPr/>
        </p:nvSpPr>
        <p:spPr bwMode="auto">
          <a:xfrm>
            <a:off x="533400" y="5294312"/>
            <a:ext cx="82296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1712913" indent="-1368425"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dirty="0">
                <a:solidFill>
                  <a:srgbClr val="00539D"/>
                </a:solidFill>
              </a:rPr>
              <a:t>Answer:</a:t>
            </a:r>
            <a:r>
              <a:rPr lang="en-US" b="0" dirty="0"/>
              <a:t> 	108°</a:t>
            </a:r>
          </a:p>
        </p:txBody>
      </p:sp>
      <p:pic>
        <p:nvPicPr>
          <p:cNvPr id="76810" name="Picture 10" descr="RealWorldExampl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684213"/>
            <a:ext cx="3667125" cy="563562"/>
          </a:xfrm>
          <a:prstGeom prst="rect">
            <a:avLst/>
          </a:prstGeom>
          <a:noFill/>
        </p:spPr>
      </p:pic>
      <p:pic>
        <p:nvPicPr>
          <p:cNvPr id="76811" name="Picture 11" descr="LH_6-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8219190" y="6476299"/>
            <a:ext cx="457200" cy="392112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Forward or Next 11">
            <a:hlinkClick r:id="" action="ppaction://hlinkshowjump?jump=nextslide" highlightClick="1"/>
          </p:cNvPr>
          <p:cNvSpPr/>
          <p:nvPr/>
        </p:nvSpPr>
        <p:spPr>
          <a:xfrm>
            <a:off x="8686800" y="6476299"/>
            <a:ext cx="457200" cy="389122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6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68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68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5" grpId="0" build="p" autoUpdateAnimBg="0" advAuto="0"/>
      <p:bldP spid="76806" grpId="0" build="p" autoUpdateAnimBg="0"/>
      <p:bldP spid="76809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162800" y="4495800"/>
            <a:ext cx="1447800" cy="1524000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74757" name="Oval 5"/>
          <p:cNvSpPr>
            <a:spLocks noChangeArrowheads="1"/>
          </p:cNvSpPr>
          <p:nvPr/>
        </p:nvSpPr>
        <p:spPr bwMode="auto">
          <a:xfrm>
            <a:off x="883170" y="4724400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758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2514600"/>
            <a:ext cx="2790825" cy="2579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dirty="0">
                <a:solidFill>
                  <a:srgbClr val="00539D"/>
                </a:solidFill>
                <a:sym typeface="Symbol" pitchFamily="-112" charset="2"/>
              </a:rPr>
              <a:t>A.</a:t>
            </a:r>
            <a:r>
              <a:rPr lang="pt-BR" dirty="0">
                <a:solidFill>
                  <a:schemeClr val="tx1"/>
                </a:solidFill>
                <a:sym typeface="Symbol" pitchFamily="-112" charset="2"/>
              </a:rPr>
              <a:t>	</a:t>
            </a:r>
            <a:r>
              <a:rPr lang="en-US" dirty="0" smtClean="0">
                <a:solidFill>
                  <a:schemeClr val="tx1"/>
                </a:solidFill>
                <a:sym typeface="Symbol" pitchFamily="-112" charset="2"/>
              </a:rPr>
              <a:t>540°</a:t>
            </a:r>
            <a:r>
              <a:rPr lang="en-US" b="0" dirty="0" smtClean="0">
                <a:solidFill>
                  <a:schemeClr val="tx1"/>
                </a:solidFill>
                <a:sym typeface="Symbol" pitchFamily="-112" charset="2"/>
              </a:rPr>
              <a:t> </a:t>
            </a:r>
            <a:endParaRPr lang="pt-BR" dirty="0">
              <a:solidFill>
                <a:schemeClr val="tx1"/>
              </a:solidFill>
              <a:sym typeface="Symbol" pitchFamily="-112" charset="2"/>
            </a:endParaRP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dirty="0">
                <a:solidFill>
                  <a:srgbClr val="00539D"/>
                </a:solidFill>
                <a:sym typeface="Symbol" pitchFamily="-112" charset="2"/>
              </a:rPr>
              <a:t>B.</a:t>
            </a:r>
            <a:r>
              <a:rPr lang="pt-BR" dirty="0">
                <a:solidFill>
                  <a:schemeClr val="tx1"/>
                </a:solidFill>
                <a:sym typeface="Symbol" pitchFamily="-112" charset="2"/>
              </a:rPr>
              <a:t>	</a:t>
            </a:r>
            <a:r>
              <a:rPr lang="en-US" dirty="0" smtClean="0">
                <a:sym typeface="Symbol" pitchFamily="-112" charset="2"/>
              </a:rPr>
              <a:t>720°  </a:t>
            </a:r>
            <a:endParaRPr lang="pt-BR" dirty="0">
              <a:solidFill>
                <a:schemeClr val="tx1"/>
              </a:solidFill>
              <a:sym typeface="Symbol" pitchFamily="-112" charset="2"/>
            </a:endParaRP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dirty="0">
                <a:solidFill>
                  <a:srgbClr val="00539D"/>
                </a:solidFill>
                <a:sym typeface="Symbol" pitchFamily="-112" charset="2"/>
              </a:rPr>
              <a:t>C.</a:t>
            </a:r>
            <a:r>
              <a:rPr lang="pt-BR" dirty="0">
                <a:solidFill>
                  <a:schemeClr val="tx1"/>
                </a:solidFill>
                <a:sym typeface="Symbol" pitchFamily="-112" charset="2"/>
              </a:rPr>
              <a:t>	</a:t>
            </a:r>
            <a:r>
              <a:rPr lang="en-US" dirty="0" smtClean="0">
                <a:sym typeface="Symbol" pitchFamily="-112" charset="2"/>
              </a:rPr>
              <a:t>810°  </a:t>
            </a:r>
            <a:endParaRPr lang="pt-BR" dirty="0">
              <a:solidFill>
                <a:schemeClr val="tx1"/>
              </a:solidFill>
              <a:sym typeface="Symbol" pitchFamily="-112" charset="2"/>
            </a:endParaRP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dirty="0">
                <a:solidFill>
                  <a:srgbClr val="00539D"/>
                </a:solidFill>
                <a:sym typeface="Symbol" pitchFamily="-112" charset="2"/>
              </a:rPr>
              <a:t>D.</a:t>
            </a:r>
            <a:r>
              <a:rPr lang="pt-BR" dirty="0">
                <a:solidFill>
                  <a:schemeClr val="tx1"/>
                </a:solidFill>
                <a:sym typeface="Symbol" pitchFamily="-112" charset="2"/>
              </a:rPr>
              <a:t>	</a:t>
            </a:r>
            <a:r>
              <a:rPr lang="en-US" dirty="0" smtClean="0">
                <a:sym typeface="Symbol" pitchFamily="-112" charset="2"/>
              </a:rPr>
              <a:t>900°  </a:t>
            </a:r>
            <a:endParaRPr lang="pt-BR" b="0" dirty="0">
              <a:solidFill>
                <a:schemeClr val="tx1"/>
              </a:solidFill>
              <a:sym typeface="Symbol" pitchFamily="-112" charset="2"/>
            </a:endParaRPr>
          </a:p>
        </p:txBody>
      </p:sp>
      <p:sp>
        <p:nvSpPr>
          <p:cNvPr id="74759" name="TPQuestion"/>
          <p:cNvSpPr>
            <a:spLocks noChangeArrowheads="1"/>
          </p:cNvSpPr>
          <p:nvPr/>
        </p:nvSpPr>
        <p:spPr bwMode="auto">
          <a:xfrm>
            <a:off x="533400" y="1504950"/>
            <a:ext cx="83058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>
              <a:spcBef>
                <a:spcPct val="0"/>
              </a:spcBef>
              <a:spcAft>
                <a:spcPct val="0"/>
              </a:spcAft>
            </a:pPr>
            <a:r>
              <a:rPr lang="en-US"/>
              <a:t>ALGEBRA</a:t>
            </a:r>
            <a:r>
              <a:rPr lang="en-US">
                <a:solidFill>
                  <a:srgbClr val="00539D"/>
                </a:solidFill>
              </a:rPr>
              <a:t>  Find the sum of the measures of the interior angles of a heptagon (7-sided figure).</a:t>
            </a:r>
          </a:p>
        </p:txBody>
      </p:sp>
      <p:pic>
        <p:nvPicPr>
          <p:cNvPr id="74760" name="Picture 8" descr="CheckProgres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</p:spPr>
      </p:pic>
      <p:pic>
        <p:nvPicPr>
          <p:cNvPr id="74761" name="Picture 9" descr="Example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74763" name="Picture 11" descr="LH_6-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3" name="Action Button: Back or Previous 12">
            <a:hlinkClick r:id="" action="ppaction://hlinkshowjump?jump=previousslide" highlightClick="1"/>
          </p:cNvPr>
          <p:cNvSpPr/>
          <p:nvPr/>
        </p:nvSpPr>
        <p:spPr>
          <a:xfrm>
            <a:off x="8219190" y="6476299"/>
            <a:ext cx="457200" cy="392112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>
          <a:xfrm>
            <a:off x="8686800" y="6476299"/>
            <a:ext cx="457200" cy="389122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74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7" grpId="0" animBg="1"/>
      <p:bldP spid="74758" grpId="0" autoUpdateAnimBg="0"/>
      <p:bldP spid="74759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324600" y="3962400"/>
            <a:ext cx="1447800" cy="15240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77829" name="Oval 5"/>
          <p:cNvSpPr>
            <a:spLocks noChangeArrowheads="1"/>
          </p:cNvSpPr>
          <p:nvPr/>
        </p:nvSpPr>
        <p:spPr bwMode="auto">
          <a:xfrm>
            <a:off x="879840" y="4398778"/>
            <a:ext cx="404812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30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7575" y="3505200"/>
            <a:ext cx="2790825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533400" indent="-533400">
              <a:spcBef>
                <a:spcPct val="30000"/>
              </a:spcBef>
              <a:spcAft>
                <a:spcPct val="30000"/>
              </a:spcAft>
              <a:buClr>
                <a:srgbClr val="00539D"/>
              </a:buClr>
            </a:pPr>
            <a:r>
              <a:rPr lang="pt-BR" dirty="0">
                <a:solidFill>
                  <a:srgbClr val="00539D"/>
                </a:solidFill>
                <a:sym typeface="Symbol" pitchFamily="-112" charset="2"/>
              </a:rPr>
              <a:t>A.</a:t>
            </a:r>
            <a:r>
              <a:rPr lang="pt-BR" dirty="0">
                <a:solidFill>
                  <a:schemeClr val="tx1"/>
                </a:solidFill>
                <a:sym typeface="Symbol" pitchFamily="-112" charset="2"/>
              </a:rPr>
              <a:t>	108°</a:t>
            </a:r>
          </a:p>
          <a:p>
            <a:pPr marL="533400" indent="-533400">
              <a:spcBef>
                <a:spcPct val="30000"/>
              </a:spcBef>
              <a:spcAft>
                <a:spcPct val="30000"/>
              </a:spcAft>
              <a:buClr>
                <a:srgbClr val="00539D"/>
              </a:buClr>
            </a:pPr>
            <a:r>
              <a:rPr lang="pt-BR" dirty="0">
                <a:solidFill>
                  <a:srgbClr val="00539D"/>
                </a:solidFill>
                <a:sym typeface="Symbol" pitchFamily="-112" charset="2"/>
              </a:rPr>
              <a:t>B.</a:t>
            </a:r>
            <a:r>
              <a:rPr lang="pt-BR" dirty="0">
                <a:solidFill>
                  <a:schemeClr val="tx1"/>
                </a:solidFill>
                <a:sym typeface="Symbol" pitchFamily="-112" charset="2"/>
              </a:rPr>
              <a:t>	122°</a:t>
            </a:r>
          </a:p>
          <a:p>
            <a:pPr marL="533400" indent="-533400">
              <a:spcBef>
                <a:spcPct val="30000"/>
              </a:spcBef>
              <a:spcAft>
                <a:spcPct val="30000"/>
              </a:spcAft>
              <a:buClr>
                <a:srgbClr val="00539D"/>
              </a:buClr>
            </a:pPr>
            <a:r>
              <a:rPr lang="pt-BR" dirty="0">
                <a:solidFill>
                  <a:srgbClr val="00539D"/>
                </a:solidFill>
                <a:sym typeface="Symbol" pitchFamily="-112" charset="2"/>
              </a:rPr>
              <a:t>C.</a:t>
            </a:r>
            <a:r>
              <a:rPr lang="pt-BR" dirty="0">
                <a:solidFill>
                  <a:schemeClr val="tx1"/>
                </a:solidFill>
                <a:sym typeface="Symbol" pitchFamily="-112" charset="2"/>
              </a:rPr>
              <a:t>	140°</a:t>
            </a:r>
          </a:p>
          <a:p>
            <a:pPr marL="533400" indent="-533400">
              <a:spcBef>
                <a:spcPct val="30000"/>
              </a:spcBef>
              <a:spcAft>
                <a:spcPct val="30000"/>
              </a:spcAft>
              <a:buClr>
                <a:srgbClr val="00539D"/>
              </a:buClr>
            </a:pPr>
            <a:r>
              <a:rPr lang="pt-BR" dirty="0">
                <a:solidFill>
                  <a:srgbClr val="00539D"/>
                </a:solidFill>
                <a:sym typeface="Symbol" pitchFamily="-112" charset="2"/>
              </a:rPr>
              <a:t>D.</a:t>
            </a:r>
            <a:r>
              <a:rPr lang="pt-BR" dirty="0">
                <a:solidFill>
                  <a:schemeClr val="tx1"/>
                </a:solidFill>
                <a:sym typeface="Symbol" pitchFamily="-112" charset="2"/>
              </a:rPr>
              <a:t>	148°</a:t>
            </a:r>
          </a:p>
        </p:txBody>
      </p:sp>
      <p:sp>
        <p:nvSpPr>
          <p:cNvPr id="77831" name="TPQuestion"/>
          <p:cNvSpPr>
            <a:spLocks noChangeArrowheads="1"/>
          </p:cNvSpPr>
          <p:nvPr/>
        </p:nvSpPr>
        <p:spPr bwMode="auto">
          <a:xfrm>
            <a:off x="533400" y="1504950"/>
            <a:ext cx="8382000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>
              <a:spcBef>
                <a:spcPct val="0"/>
              </a:spcBef>
              <a:spcAft>
                <a:spcPct val="0"/>
              </a:spcAft>
            </a:pPr>
            <a:r>
              <a:rPr lang="en-US"/>
              <a:t>DESIGN  </a:t>
            </a:r>
            <a:r>
              <a:rPr lang="en-US">
                <a:solidFill>
                  <a:srgbClr val="00539D"/>
                </a:solidFill>
              </a:rPr>
              <a:t>Michelle is designing a new logo for the math club. She wants to use a regular nonagon as part of the logo. Find the measure of an interior angle of a nonagon.</a:t>
            </a:r>
          </a:p>
        </p:txBody>
      </p:sp>
      <p:pic>
        <p:nvPicPr>
          <p:cNvPr id="77832" name="Picture 8" descr="CheckProgres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</p:spPr>
      </p:pic>
      <p:pic>
        <p:nvPicPr>
          <p:cNvPr id="77833" name="Picture 9" descr="Example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77837" name="Picture 13" descr="LH_6-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pic>
        <p:nvPicPr>
          <p:cNvPr id="77840" name="Picture 16" descr="6-x5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362450" y="2736850"/>
            <a:ext cx="2266950" cy="2266950"/>
          </a:xfrm>
          <a:prstGeom prst="rect">
            <a:avLst/>
          </a:prstGeom>
          <a:noFill/>
        </p:spPr>
      </p:pic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8219190" y="6476299"/>
            <a:ext cx="457200" cy="392112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686800" y="6476299"/>
            <a:ext cx="457200" cy="389122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7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9" grpId="0" animBg="1"/>
      <p:bldP spid="77830" grpId="0" autoUpdateAnimBg="0"/>
      <p:bldP spid="77831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77" name="Picture 13" descr="CAM7-EndOf">
            <a:hlinkClick r:id="rId4" action="ppaction://hlinksldjump"/>
          </p:cNvPr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8067" name="Picture 3" descr="Menu">
            <a:hlinkClick r:id="rId4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6705600" y="6465888"/>
            <a:ext cx="461963" cy="369887"/>
          </a:xfrm>
          <a:prstGeom prst="rect">
            <a:avLst/>
          </a:prstGeom>
          <a:noFill/>
        </p:spPr>
      </p:pic>
      <p:pic>
        <p:nvPicPr>
          <p:cNvPr id="88068" name="Picture 4" descr="RESOURCES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5724525" y="6465888"/>
            <a:ext cx="914400" cy="365125"/>
          </a:xfrm>
          <a:prstGeom prst="rect">
            <a:avLst/>
          </a:prstGeom>
          <a:noFill/>
        </p:spPr>
      </p:pic>
      <p:pic>
        <p:nvPicPr>
          <p:cNvPr id="88076" name="Picture 12" descr="Math NAV-Online">
            <a:hlinkClick r:id="rId8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5057775" y="6503988"/>
            <a:ext cx="609600" cy="334962"/>
          </a:xfrm>
          <a:prstGeom prst="rect">
            <a:avLst/>
          </a:prstGeom>
          <a:noFill/>
        </p:spPr>
      </p:pic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8208780" y="6445066"/>
            <a:ext cx="457200" cy="392112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Forward or Next 11">
            <a:hlinkClick r:id="" action="ppaction://hlinkshowjump?jump=nextslide" highlightClick="1"/>
          </p:cNvPr>
          <p:cNvSpPr/>
          <p:nvPr/>
        </p:nvSpPr>
        <p:spPr>
          <a:xfrm>
            <a:off x="8676390" y="6445066"/>
            <a:ext cx="457200" cy="389122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9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20" descr="Ch06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324600" y="39624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81254" name="Oval 6"/>
          <p:cNvSpPr>
            <a:spLocks noChangeArrowheads="1"/>
          </p:cNvSpPr>
          <p:nvPr/>
        </p:nvSpPr>
        <p:spPr bwMode="auto">
          <a:xfrm>
            <a:off x="1050334" y="4901704"/>
            <a:ext cx="404812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1255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3244850"/>
            <a:ext cx="279082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33400" indent="-533400">
              <a:spcBef>
                <a:spcPct val="50000"/>
              </a:spcBef>
              <a:spcAft>
                <a:spcPct val="50000"/>
              </a:spcAft>
              <a:buClr>
                <a:srgbClr val="00539D"/>
              </a:buClr>
            </a:pPr>
            <a:r>
              <a:rPr lang="pt-BR">
                <a:solidFill>
                  <a:srgbClr val="00539D"/>
                </a:solidFill>
                <a:sym typeface="Symbol" charset="2"/>
              </a:rPr>
              <a:t>A.</a:t>
            </a:r>
            <a:r>
              <a:rPr lang="pt-BR">
                <a:solidFill>
                  <a:schemeClr val="tx1"/>
                </a:solidFill>
                <a:sym typeface="Symbol" charset="2"/>
              </a:rPr>
              <a:t>	$11.70/pound</a:t>
            </a:r>
          </a:p>
          <a:p>
            <a:pPr marL="533400" indent="-533400">
              <a:spcBef>
                <a:spcPct val="50000"/>
              </a:spcBef>
              <a:spcAft>
                <a:spcPct val="50000"/>
              </a:spcAft>
              <a:buClr>
                <a:srgbClr val="00539D"/>
              </a:buClr>
            </a:pPr>
            <a:r>
              <a:rPr lang="pt-BR">
                <a:solidFill>
                  <a:srgbClr val="00539D"/>
                </a:solidFill>
                <a:sym typeface="Symbol" charset="2"/>
              </a:rPr>
              <a:t>B.</a:t>
            </a:r>
            <a:r>
              <a:rPr lang="pt-BR">
                <a:solidFill>
                  <a:schemeClr val="tx1"/>
                </a:solidFill>
                <a:sym typeface="Symbol" charset="2"/>
              </a:rPr>
              <a:t>	$3/pound</a:t>
            </a:r>
          </a:p>
          <a:p>
            <a:pPr marL="533400" indent="-533400">
              <a:spcBef>
                <a:spcPct val="50000"/>
              </a:spcBef>
              <a:spcAft>
                <a:spcPct val="50000"/>
              </a:spcAft>
              <a:buClr>
                <a:srgbClr val="00539D"/>
              </a:buClr>
            </a:pPr>
            <a:r>
              <a:rPr lang="pt-BR">
                <a:solidFill>
                  <a:srgbClr val="00539D"/>
                </a:solidFill>
                <a:sym typeface="Symbol" charset="2"/>
              </a:rPr>
              <a:t>C.</a:t>
            </a:r>
            <a:r>
              <a:rPr lang="pt-BR">
                <a:solidFill>
                  <a:schemeClr val="tx1"/>
                </a:solidFill>
                <a:sym typeface="Symbol" charset="2"/>
              </a:rPr>
              <a:t>	$2.70/pound</a:t>
            </a:r>
          </a:p>
          <a:p>
            <a:pPr marL="533400" indent="-533400">
              <a:spcBef>
                <a:spcPct val="50000"/>
              </a:spcBef>
              <a:spcAft>
                <a:spcPct val="50000"/>
              </a:spcAft>
              <a:buClr>
                <a:srgbClr val="00539D"/>
              </a:buClr>
            </a:pPr>
            <a:r>
              <a:rPr lang="pt-BR">
                <a:solidFill>
                  <a:srgbClr val="00539D"/>
                </a:solidFill>
                <a:sym typeface="Symbol" charset="2"/>
              </a:rPr>
              <a:t>D.</a:t>
            </a:r>
            <a:r>
              <a:rPr lang="pt-BR">
                <a:solidFill>
                  <a:schemeClr val="tx1"/>
                </a:solidFill>
                <a:sym typeface="Symbol" charset="2"/>
              </a:rPr>
              <a:t>	$1.17/pound</a:t>
            </a:r>
          </a:p>
        </p:txBody>
      </p:sp>
      <p:sp>
        <p:nvSpPr>
          <p:cNvPr id="181256" name="TPQuestion"/>
          <p:cNvSpPr>
            <a:spLocks noChangeArrowheads="1"/>
          </p:cNvSpPr>
          <p:nvPr/>
        </p:nvSpPr>
        <p:spPr bwMode="auto">
          <a:xfrm>
            <a:off x="685800" y="1657350"/>
            <a:ext cx="8020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539D"/>
                </a:solidFill>
                <a:ea typeface="Times New Roman" charset="0"/>
                <a:cs typeface="Times New Roman" charset="0"/>
              </a:rPr>
              <a:t>A grocery store manager prices items 30% above their cost. If the manager pays $0.90 per pound for strawberries, what price will he put on the strawberries?</a:t>
            </a:r>
          </a:p>
        </p:txBody>
      </p:sp>
      <p:pic>
        <p:nvPicPr>
          <p:cNvPr id="23561" name="Picture 12" descr="Math NAV-FWD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8180388" y="6465888"/>
            <a:ext cx="461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13" descr="Math NAV-BKD2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16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4" name="Text Box 17"/>
          <p:cNvSpPr txBox="1">
            <a:spLocks noChangeArrowheads="1"/>
          </p:cNvSpPr>
          <p:nvPr/>
        </p:nvSpPr>
        <p:spPr bwMode="auto">
          <a:xfrm>
            <a:off x="4848225" y="752475"/>
            <a:ext cx="2201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/>
              <a:t> (over Chapter 5)</a:t>
            </a:r>
          </a:p>
        </p:txBody>
      </p:sp>
      <p:pic>
        <p:nvPicPr>
          <p:cNvPr id="23565" name="Picture 18" descr="FiveMinuteCheck"/>
          <p:cNvPicPr>
            <a:picLocks noChangeAspect="1" noChangeArrowheads="1"/>
          </p:cNvPicPr>
          <p:nvPr/>
        </p:nvPicPr>
        <p:blipFill>
          <a:blip r:embed="rId11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Example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73088" y="16383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1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81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4" grpId="0" animBg="1"/>
      <p:bldP spid="181255" grpId="0" autoUpdateAnimBg="0"/>
      <p:bldP spid="18125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21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22" descr="Ch06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629400" y="37338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82278" name="Oval 6"/>
          <p:cNvSpPr>
            <a:spLocks noChangeArrowheads="1"/>
          </p:cNvSpPr>
          <p:nvPr/>
        </p:nvSpPr>
        <p:spPr bwMode="auto">
          <a:xfrm>
            <a:off x="1075236" y="4800600"/>
            <a:ext cx="404812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279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77913" y="3681413"/>
            <a:ext cx="279082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33400" indent="-533400">
              <a:spcBef>
                <a:spcPct val="50000"/>
              </a:spcBef>
              <a:spcAft>
                <a:spcPct val="50000"/>
              </a:spcAft>
              <a:buClr>
                <a:srgbClr val="00539D"/>
              </a:buClr>
            </a:pPr>
            <a:r>
              <a:rPr lang="pt-BR">
                <a:solidFill>
                  <a:srgbClr val="00539D"/>
                </a:solidFill>
                <a:sym typeface="Symbol" charset="2"/>
              </a:rPr>
              <a:t>A.</a:t>
            </a:r>
            <a:r>
              <a:rPr lang="pt-BR">
                <a:solidFill>
                  <a:schemeClr val="tx1"/>
                </a:solidFill>
                <a:sym typeface="Symbol" charset="2"/>
              </a:rPr>
              <a:t>	$19.74</a:t>
            </a:r>
          </a:p>
          <a:p>
            <a:pPr marL="533400" indent="-533400">
              <a:spcBef>
                <a:spcPct val="50000"/>
              </a:spcBef>
              <a:spcAft>
                <a:spcPct val="50000"/>
              </a:spcAft>
              <a:buClr>
                <a:srgbClr val="00539D"/>
              </a:buClr>
            </a:pPr>
            <a:r>
              <a:rPr lang="pt-BR">
                <a:solidFill>
                  <a:srgbClr val="00539D"/>
                </a:solidFill>
                <a:sym typeface="Symbol" charset="2"/>
              </a:rPr>
              <a:t>B.</a:t>
            </a:r>
            <a:r>
              <a:rPr lang="pt-BR">
                <a:solidFill>
                  <a:schemeClr val="tx1"/>
                </a:solidFill>
                <a:sym typeface="Symbol" charset="2"/>
              </a:rPr>
              <a:t>	$20.20</a:t>
            </a:r>
          </a:p>
          <a:p>
            <a:pPr marL="533400" indent="-533400">
              <a:spcBef>
                <a:spcPct val="50000"/>
              </a:spcBef>
              <a:spcAft>
                <a:spcPct val="50000"/>
              </a:spcAft>
              <a:buClr>
                <a:srgbClr val="00539D"/>
              </a:buClr>
            </a:pPr>
            <a:r>
              <a:rPr lang="pt-BR">
                <a:solidFill>
                  <a:srgbClr val="00539D"/>
                </a:solidFill>
                <a:sym typeface="Symbol" charset="2"/>
              </a:rPr>
              <a:t>C.</a:t>
            </a:r>
            <a:r>
              <a:rPr lang="pt-BR">
                <a:solidFill>
                  <a:schemeClr val="tx1"/>
                </a:solidFill>
                <a:sym typeface="Symbol" charset="2"/>
              </a:rPr>
              <a:t>	$229.74</a:t>
            </a:r>
          </a:p>
          <a:p>
            <a:pPr marL="533400" indent="-533400">
              <a:spcBef>
                <a:spcPct val="50000"/>
              </a:spcBef>
              <a:spcAft>
                <a:spcPct val="50000"/>
              </a:spcAft>
              <a:buClr>
                <a:srgbClr val="00539D"/>
              </a:buClr>
            </a:pPr>
            <a:r>
              <a:rPr lang="pt-BR">
                <a:solidFill>
                  <a:srgbClr val="00539D"/>
                </a:solidFill>
                <a:sym typeface="Symbol" charset="2"/>
              </a:rPr>
              <a:t>D.</a:t>
            </a:r>
            <a:r>
              <a:rPr lang="pt-BR">
                <a:solidFill>
                  <a:schemeClr val="tx1"/>
                </a:solidFill>
                <a:sym typeface="Symbol" charset="2"/>
              </a:rPr>
              <a:t>	$230.20</a:t>
            </a:r>
          </a:p>
        </p:txBody>
      </p:sp>
      <p:sp>
        <p:nvSpPr>
          <p:cNvPr id="182280" name="TPQuestion"/>
          <p:cNvSpPr>
            <a:spLocks noChangeArrowheads="1"/>
          </p:cNvSpPr>
          <p:nvPr/>
        </p:nvSpPr>
        <p:spPr bwMode="auto">
          <a:xfrm>
            <a:off x="685800" y="1800225"/>
            <a:ext cx="8020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539D"/>
                </a:solidFill>
                <a:ea typeface="Times New Roman" charset="0"/>
                <a:cs typeface="Times New Roman" charset="0"/>
              </a:rPr>
              <a:t>Susan deposited $210 to open a savings account that pays 4.7% simple interest annually. If there are no other deposits or withdrawals from the account, how much will be in the account in 24 months?</a:t>
            </a:r>
          </a:p>
        </p:txBody>
      </p:sp>
      <p:pic>
        <p:nvPicPr>
          <p:cNvPr id="25610" name="Picture 14" descr="Math NAV-BKD2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Picture 15" descr="Math NAV-FWD_DEAD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8180388" y="6465888"/>
            <a:ext cx="4619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2" name="Picture 18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3" name="Text Box 19"/>
          <p:cNvSpPr txBox="1">
            <a:spLocks noChangeArrowheads="1"/>
          </p:cNvSpPr>
          <p:nvPr/>
        </p:nvSpPr>
        <p:spPr bwMode="auto">
          <a:xfrm>
            <a:off x="4848225" y="752475"/>
            <a:ext cx="2201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/>
              <a:t> (over Chapter 5)</a:t>
            </a:r>
          </a:p>
        </p:txBody>
      </p:sp>
      <p:pic>
        <p:nvPicPr>
          <p:cNvPr id="25614" name="Picture 20" descr="FiveMinuteCheck"/>
          <p:cNvPicPr>
            <a:picLocks noChangeAspect="1" noChangeArrowheads="1"/>
          </p:cNvPicPr>
          <p:nvPr/>
        </p:nvPicPr>
        <p:blipFill>
          <a:blip r:embed="rId11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297" name="Picture 25" descr="CAStdPrac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14338" y="1231900"/>
            <a:ext cx="2017712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 descr="Example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73088" y="1828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2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2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82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8" grpId="0" animBg="1"/>
      <p:bldP spid="182279" grpId="0" autoUpdateAnimBg="0"/>
      <p:bldP spid="18228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9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20" descr="Ch06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162800" y="44958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89445" name="Oval 5"/>
          <p:cNvSpPr>
            <a:spLocks noChangeArrowheads="1"/>
          </p:cNvSpPr>
          <p:nvPr/>
        </p:nvSpPr>
        <p:spPr bwMode="auto">
          <a:xfrm>
            <a:off x="1100138" y="2411413"/>
            <a:ext cx="404812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9446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2400300"/>
            <a:ext cx="2790825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>
                <a:solidFill>
                  <a:srgbClr val="00539D"/>
                </a:solidFill>
                <a:sym typeface="Symbol" charset="2"/>
              </a:rPr>
              <a:t>A.</a:t>
            </a:r>
            <a:r>
              <a:rPr lang="pt-BR">
                <a:solidFill>
                  <a:schemeClr val="tx1"/>
                </a:solidFill>
                <a:sym typeface="Symbol" charset="2"/>
              </a:rPr>
              <a:t>	</a:t>
            </a:r>
            <a:r>
              <a:rPr lang="pt-BR" i="1">
                <a:solidFill>
                  <a:schemeClr val="tx1"/>
                </a:solidFill>
                <a:sym typeface="Symbol" charset="2"/>
              </a:rPr>
              <a:t>q</a:t>
            </a:r>
            <a:endParaRPr lang="pt-BR">
              <a:solidFill>
                <a:schemeClr val="tx1"/>
              </a:solidFill>
              <a:sym typeface="Symbol" charset="2"/>
            </a:endParaRP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>
                <a:solidFill>
                  <a:srgbClr val="00539D"/>
                </a:solidFill>
                <a:sym typeface="Symbol" charset="2"/>
              </a:rPr>
              <a:t>B.</a:t>
            </a:r>
            <a:r>
              <a:rPr lang="pt-BR">
                <a:solidFill>
                  <a:schemeClr val="tx1"/>
                </a:solidFill>
                <a:sym typeface="Symbol" charset="2"/>
              </a:rPr>
              <a:t>	</a:t>
            </a:r>
            <a:r>
              <a:rPr lang="pt-BR" i="1">
                <a:solidFill>
                  <a:schemeClr val="tx1"/>
                </a:solidFill>
                <a:sym typeface="Symbol" charset="2"/>
              </a:rPr>
              <a:t>A</a:t>
            </a:r>
            <a:endParaRPr lang="pt-BR">
              <a:solidFill>
                <a:schemeClr val="tx1"/>
              </a:solidFill>
              <a:sym typeface="Symbol" charset="2"/>
            </a:endParaRP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>
                <a:solidFill>
                  <a:srgbClr val="00539D"/>
                </a:solidFill>
                <a:sym typeface="Symbol" charset="2"/>
              </a:rPr>
              <a:t>C.</a:t>
            </a:r>
            <a:r>
              <a:rPr lang="pt-BR">
                <a:solidFill>
                  <a:schemeClr val="tx1"/>
                </a:solidFill>
                <a:sym typeface="Symbol" charset="2"/>
              </a:rPr>
              <a:t>	</a:t>
            </a:r>
            <a:r>
              <a:rPr lang="pt-BR" i="1">
                <a:solidFill>
                  <a:schemeClr val="tx1"/>
                </a:solidFill>
                <a:sym typeface="Symbol" charset="2"/>
              </a:rPr>
              <a:t>p</a:t>
            </a:r>
            <a:endParaRPr lang="pt-BR">
              <a:solidFill>
                <a:schemeClr val="tx1"/>
              </a:solidFill>
              <a:sym typeface="Symbol" charset="2"/>
            </a:endParaRP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>
                <a:solidFill>
                  <a:srgbClr val="00539D"/>
                </a:solidFill>
                <a:sym typeface="Symbol" charset="2"/>
              </a:rPr>
              <a:t>D.</a:t>
            </a:r>
            <a:r>
              <a:rPr lang="pt-BR">
                <a:solidFill>
                  <a:schemeClr val="tx1"/>
                </a:solidFill>
                <a:sym typeface="Symbol" charset="2"/>
              </a:rPr>
              <a:t>	</a:t>
            </a:r>
            <a:r>
              <a:rPr lang="pt-BR" i="1">
                <a:solidFill>
                  <a:schemeClr val="tx1"/>
                </a:solidFill>
                <a:sym typeface="Symbol" charset="2"/>
              </a:rPr>
              <a:t>C</a:t>
            </a:r>
            <a:endParaRPr lang="pt-BR">
              <a:solidFill>
                <a:schemeClr val="tx1"/>
              </a:solidFill>
              <a:sym typeface="Symbol" charset="2"/>
            </a:endParaRPr>
          </a:p>
        </p:txBody>
      </p:sp>
      <p:pic>
        <p:nvPicPr>
          <p:cNvPr id="27656" name="Picture 10" descr="Math NAV-FWD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8180388" y="6465888"/>
            <a:ext cx="461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11" descr="Math NAV-BKD2DEAD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16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9" name="Text Box 17"/>
          <p:cNvSpPr txBox="1">
            <a:spLocks noChangeArrowheads="1"/>
          </p:cNvSpPr>
          <p:nvPr/>
        </p:nvSpPr>
        <p:spPr bwMode="auto">
          <a:xfrm>
            <a:off x="4848225" y="752475"/>
            <a:ext cx="2357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/>
              <a:t> (over Lesson 6-1)</a:t>
            </a:r>
          </a:p>
        </p:txBody>
      </p:sp>
      <p:pic>
        <p:nvPicPr>
          <p:cNvPr id="27660" name="Picture 18" descr="FiveMinuteCheck"/>
          <p:cNvPicPr>
            <a:picLocks noChangeAspect="1" noChangeArrowheads="1"/>
          </p:cNvPicPr>
          <p:nvPr/>
        </p:nvPicPr>
        <p:blipFill>
          <a:blip r:embed="rId11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9447" name="TPQuestion"/>
          <p:cNvSpPr>
            <a:spLocks noChangeArrowheads="1"/>
          </p:cNvSpPr>
          <p:nvPr/>
        </p:nvSpPr>
        <p:spPr bwMode="auto">
          <a:xfrm>
            <a:off x="685800" y="1657350"/>
            <a:ext cx="80010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539D"/>
                </a:solidFill>
                <a:ea typeface="Times New Roman" charset="0"/>
                <a:cs typeface="Times New Roman" charset="0"/>
              </a:rPr>
              <a:t>Name a line that contains point </a:t>
            </a:r>
            <a:r>
              <a:rPr lang="en-US" i="1">
                <a:solidFill>
                  <a:srgbClr val="00539D"/>
                </a:solidFill>
                <a:ea typeface="Times New Roman" charset="0"/>
                <a:cs typeface="Times New Roman" charset="0"/>
              </a:rPr>
              <a:t>B</a:t>
            </a:r>
            <a:r>
              <a:rPr lang="en-US">
                <a:solidFill>
                  <a:srgbClr val="00539D"/>
                </a:solidFill>
                <a:ea typeface="Times New Roman" charset="0"/>
                <a:cs typeface="Times New Roman" charset="0"/>
              </a:rPr>
              <a:t>.</a:t>
            </a:r>
          </a:p>
        </p:txBody>
      </p:sp>
      <p:pic>
        <p:nvPicPr>
          <p:cNvPr id="189464" name="Picture 24" descr="5min-6-2-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581650" y="2209800"/>
            <a:ext cx="3181350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Example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73088" y="16383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9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9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89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5" grpId="0" animBg="1"/>
      <p:bldP spid="189446" grpId="0" autoUpdateAnimBg="0"/>
      <p:bldP spid="18944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7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18" descr="Ch06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324600" y="39624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90469" name="Oval 5"/>
          <p:cNvSpPr>
            <a:spLocks noChangeArrowheads="1"/>
          </p:cNvSpPr>
          <p:nvPr/>
        </p:nvSpPr>
        <p:spPr bwMode="auto">
          <a:xfrm>
            <a:off x="1040809" y="4609356"/>
            <a:ext cx="404812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0470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2400300"/>
            <a:ext cx="279082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>
                <a:solidFill>
                  <a:srgbClr val="00539D"/>
                </a:solidFill>
                <a:sym typeface="Symbol" charset="2"/>
              </a:rPr>
              <a:t>A.</a:t>
            </a:r>
            <a:r>
              <a:rPr lang="pt-BR">
                <a:solidFill>
                  <a:schemeClr val="tx1"/>
                </a:solidFill>
                <a:sym typeface="Symbol" charset="2"/>
              </a:rPr>
              <a:t>	</a:t>
            </a:r>
            <a:r>
              <a:rPr lang="pt-BR" i="1">
                <a:solidFill>
                  <a:schemeClr val="tx1"/>
                </a:solidFill>
                <a:sym typeface="Symbol" charset="2"/>
              </a:rPr>
              <a:t>q</a:t>
            </a:r>
            <a:endParaRPr lang="pt-BR">
              <a:solidFill>
                <a:schemeClr val="tx1"/>
              </a:solidFill>
              <a:sym typeface="Symbol" charset="2"/>
            </a:endParaRP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>
                <a:solidFill>
                  <a:srgbClr val="00539D"/>
                </a:solidFill>
                <a:sym typeface="Symbol" charset="2"/>
              </a:rPr>
              <a:t>B.</a:t>
            </a:r>
            <a:r>
              <a:rPr lang="pt-BR">
                <a:solidFill>
                  <a:schemeClr val="tx1"/>
                </a:solidFill>
                <a:sym typeface="Symbol" charset="2"/>
              </a:rPr>
              <a:t>	</a:t>
            </a:r>
            <a:r>
              <a:rPr lang="pt-BR" i="1">
                <a:solidFill>
                  <a:schemeClr val="tx1"/>
                </a:solidFill>
                <a:sym typeface="Symbol" charset="2"/>
              </a:rPr>
              <a:t>C</a:t>
            </a:r>
            <a:endParaRPr lang="pt-BR">
              <a:solidFill>
                <a:schemeClr val="tx1"/>
              </a:solidFill>
              <a:sym typeface="Symbol" charset="2"/>
            </a:endParaRP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>
                <a:solidFill>
                  <a:srgbClr val="00539D"/>
                </a:solidFill>
                <a:sym typeface="Symbol" charset="2"/>
              </a:rPr>
              <a:t>C.</a:t>
            </a:r>
            <a:r>
              <a:rPr lang="pt-BR">
                <a:solidFill>
                  <a:schemeClr val="tx1"/>
                </a:solidFill>
                <a:sym typeface="Symbol" charset="2"/>
              </a:rPr>
              <a:t>	</a:t>
            </a:r>
            <a:r>
              <a:rPr lang="pt-BR" i="1">
                <a:solidFill>
                  <a:schemeClr val="tx1"/>
                </a:solidFill>
                <a:sym typeface="Symbol" charset="2"/>
              </a:rPr>
              <a:t>p</a:t>
            </a:r>
            <a:endParaRPr lang="pt-BR">
              <a:solidFill>
                <a:schemeClr val="tx1"/>
              </a:solidFill>
              <a:sym typeface="Symbol" charset="2"/>
            </a:endParaRP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>
                <a:solidFill>
                  <a:srgbClr val="00539D"/>
                </a:solidFill>
                <a:sym typeface="Symbol" charset="2"/>
              </a:rPr>
              <a:t>D.</a:t>
            </a:r>
            <a:r>
              <a:rPr lang="pt-BR">
                <a:solidFill>
                  <a:schemeClr val="tx1"/>
                </a:solidFill>
                <a:sym typeface="Symbol" charset="2"/>
              </a:rPr>
              <a:t>	</a:t>
            </a:r>
            <a:r>
              <a:rPr lang="pt-BR" i="1">
                <a:solidFill>
                  <a:schemeClr val="tx1"/>
                </a:solidFill>
                <a:sym typeface="Symbol" charset="2"/>
              </a:rPr>
              <a:t>S</a:t>
            </a:r>
            <a:endParaRPr lang="pt-BR">
              <a:solidFill>
                <a:schemeClr val="tx1"/>
              </a:solidFill>
              <a:sym typeface="Symbol" charset="2"/>
            </a:endParaRPr>
          </a:p>
        </p:txBody>
      </p:sp>
      <p:pic>
        <p:nvPicPr>
          <p:cNvPr id="29704" name="Picture 10" descr="Math NAV-FWD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8180388" y="6465888"/>
            <a:ext cx="461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11" descr="Math NAV-BKD2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14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7" name="Text Box 15"/>
          <p:cNvSpPr txBox="1">
            <a:spLocks noChangeArrowheads="1"/>
          </p:cNvSpPr>
          <p:nvPr/>
        </p:nvSpPr>
        <p:spPr bwMode="auto">
          <a:xfrm>
            <a:off x="4848225" y="752475"/>
            <a:ext cx="2357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/>
              <a:t> (over Lesson 6-1)</a:t>
            </a:r>
          </a:p>
        </p:txBody>
      </p:sp>
      <p:pic>
        <p:nvPicPr>
          <p:cNvPr id="29708" name="Picture 16" descr="FiveMinuteCheck"/>
          <p:cNvPicPr>
            <a:picLocks noChangeAspect="1" noChangeArrowheads="1"/>
          </p:cNvPicPr>
          <p:nvPr/>
        </p:nvPicPr>
        <p:blipFill>
          <a:blip r:embed="rId11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0471" name="TPQuestion"/>
          <p:cNvSpPr>
            <a:spLocks noChangeArrowheads="1"/>
          </p:cNvSpPr>
          <p:nvPr/>
        </p:nvSpPr>
        <p:spPr bwMode="auto">
          <a:xfrm>
            <a:off x="685800" y="165735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539D"/>
                </a:solidFill>
                <a:ea typeface="Times New Roman" charset="0"/>
                <a:cs typeface="Times New Roman" charset="0"/>
              </a:rPr>
              <a:t>Name the plane that contains lines </a:t>
            </a:r>
            <a:r>
              <a:rPr lang="en-US" i="1">
                <a:solidFill>
                  <a:srgbClr val="00539D"/>
                </a:solidFill>
                <a:ea typeface="Times New Roman" charset="0"/>
                <a:cs typeface="Times New Roman" charset="0"/>
              </a:rPr>
              <a:t>p</a:t>
            </a:r>
            <a:r>
              <a:rPr lang="en-US">
                <a:solidFill>
                  <a:srgbClr val="00539D"/>
                </a:solidFill>
                <a:ea typeface="Times New Roman" charset="0"/>
                <a:cs typeface="Times New Roman" charset="0"/>
              </a:rPr>
              <a:t> and </a:t>
            </a:r>
            <a:r>
              <a:rPr lang="en-US" i="1">
                <a:solidFill>
                  <a:srgbClr val="00539D"/>
                </a:solidFill>
                <a:ea typeface="Times New Roman" charset="0"/>
                <a:cs typeface="Times New Roman" charset="0"/>
              </a:rPr>
              <a:t>q</a:t>
            </a:r>
            <a:r>
              <a:rPr lang="en-US">
                <a:solidFill>
                  <a:srgbClr val="00539D"/>
                </a:solidFill>
                <a:ea typeface="Times New Roman" charset="0"/>
                <a:cs typeface="Times New Roman" charset="0"/>
              </a:rPr>
              <a:t>.</a:t>
            </a:r>
          </a:p>
        </p:txBody>
      </p:sp>
      <p:pic>
        <p:nvPicPr>
          <p:cNvPr id="190486" name="Picture 22" descr="5min-6-2-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581650" y="2209800"/>
            <a:ext cx="3181350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 descr="Example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73088" y="16383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0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0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9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9" grpId="0" animBg="1"/>
      <p:bldP spid="190470" grpId="0" autoUpdateAnimBg="0"/>
      <p:bldP spid="19047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3" descr="Vocab 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4900" y="2514600"/>
            <a:ext cx="3529013" cy="511175"/>
          </a:xfrm>
          <a:prstGeom prst="rect">
            <a:avLst/>
          </a:prstGeom>
          <a:noFill/>
        </p:spPr>
      </p:pic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1057275" y="3124200"/>
            <a:ext cx="381952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1313">
              <a:buFontTx/>
              <a:buChar char="•"/>
            </a:pPr>
            <a:r>
              <a:rPr lang="en-US" b="0" dirty="0">
                <a:solidFill>
                  <a:srgbClr val="000000"/>
                </a:solidFill>
              </a:rPr>
              <a:t>interior angle</a:t>
            </a:r>
          </a:p>
        </p:txBody>
      </p:sp>
      <p:pic>
        <p:nvPicPr>
          <p:cNvPr id="70661" name="Picture 5" descr="Main Idea Head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00138" y="842963"/>
            <a:ext cx="3529012" cy="511175"/>
          </a:xfrm>
          <a:prstGeom prst="rect">
            <a:avLst/>
          </a:prstGeom>
          <a:noFill/>
        </p:spPr>
      </p:pic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1057275" y="3897868"/>
            <a:ext cx="3895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1313">
              <a:buFontTx/>
              <a:buChar char="•"/>
            </a:pPr>
            <a:r>
              <a:rPr lang="en-US" b="0" dirty="0" smtClean="0">
                <a:solidFill>
                  <a:srgbClr val="000000"/>
                </a:solidFill>
              </a:rPr>
              <a:t>equilateral</a:t>
            </a:r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1057275" y="1500188"/>
            <a:ext cx="75533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buFontTx/>
              <a:buChar char="•"/>
            </a:pPr>
            <a:r>
              <a:rPr lang="en-US" b="0">
                <a:solidFill>
                  <a:srgbClr val="000000"/>
                </a:solidFill>
              </a:rPr>
              <a:t>Find the sum of the angle measures of a polygon and the measure of an interior angle of a regular polygon.</a:t>
            </a:r>
          </a:p>
        </p:txBody>
      </p:sp>
      <p:pic>
        <p:nvPicPr>
          <p:cNvPr id="70667" name="Picture 11" descr="LH_6-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8219190" y="6476299"/>
            <a:ext cx="457200" cy="392112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Forward or Next 11">
            <a:hlinkClick r:id="" action="ppaction://hlinkshowjump?jump=nextslide" highlightClick="1"/>
          </p:cNvPr>
          <p:cNvSpPr/>
          <p:nvPr/>
        </p:nvSpPr>
        <p:spPr>
          <a:xfrm>
            <a:off x="8686800" y="6476299"/>
            <a:ext cx="457200" cy="389122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66800" y="47360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1313"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equiangular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66800" y="5498068"/>
            <a:ext cx="1980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1313"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regular polygon</a:t>
            </a:r>
            <a:endParaRPr lang="en-US" dirty="0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0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0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 autoUpdateAnimBg="0"/>
      <p:bldP spid="70662" grpId="0" build="p" autoUpdateAnimBg="0"/>
      <p:bldP spid="70663" grpId="0" build="p" autoUpdateAnimBg="0" advAuto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1057275" y="2543175"/>
            <a:ext cx="770572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/>
              <a:t>Standard 7MR3.3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>
                <a:solidFill>
                  <a:srgbClr val="00539D"/>
                </a:solidFill>
              </a:rPr>
              <a:t>Develop generalizations of the results obtained and the strategies used and apply them to new problem situations</a:t>
            </a:r>
            <a:r>
              <a:rPr lang="en-US" dirty="0" smtClean="0">
                <a:solidFill>
                  <a:srgbClr val="00539D"/>
                </a:solidFill>
              </a:rPr>
              <a:t>.</a:t>
            </a:r>
          </a:p>
          <a:p>
            <a:r>
              <a:rPr lang="en-US" b="0" dirty="0" smtClean="0">
                <a:solidFill>
                  <a:srgbClr val="000000"/>
                </a:solidFill>
              </a:rPr>
              <a:t> </a:t>
            </a:r>
            <a:endParaRPr lang="en-US" b="0" dirty="0">
              <a:solidFill>
                <a:srgbClr val="000000"/>
              </a:solidFill>
            </a:endParaRPr>
          </a:p>
          <a:p>
            <a:r>
              <a:rPr lang="en-US" dirty="0"/>
              <a:t>Standard 7AF1.1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539D"/>
                </a:solidFill>
              </a:rPr>
              <a:t>Use variables and appropriate operations to write an expression,</a:t>
            </a:r>
            <a:r>
              <a:rPr lang="en-US" b="0" dirty="0">
                <a:solidFill>
                  <a:srgbClr val="000000"/>
                </a:solidFill>
              </a:rPr>
              <a:t> an equation, an inequality, or a system of equations or inequalities </a:t>
            </a:r>
            <a:r>
              <a:rPr lang="en-US" dirty="0">
                <a:solidFill>
                  <a:srgbClr val="00539D"/>
                </a:solidFill>
              </a:rPr>
              <a:t>that represents a verbal description</a:t>
            </a:r>
            <a:r>
              <a:rPr lang="en-US" b="0" dirty="0">
                <a:solidFill>
                  <a:srgbClr val="000000"/>
                </a:solidFill>
              </a:rPr>
              <a:t> (e.g. three less than a number, half as large as area </a:t>
            </a:r>
            <a:r>
              <a:rPr lang="en-US" b="0" i="1" dirty="0">
                <a:solidFill>
                  <a:srgbClr val="000000"/>
                </a:solidFill>
              </a:rPr>
              <a:t>A</a:t>
            </a:r>
            <a:r>
              <a:rPr lang="en-US" b="0" dirty="0">
                <a:solidFill>
                  <a:srgbClr val="000000"/>
                </a:solidFill>
              </a:rPr>
              <a:t>).</a:t>
            </a:r>
          </a:p>
        </p:txBody>
      </p:sp>
      <p:pic>
        <p:nvPicPr>
          <p:cNvPr id="71685" name="Picture 5" descr="LH_6-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pic>
        <p:nvPicPr>
          <p:cNvPr id="71687" name="Picture 7" descr="CA STDS IC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7763" y="1423987"/>
            <a:ext cx="4378325" cy="695325"/>
          </a:xfrm>
          <a:prstGeom prst="rect">
            <a:avLst/>
          </a:prstGeom>
          <a:noFill/>
        </p:spPr>
      </p:pic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8219190" y="6476299"/>
            <a:ext cx="457200" cy="392112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686800" y="6476299"/>
            <a:ext cx="457200" cy="389122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253" name="Picture 5" descr="LH_6-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pic>
        <p:nvPicPr>
          <p:cNvPr id="437255" name="Picture 7" descr="MAC3_p3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189" y="1905000"/>
            <a:ext cx="8275622" cy="2714626"/>
          </a:xfrm>
          <a:prstGeom prst="rect">
            <a:avLst/>
          </a:prstGeom>
          <a:noFill/>
        </p:spPr>
      </p:pic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8219190" y="6476299"/>
            <a:ext cx="457200" cy="392112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686800" y="6476299"/>
            <a:ext cx="457200" cy="389122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7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38100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askerville"/>
                <a:cs typeface="Baskerville"/>
              </a:rPr>
              <a:t>Famous Polygonal Facts</a:t>
            </a:r>
            <a:endParaRPr lang="en-US" sz="4000" dirty="0">
              <a:latin typeface="Baskerville"/>
              <a:cs typeface="Baskervill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371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ritannic Bold"/>
                <a:cs typeface="Britannic Bold"/>
              </a:rPr>
              <a:t>3 sided polygon</a:t>
            </a:r>
            <a:endParaRPr lang="en-US" dirty="0">
              <a:latin typeface="Britannic Bold"/>
              <a:cs typeface="Britannic Bold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971800" y="1596322"/>
            <a:ext cx="2667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38800" y="1413244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ritannic Bold"/>
                <a:cs typeface="Britannic Bold"/>
              </a:rPr>
              <a:t>triangle</a:t>
            </a:r>
            <a:endParaRPr lang="en-US" dirty="0">
              <a:latin typeface="Britannic Bold"/>
              <a:cs typeface="Britannic Bold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1951224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Britannic Bold"/>
                <a:cs typeface="Britannic Bold"/>
              </a:rPr>
              <a:t>4 sided </a:t>
            </a:r>
            <a:r>
              <a:rPr lang="en-US" dirty="0" smtClean="0">
                <a:latin typeface="Britannic Bold"/>
                <a:cs typeface="Britannic Bold"/>
              </a:rPr>
              <a:t>polygon</a:t>
            </a:r>
            <a:endParaRPr lang="en-US" dirty="0">
              <a:latin typeface="Britannic Bold"/>
              <a:cs typeface="Britannic Bold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971800" y="2175946"/>
            <a:ext cx="2667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638800" y="19928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ritannic Bold"/>
                <a:cs typeface="Britannic Bold"/>
              </a:rPr>
              <a:t>quadrilateral</a:t>
            </a:r>
            <a:endParaRPr lang="en-US" dirty="0">
              <a:latin typeface="Britannic Bold"/>
              <a:cs typeface="Britannic Bol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2484624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ritannic Bold"/>
                <a:cs typeface="Britannic Bold"/>
              </a:rPr>
              <a:t>5 sided polygon</a:t>
            </a:r>
            <a:endParaRPr lang="en-US" dirty="0">
              <a:latin typeface="Britannic Bold"/>
              <a:cs typeface="Britannic Bold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971800" y="2709346"/>
            <a:ext cx="2667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638800" y="25262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ritannic Bold"/>
                <a:cs typeface="Britannic Bold"/>
              </a:rPr>
              <a:t>pentagon</a:t>
            </a:r>
            <a:endParaRPr lang="en-US" dirty="0">
              <a:latin typeface="Britannic Bold"/>
              <a:cs typeface="Britannic Bold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200" y="2941824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ritannic Bold"/>
                <a:cs typeface="Britannic Bold"/>
              </a:rPr>
              <a:t>6 sided polygon</a:t>
            </a:r>
            <a:endParaRPr lang="en-US" dirty="0">
              <a:latin typeface="Britannic Bold"/>
              <a:cs typeface="Britannic Bold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971800" y="3166546"/>
            <a:ext cx="2667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638800" y="29834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ritannic Bold"/>
                <a:cs typeface="Britannic Bold"/>
              </a:rPr>
              <a:t>hexagon</a:t>
            </a:r>
            <a:endParaRPr lang="en-US" dirty="0">
              <a:latin typeface="Britannic Bold"/>
              <a:cs typeface="Britannic Bold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8200" y="3399024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ritannic Bold"/>
                <a:cs typeface="Britannic Bold"/>
              </a:rPr>
              <a:t>7 sided polygon</a:t>
            </a:r>
            <a:endParaRPr lang="en-US" dirty="0">
              <a:latin typeface="Britannic Bold"/>
              <a:cs typeface="Britannic Bold"/>
            </a:endParaRPr>
          </a:p>
        </p:txBody>
      </p:sp>
      <p:cxnSp>
        <p:nvCxnSpPr>
          <p:cNvPr id="21" name="Straight Arrow Connector 20"/>
          <p:cNvCxnSpPr>
            <a:endCxn id="22" idx="1"/>
          </p:cNvCxnSpPr>
          <p:nvPr/>
        </p:nvCxnSpPr>
        <p:spPr>
          <a:xfrm>
            <a:off x="2971800" y="3625334"/>
            <a:ext cx="2667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638800" y="34406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ritannic Bold"/>
                <a:cs typeface="Britannic Bold"/>
              </a:rPr>
              <a:t>heptagon</a:t>
            </a:r>
            <a:endParaRPr lang="en-US" dirty="0">
              <a:latin typeface="Britannic Bold"/>
              <a:cs typeface="Britannic Bold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8200" y="3856224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ritannic Bold"/>
                <a:cs typeface="Britannic Bold"/>
              </a:rPr>
              <a:t>8 sided polygon</a:t>
            </a:r>
            <a:endParaRPr lang="en-US" dirty="0">
              <a:latin typeface="Britannic Bold"/>
              <a:cs typeface="Britannic Bold"/>
            </a:endParaRPr>
          </a:p>
        </p:txBody>
      </p:sp>
      <p:cxnSp>
        <p:nvCxnSpPr>
          <p:cNvPr id="24" name="Straight Arrow Connector 23"/>
          <p:cNvCxnSpPr>
            <a:endCxn id="25" idx="1"/>
          </p:cNvCxnSpPr>
          <p:nvPr/>
        </p:nvCxnSpPr>
        <p:spPr>
          <a:xfrm>
            <a:off x="2971800" y="4082534"/>
            <a:ext cx="2667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638800" y="38978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ritannic Bold"/>
                <a:cs typeface="Britannic Bold"/>
              </a:rPr>
              <a:t>octagon</a:t>
            </a:r>
            <a:endParaRPr lang="en-US" dirty="0">
              <a:latin typeface="Britannic Bold"/>
              <a:cs typeface="Britannic Bold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38200" y="4313424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ritannic Bold"/>
                <a:cs typeface="Britannic Bold"/>
              </a:rPr>
              <a:t>9 sided polygon</a:t>
            </a:r>
            <a:endParaRPr lang="en-US" dirty="0">
              <a:latin typeface="Britannic Bold"/>
              <a:cs typeface="Britannic Bold"/>
            </a:endParaRPr>
          </a:p>
        </p:txBody>
      </p:sp>
      <p:cxnSp>
        <p:nvCxnSpPr>
          <p:cNvPr id="27" name="Straight Arrow Connector 26"/>
          <p:cNvCxnSpPr>
            <a:endCxn id="28" idx="1"/>
          </p:cNvCxnSpPr>
          <p:nvPr/>
        </p:nvCxnSpPr>
        <p:spPr>
          <a:xfrm>
            <a:off x="2971800" y="4539734"/>
            <a:ext cx="2667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638800" y="43550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ritannic Bold"/>
                <a:cs typeface="Britannic Bold"/>
              </a:rPr>
              <a:t>nonagon</a:t>
            </a:r>
            <a:endParaRPr lang="en-US" dirty="0">
              <a:latin typeface="Britannic Bold"/>
              <a:cs typeface="Britannic Bold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4980" y="4770624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ritannic Bold"/>
                <a:cs typeface="Britannic Bold"/>
              </a:rPr>
              <a:t>10 sided polygon</a:t>
            </a:r>
            <a:endParaRPr lang="en-US" dirty="0">
              <a:latin typeface="Britannic Bold"/>
              <a:cs typeface="Britannic Bold"/>
            </a:endParaRPr>
          </a:p>
        </p:txBody>
      </p:sp>
      <p:cxnSp>
        <p:nvCxnSpPr>
          <p:cNvPr id="30" name="Straight Arrow Connector 29"/>
          <p:cNvCxnSpPr>
            <a:endCxn id="31" idx="1"/>
          </p:cNvCxnSpPr>
          <p:nvPr/>
        </p:nvCxnSpPr>
        <p:spPr>
          <a:xfrm>
            <a:off x="2971800" y="4996934"/>
            <a:ext cx="2667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638800" y="48122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ritannic Bold"/>
                <a:cs typeface="Britannic Bold"/>
              </a:rPr>
              <a:t>decagon</a:t>
            </a:r>
            <a:endParaRPr lang="en-US" dirty="0">
              <a:latin typeface="Britannic Bold"/>
              <a:cs typeface="Britannic Bold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5390" y="5227824"/>
            <a:ext cx="2078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ritannic Bold"/>
                <a:cs typeface="Britannic Bold"/>
              </a:rPr>
              <a:t>11 sided polygon</a:t>
            </a:r>
            <a:endParaRPr lang="en-US" dirty="0">
              <a:latin typeface="Britannic Bold"/>
              <a:cs typeface="Britannic Bold"/>
            </a:endParaRPr>
          </a:p>
        </p:txBody>
      </p:sp>
      <p:cxnSp>
        <p:nvCxnSpPr>
          <p:cNvPr id="33" name="Straight Arrow Connector 32"/>
          <p:cNvCxnSpPr>
            <a:endCxn id="34" idx="1"/>
          </p:cNvCxnSpPr>
          <p:nvPr/>
        </p:nvCxnSpPr>
        <p:spPr>
          <a:xfrm>
            <a:off x="2971800" y="5454134"/>
            <a:ext cx="2667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638800" y="52694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ritannic Bold"/>
                <a:cs typeface="Britannic Bold"/>
              </a:rPr>
              <a:t>hendecagon</a:t>
            </a:r>
            <a:endParaRPr lang="en-US" dirty="0">
              <a:latin typeface="Britannic Bold"/>
              <a:cs typeface="Britannic Bold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5390" y="5685024"/>
            <a:ext cx="2067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ritannic Bold"/>
                <a:cs typeface="Britannic Bold"/>
              </a:rPr>
              <a:t>12 sided polygon</a:t>
            </a:r>
            <a:endParaRPr lang="en-US" dirty="0">
              <a:latin typeface="Britannic Bold"/>
              <a:cs typeface="Britannic Bold"/>
            </a:endParaRPr>
          </a:p>
        </p:txBody>
      </p:sp>
      <p:cxnSp>
        <p:nvCxnSpPr>
          <p:cNvPr id="36" name="Straight Arrow Connector 35"/>
          <p:cNvCxnSpPr>
            <a:endCxn id="37" idx="1"/>
          </p:cNvCxnSpPr>
          <p:nvPr/>
        </p:nvCxnSpPr>
        <p:spPr>
          <a:xfrm>
            <a:off x="2971800" y="5911334"/>
            <a:ext cx="2667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638800" y="57266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ritannic Bold"/>
                <a:cs typeface="Britannic Bold"/>
              </a:rPr>
              <a:t>dodecagon</a:t>
            </a:r>
            <a:endParaRPr lang="en-US" dirty="0">
              <a:latin typeface="Britannic Bold"/>
              <a:cs typeface="Britannic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1" grpId="0"/>
      <p:bldP spid="13" grpId="0"/>
      <p:bldP spid="14" grpId="0"/>
      <p:bldP spid="16" grpId="0"/>
      <p:bldP spid="17" grpId="0"/>
      <p:bldP spid="19" grpId="0"/>
      <p:bldP spid="20" grpId="0"/>
      <p:bldP spid="22" grpId="0"/>
      <p:bldP spid="23" grpId="0"/>
      <p:bldP spid="25" grpId="0"/>
      <p:bldP spid="26" grpId="0"/>
      <p:bldP spid="28" grpId="0"/>
      <p:bldP spid="29" grpId="0"/>
      <p:bldP spid="31" grpId="0"/>
      <p:bldP spid="32" grpId="0"/>
      <p:bldP spid="34" grpId="0"/>
      <p:bldP spid="35" grpId="0"/>
      <p:bldP spid="3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1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73C8CB726CE24B27A68D0E8CA7E9B806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9"/>
  <p:tag name="SLIDEGUID" val="C3ABDCEC2FC24613A1D5E3AE10BAA2F8"/>
  <p:tag name="ANSWERSALIAS" val="A¤B¤C¤D"/>
  <p:tag name="RESPONSESGATHERED" val="False"/>
  <p:tag name="QUESTIONTEXT" val="Name the plane that contains lines p and q."/>
  <p:tag name="QUESTIONALIAS" val="Name the plane that contains lines p and q."/>
  <p:tag name="ANIMREMOVED" val="False"/>
</p:tagLst>
</file>

<file path=ppt/tags/tag1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1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1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73C8CB726CE24B27A68D0E8CA7E9B806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9"/>
  <p:tag name="SLIDEGUID" val="A35E8FE0549A4BD2806884DCB5EAE138"/>
  <p:tag name="ANSWERSALIAS" val="A¤B¤C¤D"/>
  <p:tag name="RESPONSESGATHERED" val="False"/>
  <p:tag name="QUESTIONTEXT" val="A grocery store manager prices items 30% above their cost. If the manager pays $0.90 per pound for strawberries, what price will he put on the strawberries?"/>
  <p:tag name="QUESTIONALIAS" val="A grocery store manager prices items 30% above their cost. If the manager pays $0.90 per pound for strawberries, what price will he put on the strawberries?"/>
  <p:tag name="ANIMREMOVED" val="False"/>
</p:tagLst>
</file>

<file path=ppt/tags/tag2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59BE0101329C4F169ED1183E60B3EF18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HARTLABELS" val="0"/>
  <p:tag name="SLIDEORDER" val="3"/>
  <p:tag name="SLIDEGUID" val="EF639359F44E4FA1A5DB566983E80AA3"/>
  <p:tag name="ANSWERSALIAS" val="A¤B¤C¤D"/>
  <p:tag name="RESPONSESGATHERED" val="False"/>
  <p:tag name="QUESTIONTEXT" val="ALGEBRA  Find the sum of the measures of the interior angles of a heptagon (7-sided figure)."/>
  <p:tag name="QUESTIONALIAS" val="ALGEBRA  Find the sum of the measures of the interior angles of a heptagon (7-sided figure)."/>
  <p:tag name="ANIMREMOVED" val="False"/>
</p:tagLst>
</file>

<file path=ppt/tags/tag2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lphaUCPeriod"/>
  <p:tag name="ANSWERTEXT" val="A&#10;B&#10;C&#10;D"/>
</p:tagLst>
</file>

<file path=ppt/tags/tag2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2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73C8CB726CE24B27A68D0E8CA7E9B806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3"/>
  <p:tag name="SLIDEGUID" val="262A54B734C9441090194240808D9F0A"/>
  <p:tag name="ANSWERSALIAS" val="A¤B¤C¤D"/>
  <p:tag name="RESPONSESGATHERED" val="False"/>
  <p:tag name="QUESTIONTEXT" val="DESIGN  Michelle is designing a new logo for the math club. She wants to use a regular nonagon as part of the logo. Find the measure of an interior angle of a nonagon."/>
  <p:tag name="QUESTIONALIAS" val="DESIGN  Michelle is designing a new logo for the math club. She wants to use a regular nonagon as part of the logo. Find the measure of an interior angle of a nonagon."/>
  <p:tag name="ANIMREMOVED" val="False"/>
</p:tagLst>
</file>

<file path=ppt/tags/tag2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2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2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F29F049DD2CB444584BFA2AA51C6DFF7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9"/>
  <p:tag name="SLIDEGUID" val="97C8E7F91DEC43379EFCC0DE853D4DB4"/>
  <p:tag name="ANSWERSALIAS" val="A¤B¤C¤D"/>
  <p:tag name="RESPONSESGATHERED" val="False"/>
  <p:tag name="QUESTIONTEXT" val="Susan deposited $210 to open a savings account that pays 4.7% simple interest annually. If there are no other deposits or withdrawals from the account, how much will be in the account in 24 months?"/>
  <p:tag name="QUESTIONALIAS" val="Susan deposited $210 to open a savings account that pays 4.7% simple interest annually. If there are no other deposits or withdrawals from the account, how much will be in the account in 24 months?"/>
  <p:tag name="ANIMREMOVED" val="False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59BE0101329C4F169ED1183E60B3EF18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HARTLABELS" val="0"/>
  <p:tag name="SLIDEORDER" val="9"/>
  <p:tag name="SLIDEGUID" val="03C7BF46B71240A58889BE6389BF7D47"/>
  <p:tag name="ANSWERSALIAS" val="A¤B¤C¤D"/>
  <p:tag name="RESPONSESGATHERED" val="False"/>
  <p:tag name="QUESTIONTEXT" val="Name a line that contains point B."/>
  <p:tag name="QUESTIONALIAS" val="Name a line that contains point B."/>
  <p:tag name="ANIMREMOVED" val="False"/>
</p:tagLst>
</file>

<file path=ppt/tags/tag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lphaUCPeriod"/>
  <p:tag name="ANSWERTEXT" val="A&#10;B&#10;C&#10;D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756</Words>
  <Application>Microsoft Macintosh PowerPoint</Application>
  <PresentationFormat>On-screen Show (4:3)</PresentationFormat>
  <Paragraphs>123</Paragraphs>
  <Slides>15</Slides>
  <Notes>14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Splash Screen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EUSD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Mitchell</dc:creator>
  <cp:lastModifiedBy>MMitchell</cp:lastModifiedBy>
  <cp:revision>18</cp:revision>
  <dcterms:created xsi:type="dcterms:W3CDTF">2009-11-20T15:36:29Z</dcterms:created>
  <dcterms:modified xsi:type="dcterms:W3CDTF">2009-11-20T15:38:40Z</dcterms:modified>
</cp:coreProperties>
</file>