
<file path=[Content_Types].xml><?xml version="1.0" encoding="utf-8"?>
<Types xmlns="http://schemas.openxmlformats.org/package/2006/content-types">
  <Override PartName="/ppt/slides/slide14.xml" ContentType="application/vnd.openxmlformats-officedocument.presentationml.slide+xml"/>
  <Override PartName="/ppt/tags/tag24.xml" ContentType="application/vnd.openxmlformats-officedocument.presentationml.tag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tags/tag23.xml" ContentType="application/vnd.openxmlformats-officedocument.presentationml.tags+xml"/>
  <Override PartName="/ppt/slides/slide13.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tags/tag15.xml" ContentType="application/vnd.openxmlformats-officedocument.presentationml.tags+xml"/>
  <Override PartName="/ppt/slides/slide20.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tags/tag22.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tags/tag28.xml" ContentType="application/vnd.openxmlformats-officedocument.presentationml.tags+xml"/>
  <Override PartName="/ppt/slides/slide11.xml" ContentType="application/vnd.openxmlformats-officedocument.presentationml.slide+xml"/>
  <Override PartName="/ppt/tags/tag21.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notesSlides/notesSlide12.xml" ContentType="application/vnd.openxmlformats-officedocument.presentationml.notesSlide+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71" r:id="rId2"/>
    <p:sldId id="272" r:id="rId3"/>
    <p:sldId id="273" r:id="rId4"/>
    <p:sldId id="274" r:id="rId5"/>
    <p:sldId id="275" r:id="rId6"/>
    <p:sldId id="276" r:id="rId7"/>
    <p:sldId id="258" r:id="rId8"/>
    <p:sldId id="259" r:id="rId9"/>
    <p:sldId id="277" r:id="rId10"/>
    <p:sldId id="260" r:id="rId11"/>
    <p:sldId id="262" r:id="rId12"/>
    <p:sldId id="264" r:id="rId13"/>
    <p:sldId id="265" r:id="rId14"/>
    <p:sldId id="267" r:id="rId15"/>
    <p:sldId id="268" r:id="rId16"/>
    <p:sldId id="261" r:id="rId17"/>
    <p:sldId id="263" r:id="rId18"/>
    <p:sldId id="266" r:id="rId19"/>
    <p:sldId id="269"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showGuides="1">
      <p:cViewPr varScale="1">
        <p:scale>
          <a:sx n="91" d="100"/>
          <a:sy n="91" d="100"/>
        </p:scale>
        <p:origin x="-84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8EE40-6D39-D944-87F7-9263EB86C43C}" type="datetimeFigureOut">
              <a:rPr lang="en-US" smtClean="0"/>
              <a:pPr/>
              <a:t>12/1/09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0243B-F6FC-B242-A71A-87AB65052F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8A8F4-141C-D040-91C7-210350B09A4F}" type="slidenum">
              <a:rPr lang="en-US"/>
              <a:pPr/>
              <a:t>1</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B4322-A570-2041-9352-363717B1C2C4}" type="slidenum">
              <a:rPr lang="en-US"/>
              <a:pPr/>
              <a:t>11</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0C053-919F-7B4F-8CB1-BCD6C81B106A}" type="slidenum">
              <a:rPr lang="en-US"/>
              <a:pPr/>
              <a:t>12</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9332C-3F58-1E46-8D38-9E2E0D04559A}" type="slidenum">
              <a:rPr lang="en-US"/>
              <a:pPr/>
              <a:t>13</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9B5ED-C1CB-B547-92AE-DC6537193D84}" type="slidenum">
              <a:rPr lang="en-US"/>
              <a:pPr/>
              <a:t>14</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2A281-3102-A445-A398-0E15E4D3F0B9}" type="slidenum">
              <a:rPr lang="en-US"/>
              <a:pPr/>
              <a:t>15</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8DCA1-B6AF-8542-9DCA-DD369C0F9532}" type="slidenum">
              <a:rPr lang="en-US"/>
              <a:pPr/>
              <a:t>16</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2A13A-C6B8-CB47-9252-7305EBA1B40C}" type="slidenum">
              <a:rPr lang="en-US"/>
              <a:pPr/>
              <a:t>17</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2751F-4666-6847-BFC4-D1B4E83F95FB}" type="slidenum">
              <a:rPr lang="en-US"/>
              <a:pPr/>
              <a:t>18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29F3A-9396-7F40-98DA-DC69C6EA5C40}" type="slidenum">
              <a:rPr lang="en-US"/>
              <a:pPr/>
              <a:t>19</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372C4-F4E5-7F43-8760-6BE8F073AA74}" type="slidenum">
              <a:rPr lang="en-US"/>
              <a:pPr/>
              <a:t>20</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6A906FD-2316-A347-95ED-03999F47C15C}" type="slidenum">
              <a:rPr lang="en-US"/>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F79974A-026B-8B4C-80EE-1C3F57243F02}" type="slidenum">
              <a:rPr lang="en-US"/>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6E78B8A-1C30-164D-83FC-C2F7FCCD14BF}" type="slidenum">
              <a:rPr lang="en-US"/>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6DE2E63-E2C7-B14A-A3CD-E845A7FF0269}" type="slidenum">
              <a:rPr lang="en-US"/>
              <a:pPr/>
              <a:t>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4C44005-537D-504D-9A3C-ECB6314F384A}" type="slidenum">
              <a:rPr lang="en-US"/>
              <a:pPr/>
              <a:t>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25307-B82A-0A44-A35F-8BCE2A0057F0}" type="slidenum">
              <a:rPr lang="en-US"/>
              <a:pPr/>
              <a:t>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B08F2-22FF-3B40-8ED6-692EF40EC1E5}" type="slidenum">
              <a:rPr lang="en-US"/>
              <a:pPr/>
              <a:t>8</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8906E-3F57-4243-BD6D-37C7A1367A60}" type="slidenum">
              <a:rPr lang="en-US"/>
              <a:pPr/>
              <a:t>10</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FEAE6-2BC5-BB43-AF75-A388816DA7C1}"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FEAE6-2BC5-BB43-AF75-A388816DA7C1}"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FEAE6-2BC5-BB43-AF75-A388816DA7C1}"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FEAE6-2BC5-BB43-AF75-A388816DA7C1}"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FEAE6-2BC5-BB43-AF75-A388816DA7C1}" type="datetimeFigureOut">
              <a:rPr lang="en-US" smtClean="0"/>
              <a:pPr/>
              <a:t>12/1/09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FEAE6-2BC5-BB43-AF75-A388816DA7C1}"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FEAE6-2BC5-BB43-AF75-A388816DA7C1}" type="datetimeFigureOut">
              <a:rPr lang="en-US" smtClean="0"/>
              <a:pPr/>
              <a:t>12/1/09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FEAE6-2BC5-BB43-AF75-A388816DA7C1}" type="datetimeFigureOut">
              <a:rPr lang="en-US" smtClean="0"/>
              <a:pPr/>
              <a:t>12/1/09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FEAE6-2BC5-BB43-AF75-A388816DA7C1}" type="datetimeFigureOut">
              <a:rPr lang="en-US" smtClean="0"/>
              <a:pPr/>
              <a:t>12/1/09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FEAE6-2BC5-BB43-AF75-A388816DA7C1}"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FEAE6-2BC5-BB43-AF75-A388816DA7C1}" type="datetimeFigureOut">
              <a:rPr lang="en-US" smtClean="0"/>
              <a:pPr/>
              <a:t>12/1/09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E56FD-42A1-F246-BF89-168A419E9A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FEAE6-2BC5-BB43-AF75-A388816DA7C1}" type="datetimeFigureOut">
              <a:rPr lang="en-US" smtClean="0"/>
              <a:pPr/>
              <a:t>12/1/09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E56FD-42A1-F246-BF89-168A419E9A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3.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6.jpeg"/><Relationship Id="rId5" Type="http://schemas.openxmlformats.org/officeDocument/2006/relationships/image" Target="../media/image13.jpeg"/><Relationship Id="rId6" Type="http://schemas.openxmlformats.org/officeDocument/2006/relationships/image" Target="../media/image23.jpeg"/><Relationship Id="rId7" Type="http://schemas.openxmlformats.org/officeDocument/2006/relationships/image" Target="../media/image29.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6.jpeg"/><Relationship Id="rId5" Type="http://schemas.openxmlformats.org/officeDocument/2006/relationships/image" Target="../media/image14.jpeg"/><Relationship Id="rId6" Type="http://schemas.openxmlformats.org/officeDocument/2006/relationships/image" Target="../media/image30.jpeg"/><Relationship Id="rId7" Type="http://schemas.openxmlformats.org/officeDocument/2006/relationships/image" Target="../media/image23.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6.jpeg"/><Relationship Id="rId5" Type="http://schemas.openxmlformats.org/officeDocument/2006/relationships/image" Target="../media/image14.jpeg"/><Relationship Id="rId6" Type="http://schemas.openxmlformats.org/officeDocument/2006/relationships/image" Target="../media/image23.jpeg"/><Relationship Id="rId7" Type="http://schemas.openxmlformats.org/officeDocument/2006/relationships/image" Target="../media/image31.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7.jpeg"/><Relationship Id="rId5" Type="http://schemas.openxmlformats.org/officeDocument/2006/relationships/image" Target="../media/image26.jpeg"/><Relationship Id="rId6" Type="http://schemas.openxmlformats.org/officeDocument/2006/relationships/image" Target="../media/image23.jpeg"/><Relationship Id="rId7" Type="http://schemas.openxmlformats.org/officeDocument/2006/relationships/image" Target="../media/image32.jpe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7.jpeg"/><Relationship Id="rId5" Type="http://schemas.openxmlformats.org/officeDocument/2006/relationships/image" Target="../media/image26.jpeg"/><Relationship Id="rId6" Type="http://schemas.openxmlformats.org/officeDocument/2006/relationships/image" Target="../media/image23.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2.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9.jpeg"/><Relationship Id="rId5" Type="http://schemas.openxmlformats.org/officeDocument/2006/relationships/image" Target="../media/image36.jpeg"/><Relationship Id="rId6" Type="http://schemas.openxmlformats.org/officeDocument/2006/relationships/image" Target="../media/image23.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6.jpeg"/><Relationship Id="rId5" Type="http://schemas.openxmlformats.org/officeDocument/2006/relationships/image" Target="../media/image13.jpeg"/><Relationship Id="rId6" Type="http://schemas.openxmlformats.org/officeDocument/2006/relationships/image" Target="../media/image23.jpeg"/><Relationship Id="rId7" Type="http://schemas.openxmlformats.org/officeDocument/2006/relationships/image" Target="../media/image39.jpeg"/><Relationship Id="rId8" Type="http://schemas.openxmlformats.org/officeDocument/2006/relationships/image" Target="../media/image40.jpe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14.jpeg"/><Relationship Id="rId7" Type="http://schemas.openxmlformats.org/officeDocument/2006/relationships/image" Target="../media/image36.jpeg"/><Relationship Id="rId8" Type="http://schemas.openxmlformats.org/officeDocument/2006/relationships/image" Target="../media/image41.jpeg"/><Relationship Id="rId9" Type="http://schemas.openxmlformats.org/officeDocument/2006/relationships/image" Target="../media/image23.jpeg"/><Relationship Id="rId1" Type="http://schemas.openxmlformats.org/officeDocument/2006/relationships/tags" Target="../tags/tag27.xml"/><Relationship Id="rId2"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7.jpeg"/><Relationship Id="rId5" Type="http://schemas.openxmlformats.org/officeDocument/2006/relationships/image" Target="../media/image23.jpeg"/><Relationship Id="rId6" Type="http://schemas.openxmlformats.org/officeDocument/2006/relationships/image" Target="../media/image36.jpe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3" Type="http://schemas.openxmlformats.org/officeDocument/2006/relationships/image" Target="../media/image9.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slide" Target="slide8.xml"/><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hyperlink" Target="http://www.ca.gr7math.com/" TargetMode="External"/><Relationship Id="rId9" Type="http://schemas.openxmlformats.org/officeDocument/2006/relationships/image" Target="../media/image47.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5.jpeg"/><Relationship Id="rId9" Type="http://schemas.openxmlformats.org/officeDocument/2006/relationships/image" Target="../media/image10.jpeg"/><Relationship Id="rId10" Type="http://schemas.openxmlformats.org/officeDocument/2006/relationships/image" Target="../media/image6.jpeg"/></Relationships>
</file>

<file path=ppt/slides/_rels/slide4.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14.jpeg"/><Relationship Id="rId9" Type="http://schemas.openxmlformats.org/officeDocument/2006/relationships/image" Target="../media/image4.jpeg"/><Relationship Id="rId10" Type="http://schemas.openxmlformats.org/officeDocument/2006/relationships/image" Target="../media/image5.jpeg"/></Relationships>
</file>

<file path=ppt/slides/_rels/slide5.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6.jpeg"/><Relationship Id="rId13" Type="http://schemas.openxmlformats.org/officeDocument/2006/relationships/image" Target="../media/image17.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5.jpe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8.jpeg"/><Relationship Id="rId13" Type="http://schemas.openxmlformats.org/officeDocument/2006/relationships/image" Target="../media/image19.png"/><Relationship Id="rId14" Type="http://schemas.openxmlformats.org/officeDocument/2006/relationships/image" Target="../media/image20.jpe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video" Target="file://localhost/Users/michael/Desktop/Pre-Algebra%20Program/1-Lessons%20by%20Chapter/Chapter%206-Geometry%20&amp;%20Spatial%20Reasoning/3-Core%20Lessons/Lesson%206-5/Lesson%205/Defining_Symmetry.mov" TargetMode="External"/><Relationship Id="rId2" Type="http://schemas.openxmlformats.org/officeDocument/2006/relationships/slideLayout" Target="../slideLayouts/slideLayout2.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Splash Screen</a:t>
            </a:r>
          </a:p>
        </p:txBody>
      </p:sp>
      <p:pic>
        <p:nvPicPr>
          <p:cNvPr id="4101" name="Picture 5" descr="CAM7 Spl-05"/>
          <p:cNvPicPr>
            <a:picLocks noChangeArrowheads="1"/>
          </p:cNvPicPr>
          <p:nvPr/>
        </p:nvPicPr>
        <p:blipFill>
          <a:blip r:embed="rId4"/>
          <a:srcRect/>
          <a:stretch>
            <a:fillRect/>
          </a:stretch>
        </p:blipFill>
        <p:spPr bwMode="auto">
          <a:xfrm>
            <a:off x="0" y="0"/>
            <a:ext cx="9144000" cy="6858000"/>
          </a:xfrm>
          <a:prstGeom prst="rect">
            <a:avLst/>
          </a:prstGeom>
          <a:noFill/>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6</a:t>
            </a:r>
          </a:p>
          <a:p>
            <a:endParaRPr lang="en-US" dirty="0"/>
          </a:p>
        </p:txBody>
      </p:sp>
      <p:sp>
        <p:nvSpPr>
          <p:cNvPr id="8" name="TextBox 7"/>
          <p:cNvSpPr txBox="1"/>
          <p:nvPr/>
        </p:nvSpPr>
        <p:spPr>
          <a:xfrm>
            <a:off x="6130335" y="5190064"/>
            <a:ext cx="1905000" cy="523220"/>
          </a:xfrm>
          <a:prstGeom prst="rect">
            <a:avLst/>
          </a:prstGeom>
          <a:noFill/>
        </p:spPr>
        <p:txBody>
          <a:bodyPr wrap="square" rtlCol="0">
            <a:spAutoFit/>
          </a:bodyPr>
          <a:lstStyle/>
          <a:p>
            <a:r>
              <a:rPr lang="en-US" sz="2800" dirty="0" smtClean="0">
                <a:solidFill>
                  <a:srgbClr val="FFFFFF"/>
                </a:solidFill>
                <a:latin typeface="Baskerville"/>
                <a:cs typeface="Baskerville"/>
              </a:rPr>
              <a:t>Lesson 6-5</a:t>
            </a:r>
            <a:endParaRPr lang="en-US" sz="2800" dirty="0">
              <a:solidFill>
                <a:srgbClr val="FFFFFF"/>
              </a:solidFill>
              <a:latin typeface="Baskerville"/>
              <a:cs typeface="Baskervill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3"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12644"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12645" name="Text Box 5"/>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a:t>Identify Line Symmetry</a:t>
            </a:r>
          </a:p>
        </p:txBody>
      </p:sp>
      <p:sp>
        <p:nvSpPr>
          <p:cNvPr id="112646" name="Rectangle 6"/>
          <p:cNvSpPr>
            <a:spLocks noChangeArrowheads="1"/>
          </p:cNvSpPr>
          <p:nvPr/>
        </p:nvSpPr>
        <p:spPr bwMode="auto">
          <a:xfrm>
            <a:off x="876300" y="1503363"/>
            <a:ext cx="8039100" cy="707886"/>
          </a:xfrm>
          <a:prstGeom prst="rect">
            <a:avLst/>
          </a:prstGeom>
          <a:noFill/>
          <a:ln w="9525">
            <a:noFill/>
            <a:miter lim="800000"/>
            <a:headEnd/>
            <a:tailEnd/>
          </a:ln>
          <a:effectLst/>
        </p:spPr>
        <p:txBody>
          <a:bodyPr>
            <a:prstTxWarp prst="textNoShape">
              <a:avLst/>
            </a:prstTxWarp>
            <a:spAutoFit/>
          </a:bodyPr>
          <a:lstStyle/>
          <a:p>
            <a:r>
              <a:rPr lang="en-US" sz="2000" b="1" dirty="0">
                <a:solidFill>
                  <a:srgbClr val="0000FF"/>
                </a:solidFill>
              </a:rPr>
              <a:t>Determine whether the figure has line symmetry. If it does, draw all lines of symmetry. If not, write </a:t>
            </a:r>
            <a:r>
              <a:rPr lang="en-US" sz="2000" b="1" i="1" dirty="0">
                <a:solidFill>
                  <a:srgbClr val="0000FF"/>
                </a:solidFill>
              </a:rPr>
              <a:t>none</a:t>
            </a:r>
            <a:r>
              <a:rPr lang="en-US" sz="2000" b="1" dirty="0">
                <a:solidFill>
                  <a:srgbClr val="0000FF"/>
                </a:solidFill>
              </a:rPr>
              <a:t>.</a:t>
            </a:r>
            <a:endParaRPr lang="en-US" sz="2000" b="1" i="1" dirty="0">
              <a:solidFill>
                <a:srgbClr val="0000FF"/>
              </a:solidFill>
            </a:endParaRPr>
          </a:p>
        </p:txBody>
      </p:sp>
      <p:sp>
        <p:nvSpPr>
          <p:cNvPr id="112649" name="Rectangle 9"/>
          <p:cNvSpPr>
            <a:spLocks noChangeArrowheads="1"/>
          </p:cNvSpPr>
          <p:nvPr/>
        </p:nvSpPr>
        <p:spPr bwMode="auto">
          <a:xfrm>
            <a:off x="533400" y="5637213"/>
            <a:ext cx="8229600" cy="420687"/>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a:solidFill>
                  <a:srgbClr val="00539D"/>
                </a:solidFill>
              </a:rPr>
              <a:t>Answer:</a:t>
            </a:r>
            <a:r>
              <a:rPr lang="en-US" b="0"/>
              <a:t> 	This figure has one vertical line of symmetry.</a:t>
            </a:r>
          </a:p>
        </p:txBody>
      </p:sp>
      <p:pic>
        <p:nvPicPr>
          <p:cNvPr id="112652" name="Picture 12"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112653" name="Picture 13" descr="6-12a"/>
          <p:cNvPicPr>
            <a:picLocks noChangeAspect="1" noChangeArrowheads="1"/>
          </p:cNvPicPr>
          <p:nvPr/>
        </p:nvPicPr>
        <p:blipFill>
          <a:blip r:embed="rId7"/>
          <a:srcRect/>
          <a:stretch>
            <a:fillRect/>
          </a:stretch>
        </p:blipFill>
        <p:spPr bwMode="auto">
          <a:xfrm>
            <a:off x="3390900" y="2312988"/>
            <a:ext cx="1639888" cy="3341687"/>
          </a:xfrm>
          <a:prstGeom prst="rect">
            <a:avLst/>
          </a:prstGeom>
          <a:noFill/>
        </p:spPr>
      </p:pic>
      <p:pic>
        <p:nvPicPr>
          <p:cNvPr id="112654" name="Picture 14" descr="6-12"/>
          <p:cNvPicPr>
            <a:picLocks noChangeAspect="1" noChangeArrowheads="1"/>
          </p:cNvPicPr>
          <p:nvPr/>
        </p:nvPicPr>
        <p:blipFill>
          <a:blip r:embed="rId8"/>
          <a:srcRect/>
          <a:stretch>
            <a:fillRect/>
          </a:stretch>
        </p:blipFill>
        <p:spPr bwMode="auto">
          <a:xfrm>
            <a:off x="3390900" y="2133600"/>
            <a:ext cx="1639888" cy="3341687"/>
          </a:xfrm>
          <a:prstGeom prst="rect">
            <a:avLst/>
          </a:prstGeom>
          <a:noFill/>
        </p:spPr>
      </p:pic>
      <p:sp>
        <p:nvSpPr>
          <p:cNvPr id="13" name="Action Button: Back or Previous 12">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wipe(left)">
                                      <p:cBhvr>
                                        <p:cTn id="7" dur="500"/>
                                        <p:tgtEl>
                                          <p:spTgt spid="1126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45"/>
                                        </p:tgtEl>
                                        <p:attrNameLst>
                                          <p:attrName>style.visibility</p:attrName>
                                        </p:attrNameLst>
                                      </p:cBhvr>
                                      <p:to>
                                        <p:strVal val="visible"/>
                                      </p:to>
                                    </p:set>
                                    <p:animEffect transition="in" filter="wipe(left)">
                                      <p:cBhvr>
                                        <p:cTn id="11" dur="500"/>
                                        <p:tgtEl>
                                          <p:spTgt spid="11264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2643"/>
                                        </p:tgtEl>
                                        <p:attrNameLst>
                                          <p:attrName>style.visibility</p:attrName>
                                        </p:attrNameLst>
                                      </p:cBhvr>
                                      <p:to>
                                        <p:strVal val="visible"/>
                                      </p:to>
                                    </p:set>
                                    <p:animEffect transition="in" filter="box(out)">
                                      <p:cBhvr>
                                        <p:cTn id="15" dur="500"/>
                                        <p:tgtEl>
                                          <p:spTgt spid="1126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646">
                                            <p:txEl>
                                              <p:pRg st="0" end="0"/>
                                            </p:txEl>
                                          </p:spTgt>
                                        </p:tgtEl>
                                        <p:attrNameLst>
                                          <p:attrName>style.visibility</p:attrName>
                                        </p:attrNameLst>
                                      </p:cBhvr>
                                      <p:to>
                                        <p:strVal val="visible"/>
                                      </p:to>
                                    </p:set>
                                    <p:animEffect transition="in" filter="wipe(left)">
                                      <p:cBhvr>
                                        <p:cTn id="19" dur="500"/>
                                        <p:tgtEl>
                                          <p:spTgt spid="112646">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2653"/>
                                        </p:tgtEl>
                                        <p:attrNameLst>
                                          <p:attrName>style.visibility</p:attrName>
                                        </p:attrNameLst>
                                      </p:cBhvr>
                                      <p:to>
                                        <p:strVal val="visible"/>
                                      </p:to>
                                    </p:set>
                                    <p:animEffect transition="in" filter="wipe(up)">
                                      <p:cBhvr>
                                        <p:cTn id="23" dur="500"/>
                                        <p:tgtEl>
                                          <p:spTgt spid="1126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649">
                                            <p:txEl>
                                              <p:pRg st="0" end="0"/>
                                            </p:txEl>
                                          </p:spTgt>
                                        </p:tgtEl>
                                        <p:attrNameLst>
                                          <p:attrName>style.visibility</p:attrName>
                                        </p:attrNameLst>
                                      </p:cBhvr>
                                      <p:to>
                                        <p:strVal val="visible"/>
                                      </p:to>
                                    </p:set>
                                    <p:animEffect transition="in" filter="wipe(left)">
                                      <p:cBhvr>
                                        <p:cTn id="28" dur="500"/>
                                        <p:tgtEl>
                                          <p:spTgt spid="112649">
                                            <p:txEl>
                                              <p:pRg st="0" end="0"/>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12654"/>
                                        </p:tgtEl>
                                        <p:attrNameLst>
                                          <p:attrName>style.visibility</p:attrName>
                                        </p:attrNameLst>
                                      </p:cBhvr>
                                      <p:to>
                                        <p:strVal val="visible"/>
                                      </p:to>
                                    </p:set>
                                    <p:animEffect transition="in" filter="wipe(up)">
                                      <p:cBhvr>
                                        <p:cTn id="32" dur="500"/>
                                        <p:tgtEl>
                                          <p:spTgt spid="112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utoUpdateAnimBg="0"/>
      <p:bldP spid="112646" grpId="0" build="p" autoUpdateAnimBg="0" advAuto="0"/>
      <p:bldP spid="112649"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5"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5716"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a:t>Identify Line Symmetry</a:t>
            </a:r>
          </a:p>
        </p:txBody>
      </p:sp>
      <p:sp>
        <p:nvSpPr>
          <p:cNvPr id="115717" name="Rectangle 5"/>
          <p:cNvSpPr>
            <a:spLocks noChangeArrowheads="1"/>
          </p:cNvSpPr>
          <p:nvPr/>
        </p:nvSpPr>
        <p:spPr bwMode="auto">
          <a:xfrm>
            <a:off x="876300" y="1503363"/>
            <a:ext cx="8267700" cy="1200328"/>
          </a:xfrm>
          <a:prstGeom prst="rect">
            <a:avLst/>
          </a:prstGeom>
          <a:noFill/>
          <a:ln w="9525">
            <a:noFill/>
            <a:miter lim="800000"/>
            <a:headEnd/>
            <a:tailEnd/>
          </a:ln>
          <a:effectLst/>
        </p:spPr>
        <p:txBody>
          <a:bodyPr wrap="square">
            <a:prstTxWarp prst="textNoShape">
              <a:avLst/>
            </a:prstTxWarp>
            <a:spAutoFit/>
          </a:bodyPr>
          <a:lstStyle/>
          <a:p>
            <a:r>
              <a:rPr lang="en-US" sz="2400" b="1" dirty="0">
                <a:solidFill>
                  <a:srgbClr val="0000FF"/>
                </a:solidFill>
              </a:rPr>
              <a:t>Determine whether the figure has line symmetry. If it does, trace the figure and draw all lines of symmetry. If not, write </a:t>
            </a:r>
            <a:r>
              <a:rPr lang="en-US" sz="2400" b="1" i="1" dirty="0">
                <a:solidFill>
                  <a:srgbClr val="0000FF"/>
                </a:solidFill>
              </a:rPr>
              <a:t>none</a:t>
            </a:r>
            <a:r>
              <a:rPr lang="en-US" sz="2400" b="1" dirty="0">
                <a:solidFill>
                  <a:srgbClr val="0000FF"/>
                </a:solidFill>
              </a:rPr>
              <a:t>.</a:t>
            </a:r>
          </a:p>
        </p:txBody>
      </p:sp>
      <p:pic>
        <p:nvPicPr>
          <p:cNvPr id="115720" name="Picture 8" descr="Example2"/>
          <p:cNvPicPr>
            <a:picLocks noChangeAspect="1" noChangeArrowheads="1"/>
          </p:cNvPicPr>
          <p:nvPr/>
        </p:nvPicPr>
        <p:blipFill>
          <a:blip r:embed="rId5"/>
          <a:srcRect/>
          <a:stretch>
            <a:fillRect/>
          </a:stretch>
        </p:blipFill>
        <p:spPr bwMode="auto">
          <a:xfrm>
            <a:off x="420688" y="1600200"/>
            <a:ext cx="457200" cy="457200"/>
          </a:xfrm>
          <a:prstGeom prst="rect">
            <a:avLst/>
          </a:prstGeom>
          <a:noFill/>
        </p:spPr>
      </p:pic>
      <p:sp>
        <p:nvSpPr>
          <p:cNvPr id="115721" name="Rectangle 9"/>
          <p:cNvSpPr>
            <a:spLocks noChangeArrowheads="1"/>
          </p:cNvSpPr>
          <p:nvPr/>
        </p:nvSpPr>
        <p:spPr bwMode="auto">
          <a:xfrm>
            <a:off x="533400" y="5903913"/>
            <a:ext cx="8229600" cy="420687"/>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dirty="0">
                <a:solidFill>
                  <a:srgbClr val="00539D"/>
                </a:solidFill>
              </a:rPr>
              <a:t>Answer:</a:t>
            </a:r>
            <a:r>
              <a:rPr lang="en-US" b="0" dirty="0"/>
              <a:t> 	This figure has no lines of symmetry.</a:t>
            </a:r>
          </a:p>
        </p:txBody>
      </p:sp>
      <p:pic>
        <p:nvPicPr>
          <p:cNvPr id="115723" name="Picture 11"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115724" name="Picture 12" descr="6-x55"/>
          <p:cNvPicPr>
            <a:picLocks noChangeAspect="1" noChangeArrowheads="1"/>
          </p:cNvPicPr>
          <p:nvPr/>
        </p:nvPicPr>
        <p:blipFill>
          <a:blip r:embed="rId7"/>
          <a:srcRect/>
          <a:stretch>
            <a:fillRect/>
          </a:stretch>
        </p:blipFill>
        <p:spPr bwMode="auto">
          <a:xfrm>
            <a:off x="2411413" y="3067050"/>
            <a:ext cx="3600450" cy="2419350"/>
          </a:xfrm>
          <a:prstGeom prst="rect">
            <a:avLst/>
          </a:prstGeom>
          <a:noFill/>
        </p:spPr>
      </p:pic>
      <p:sp>
        <p:nvSpPr>
          <p:cNvPr id="12" name="Action Button: Back or Previous 11">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wipe(left)">
                                      <p:cBhvr>
                                        <p:cTn id="11" dur="500"/>
                                        <p:tgtEl>
                                          <p:spTgt spid="11571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5720"/>
                                        </p:tgtEl>
                                        <p:attrNameLst>
                                          <p:attrName>style.visibility</p:attrName>
                                        </p:attrNameLst>
                                      </p:cBhvr>
                                      <p:to>
                                        <p:strVal val="visible"/>
                                      </p:to>
                                    </p:set>
                                    <p:animEffect transition="in" filter="box(out)">
                                      <p:cBhvr>
                                        <p:cTn id="15" dur="500"/>
                                        <p:tgtEl>
                                          <p:spTgt spid="1157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xEl>
                                              <p:pRg st="0" end="0"/>
                                            </p:txEl>
                                          </p:spTgt>
                                        </p:tgtEl>
                                        <p:attrNameLst>
                                          <p:attrName>style.visibility</p:attrName>
                                        </p:attrNameLst>
                                      </p:cBhvr>
                                      <p:to>
                                        <p:strVal val="visible"/>
                                      </p:to>
                                    </p:set>
                                    <p:animEffect transition="in" filter="wipe(left)">
                                      <p:cBhvr>
                                        <p:cTn id="19" dur="500"/>
                                        <p:tgtEl>
                                          <p:spTgt spid="11571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5724"/>
                                        </p:tgtEl>
                                        <p:attrNameLst>
                                          <p:attrName>style.visibility</p:attrName>
                                        </p:attrNameLst>
                                      </p:cBhvr>
                                      <p:to>
                                        <p:strVal val="visible"/>
                                      </p:to>
                                    </p:set>
                                    <p:animEffect transition="in" filter="wipe(up)">
                                      <p:cBhvr>
                                        <p:cTn id="23" dur="500"/>
                                        <p:tgtEl>
                                          <p:spTgt spid="1157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5721">
                                            <p:txEl>
                                              <p:pRg st="0" end="0"/>
                                            </p:txEl>
                                          </p:spTgt>
                                        </p:tgtEl>
                                        <p:attrNameLst>
                                          <p:attrName>style.visibility</p:attrName>
                                        </p:attrNameLst>
                                      </p:cBhvr>
                                      <p:to>
                                        <p:strVal val="visible"/>
                                      </p:to>
                                    </p:set>
                                    <p:animEffect transition="in" filter="wipe(left)">
                                      <p:cBhvr>
                                        <p:cTn id="28" dur="500"/>
                                        <p:tgtEl>
                                          <p:spTgt spid="1157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build="p" autoUpdateAnimBg="0" advAuto="0"/>
      <p:bldP spid="115721"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7"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8788"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dirty="0"/>
              <a:t>Identify Rotational Symmetry</a:t>
            </a:r>
          </a:p>
        </p:txBody>
      </p:sp>
      <p:sp>
        <p:nvSpPr>
          <p:cNvPr id="118789" name="Rectangle 5"/>
          <p:cNvSpPr>
            <a:spLocks noChangeArrowheads="1"/>
          </p:cNvSpPr>
          <p:nvPr/>
        </p:nvSpPr>
        <p:spPr bwMode="auto">
          <a:xfrm>
            <a:off x="876300" y="1503363"/>
            <a:ext cx="7705725" cy="1200328"/>
          </a:xfrm>
          <a:prstGeom prst="rect">
            <a:avLst/>
          </a:prstGeom>
          <a:noFill/>
          <a:ln w="9525">
            <a:noFill/>
            <a:miter lim="800000"/>
            <a:headEnd/>
            <a:tailEnd/>
          </a:ln>
          <a:effectLst/>
        </p:spPr>
        <p:txBody>
          <a:bodyPr>
            <a:prstTxWarp prst="textNoShape">
              <a:avLst/>
            </a:prstTxWarp>
            <a:spAutoFit/>
          </a:bodyPr>
          <a:lstStyle/>
          <a:p>
            <a:pPr>
              <a:spcBef>
                <a:spcPct val="50000"/>
              </a:spcBef>
              <a:buClr>
                <a:srgbClr val="FFFFFF"/>
              </a:buClr>
            </a:pPr>
            <a:r>
              <a:rPr lang="en-US" sz="2400" dirty="0"/>
              <a:t>FLOWERS</a:t>
            </a:r>
            <a:r>
              <a:rPr lang="en-US" sz="2400" b="0" dirty="0"/>
              <a:t> </a:t>
            </a:r>
            <a:r>
              <a:rPr lang="en-US" sz="2400" b="0" dirty="0">
                <a:solidFill>
                  <a:schemeClr val="tx1"/>
                </a:solidFill>
              </a:rPr>
              <a:t> </a:t>
            </a:r>
            <a:r>
              <a:rPr lang="en-US" sz="2400" b="1" dirty="0">
                <a:solidFill>
                  <a:srgbClr val="0000FF"/>
                </a:solidFill>
              </a:rPr>
              <a:t>Determine whether the flower design has rotational symmetry. Write </a:t>
            </a:r>
            <a:r>
              <a:rPr lang="en-US" sz="2400" b="1" i="1" dirty="0">
                <a:solidFill>
                  <a:srgbClr val="0000FF"/>
                </a:solidFill>
              </a:rPr>
              <a:t>yes</a:t>
            </a:r>
            <a:r>
              <a:rPr lang="en-US" sz="2400" b="1" dirty="0">
                <a:solidFill>
                  <a:srgbClr val="0000FF"/>
                </a:solidFill>
              </a:rPr>
              <a:t> or </a:t>
            </a:r>
            <a:r>
              <a:rPr lang="en-US" sz="2400" b="1" i="1" dirty="0">
                <a:solidFill>
                  <a:srgbClr val="0000FF"/>
                </a:solidFill>
              </a:rPr>
              <a:t>no</a:t>
            </a:r>
            <a:r>
              <a:rPr lang="en-US" sz="2400" b="1" dirty="0">
                <a:solidFill>
                  <a:srgbClr val="0000FF"/>
                </a:solidFill>
              </a:rPr>
              <a:t>. If </a:t>
            </a:r>
            <a:r>
              <a:rPr lang="en-US" sz="2400" b="1" i="1" dirty="0">
                <a:solidFill>
                  <a:srgbClr val="0000FF"/>
                </a:solidFill>
              </a:rPr>
              <a:t>yes</a:t>
            </a:r>
            <a:r>
              <a:rPr lang="en-US" sz="2400" b="1" dirty="0">
                <a:solidFill>
                  <a:srgbClr val="0000FF"/>
                </a:solidFill>
              </a:rPr>
              <a:t>, name its </a:t>
            </a:r>
            <a:r>
              <a:rPr lang="en-US" sz="2400" b="1" dirty="0" err="1">
                <a:solidFill>
                  <a:srgbClr val="0000FF"/>
                </a:solidFill>
              </a:rPr>
              <a:t>angle(s</a:t>
            </a:r>
            <a:r>
              <a:rPr lang="en-US" sz="2400" b="1" dirty="0">
                <a:solidFill>
                  <a:srgbClr val="0000FF"/>
                </a:solidFill>
              </a:rPr>
              <a:t>) of rotation. </a:t>
            </a:r>
          </a:p>
        </p:txBody>
      </p:sp>
      <p:pic>
        <p:nvPicPr>
          <p:cNvPr id="118792" name="Picture 8"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118795" name="Picture 11" descr="6-14"/>
          <p:cNvPicPr>
            <a:picLocks noChangeAspect="1" noChangeArrowheads="1"/>
          </p:cNvPicPr>
          <p:nvPr/>
        </p:nvPicPr>
        <p:blipFill>
          <a:blip r:embed="rId6"/>
          <a:srcRect/>
          <a:stretch>
            <a:fillRect/>
          </a:stretch>
        </p:blipFill>
        <p:spPr bwMode="auto">
          <a:xfrm>
            <a:off x="2614613" y="2874962"/>
            <a:ext cx="3144837" cy="3144838"/>
          </a:xfrm>
          <a:prstGeom prst="rect">
            <a:avLst/>
          </a:prstGeom>
          <a:noFill/>
        </p:spPr>
      </p:pic>
      <p:pic>
        <p:nvPicPr>
          <p:cNvPr id="118796" name="Picture 12" descr="LH_6-5"/>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1" name="Action Button: Back or Previous 10">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788"/>
                                        </p:tgtEl>
                                        <p:attrNameLst>
                                          <p:attrName>style.visibility</p:attrName>
                                        </p:attrNameLst>
                                      </p:cBhvr>
                                      <p:to>
                                        <p:strVal val="visible"/>
                                      </p:to>
                                    </p:set>
                                    <p:animEffect transition="in" filter="wipe(left)">
                                      <p:cBhvr>
                                        <p:cTn id="11" dur="500"/>
                                        <p:tgtEl>
                                          <p:spTgt spid="11878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8792"/>
                                        </p:tgtEl>
                                        <p:attrNameLst>
                                          <p:attrName>style.visibility</p:attrName>
                                        </p:attrNameLst>
                                      </p:cBhvr>
                                      <p:to>
                                        <p:strVal val="visible"/>
                                      </p:to>
                                    </p:set>
                                    <p:animEffect transition="in" filter="box(out)">
                                      <p:cBhvr>
                                        <p:cTn id="15" dur="500"/>
                                        <p:tgtEl>
                                          <p:spTgt spid="1187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8789">
                                            <p:txEl>
                                              <p:pRg st="0" end="0"/>
                                            </p:txEl>
                                          </p:spTgt>
                                        </p:tgtEl>
                                        <p:attrNameLst>
                                          <p:attrName>style.visibility</p:attrName>
                                        </p:attrNameLst>
                                      </p:cBhvr>
                                      <p:to>
                                        <p:strVal val="visible"/>
                                      </p:to>
                                    </p:set>
                                    <p:animEffect transition="in" filter="wipe(left)">
                                      <p:cBhvr>
                                        <p:cTn id="19" dur="500"/>
                                        <p:tgtEl>
                                          <p:spTgt spid="118789">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8795"/>
                                        </p:tgtEl>
                                        <p:attrNameLst>
                                          <p:attrName>style.visibility</p:attrName>
                                        </p:attrNameLst>
                                      </p:cBhvr>
                                      <p:to>
                                        <p:strVal val="visible"/>
                                      </p:to>
                                    </p:set>
                                    <p:animEffect transition="in" filter="wipe(up)">
                                      <p:cBhvr>
                                        <p:cTn id="23" dur="500"/>
                                        <p:tgtEl>
                                          <p:spTgt spid="11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P spid="118789" grpId="0" build="p" autoUpdateAnimBg="0"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1"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9812"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a:t>Identify Rotational Symmetry</a:t>
            </a:r>
          </a:p>
        </p:txBody>
      </p:sp>
      <p:pic>
        <p:nvPicPr>
          <p:cNvPr id="119816" name="Picture 8"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119817" name="Rectangle 9"/>
          <p:cNvSpPr>
            <a:spLocks noChangeArrowheads="1"/>
          </p:cNvSpPr>
          <p:nvPr/>
        </p:nvSpPr>
        <p:spPr bwMode="auto">
          <a:xfrm>
            <a:off x="533400" y="1519238"/>
            <a:ext cx="8229600" cy="420687"/>
          </a:xfrm>
          <a:prstGeom prst="rect">
            <a:avLst/>
          </a:prstGeom>
          <a:noFill/>
          <a:ln w="9525">
            <a:noFill/>
            <a:miter lim="800000"/>
            <a:headEnd/>
            <a:tailEnd/>
          </a:ln>
          <a:effectLst/>
        </p:spPr>
        <p:txBody>
          <a:bodyPr>
            <a:prstTxWarp prst="textNoShape">
              <a:avLst/>
            </a:prstTxWarp>
          </a:bodyPr>
          <a:lstStyle/>
          <a:p>
            <a:pPr marL="1712913" indent="-1368425">
              <a:spcAft>
                <a:spcPct val="0"/>
              </a:spcAft>
              <a:buClr>
                <a:srgbClr val="FFFFFF"/>
              </a:buClr>
              <a:tabLst>
                <a:tab pos="1943100" algn="l"/>
              </a:tabLst>
            </a:pPr>
            <a:r>
              <a:rPr lang="en-US" sz="2400" b="1" dirty="0">
                <a:solidFill>
                  <a:srgbClr val="0000FF"/>
                </a:solidFill>
              </a:rPr>
              <a:t>Answer</a:t>
            </a:r>
            <a:r>
              <a:rPr lang="en-US" sz="2400" dirty="0">
                <a:solidFill>
                  <a:srgbClr val="00539D"/>
                </a:solidFill>
              </a:rPr>
              <a:t>:</a:t>
            </a:r>
            <a:r>
              <a:rPr lang="en-US" sz="2400" b="0" dirty="0"/>
              <a:t> 	Yes, this figure has rotational symmetry. It will match itself after being rotated </a:t>
            </a:r>
            <a:r>
              <a:rPr lang="en-US" sz="2400" b="0" dirty="0" smtClean="0"/>
              <a:t>90°, 180°</a:t>
            </a:r>
            <a:r>
              <a:rPr lang="en-US" sz="2400" b="0" dirty="0" smtClean="0">
                <a:sym typeface="Symbol" pitchFamily="-112" charset="2"/>
              </a:rPr>
              <a:t>,</a:t>
            </a:r>
            <a:r>
              <a:rPr lang="en-US" sz="2400" b="0" dirty="0" smtClean="0"/>
              <a:t> </a:t>
            </a:r>
            <a:r>
              <a:rPr lang="en-US" sz="2400" b="0" dirty="0"/>
              <a:t>and </a:t>
            </a:r>
            <a:r>
              <a:rPr lang="en-US" sz="2400" b="0" dirty="0" smtClean="0"/>
              <a:t>270°</a:t>
            </a:r>
            <a:r>
              <a:rPr lang="en-US" sz="2400" b="0" dirty="0" smtClean="0">
                <a:sym typeface="Symbol" pitchFamily="-112" charset="2"/>
              </a:rPr>
              <a:t>.</a:t>
            </a:r>
            <a:endParaRPr lang="en-US" sz="2400" b="0" dirty="0">
              <a:sym typeface="Symbol" pitchFamily="-112" charset="2"/>
            </a:endParaRPr>
          </a:p>
        </p:txBody>
      </p:sp>
      <p:pic>
        <p:nvPicPr>
          <p:cNvPr id="119820" name="Picture 12"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119821" name="Picture 13" descr="6-15"/>
          <p:cNvPicPr>
            <a:picLocks noChangeAspect="1" noChangeArrowheads="1"/>
          </p:cNvPicPr>
          <p:nvPr/>
        </p:nvPicPr>
        <p:blipFill>
          <a:blip r:embed="rId7"/>
          <a:srcRect/>
          <a:stretch>
            <a:fillRect/>
          </a:stretch>
        </p:blipFill>
        <p:spPr bwMode="auto">
          <a:xfrm>
            <a:off x="1042988" y="3375025"/>
            <a:ext cx="7034212" cy="1671638"/>
          </a:xfrm>
          <a:prstGeom prst="rect">
            <a:avLst/>
          </a:prstGeom>
          <a:noFill/>
        </p:spPr>
      </p:pic>
      <p:sp>
        <p:nvSpPr>
          <p:cNvPr id="11" name="Action Button: Back or Previous 10">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wipe(left)">
                                      <p:cBhvr>
                                        <p:cTn id="7" dur="500"/>
                                        <p:tgtEl>
                                          <p:spTgt spid="1198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9821"/>
                                        </p:tgtEl>
                                        <p:attrNameLst>
                                          <p:attrName>style.visibility</p:attrName>
                                        </p:attrNameLst>
                                      </p:cBhvr>
                                      <p:to>
                                        <p:strVal val="visible"/>
                                      </p:to>
                                    </p:set>
                                    <p:animEffect transition="in" filter="wipe(up)">
                                      <p:cBhvr>
                                        <p:cTn id="11"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876300" y="1514475"/>
            <a:ext cx="7962900" cy="420688"/>
          </a:xfrm>
          <a:prstGeom prst="rect">
            <a:avLst/>
          </a:prstGeom>
          <a:noFill/>
          <a:ln w="9525">
            <a:noFill/>
            <a:miter lim="800000"/>
            <a:headEnd/>
            <a:tailEnd/>
          </a:ln>
          <a:effectLst/>
        </p:spPr>
        <p:txBody>
          <a:bodyPr>
            <a:prstTxWarp prst="textNoShape">
              <a:avLst/>
            </a:prstTxWarp>
          </a:bodyPr>
          <a:lstStyle/>
          <a:p>
            <a:r>
              <a:rPr lang="en-US" sz="2000" dirty="0"/>
              <a:t>ARCHITECTURE</a:t>
            </a:r>
            <a:r>
              <a:rPr lang="en-US" sz="2000" b="0" dirty="0">
                <a:solidFill>
                  <a:srgbClr val="000000"/>
                </a:solidFill>
              </a:rPr>
              <a:t>  </a:t>
            </a:r>
            <a:r>
              <a:rPr lang="en-US" sz="2000" b="1" dirty="0">
                <a:solidFill>
                  <a:srgbClr val="0000FF"/>
                </a:solidFill>
              </a:rPr>
              <a:t>A rosette is a painted or sculptured ornament, usually circular, having designs that radiate symmetrically from the center. Copy and complete the picture of the rosette shown so that the completed figure has rotational symmetry with </a:t>
            </a:r>
            <a:r>
              <a:rPr lang="en-US" sz="2000" b="1" dirty="0" smtClean="0">
                <a:solidFill>
                  <a:srgbClr val="0000FF"/>
                </a:solidFill>
              </a:rPr>
              <a:t>90°</a:t>
            </a:r>
            <a:r>
              <a:rPr lang="en-US" sz="2000" b="1" dirty="0" smtClean="0">
                <a:solidFill>
                  <a:srgbClr val="0000FF"/>
                </a:solidFill>
                <a:sym typeface="Symbol" pitchFamily="-112" charset="2"/>
              </a:rPr>
              <a:t>, 180°, </a:t>
            </a:r>
            <a:r>
              <a:rPr lang="en-US" sz="2000" b="1" dirty="0">
                <a:solidFill>
                  <a:srgbClr val="0000FF"/>
                </a:solidFill>
                <a:sym typeface="Symbol" pitchFamily="-112" charset="2"/>
              </a:rPr>
              <a:t>and </a:t>
            </a:r>
            <a:r>
              <a:rPr lang="en-US" sz="2000" b="1" dirty="0" smtClean="0">
                <a:solidFill>
                  <a:srgbClr val="0000FF"/>
                </a:solidFill>
                <a:sym typeface="Symbol" pitchFamily="-112" charset="2"/>
              </a:rPr>
              <a:t>270° </a:t>
            </a:r>
            <a:r>
              <a:rPr lang="en-US" sz="2000" b="1" dirty="0">
                <a:solidFill>
                  <a:srgbClr val="0000FF"/>
                </a:solidFill>
                <a:sym typeface="Symbol" pitchFamily="-112" charset="2"/>
              </a:rPr>
              <a:t>as its angles of rotation.</a:t>
            </a:r>
          </a:p>
        </p:txBody>
      </p:sp>
      <p:pic>
        <p:nvPicPr>
          <p:cNvPr id="121864" name="Picture 8"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21867"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21868" name="Text Box 12"/>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a:t>Use a Rotation</a:t>
            </a:r>
          </a:p>
        </p:txBody>
      </p:sp>
      <p:pic>
        <p:nvPicPr>
          <p:cNvPr id="121869" name="Picture 13"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121876" name="Picture 20" descr="CAM7-06-05-04"/>
          <p:cNvPicPr>
            <a:picLocks noChangeAspect="1" noChangeArrowheads="1"/>
          </p:cNvPicPr>
          <p:nvPr/>
        </p:nvPicPr>
        <p:blipFill>
          <a:blip r:embed="rId7"/>
          <a:srcRect/>
          <a:stretch>
            <a:fillRect/>
          </a:stretch>
        </p:blipFill>
        <p:spPr bwMode="auto">
          <a:xfrm>
            <a:off x="3355975" y="3795713"/>
            <a:ext cx="2403475" cy="2403475"/>
          </a:xfrm>
          <a:prstGeom prst="rect">
            <a:avLst/>
          </a:prstGeom>
          <a:noFill/>
        </p:spPr>
      </p:pic>
      <p:sp>
        <p:nvSpPr>
          <p:cNvPr id="11" name="Action Button: Back or Previous 10">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867"/>
                                        </p:tgtEl>
                                        <p:attrNameLst>
                                          <p:attrName>style.visibility</p:attrName>
                                        </p:attrNameLst>
                                      </p:cBhvr>
                                      <p:to>
                                        <p:strVal val="visible"/>
                                      </p:to>
                                    </p:set>
                                    <p:animEffect transition="in" filter="wipe(left)">
                                      <p:cBhvr>
                                        <p:cTn id="7" dur="500"/>
                                        <p:tgtEl>
                                          <p:spTgt spid="1218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868"/>
                                        </p:tgtEl>
                                        <p:attrNameLst>
                                          <p:attrName>style.visibility</p:attrName>
                                        </p:attrNameLst>
                                      </p:cBhvr>
                                      <p:to>
                                        <p:strVal val="visible"/>
                                      </p:to>
                                    </p:set>
                                    <p:animEffect transition="in" filter="wipe(left)">
                                      <p:cBhvr>
                                        <p:cTn id="11" dur="500"/>
                                        <p:tgtEl>
                                          <p:spTgt spid="12186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1864"/>
                                        </p:tgtEl>
                                        <p:attrNameLst>
                                          <p:attrName>style.visibility</p:attrName>
                                        </p:attrNameLst>
                                      </p:cBhvr>
                                      <p:to>
                                        <p:strVal val="visible"/>
                                      </p:to>
                                    </p:set>
                                    <p:animEffect transition="in" filter="box(out)">
                                      <p:cBhvr>
                                        <p:cTn id="15" dur="500"/>
                                        <p:tgtEl>
                                          <p:spTgt spid="12186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1861">
                                            <p:txEl>
                                              <p:pRg st="0" end="0"/>
                                            </p:txEl>
                                          </p:spTgt>
                                        </p:tgtEl>
                                        <p:attrNameLst>
                                          <p:attrName>style.visibility</p:attrName>
                                        </p:attrNameLst>
                                      </p:cBhvr>
                                      <p:to>
                                        <p:strVal val="visible"/>
                                      </p:to>
                                    </p:set>
                                    <p:animEffect transition="in" filter="wipe(left)">
                                      <p:cBhvr>
                                        <p:cTn id="19" dur="500"/>
                                        <p:tgtEl>
                                          <p:spTgt spid="121861">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1876"/>
                                        </p:tgtEl>
                                        <p:attrNameLst>
                                          <p:attrName>style.visibility</p:attrName>
                                        </p:attrNameLst>
                                      </p:cBhvr>
                                      <p:to>
                                        <p:strVal val="visible"/>
                                      </p:to>
                                    </p:set>
                                    <p:animEffect transition="in" filter="wipe(left)">
                                      <p:cBhvr>
                                        <p:cTn id="23" dur="500"/>
                                        <p:tgtEl>
                                          <p:spTgt spid="121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build="p" autoUpdateAnimBg="0" advAuto="0"/>
      <p:bldP spid="121868"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ChangeArrowheads="1"/>
          </p:cNvSpPr>
          <p:nvPr/>
        </p:nvSpPr>
        <p:spPr bwMode="auto">
          <a:xfrm>
            <a:off x="876300" y="1238250"/>
            <a:ext cx="8039100" cy="420688"/>
          </a:xfrm>
          <a:prstGeom prst="rect">
            <a:avLst/>
          </a:prstGeom>
          <a:noFill/>
          <a:ln w="9525">
            <a:noFill/>
            <a:miter lim="800000"/>
            <a:headEnd/>
            <a:tailEnd/>
          </a:ln>
          <a:effectLst/>
        </p:spPr>
        <p:txBody>
          <a:bodyPr>
            <a:prstTxWarp prst="textNoShape">
              <a:avLst/>
            </a:prstTxWarp>
          </a:bodyPr>
          <a:lstStyle/>
          <a:p>
            <a:r>
              <a:rPr lang="en-US" sz="2000" b="1" dirty="0">
                <a:solidFill>
                  <a:srgbClr val="0000FF"/>
                </a:solidFill>
                <a:sym typeface="Symbol" pitchFamily="-112" charset="2"/>
              </a:rPr>
              <a:t>Use the procedure described above and the points indicated to rotate the figure </a:t>
            </a:r>
            <a:r>
              <a:rPr lang="en-US" sz="2000" b="1" dirty="0" smtClean="0">
                <a:solidFill>
                  <a:srgbClr val="0000FF"/>
                </a:solidFill>
                <a:sym typeface="Symbol" pitchFamily="-112" charset="2"/>
              </a:rPr>
              <a:t>90°, 180, </a:t>
            </a:r>
            <a:r>
              <a:rPr lang="en-US" sz="2000" b="1" dirty="0">
                <a:solidFill>
                  <a:srgbClr val="0000FF"/>
                </a:solidFill>
                <a:sym typeface="Symbol" pitchFamily="-112" charset="2"/>
              </a:rPr>
              <a:t>and </a:t>
            </a:r>
            <a:r>
              <a:rPr lang="en-US" sz="2000" b="1" dirty="0" smtClean="0">
                <a:solidFill>
                  <a:srgbClr val="0000FF"/>
                </a:solidFill>
                <a:sym typeface="Symbol" pitchFamily="-112" charset="2"/>
              </a:rPr>
              <a:t>270° </a:t>
            </a:r>
            <a:r>
              <a:rPr lang="en-US" sz="2000" b="1" dirty="0">
                <a:solidFill>
                  <a:srgbClr val="0000FF"/>
                </a:solidFill>
                <a:sym typeface="Symbol" pitchFamily="-112" charset="2"/>
              </a:rPr>
              <a:t>counterclockwise. Use a </a:t>
            </a:r>
            <a:r>
              <a:rPr lang="en-US" sz="2000" b="1" dirty="0" smtClean="0">
                <a:solidFill>
                  <a:srgbClr val="0000FF"/>
                </a:solidFill>
                <a:sym typeface="Symbol" pitchFamily="-112" charset="2"/>
              </a:rPr>
              <a:t>90° </a:t>
            </a:r>
            <a:r>
              <a:rPr lang="en-US" sz="2000" b="1" dirty="0">
                <a:solidFill>
                  <a:srgbClr val="0000FF"/>
                </a:solidFill>
                <a:sym typeface="Symbol" pitchFamily="-112" charset="2"/>
              </a:rPr>
              <a:t>rotation clockwise to produce the same rotation as a </a:t>
            </a:r>
            <a:r>
              <a:rPr lang="en-US" sz="2000" b="1" dirty="0" smtClean="0">
                <a:solidFill>
                  <a:srgbClr val="0000FF"/>
                </a:solidFill>
                <a:sym typeface="Symbol" pitchFamily="-112" charset="2"/>
              </a:rPr>
              <a:t>270° </a:t>
            </a:r>
            <a:r>
              <a:rPr lang="en-US" sz="2000" b="1" dirty="0">
                <a:solidFill>
                  <a:srgbClr val="0000FF"/>
                </a:solidFill>
                <a:sym typeface="Symbol" pitchFamily="-112" charset="2"/>
              </a:rPr>
              <a:t>rotation counterclockwise.</a:t>
            </a:r>
          </a:p>
        </p:txBody>
      </p:sp>
      <p:pic>
        <p:nvPicPr>
          <p:cNvPr id="448516" name="Picture 4" descr="Example4"/>
          <p:cNvPicPr>
            <a:picLocks noChangeAspect="1" noChangeArrowheads="1"/>
          </p:cNvPicPr>
          <p:nvPr/>
        </p:nvPicPr>
        <p:blipFill>
          <a:blip r:embed="rId4"/>
          <a:srcRect/>
          <a:stretch>
            <a:fillRect/>
          </a:stretch>
        </p:blipFill>
        <p:spPr bwMode="auto">
          <a:xfrm>
            <a:off x="420688" y="1219200"/>
            <a:ext cx="457200" cy="457200"/>
          </a:xfrm>
          <a:prstGeom prst="rect">
            <a:avLst/>
          </a:prstGeom>
          <a:noFill/>
        </p:spPr>
      </p:pic>
      <p:sp>
        <p:nvSpPr>
          <p:cNvPr id="448517" name="Rectangle 5"/>
          <p:cNvSpPr>
            <a:spLocks noChangeArrowheads="1"/>
          </p:cNvSpPr>
          <p:nvPr/>
        </p:nvSpPr>
        <p:spPr bwMode="auto">
          <a:xfrm>
            <a:off x="533400" y="3303588"/>
            <a:ext cx="1951038" cy="420687"/>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a:solidFill>
                  <a:srgbClr val="00539D"/>
                </a:solidFill>
              </a:rPr>
              <a:t>Answer:</a:t>
            </a:r>
            <a:endParaRPr lang="en-US" b="0"/>
          </a:p>
        </p:txBody>
      </p:sp>
      <p:pic>
        <p:nvPicPr>
          <p:cNvPr id="448519" name="Picture 7"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448520" name="Text Box 8"/>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r>
              <a:rPr lang="en-US"/>
              <a:t>Use a Rotation</a:t>
            </a:r>
          </a:p>
        </p:txBody>
      </p:sp>
      <p:pic>
        <p:nvPicPr>
          <p:cNvPr id="448521" name="Picture 9"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grpSp>
        <p:nvGrpSpPr>
          <p:cNvPr id="2" name="Group 25"/>
          <p:cNvGrpSpPr>
            <a:grpSpLocks/>
          </p:cNvGrpSpPr>
          <p:nvPr/>
        </p:nvGrpSpPr>
        <p:grpSpPr bwMode="auto">
          <a:xfrm>
            <a:off x="6818313" y="3711575"/>
            <a:ext cx="2001837" cy="2525713"/>
            <a:chOff x="4295" y="2338"/>
            <a:chExt cx="1261" cy="1591"/>
          </a:xfrm>
        </p:grpSpPr>
        <p:sp>
          <p:nvSpPr>
            <p:cNvPr id="448527" name="Text Box 15"/>
            <p:cNvSpPr txBox="1">
              <a:spLocks noChangeArrowheads="1"/>
            </p:cNvSpPr>
            <p:nvPr/>
          </p:nvSpPr>
          <p:spPr bwMode="auto">
            <a:xfrm>
              <a:off x="4354" y="2338"/>
              <a:ext cx="1202" cy="250"/>
            </a:xfrm>
            <a:prstGeom prst="rect">
              <a:avLst/>
            </a:prstGeom>
            <a:noFill/>
            <a:ln w="9525">
              <a:noFill/>
              <a:miter lim="800000"/>
              <a:headEnd/>
              <a:tailEnd/>
            </a:ln>
            <a:effectLst/>
          </p:spPr>
          <p:txBody>
            <a:bodyPr>
              <a:prstTxWarp prst="textNoShape">
                <a:avLst/>
              </a:prstTxWarp>
              <a:spAutoFit/>
            </a:bodyPr>
            <a:lstStyle/>
            <a:p>
              <a:pPr>
                <a:lnSpc>
                  <a:spcPct val="100000"/>
                </a:lnSpc>
                <a:spcBef>
                  <a:spcPct val="50000"/>
                </a:spcBef>
                <a:spcAft>
                  <a:spcPct val="0"/>
                </a:spcAft>
              </a:pPr>
              <a:r>
                <a:rPr lang="en-US" sz="2000">
                  <a:solidFill>
                    <a:schemeClr val="tx1"/>
                  </a:solidFill>
                </a:rPr>
                <a:t>90</a:t>
              </a:r>
              <a:r>
                <a:rPr lang="en-US" sz="2000" b="0">
                  <a:solidFill>
                    <a:schemeClr val="tx1"/>
                  </a:solidFill>
                </a:rPr>
                <a:t>° </a:t>
              </a:r>
              <a:r>
                <a:rPr lang="en-US" sz="2000">
                  <a:solidFill>
                    <a:schemeClr val="tx1"/>
                  </a:solidFill>
                </a:rPr>
                <a:t>clockwise</a:t>
              </a:r>
            </a:p>
          </p:txBody>
        </p:sp>
        <p:pic>
          <p:nvPicPr>
            <p:cNvPr id="448535" name="Picture 23" descr="6-x56d"/>
            <p:cNvPicPr>
              <a:picLocks noChangeAspect="1" noChangeArrowheads="1"/>
            </p:cNvPicPr>
            <p:nvPr/>
          </p:nvPicPr>
          <p:blipFill>
            <a:blip r:embed="rId7"/>
            <a:srcRect/>
            <a:stretch>
              <a:fillRect/>
            </a:stretch>
          </p:blipFill>
          <p:spPr bwMode="auto">
            <a:xfrm>
              <a:off x="4295" y="2668"/>
              <a:ext cx="1261" cy="1261"/>
            </a:xfrm>
            <a:prstGeom prst="rect">
              <a:avLst/>
            </a:prstGeom>
            <a:noFill/>
          </p:spPr>
        </p:pic>
      </p:grpSp>
      <p:grpSp>
        <p:nvGrpSpPr>
          <p:cNvPr id="3" name="Group 32"/>
          <p:cNvGrpSpPr>
            <a:grpSpLocks/>
          </p:cNvGrpSpPr>
          <p:nvPr/>
        </p:nvGrpSpPr>
        <p:grpSpPr bwMode="auto">
          <a:xfrm>
            <a:off x="3779838" y="3711575"/>
            <a:ext cx="2916237" cy="2525713"/>
            <a:chOff x="2381" y="2338"/>
            <a:chExt cx="1837" cy="1591"/>
          </a:xfrm>
        </p:grpSpPr>
        <p:sp>
          <p:nvSpPr>
            <p:cNvPr id="448526" name="Text Box 14"/>
            <p:cNvSpPr txBox="1">
              <a:spLocks noChangeArrowheads="1"/>
            </p:cNvSpPr>
            <p:nvPr/>
          </p:nvSpPr>
          <p:spPr bwMode="auto">
            <a:xfrm>
              <a:off x="2381" y="2338"/>
              <a:ext cx="1837" cy="250"/>
            </a:xfrm>
            <a:prstGeom prst="rect">
              <a:avLst/>
            </a:prstGeom>
            <a:noFill/>
            <a:ln w="9525">
              <a:noFill/>
              <a:miter lim="800000"/>
              <a:headEnd/>
              <a:tailEnd/>
            </a:ln>
            <a:effectLst/>
          </p:spPr>
          <p:txBody>
            <a:bodyPr>
              <a:prstTxWarp prst="textNoShape">
                <a:avLst/>
              </a:prstTxWarp>
              <a:spAutoFit/>
            </a:bodyPr>
            <a:lstStyle/>
            <a:p>
              <a:pPr>
                <a:lnSpc>
                  <a:spcPct val="100000"/>
                </a:lnSpc>
                <a:spcBef>
                  <a:spcPct val="50000"/>
                </a:spcBef>
                <a:spcAft>
                  <a:spcPct val="0"/>
                </a:spcAft>
              </a:pPr>
              <a:r>
                <a:rPr lang="en-US" sz="2000">
                  <a:solidFill>
                    <a:schemeClr val="tx1"/>
                  </a:solidFill>
                </a:rPr>
                <a:t>180</a:t>
              </a:r>
              <a:r>
                <a:rPr lang="en-US" sz="2000" b="0">
                  <a:solidFill>
                    <a:schemeClr val="tx1"/>
                  </a:solidFill>
                </a:rPr>
                <a:t>° </a:t>
              </a:r>
              <a:r>
                <a:rPr lang="en-US" sz="2000">
                  <a:solidFill>
                    <a:schemeClr val="tx1"/>
                  </a:solidFill>
                </a:rPr>
                <a:t>counterclockwise</a:t>
              </a:r>
            </a:p>
          </p:txBody>
        </p:sp>
        <p:pic>
          <p:nvPicPr>
            <p:cNvPr id="448541" name="Picture 29" descr="CAM7-06-05-04B"/>
            <p:cNvPicPr>
              <a:picLocks noChangeAspect="1" noChangeArrowheads="1"/>
            </p:cNvPicPr>
            <p:nvPr/>
          </p:nvPicPr>
          <p:blipFill>
            <a:blip r:embed="rId8"/>
            <a:srcRect/>
            <a:stretch>
              <a:fillRect/>
            </a:stretch>
          </p:blipFill>
          <p:spPr bwMode="auto">
            <a:xfrm>
              <a:off x="2662" y="2668"/>
              <a:ext cx="1261" cy="1261"/>
            </a:xfrm>
            <a:prstGeom prst="rect">
              <a:avLst/>
            </a:prstGeom>
            <a:noFill/>
          </p:spPr>
        </p:pic>
      </p:grpSp>
      <p:grpSp>
        <p:nvGrpSpPr>
          <p:cNvPr id="4" name="Group 31"/>
          <p:cNvGrpSpPr>
            <a:grpSpLocks/>
          </p:cNvGrpSpPr>
          <p:nvPr/>
        </p:nvGrpSpPr>
        <p:grpSpPr bwMode="auto">
          <a:xfrm>
            <a:off x="877888" y="3711575"/>
            <a:ext cx="2832100" cy="2525713"/>
            <a:chOff x="552" y="2338"/>
            <a:chExt cx="1784" cy="1591"/>
          </a:xfrm>
        </p:grpSpPr>
        <p:sp>
          <p:nvSpPr>
            <p:cNvPr id="448524" name="Text Box 12"/>
            <p:cNvSpPr txBox="1">
              <a:spLocks noChangeArrowheads="1"/>
            </p:cNvSpPr>
            <p:nvPr/>
          </p:nvSpPr>
          <p:spPr bwMode="auto">
            <a:xfrm>
              <a:off x="552" y="2338"/>
              <a:ext cx="1784" cy="250"/>
            </a:xfrm>
            <a:prstGeom prst="rect">
              <a:avLst/>
            </a:prstGeom>
            <a:noFill/>
            <a:ln w="9525">
              <a:noFill/>
              <a:miter lim="800000"/>
              <a:headEnd/>
              <a:tailEnd/>
            </a:ln>
            <a:effectLst/>
          </p:spPr>
          <p:txBody>
            <a:bodyPr>
              <a:prstTxWarp prst="textNoShape">
                <a:avLst/>
              </a:prstTxWarp>
              <a:spAutoFit/>
            </a:bodyPr>
            <a:lstStyle/>
            <a:p>
              <a:pPr>
                <a:lnSpc>
                  <a:spcPct val="100000"/>
                </a:lnSpc>
                <a:spcBef>
                  <a:spcPct val="50000"/>
                </a:spcBef>
                <a:spcAft>
                  <a:spcPct val="0"/>
                </a:spcAft>
              </a:pPr>
              <a:r>
                <a:rPr lang="en-US" sz="2000">
                  <a:solidFill>
                    <a:schemeClr val="tx1"/>
                  </a:solidFill>
                </a:rPr>
                <a:t>90</a:t>
              </a:r>
              <a:r>
                <a:rPr lang="en-US" sz="2000" b="0">
                  <a:solidFill>
                    <a:schemeClr val="tx1"/>
                  </a:solidFill>
                </a:rPr>
                <a:t>° </a:t>
              </a:r>
              <a:r>
                <a:rPr lang="en-US" sz="2000">
                  <a:solidFill>
                    <a:schemeClr val="tx1"/>
                  </a:solidFill>
                </a:rPr>
                <a:t>counterclockwise</a:t>
              </a:r>
            </a:p>
          </p:txBody>
        </p:sp>
        <p:pic>
          <p:nvPicPr>
            <p:cNvPr id="448542" name="Picture 30" descr="CAM7-06-05-04A"/>
            <p:cNvPicPr>
              <a:picLocks noChangeAspect="1" noChangeArrowheads="1"/>
            </p:cNvPicPr>
            <p:nvPr/>
          </p:nvPicPr>
          <p:blipFill>
            <a:blip r:embed="rId9"/>
            <a:srcRect/>
            <a:stretch>
              <a:fillRect/>
            </a:stretch>
          </p:blipFill>
          <p:spPr bwMode="auto">
            <a:xfrm>
              <a:off x="780" y="2668"/>
              <a:ext cx="1261" cy="1261"/>
            </a:xfrm>
            <a:prstGeom prst="rect">
              <a:avLst/>
            </a:prstGeom>
            <a:noFill/>
          </p:spPr>
        </p:pic>
      </p:grpSp>
      <p:sp>
        <p:nvSpPr>
          <p:cNvPr id="20" name="Action Button: Back or Previous 19">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Forward or Next 2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0" descr="CAM7-06-05-04"/>
          <p:cNvPicPr>
            <a:picLocks noChangeAspect="1" noChangeArrowheads="1"/>
          </p:cNvPicPr>
          <p:nvPr/>
        </p:nvPicPr>
        <p:blipFill>
          <a:blip r:embed="rId10"/>
          <a:srcRect/>
          <a:stretch>
            <a:fillRect/>
          </a:stretch>
        </p:blipFill>
        <p:spPr bwMode="auto">
          <a:xfrm>
            <a:off x="4781549" y="2286000"/>
            <a:ext cx="1446213" cy="1446213"/>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wipe(left)">
                                      <p:cBhvr>
                                        <p:cTn id="7" dur="500"/>
                                        <p:tgtEl>
                                          <p:spTgt spid="448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8517">
                                            <p:txEl>
                                              <p:pRg st="0" end="0"/>
                                            </p:txEl>
                                          </p:spTgt>
                                        </p:tgtEl>
                                        <p:attrNameLst>
                                          <p:attrName>style.visibility</p:attrName>
                                        </p:attrNameLst>
                                      </p:cBhvr>
                                      <p:to>
                                        <p:strVal val="visible"/>
                                      </p:to>
                                    </p:set>
                                    <p:animEffect transition="in" filter="wipe(left)">
                                      <p:cBhvr>
                                        <p:cTn id="16" dur="500"/>
                                        <p:tgtEl>
                                          <p:spTgt spid="44851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advAuto="0"/>
      <p:bldP spid="448517"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3155"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433158" name="Rectangle 6"/>
          <p:cNvSpPr>
            <a:spLocks noChangeArrowheads="1"/>
          </p:cNvSpPr>
          <p:nvPr/>
        </p:nvSpPr>
        <p:spPr bwMode="auto">
          <a:xfrm>
            <a:off x="876300" y="1503363"/>
            <a:ext cx="7705725" cy="707886"/>
          </a:xfrm>
          <a:prstGeom prst="rect">
            <a:avLst/>
          </a:prstGeom>
          <a:noFill/>
          <a:ln w="9525">
            <a:noFill/>
            <a:miter lim="800000"/>
            <a:headEnd/>
            <a:tailEnd/>
          </a:ln>
          <a:effectLst/>
        </p:spPr>
        <p:txBody>
          <a:bodyPr>
            <a:prstTxWarp prst="textNoShape">
              <a:avLst/>
            </a:prstTxWarp>
            <a:spAutoFit/>
          </a:bodyPr>
          <a:lstStyle/>
          <a:p>
            <a:r>
              <a:rPr lang="en-US" sz="2000" dirty="0"/>
              <a:t>BOTANY</a:t>
            </a:r>
            <a:r>
              <a:rPr lang="en-US" sz="2000" dirty="0">
                <a:solidFill>
                  <a:srgbClr val="00539D"/>
                </a:solidFill>
              </a:rPr>
              <a:t>  </a:t>
            </a:r>
            <a:r>
              <a:rPr lang="en-US" sz="2000" b="1" dirty="0">
                <a:solidFill>
                  <a:srgbClr val="0000FF"/>
                </a:solidFill>
              </a:rPr>
              <a:t>Determine whether the leaf has line symmetry. If it does, draw all lines of symmetry. If not, write </a:t>
            </a:r>
            <a:r>
              <a:rPr lang="en-US" sz="2000" b="1" i="1" dirty="0">
                <a:solidFill>
                  <a:srgbClr val="0000FF"/>
                </a:solidFill>
              </a:rPr>
              <a:t>none</a:t>
            </a:r>
            <a:r>
              <a:rPr lang="en-US" sz="2000" b="1" dirty="0">
                <a:solidFill>
                  <a:srgbClr val="0000FF"/>
                </a:solidFill>
              </a:rPr>
              <a:t>.</a:t>
            </a:r>
            <a:endParaRPr lang="en-US" sz="2000" b="1" i="1" dirty="0">
              <a:solidFill>
                <a:srgbClr val="0000FF"/>
              </a:solidFill>
            </a:endParaRPr>
          </a:p>
        </p:txBody>
      </p:sp>
      <p:sp>
        <p:nvSpPr>
          <p:cNvPr id="433159" name="Rectangle 7"/>
          <p:cNvSpPr>
            <a:spLocks noChangeArrowheads="1"/>
          </p:cNvSpPr>
          <p:nvPr/>
        </p:nvSpPr>
        <p:spPr bwMode="auto">
          <a:xfrm>
            <a:off x="533400" y="6132513"/>
            <a:ext cx="8229600" cy="420687"/>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dirty="0">
                <a:solidFill>
                  <a:srgbClr val="00539D"/>
                </a:solidFill>
              </a:rPr>
              <a:t>Answer:</a:t>
            </a:r>
            <a:r>
              <a:rPr lang="en-US" b="0" dirty="0"/>
              <a:t> 	This figure has one vertical line of symmetry.</a:t>
            </a:r>
          </a:p>
        </p:txBody>
      </p:sp>
      <p:pic>
        <p:nvPicPr>
          <p:cNvPr id="433162" name="Picture 10"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pic>
        <p:nvPicPr>
          <p:cNvPr id="433164" name="Picture 12"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433166" name="Picture 14" descr="6-13a"/>
          <p:cNvPicPr>
            <a:picLocks noChangeAspect="1" noChangeArrowheads="1"/>
          </p:cNvPicPr>
          <p:nvPr/>
        </p:nvPicPr>
        <p:blipFill>
          <a:blip r:embed="rId7"/>
          <a:srcRect/>
          <a:stretch>
            <a:fillRect/>
          </a:stretch>
        </p:blipFill>
        <p:spPr bwMode="auto">
          <a:xfrm>
            <a:off x="3287713" y="2349500"/>
            <a:ext cx="3300412" cy="3435350"/>
          </a:xfrm>
          <a:prstGeom prst="rect">
            <a:avLst/>
          </a:prstGeom>
          <a:noFill/>
        </p:spPr>
      </p:pic>
      <p:pic>
        <p:nvPicPr>
          <p:cNvPr id="433167" name="Picture 15" descr="6-13"/>
          <p:cNvPicPr>
            <a:picLocks noChangeAspect="1" noChangeArrowheads="1"/>
          </p:cNvPicPr>
          <p:nvPr/>
        </p:nvPicPr>
        <p:blipFill>
          <a:blip r:embed="rId8"/>
          <a:srcRect/>
          <a:stretch>
            <a:fillRect/>
          </a:stretch>
        </p:blipFill>
        <p:spPr bwMode="auto">
          <a:xfrm>
            <a:off x="3287713" y="2349500"/>
            <a:ext cx="3300412" cy="3435350"/>
          </a:xfrm>
          <a:prstGeom prst="rect">
            <a:avLst/>
          </a:prstGeom>
          <a:noFill/>
        </p:spPr>
      </p:pic>
      <p:sp>
        <p:nvSpPr>
          <p:cNvPr id="12" name="Action Button: Back or Previous 11">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3162"/>
                                        </p:tgtEl>
                                        <p:attrNameLst>
                                          <p:attrName>style.visibility</p:attrName>
                                        </p:attrNameLst>
                                      </p:cBhvr>
                                      <p:to>
                                        <p:strVal val="visible"/>
                                      </p:to>
                                    </p:set>
                                    <p:animEffect transition="in" filter="wipe(left)">
                                      <p:cBhvr>
                                        <p:cTn id="7" dur="500"/>
                                        <p:tgtEl>
                                          <p:spTgt spid="43316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33155"/>
                                        </p:tgtEl>
                                        <p:attrNameLst>
                                          <p:attrName>style.visibility</p:attrName>
                                        </p:attrNameLst>
                                      </p:cBhvr>
                                      <p:to>
                                        <p:strVal val="visible"/>
                                      </p:to>
                                    </p:set>
                                    <p:animEffect transition="in" filter="box(out)">
                                      <p:cBhvr>
                                        <p:cTn id="11" dur="500"/>
                                        <p:tgtEl>
                                          <p:spTgt spid="4331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3158">
                                            <p:txEl>
                                              <p:pRg st="0" end="0"/>
                                            </p:txEl>
                                          </p:spTgt>
                                        </p:tgtEl>
                                        <p:attrNameLst>
                                          <p:attrName>style.visibility</p:attrName>
                                        </p:attrNameLst>
                                      </p:cBhvr>
                                      <p:to>
                                        <p:strVal val="visible"/>
                                      </p:to>
                                    </p:set>
                                    <p:animEffect transition="in" filter="wipe(left)">
                                      <p:cBhvr>
                                        <p:cTn id="15" dur="500"/>
                                        <p:tgtEl>
                                          <p:spTgt spid="433158">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33166"/>
                                        </p:tgtEl>
                                        <p:attrNameLst>
                                          <p:attrName>style.visibility</p:attrName>
                                        </p:attrNameLst>
                                      </p:cBhvr>
                                      <p:to>
                                        <p:strVal val="visible"/>
                                      </p:to>
                                    </p:set>
                                    <p:animEffect transition="in" filter="wipe(up)">
                                      <p:cBhvr>
                                        <p:cTn id="19" dur="500"/>
                                        <p:tgtEl>
                                          <p:spTgt spid="4331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33159">
                                            <p:txEl>
                                              <p:pRg st="0" end="0"/>
                                            </p:txEl>
                                          </p:spTgt>
                                        </p:tgtEl>
                                        <p:attrNameLst>
                                          <p:attrName>style.visibility</p:attrName>
                                        </p:attrNameLst>
                                      </p:cBhvr>
                                      <p:to>
                                        <p:strVal val="visible"/>
                                      </p:to>
                                    </p:set>
                                    <p:animEffect transition="in" filter="wipe(left)">
                                      <p:cBhvr>
                                        <p:cTn id="24" dur="500"/>
                                        <p:tgtEl>
                                          <p:spTgt spid="433159">
                                            <p:txEl>
                                              <p:pRg st="0" end="0"/>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433167"/>
                                        </p:tgtEl>
                                        <p:attrNameLst>
                                          <p:attrName>style.visibility</p:attrName>
                                        </p:attrNameLst>
                                      </p:cBhvr>
                                      <p:to>
                                        <p:strVal val="visible"/>
                                      </p:to>
                                    </p:set>
                                    <p:animEffect transition="in" filter="wipe(up)">
                                      <p:cBhvr>
                                        <p:cTn id="28" dur="500"/>
                                        <p:tgtEl>
                                          <p:spTgt spid="433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build="p" autoUpdateAnimBg="0" advAuto="0"/>
      <p:bldP spid="433159"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7" name="TPQuestion"/>
          <p:cNvSpPr>
            <a:spLocks noChangeArrowheads="1"/>
          </p:cNvSpPr>
          <p:nvPr/>
        </p:nvSpPr>
        <p:spPr bwMode="auto">
          <a:xfrm>
            <a:off x="533400" y="1504950"/>
            <a:ext cx="8305800" cy="707886"/>
          </a:xfrm>
          <a:prstGeom prst="rect">
            <a:avLst/>
          </a:prstGeom>
          <a:noFill/>
          <a:ln w="9525">
            <a:noFill/>
            <a:miter lim="800000"/>
            <a:headEnd/>
            <a:tailEnd/>
          </a:ln>
          <a:effectLst/>
        </p:spPr>
        <p:txBody>
          <a:bodyPr>
            <a:prstTxWarp prst="textNoShape">
              <a:avLst/>
            </a:prstTxWarp>
            <a:spAutoFit/>
          </a:bodyPr>
          <a:lstStyle/>
          <a:p>
            <a:pPr marL="342900">
              <a:spcBef>
                <a:spcPct val="0"/>
              </a:spcBef>
              <a:spcAft>
                <a:spcPct val="0"/>
              </a:spcAft>
            </a:pPr>
            <a:r>
              <a:rPr lang="en-US" sz="2000" b="1" dirty="0">
                <a:solidFill>
                  <a:srgbClr val="0000FF"/>
                </a:solidFill>
              </a:rPr>
              <a:t>Determine whether the figure has line symmetry. If it does, trace the figure and draw all lines of symmetry. If not, write </a:t>
            </a:r>
            <a:r>
              <a:rPr lang="en-US" sz="2000" b="1" i="1" dirty="0">
                <a:solidFill>
                  <a:srgbClr val="0000FF"/>
                </a:solidFill>
              </a:rPr>
              <a:t>none</a:t>
            </a:r>
            <a:r>
              <a:rPr lang="en-US" sz="2000" b="1" dirty="0">
                <a:solidFill>
                  <a:srgbClr val="0000FF"/>
                </a:solidFill>
              </a:rPr>
              <a:t>.</a:t>
            </a:r>
          </a:p>
        </p:txBody>
      </p:sp>
      <p:pic>
        <p:nvPicPr>
          <p:cNvPr id="117768" name="Picture 8" descr="CheckProgress"/>
          <p:cNvPicPr>
            <a:picLocks noChangeAspect="1" noChangeArrowheads="1"/>
          </p:cNvPicPr>
          <p:nvPr/>
        </p:nvPicPr>
        <p:blipFill>
          <a:blip r:embed="rId4"/>
          <a:srcRect/>
          <a:stretch>
            <a:fillRect/>
          </a:stretch>
        </p:blipFill>
        <p:spPr bwMode="auto">
          <a:xfrm>
            <a:off x="342900" y="711200"/>
            <a:ext cx="4038600" cy="627063"/>
          </a:xfrm>
          <a:prstGeom prst="rect">
            <a:avLst/>
          </a:prstGeom>
          <a:noFill/>
        </p:spPr>
      </p:pic>
      <p:pic>
        <p:nvPicPr>
          <p:cNvPr id="117769" name="Picture 9" descr="Example2"/>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117777" name="Rectangle 17"/>
          <p:cNvSpPr>
            <a:spLocks noChangeArrowheads="1"/>
          </p:cNvSpPr>
          <p:nvPr/>
        </p:nvSpPr>
        <p:spPr bwMode="auto">
          <a:xfrm>
            <a:off x="533400" y="5522912"/>
            <a:ext cx="8229600" cy="420688"/>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dirty="0">
                <a:solidFill>
                  <a:srgbClr val="00539D"/>
                </a:solidFill>
              </a:rPr>
              <a:t>Answer:</a:t>
            </a:r>
            <a:r>
              <a:rPr lang="en-US" b="0" dirty="0"/>
              <a:t> 	This figure has one vertical line of symmetry.</a:t>
            </a:r>
          </a:p>
        </p:txBody>
      </p:sp>
      <p:pic>
        <p:nvPicPr>
          <p:cNvPr id="117778" name="Picture 18"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117780" name="Picture 20" descr="6-x58a"/>
          <p:cNvPicPr>
            <a:picLocks noChangeAspect="1" noChangeArrowheads="1"/>
          </p:cNvPicPr>
          <p:nvPr/>
        </p:nvPicPr>
        <p:blipFill>
          <a:blip r:embed="rId7"/>
          <a:srcRect/>
          <a:stretch>
            <a:fillRect/>
          </a:stretch>
        </p:blipFill>
        <p:spPr bwMode="auto">
          <a:xfrm>
            <a:off x="3706813" y="2425700"/>
            <a:ext cx="1728787" cy="1943100"/>
          </a:xfrm>
          <a:prstGeom prst="rect">
            <a:avLst/>
          </a:prstGeom>
          <a:noFill/>
        </p:spPr>
      </p:pic>
      <p:pic>
        <p:nvPicPr>
          <p:cNvPr id="117781" name="Picture 21" descr="6-x58"/>
          <p:cNvPicPr>
            <a:picLocks noChangeAspect="1" noChangeArrowheads="1"/>
          </p:cNvPicPr>
          <p:nvPr/>
        </p:nvPicPr>
        <p:blipFill>
          <a:blip r:embed="rId8"/>
          <a:srcRect/>
          <a:stretch>
            <a:fillRect/>
          </a:stretch>
        </p:blipFill>
        <p:spPr bwMode="auto">
          <a:xfrm>
            <a:off x="3706813" y="2425700"/>
            <a:ext cx="2384144" cy="2679700"/>
          </a:xfrm>
          <a:prstGeom prst="rect">
            <a:avLst/>
          </a:prstGeom>
          <a:noFill/>
        </p:spPr>
      </p:pic>
      <p:sp>
        <p:nvSpPr>
          <p:cNvPr id="12" name="Action Button: Back or Previous 11">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wipe(left)">
                                      <p:cBhvr>
                                        <p:cTn id="7" dur="500"/>
                                        <p:tgtEl>
                                          <p:spTgt spid="11776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17769"/>
                                        </p:tgtEl>
                                        <p:attrNameLst>
                                          <p:attrName>style.visibility</p:attrName>
                                        </p:attrNameLst>
                                      </p:cBhvr>
                                      <p:to>
                                        <p:strVal val="visible"/>
                                      </p:to>
                                    </p:set>
                                    <p:animEffect transition="in" filter="box(out)">
                                      <p:cBhvr>
                                        <p:cTn id="11" dur="500"/>
                                        <p:tgtEl>
                                          <p:spTgt spid="1177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67"/>
                                        </p:tgtEl>
                                        <p:attrNameLst>
                                          <p:attrName>style.visibility</p:attrName>
                                        </p:attrNameLst>
                                      </p:cBhvr>
                                      <p:to>
                                        <p:strVal val="visible"/>
                                      </p:to>
                                    </p:set>
                                    <p:animEffect transition="in" filter="wipe(left)">
                                      <p:cBhvr>
                                        <p:cTn id="15" dur="500"/>
                                        <p:tgtEl>
                                          <p:spTgt spid="1177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7780"/>
                                        </p:tgtEl>
                                        <p:attrNameLst>
                                          <p:attrName>style.visibility</p:attrName>
                                        </p:attrNameLst>
                                      </p:cBhvr>
                                      <p:to>
                                        <p:strVal val="visible"/>
                                      </p:to>
                                    </p:set>
                                    <p:animEffect transition="in" filter="wipe(up)">
                                      <p:cBhvr>
                                        <p:cTn id="19" dur="500"/>
                                        <p:tgtEl>
                                          <p:spTgt spid="1177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7777">
                                            <p:txEl>
                                              <p:pRg st="0" end="0"/>
                                            </p:txEl>
                                          </p:spTgt>
                                        </p:tgtEl>
                                        <p:attrNameLst>
                                          <p:attrName>style.visibility</p:attrName>
                                        </p:attrNameLst>
                                      </p:cBhvr>
                                      <p:to>
                                        <p:strVal val="visible"/>
                                      </p:to>
                                    </p:set>
                                    <p:animEffect transition="in" filter="wipe(left)">
                                      <p:cBhvr>
                                        <p:cTn id="24" dur="500"/>
                                        <p:tgtEl>
                                          <p:spTgt spid="117777">
                                            <p:txEl>
                                              <p:pRg st="0" end="0"/>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17781"/>
                                        </p:tgtEl>
                                        <p:attrNameLst>
                                          <p:attrName>style.visibility</p:attrName>
                                        </p:attrNameLst>
                                      </p:cBhvr>
                                      <p:to>
                                        <p:strVal val="visible"/>
                                      </p:to>
                                    </p:set>
                                    <p:animEffect transition="in" filter="wipe(up)">
                                      <p:cBhvr>
                                        <p:cTn id="28" dur="500"/>
                                        <p:tgtEl>
                                          <p:spTgt spid="117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utoUpdateAnimBg="0"/>
      <p:bldP spid="117777"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20837" name="Oval 5"/>
          <p:cNvSpPr>
            <a:spLocks noChangeArrowheads="1"/>
          </p:cNvSpPr>
          <p:nvPr/>
        </p:nvSpPr>
        <p:spPr bwMode="auto">
          <a:xfrm>
            <a:off x="890533" y="5741808"/>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20838" name="TPAnswers"/>
          <p:cNvSpPr>
            <a:spLocks noChangeArrowheads="1"/>
          </p:cNvSpPr>
          <p:nvPr>
            <p:custDataLst>
              <p:tags r:id="rId3"/>
            </p:custDataLst>
          </p:nvPr>
        </p:nvSpPr>
        <p:spPr bwMode="auto">
          <a:xfrm>
            <a:off x="914400" y="4976813"/>
            <a:ext cx="5421313" cy="1658937"/>
          </a:xfrm>
          <a:prstGeom prst="rect">
            <a:avLst/>
          </a:prstGeom>
          <a:noFill/>
          <a:ln w="9525">
            <a:noFill/>
            <a:miter lim="800000"/>
            <a:headEnd/>
            <a:tailEnd/>
          </a:ln>
          <a:effectLst/>
        </p:spPr>
        <p:txBody>
          <a:bodyPr>
            <a:prstTxWarp prst="textNoShape">
              <a:avLst/>
            </a:prstTxWarp>
            <a:spAutoFit/>
          </a:bodyPr>
          <a:lstStyle/>
          <a:p>
            <a:pPr marL="533400" indent="-533400">
              <a:spcBef>
                <a:spcPct val="83000"/>
              </a:spcBef>
              <a:spcAft>
                <a:spcPct val="83000"/>
              </a:spcAft>
              <a:buClr>
                <a:srgbClr val="00539D"/>
              </a:buClr>
              <a:tabLst>
                <a:tab pos="2743200" algn="l"/>
              </a:tabLst>
            </a:pPr>
            <a:r>
              <a:rPr lang="pt-BR">
                <a:solidFill>
                  <a:srgbClr val="00539D"/>
                </a:solidFill>
                <a:sym typeface="Symbol" pitchFamily="-112" charset="2"/>
              </a:rPr>
              <a:t>A.</a:t>
            </a:r>
            <a:r>
              <a:rPr lang="pt-BR">
                <a:solidFill>
                  <a:schemeClr val="tx1"/>
                </a:solidFill>
                <a:sym typeface="Symbol" pitchFamily="-112" charset="2"/>
              </a:rPr>
              <a:t>	yes, 90°	</a:t>
            </a:r>
            <a:r>
              <a:rPr lang="pt-BR">
                <a:solidFill>
                  <a:srgbClr val="00539D"/>
                </a:solidFill>
                <a:sym typeface="Symbol" pitchFamily="-112" charset="2"/>
              </a:rPr>
              <a:t>B.</a:t>
            </a:r>
            <a:r>
              <a:rPr lang="pt-BR">
                <a:solidFill>
                  <a:schemeClr val="tx1"/>
                </a:solidFill>
                <a:sym typeface="Symbol" pitchFamily="-112" charset="2"/>
              </a:rPr>
              <a:t>	yes, 120°</a:t>
            </a:r>
          </a:p>
          <a:p>
            <a:pPr marL="533400" indent="-533400">
              <a:spcBef>
                <a:spcPct val="83000"/>
              </a:spcBef>
              <a:spcAft>
                <a:spcPct val="83000"/>
              </a:spcAft>
              <a:buClr>
                <a:srgbClr val="00539D"/>
              </a:buClr>
              <a:tabLst>
                <a:tab pos="2743200" algn="l"/>
              </a:tabLst>
            </a:pPr>
            <a:r>
              <a:rPr lang="pt-BR">
                <a:solidFill>
                  <a:srgbClr val="00539D"/>
                </a:solidFill>
                <a:sym typeface="Symbol" pitchFamily="-112" charset="2"/>
              </a:rPr>
              <a:t>C.</a:t>
            </a:r>
            <a:r>
              <a:rPr lang="pt-BR">
                <a:solidFill>
                  <a:schemeClr val="tx1"/>
                </a:solidFill>
                <a:sym typeface="Symbol" pitchFamily="-112" charset="2"/>
              </a:rPr>
              <a:t>	yes, 180°	</a:t>
            </a:r>
            <a:r>
              <a:rPr lang="pt-BR">
                <a:solidFill>
                  <a:srgbClr val="00539D"/>
                </a:solidFill>
                <a:sym typeface="Symbol" pitchFamily="-112" charset="2"/>
              </a:rPr>
              <a:t>D.</a:t>
            </a:r>
            <a:r>
              <a:rPr lang="pt-BR">
                <a:solidFill>
                  <a:schemeClr val="tx1"/>
                </a:solidFill>
                <a:sym typeface="Symbol" pitchFamily="-112" charset="2"/>
              </a:rPr>
              <a:t>	no</a:t>
            </a:r>
          </a:p>
        </p:txBody>
      </p:sp>
      <p:sp>
        <p:nvSpPr>
          <p:cNvPr id="120839" name="TPQuestion"/>
          <p:cNvSpPr>
            <a:spLocks noChangeArrowheads="1"/>
          </p:cNvSpPr>
          <p:nvPr/>
        </p:nvSpPr>
        <p:spPr bwMode="auto">
          <a:xfrm>
            <a:off x="533400" y="1504950"/>
            <a:ext cx="8305800" cy="707886"/>
          </a:xfrm>
          <a:prstGeom prst="rect">
            <a:avLst/>
          </a:prstGeom>
          <a:noFill/>
          <a:ln w="9525">
            <a:noFill/>
            <a:miter lim="800000"/>
            <a:headEnd/>
            <a:tailEnd/>
          </a:ln>
          <a:effectLst/>
        </p:spPr>
        <p:txBody>
          <a:bodyPr>
            <a:prstTxWarp prst="textNoShape">
              <a:avLst/>
            </a:prstTxWarp>
            <a:spAutoFit/>
          </a:bodyPr>
          <a:lstStyle/>
          <a:p>
            <a:pPr marL="342900">
              <a:spcBef>
                <a:spcPct val="0"/>
              </a:spcBef>
              <a:spcAft>
                <a:spcPct val="0"/>
              </a:spcAft>
            </a:pPr>
            <a:r>
              <a:rPr lang="en-US" sz="2000" dirty="0"/>
              <a:t>FLOWERS</a:t>
            </a:r>
            <a:r>
              <a:rPr lang="en-US" sz="2000" b="0" dirty="0">
                <a:solidFill>
                  <a:schemeClr val="tx1"/>
                </a:solidFill>
              </a:rPr>
              <a:t>  </a:t>
            </a:r>
            <a:r>
              <a:rPr lang="en-US" sz="2000" b="1" dirty="0">
                <a:solidFill>
                  <a:srgbClr val="0000FF"/>
                </a:solidFill>
              </a:rPr>
              <a:t>Determine whether the flower design has rotational symmetry. Write </a:t>
            </a:r>
            <a:r>
              <a:rPr lang="en-US" sz="2000" b="1" i="1" dirty="0">
                <a:solidFill>
                  <a:srgbClr val="0000FF"/>
                </a:solidFill>
              </a:rPr>
              <a:t>yes</a:t>
            </a:r>
            <a:r>
              <a:rPr lang="en-US" sz="2000" b="1" dirty="0">
                <a:solidFill>
                  <a:srgbClr val="0000FF"/>
                </a:solidFill>
              </a:rPr>
              <a:t> or </a:t>
            </a:r>
            <a:r>
              <a:rPr lang="en-US" sz="2000" b="1" i="1" dirty="0">
                <a:solidFill>
                  <a:srgbClr val="0000FF"/>
                </a:solidFill>
              </a:rPr>
              <a:t>no</a:t>
            </a:r>
            <a:r>
              <a:rPr lang="en-US" sz="2000" b="1" dirty="0">
                <a:solidFill>
                  <a:srgbClr val="0000FF"/>
                </a:solidFill>
              </a:rPr>
              <a:t>. If </a:t>
            </a:r>
            <a:r>
              <a:rPr lang="en-US" sz="2000" b="1" i="1" dirty="0">
                <a:solidFill>
                  <a:srgbClr val="0000FF"/>
                </a:solidFill>
              </a:rPr>
              <a:t>yes</a:t>
            </a:r>
            <a:r>
              <a:rPr lang="en-US" sz="2000" b="1" dirty="0">
                <a:solidFill>
                  <a:srgbClr val="0000FF"/>
                </a:solidFill>
              </a:rPr>
              <a:t>, name its </a:t>
            </a:r>
            <a:r>
              <a:rPr lang="en-US" sz="2000" b="1" dirty="0" err="1">
                <a:solidFill>
                  <a:srgbClr val="0000FF"/>
                </a:solidFill>
              </a:rPr>
              <a:t>angle(s</a:t>
            </a:r>
            <a:r>
              <a:rPr lang="en-US" sz="2000" b="1" dirty="0">
                <a:solidFill>
                  <a:srgbClr val="0000FF"/>
                </a:solidFill>
              </a:rPr>
              <a:t>) of rotation.</a:t>
            </a:r>
          </a:p>
        </p:txBody>
      </p:sp>
      <p:pic>
        <p:nvPicPr>
          <p:cNvPr id="120840" name="Picture 8"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pic>
        <p:nvPicPr>
          <p:cNvPr id="120841" name="Picture 9"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pic>
        <p:nvPicPr>
          <p:cNvPr id="120844" name="Picture 12" descr="6-16"/>
          <p:cNvPicPr>
            <a:picLocks noChangeAspect="1" noChangeArrowheads="1"/>
          </p:cNvPicPr>
          <p:nvPr/>
        </p:nvPicPr>
        <p:blipFill>
          <a:blip r:embed="rId8"/>
          <a:srcRect/>
          <a:stretch>
            <a:fillRect/>
          </a:stretch>
        </p:blipFill>
        <p:spPr bwMode="auto">
          <a:xfrm>
            <a:off x="3437731" y="2455862"/>
            <a:ext cx="2268538" cy="2268538"/>
          </a:xfrm>
          <a:prstGeom prst="rect">
            <a:avLst/>
          </a:prstGeom>
          <a:noFill/>
        </p:spPr>
      </p:pic>
      <p:pic>
        <p:nvPicPr>
          <p:cNvPr id="120845" name="Picture 13" descr="LH_6-5"/>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4" name="Action Button: Back or Previous 13">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Forward or Next 14">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wipe(left)">
                                      <p:cBhvr>
                                        <p:cTn id="7" dur="500"/>
                                        <p:tgtEl>
                                          <p:spTgt spid="12084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0840"/>
                                        </p:tgtEl>
                                        <p:attrNameLst>
                                          <p:attrName>style.visibility</p:attrName>
                                        </p:attrNameLst>
                                      </p:cBhvr>
                                      <p:to>
                                        <p:strVal val="visible"/>
                                      </p:to>
                                    </p:set>
                                    <p:animEffect transition="in" filter="box(out)">
                                      <p:cBhvr>
                                        <p:cTn id="11" dur="500"/>
                                        <p:tgtEl>
                                          <p:spTgt spid="1208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0839"/>
                                        </p:tgtEl>
                                        <p:attrNameLst>
                                          <p:attrName>style.visibility</p:attrName>
                                        </p:attrNameLst>
                                      </p:cBhvr>
                                      <p:to>
                                        <p:strVal val="visible"/>
                                      </p:to>
                                    </p:set>
                                    <p:animEffect transition="in" filter="wipe(left)">
                                      <p:cBhvr>
                                        <p:cTn id="15" dur="500"/>
                                        <p:tgtEl>
                                          <p:spTgt spid="1208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0844"/>
                                        </p:tgtEl>
                                        <p:attrNameLst>
                                          <p:attrName>style.visibility</p:attrName>
                                        </p:attrNameLst>
                                      </p:cBhvr>
                                      <p:to>
                                        <p:strVal val="visible"/>
                                      </p:to>
                                    </p:set>
                                    <p:animEffect transition="in" filter="wipe(up)">
                                      <p:cBhvr>
                                        <p:cTn id="19" dur="500"/>
                                        <p:tgtEl>
                                          <p:spTgt spid="1208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0838"/>
                                        </p:tgtEl>
                                        <p:attrNameLst>
                                          <p:attrName>style.visibility</p:attrName>
                                        </p:attrNameLst>
                                      </p:cBhvr>
                                      <p:to>
                                        <p:strVal val="visible"/>
                                      </p:to>
                                    </p:set>
                                    <p:animEffect transition="in" filter="wipe(left)">
                                      <p:cBhvr>
                                        <p:cTn id="23" dur="500"/>
                                        <p:tgtEl>
                                          <p:spTgt spid="12083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0837"/>
                                        </p:tgtEl>
                                        <p:attrNameLst>
                                          <p:attrName>style.visibility</p:attrName>
                                        </p:attrNameLst>
                                      </p:cBhvr>
                                      <p:to>
                                        <p:strVal val="visible"/>
                                      </p:to>
                                    </p:set>
                                    <p:animEffect transition="in" filter="box(in)">
                                      <p:cBhvr>
                                        <p:cTn id="28"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P spid="120838" grpId="0" autoUpdateAnimBg="0"/>
      <p:bldP spid="120839"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63" name="Rectangle 3"/>
          <p:cNvSpPr>
            <a:spLocks noChangeArrowheads="1"/>
          </p:cNvSpPr>
          <p:nvPr/>
        </p:nvSpPr>
        <p:spPr bwMode="auto">
          <a:xfrm>
            <a:off x="876300" y="1514475"/>
            <a:ext cx="5459413" cy="420688"/>
          </a:xfrm>
          <a:prstGeom prst="rect">
            <a:avLst/>
          </a:prstGeom>
          <a:noFill/>
          <a:ln w="9525">
            <a:noFill/>
            <a:miter lim="800000"/>
            <a:headEnd/>
            <a:tailEnd/>
          </a:ln>
          <a:effectLst/>
        </p:spPr>
        <p:txBody>
          <a:bodyPr>
            <a:prstTxWarp prst="textNoShape">
              <a:avLst/>
            </a:prstTxWarp>
          </a:bodyPr>
          <a:lstStyle/>
          <a:p>
            <a:r>
              <a:rPr lang="en-US" sz="2000" dirty="0">
                <a:sym typeface="Symbol" pitchFamily="-112" charset="2"/>
              </a:rPr>
              <a:t>DESIGN</a:t>
            </a:r>
            <a:r>
              <a:rPr lang="en-US" sz="2000" dirty="0">
                <a:solidFill>
                  <a:schemeClr val="tx1"/>
                </a:solidFill>
                <a:sym typeface="Symbol" pitchFamily="-112" charset="2"/>
              </a:rPr>
              <a:t>  </a:t>
            </a:r>
            <a:r>
              <a:rPr lang="en-US" sz="2000" dirty="0">
                <a:solidFill>
                  <a:srgbClr val="00539D"/>
                </a:solidFill>
                <a:sym typeface="Symbol" pitchFamily="-112" charset="2"/>
              </a:rPr>
              <a:t>Copy and complete the figure so that the completed design has rotational symmetry with </a:t>
            </a:r>
            <a:r>
              <a:rPr lang="en-US" sz="2000" dirty="0" smtClean="0">
                <a:solidFill>
                  <a:srgbClr val="00539D"/>
                </a:solidFill>
                <a:sym typeface="Symbol" pitchFamily="-112" charset="2"/>
              </a:rPr>
              <a:t>90°, 180°, </a:t>
            </a:r>
            <a:r>
              <a:rPr lang="en-US" sz="2000" dirty="0">
                <a:solidFill>
                  <a:srgbClr val="00539D"/>
                </a:solidFill>
                <a:sym typeface="Symbol" pitchFamily="-112" charset="2"/>
              </a:rPr>
              <a:t>and </a:t>
            </a:r>
            <a:r>
              <a:rPr lang="en-US" sz="2000" dirty="0" smtClean="0">
                <a:solidFill>
                  <a:srgbClr val="00539D"/>
                </a:solidFill>
                <a:sym typeface="Symbol" pitchFamily="-112" charset="2"/>
              </a:rPr>
              <a:t>270° </a:t>
            </a:r>
            <a:r>
              <a:rPr lang="en-US" sz="2000" dirty="0">
                <a:solidFill>
                  <a:srgbClr val="00539D"/>
                </a:solidFill>
                <a:sym typeface="Symbol" pitchFamily="-112" charset="2"/>
              </a:rPr>
              <a:t>as its angles of</a:t>
            </a:r>
            <a:r>
              <a:rPr lang="en-US" sz="2000" dirty="0" smtClean="0">
                <a:solidFill>
                  <a:srgbClr val="00539D"/>
                </a:solidFill>
                <a:sym typeface="Symbol" pitchFamily="-112" charset="2"/>
              </a:rPr>
              <a:t> </a:t>
            </a:r>
            <a:r>
              <a:rPr lang="en-US" sz="2000" smtClean="0">
                <a:solidFill>
                  <a:srgbClr val="00539D"/>
                </a:solidFill>
                <a:sym typeface="Symbol" pitchFamily="-112" charset="2"/>
              </a:rPr>
              <a:t>counter clockwise rotation</a:t>
            </a:r>
            <a:r>
              <a:rPr lang="en-US" sz="2000" dirty="0">
                <a:solidFill>
                  <a:srgbClr val="00539D"/>
                </a:solidFill>
                <a:sym typeface="Symbol" pitchFamily="-112" charset="2"/>
              </a:rPr>
              <a:t>.</a:t>
            </a:r>
          </a:p>
        </p:txBody>
      </p:sp>
      <p:pic>
        <p:nvPicPr>
          <p:cNvPr id="450564" name="Picture 4"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450565" name="Rectangle 5"/>
          <p:cNvSpPr>
            <a:spLocks noChangeArrowheads="1"/>
          </p:cNvSpPr>
          <p:nvPr/>
        </p:nvSpPr>
        <p:spPr bwMode="auto">
          <a:xfrm>
            <a:off x="533400" y="3478213"/>
            <a:ext cx="1951038" cy="420687"/>
          </a:xfrm>
          <a:prstGeom prst="rect">
            <a:avLst/>
          </a:prstGeom>
          <a:noFill/>
          <a:ln w="9525">
            <a:noFill/>
            <a:miter lim="800000"/>
            <a:headEnd/>
            <a:tailEnd/>
          </a:ln>
          <a:effectLst/>
        </p:spPr>
        <p:txBody>
          <a:bodyPr>
            <a:prstTxWarp prst="textNoShape">
              <a:avLst/>
            </a:prstTxWarp>
            <a:spAutoFit/>
          </a:bodyPr>
          <a:lstStyle/>
          <a:p>
            <a:pPr marL="1712913" indent="-1368425">
              <a:spcAft>
                <a:spcPct val="0"/>
              </a:spcAft>
              <a:buClr>
                <a:srgbClr val="FFFFFF"/>
              </a:buClr>
              <a:tabLst>
                <a:tab pos="1943100" algn="l"/>
              </a:tabLst>
            </a:pPr>
            <a:r>
              <a:rPr lang="en-US">
                <a:solidFill>
                  <a:srgbClr val="00539D"/>
                </a:solidFill>
              </a:rPr>
              <a:t>Answer:</a:t>
            </a:r>
            <a:r>
              <a:rPr lang="en-US" b="0"/>
              <a:t> </a:t>
            </a:r>
          </a:p>
        </p:txBody>
      </p:sp>
      <p:pic>
        <p:nvPicPr>
          <p:cNvPr id="450569" name="Picture 9" descr="LH_6-5"/>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450574" name="Picture 14"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450576" name="Picture 16" descr="6-x68"/>
          <p:cNvPicPr>
            <a:picLocks noChangeAspect="1" noChangeArrowheads="1"/>
          </p:cNvPicPr>
          <p:nvPr/>
        </p:nvPicPr>
        <p:blipFill>
          <a:blip r:embed="rId7"/>
          <a:srcRect/>
          <a:stretch>
            <a:fillRect/>
          </a:stretch>
        </p:blipFill>
        <p:spPr bwMode="auto">
          <a:xfrm>
            <a:off x="6729413" y="1544638"/>
            <a:ext cx="1855787" cy="1893887"/>
          </a:xfrm>
          <a:prstGeom prst="rect">
            <a:avLst/>
          </a:prstGeom>
          <a:noFill/>
        </p:spPr>
      </p:pic>
      <p:pic>
        <p:nvPicPr>
          <p:cNvPr id="450577" name="Picture 17" descr="6-x69"/>
          <p:cNvPicPr>
            <a:picLocks noChangeAspect="1" noChangeArrowheads="1"/>
          </p:cNvPicPr>
          <p:nvPr/>
        </p:nvPicPr>
        <p:blipFill>
          <a:blip r:embed="rId8"/>
          <a:srcRect/>
          <a:stretch>
            <a:fillRect/>
          </a:stretch>
        </p:blipFill>
        <p:spPr bwMode="auto">
          <a:xfrm>
            <a:off x="2411413" y="3400425"/>
            <a:ext cx="2778125" cy="2800350"/>
          </a:xfrm>
          <a:prstGeom prst="rect">
            <a:avLst/>
          </a:prstGeom>
          <a:noFill/>
        </p:spPr>
      </p:pic>
      <p:sp>
        <p:nvSpPr>
          <p:cNvPr id="13" name="Action Button: Back or Previous 12">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0574"/>
                                        </p:tgtEl>
                                        <p:attrNameLst>
                                          <p:attrName>style.visibility</p:attrName>
                                        </p:attrNameLst>
                                      </p:cBhvr>
                                      <p:to>
                                        <p:strVal val="visible"/>
                                      </p:to>
                                    </p:set>
                                    <p:animEffect transition="in" filter="wipe(left)">
                                      <p:cBhvr>
                                        <p:cTn id="7" dur="500"/>
                                        <p:tgtEl>
                                          <p:spTgt spid="45057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0564"/>
                                        </p:tgtEl>
                                        <p:attrNameLst>
                                          <p:attrName>style.visibility</p:attrName>
                                        </p:attrNameLst>
                                      </p:cBhvr>
                                      <p:to>
                                        <p:strVal val="visible"/>
                                      </p:to>
                                    </p:set>
                                    <p:animEffect transition="in" filter="box(out)">
                                      <p:cBhvr>
                                        <p:cTn id="11" dur="500"/>
                                        <p:tgtEl>
                                          <p:spTgt spid="4505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0563">
                                            <p:txEl>
                                              <p:pRg st="0" end="0"/>
                                            </p:txEl>
                                          </p:spTgt>
                                        </p:tgtEl>
                                        <p:attrNameLst>
                                          <p:attrName>style.visibility</p:attrName>
                                        </p:attrNameLst>
                                      </p:cBhvr>
                                      <p:to>
                                        <p:strVal val="visible"/>
                                      </p:to>
                                    </p:set>
                                    <p:animEffect transition="in" filter="wipe(left)">
                                      <p:cBhvr>
                                        <p:cTn id="15" dur="500"/>
                                        <p:tgtEl>
                                          <p:spTgt spid="450563">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0576"/>
                                        </p:tgtEl>
                                        <p:attrNameLst>
                                          <p:attrName>style.visibility</p:attrName>
                                        </p:attrNameLst>
                                      </p:cBhvr>
                                      <p:to>
                                        <p:strVal val="visible"/>
                                      </p:to>
                                    </p:set>
                                    <p:animEffect transition="in" filter="wipe(up)">
                                      <p:cBhvr>
                                        <p:cTn id="19" dur="500"/>
                                        <p:tgtEl>
                                          <p:spTgt spid="4505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0565">
                                            <p:txEl>
                                              <p:pRg st="0" end="0"/>
                                            </p:txEl>
                                          </p:spTgt>
                                        </p:tgtEl>
                                        <p:attrNameLst>
                                          <p:attrName>style.visibility</p:attrName>
                                        </p:attrNameLst>
                                      </p:cBhvr>
                                      <p:to>
                                        <p:strVal val="visible"/>
                                      </p:to>
                                    </p:set>
                                    <p:animEffect transition="in" filter="wipe(left)">
                                      <p:cBhvr>
                                        <p:cTn id="24" dur="500"/>
                                        <p:tgtEl>
                                          <p:spTgt spid="450565">
                                            <p:txEl>
                                              <p:pRg st="0" end="0"/>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450577"/>
                                        </p:tgtEl>
                                        <p:attrNameLst>
                                          <p:attrName>style.visibility</p:attrName>
                                        </p:attrNameLst>
                                      </p:cBhvr>
                                      <p:to>
                                        <p:strVal val="visible"/>
                                      </p:to>
                                    </p:set>
                                    <p:animEffect transition="in" filter="wipe(up)">
                                      <p:cBhvr>
                                        <p:cTn id="28" dur="500"/>
                                        <p:tgtEl>
                                          <p:spTgt spid="450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advAuto="0"/>
      <p:bldP spid="450565"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5843" name="Picture 3" descr="Ch06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5844"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467975" name="Oval 7"/>
          <p:cNvSpPr>
            <a:spLocks noChangeArrowheads="1"/>
          </p:cNvSpPr>
          <p:nvPr/>
        </p:nvSpPr>
        <p:spPr bwMode="auto">
          <a:xfrm>
            <a:off x="1048748" y="3163091"/>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467976" name="TPAnswers"/>
          <p:cNvSpPr>
            <a:spLocks noChangeArrowheads="1"/>
          </p:cNvSpPr>
          <p:nvPr>
            <p:custDataLst>
              <p:tags r:id="rId3"/>
            </p:custDataLst>
          </p:nvPr>
        </p:nvSpPr>
        <p:spPr bwMode="auto">
          <a:xfrm>
            <a:off x="1066800" y="2400300"/>
            <a:ext cx="2790825"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a:solidFill>
                  <a:srgbClr val="00539D"/>
                </a:solidFill>
                <a:sym typeface="Symbol" charset="2"/>
              </a:rPr>
              <a:t>A.</a:t>
            </a:r>
            <a:r>
              <a:rPr lang="pt-BR">
                <a:solidFill>
                  <a:schemeClr val="tx1"/>
                </a:solidFill>
                <a:sym typeface="Symbol" charset="2"/>
              </a:rPr>
              <a:t>	</a:t>
            </a:r>
            <a:r>
              <a:rPr lang="pt-BR" i="1">
                <a:solidFill>
                  <a:schemeClr val="tx1"/>
                </a:solidFill>
                <a:sym typeface="Symbol" charset="2"/>
              </a:rPr>
              <a:t>x</a:t>
            </a:r>
            <a:r>
              <a:rPr lang="pt-BR">
                <a:solidFill>
                  <a:schemeClr val="tx1"/>
                </a:solidFill>
                <a:sym typeface="Symbol" charset="2"/>
              </a:rPr>
              <a:t> = 225</a:t>
            </a:r>
          </a:p>
          <a:p>
            <a:pPr marL="533400" indent="-533400">
              <a:spcBef>
                <a:spcPct val="83000"/>
              </a:spcBef>
              <a:spcAft>
                <a:spcPct val="83000"/>
              </a:spcAft>
              <a:buClr>
                <a:srgbClr val="00539D"/>
              </a:buClr>
            </a:pPr>
            <a:r>
              <a:rPr lang="pt-BR">
                <a:solidFill>
                  <a:srgbClr val="00539D"/>
                </a:solidFill>
                <a:sym typeface="Symbol" charset="2"/>
              </a:rPr>
              <a:t>B.</a:t>
            </a:r>
            <a:r>
              <a:rPr lang="pt-BR">
                <a:solidFill>
                  <a:schemeClr val="tx1"/>
                </a:solidFill>
                <a:sym typeface="Symbol" charset="2"/>
              </a:rPr>
              <a:t>	</a:t>
            </a:r>
            <a:r>
              <a:rPr lang="pt-BR" i="1">
                <a:solidFill>
                  <a:schemeClr val="tx1"/>
                </a:solidFill>
                <a:sym typeface="Symbol" charset="2"/>
              </a:rPr>
              <a:t>x</a:t>
            </a:r>
            <a:r>
              <a:rPr lang="pt-BR">
                <a:solidFill>
                  <a:schemeClr val="tx1"/>
                </a:solidFill>
                <a:sym typeface="Symbol" charset="2"/>
              </a:rPr>
              <a:t> = 135</a:t>
            </a:r>
          </a:p>
          <a:p>
            <a:pPr marL="533400" indent="-533400">
              <a:spcBef>
                <a:spcPct val="83000"/>
              </a:spcBef>
              <a:spcAft>
                <a:spcPct val="83000"/>
              </a:spcAft>
              <a:buClr>
                <a:srgbClr val="00539D"/>
              </a:buClr>
            </a:pPr>
            <a:r>
              <a:rPr lang="pt-BR">
                <a:solidFill>
                  <a:srgbClr val="00539D"/>
                </a:solidFill>
                <a:sym typeface="Symbol" charset="2"/>
              </a:rPr>
              <a:t>C.</a:t>
            </a:r>
            <a:r>
              <a:rPr lang="pt-BR">
                <a:solidFill>
                  <a:schemeClr val="tx1"/>
                </a:solidFill>
                <a:sym typeface="Symbol" charset="2"/>
              </a:rPr>
              <a:t>	</a:t>
            </a:r>
            <a:r>
              <a:rPr lang="pt-BR" i="1">
                <a:solidFill>
                  <a:schemeClr val="tx1"/>
                </a:solidFill>
                <a:sym typeface="Symbol" charset="2"/>
              </a:rPr>
              <a:t>x</a:t>
            </a:r>
            <a:r>
              <a:rPr lang="pt-BR">
                <a:solidFill>
                  <a:schemeClr val="tx1"/>
                </a:solidFill>
                <a:sym typeface="Symbol" charset="2"/>
              </a:rPr>
              <a:t> = 90</a:t>
            </a:r>
          </a:p>
          <a:p>
            <a:pPr marL="533400" indent="-533400">
              <a:spcBef>
                <a:spcPct val="83000"/>
              </a:spcBef>
              <a:spcAft>
                <a:spcPct val="83000"/>
              </a:spcAft>
              <a:buClr>
                <a:srgbClr val="00539D"/>
              </a:buClr>
            </a:pPr>
            <a:r>
              <a:rPr lang="pt-BR">
                <a:solidFill>
                  <a:srgbClr val="00539D"/>
                </a:solidFill>
                <a:sym typeface="Symbol" charset="2"/>
              </a:rPr>
              <a:t>D.</a:t>
            </a:r>
            <a:r>
              <a:rPr lang="pt-BR">
                <a:solidFill>
                  <a:schemeClr val="tx1"/>
                </a:solidFill>
                <a:sym typeface="Symbol" charset="2"/>
              </a:rPr>
              <a:t>	</a:t>
            </a:r>
            <a:r>
              <a:rPr lang="pt-BR" i="1">
                <a:solidFill>
                  <a:schemeClr val="tx1"/>
                </a:solidFill>
                <a:sym typeface="Symbol" charset="2"/>
              </a:rPr>
              <a:t>x</a:t>
            </a:r>
            <a:r>
              <a:rPr lang="pt-BR">
                <a:solidFill>
                  <a:schemeClr val="tx1"/>
                </a:solidFill>
                <a:sym typeface="Symbol" charset="2"/>
              </a:rPr>
              <a:t> = 45</a:t>
            </a:r>
          </a:p>
        </p:txBody>
      </p:sp>
      <p:pic>
        <p:nvPicPr>
          <p:cNvPr id="35847" name="Picture 11"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5848" name="Picture 12"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5849" name="Picture 13"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5850" name="Text Box 14"/>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a:t> (over Lesson 6-1)</a:t>
            </a:r>
          </a:p>
        </p:txBody>
      </p:sp>
      <p:pic>
        <p:nvPicPr>
          <p:cNvPr id="35851" name="Picture 15"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467984" name="TPQuestion"/>
          <p:cNvSpPr>
            <a:spLocks noChangeArrowheads="1"/>
          </p:cNvSpPr>
          <p:nvPr/>
        </p:nvSpPr>
        <p:spPr bwMode="auto">
          <a:xfrm>
            <a:off x="685800" y="1657350"/>
            <a:ext cx="5218113"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a:solidFill>
                  <a:srgbClr val="0000FF"/>
                </a:solidFill>
                <a:ea typeface="Times New Roman" charset="0"/>
                <a:cs typeface="Times New Roman" charset="0"/>
              </a:rPr>
              <a:t>Find the value of </a:t>
            </a:r>
            <a:r>
              <a:rPr lang="en-US" sz="2400" b="1" i="1" dirty="0" err="1">
                <a:solidFill>
                  <a:srgbClr val="0000FF"/>
                </a:solidFill>
                <a:ea typeface="Times New Roman" charset="0"/>
                <a:cs typeface="Times New Roman" charset="0"/>
              </a:rPr>
              <a:t>x</a:t>
            </a:r>
            <a:r>
              <a:rPr lang="en-US" sz="2400" b="1" i="1" dirty="0">
                <a:solidFill>
                  <a:srgbClr val="0000FF"/>
                </a:solidFill>
                <a:ea typeface="Times New Roman" charset="0"/>
                <a:cs typeface="Times New Roman" charset="0"/>
              </a:rPr>
              <a:t> </a:t>
            </a:r>
            <a:r>
              <a:rPr lang="en-US" sz="2400" b="1" dirty="0">
                <a:solidFill>
                  <a:srgbClr val="0000FF"/>
                </a:solidFill>
                <a:ea typeface="Times New Roman" charset="0"/>
                <a:cs typeface="Times New Roman" charset="0"/>
              </a:rPr>
              <a:t>in the figure.</a:t>
            </a:r>
          </a:p>
        </p:txBody>
      </p:sp>
      <p:pic>
        <p:nvPicPr>
          <p:cNvPr id="467985" name="Picture 17" descr="5m_6_2B"/>
          <p:cNvPicPr>
            <a:picLocks noChangeAspect="1" noChangeArrowheads="1"/>
          </p:cNvPicPr>
          <p:nvPr/>
        </p:nvPicPr>
        <p:blipFill>
          <a:blip r:embed="rId12"/>
          <a:srcRect/>
          <a:stretch>
            <a:fillRect/>
          </a:stretch>
        </p:blipFill>
        <p:spPr bwMode="auto">
          <a:xfrm>
            <a:off x="6000750" y="1598613"/>
            <a:ext cx="2705100" cy="1436687"/>
          </a:xfrm>
          <a:prstGeom prst="rect">
            <a:avLst/>
          </a:prstGeom>
          <a:noFill/>
          <a:ln w="9525">
            <a:noFill/>
            <a:miter lim="800000"/>
            <a:headEnd/>
            <a:tailEnd/>
          </a:ln>
        </p:spPr>
      </p:pic>
      <p:pic>
        <p:nvPicPr>
          <p:cNvPr id="15" name="Picture 8" descr="Example1"/>
          <p:cNvPicPr>
            <a:picLocks noChangeAspect="1" noChangeArrowheads="1"/>
          </p:cNvPicPr>
          <p:nvPr/>
        </p:nvPicPr>
        <p:blipFill>
          <a:blip r:embed="rId13"/>
          <a:srcRect/>
          <a:stretch>
            <a:fillRect/>
          </a:stretch>
        </p:blipFill>
        <p:spPr bwMode="auto">
          <a:xfrm>
            <a:off x="573088" y="16383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7984"/>
                                        </p:tgtEl>
                                        <p:attrNameLst>
                                          <p:attrName>style.visibility</p:attrName>
                                        </p:attrNameLst>
                                      </p:cBhvr>
                                      <p:to>
                                        <p:strVal val="visible"/>
                                      </p:to>
                                    </p:set>
                                    <p:animEffect transition="in" filter="wipe(left)">
                                      <p:cBhvr>
                                        <p:cTn id="11" dur="500"/>
                                        <p:tgtEl>
                                          <p:spTgt spid="46798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67985"/>
                                        </p:tgtEl>
                                        <p:attrNameLst>
                                          <p:attrName>style.visibility</p:attrName>
                                        </p:attrNameLst>
                                      </p:cBhvr>
                                      <p:to>
                                        <p:strVal val="visible"/>
                                      </p:to>
                                    </p:set>
                                    <p:animEffect transition="in" filter="wipe(up)">
                                      <p:cBhvr>
                                        <p:cTn id="15" dur="500"/>
                                        <p:tgtEl>
                                          <p:spTgt spid="46798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7976"/>
                                        </p:tgtEl>
                                        <p:attrNameLst>
                                          <p:attrName>style.visibility</p:attrName>
                                        </p:attrNameLst>
                                      </p:cBhvr>
                                      <p:to>
                                        <p:strVal val="visible"/>
                                      </p:to>
                                    </p:set>
                                    <p:animEffect transition="in" filter="wipe(left)">
                                      <p:cBhvr>
                                        <p:cTn id="19" dur="500"/>
                                        <p:tgtEl>
                                          <p:spTgt spid="46797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7975"/>
                                        </p:tgtEl>
                                        <p:attrNameLst>
                                          <p:attrName>style.visibility</p:attrName>
                                        </p:attrNameLst>
                                      </p:cBhvr>
                                      <p:to>
                                        <p:strVal val="visible"/>
                                      </p:to>
                                    </p:set>
                                    <p:animEffect transition="in" filter="box(in)">
                                      <p:cBhvr>
                                        <p:cTn id="24" dur="500"/>
                                        <p:tgtEl>
                                          <p:spTgt spid="467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5" grpId="0" animBg="1"/>
      <p:bldP spid="467976" grpId="0" autoUpdateAnimBg="0"/>
      <p:bldP spid="467984"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14" name="Picture 14"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128003"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128004"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128013" name="Picture 13"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p:spPr>
      </p:pic>
      <p:sp>
        <p:nvSpPr>
          <p:cNvPr id="11" name="Action Button: Back or Previous 10">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7892" name="Picture 20" descr="Ch06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7893"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4565" name="Oval 5"/>
          <p:cNvSpPr>
            <a:spLocks noChangeArrowheads="1"/>
          </p:cNvSpPr>
          <p:nvPr/>
        </p:nvSpPr>
        <p:spPr bwMode="auto">
          <a:xfrm>
            <a:off x="1034793" y="4897172"/>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4566" name="TPAnswers"/>
          <p:cNvSpPr>
            <a:spLocks noChangeArrowheads="1"/>
          </p:cNvSpPr>
          <p:nvPr>
            <p:custDataLst>
              <p:tags r:id="rId3"/>
            </p:custDataLst>
          </p:nvPr>
        </p:nvSpPr>
        <p:spPr bwMode="auto">
          <a:xfrm>
            <a:off x="1066800" y="2708275"/>
            <a:ext cx="2790825"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a:solidFill>
                  <a:srgbClr val="00539D"/>
                </a:solidFill>
                <a:sym typeface="Symbol" charset="2"/>
              </a:rPr>
              <a:t>A.</a:t>
            </a:r>
            <a:r>
              <a:rPr lang="pt-BR">
                <a:solidFill>
                  <a:schemeClr val="tx1"/>
                </a:solidFill>
                <a:sym typeface="Symbol" charset="2"/>
              </a:rPr>
              <a:t>	40</a:t>
            </a:r>
          </a:p>
          <a:p>
            <a:pPr marL="533400" indent="-533400">
              <a:spcBef>
                <a:spcPct val="83000"/>
              </a:spcBef>
              <a:spcAft>
                <a:spcPct val="83000"/>
              </a:spcAft>
              <a:buClr>
                <a:srgbClr val="00539D"/>
              </a:buClr>
            </a:pPr>
            <a:r>
              <a:rPr lang="pt-BR">
                <a:solidFill>
                  <a:srgbClr val="00539D"/>
                </a:solidFill>
                <a:sym typeface="Symbol" charset="2"/>
              </a:rPr>
              <a:t>B.</a:t>
            </a:r>
            <a:r>
              <a:rPr lang="pt-BR">
                <a:solidFill>
                  <a:schemeClr val="tx1"/>
                </a:solidFill>
                <a:sym typeface="Symbol" charset="2"/>
              </a:rPr>
              <a:t>	45</a:t>
            </a:r>
          </a:p>
          <a:p>
            <a:pPr marL="533400" indent="-533400">
              <a:spcBef>
                <a:spcPct val="83000"/>
              </a:spcBef>
              <a:spcAft>
                <a:spcPct val="83000"/>
              </a:spcAft>
              <a:buClr>
                <a:srgbClr val="00539D"/>
              </a:buClr>
            </a:pPr>
            <a:r>
              <a:rPr lang="pt-BR">
                <a:solidFill>
                  <a:srgbClr val="00539D"/>
                </a:solidFill>
                <a:sym typeface="Symbol" charset="2"/>
              </a:rPr>
              <a:t>C.</a:t>
            </a:r>
            <a:r>
              <a:rPr lang="pt-BR">
                <a:solidFill>
                  <a:schemeClr val="tx1"/>
                </a:solidFill>
                <a:sym typeface="Symbol" charset="2"/>
              </a:rPr>
              <a:t>	50</a:t>
            </a:r>
          </a:p>
          <a:p>
            <a:pPr marL="533400" indent="-533400">
              <a:spcBef>
                <a:spcPct val="83000"/>
              </a:spcBef>
              <a:spcAft>
                <a:spcPct val="83000"/>
              </a:spcAft>
              <a:buClr>
                <a:srgbClr val="00539D"/>
              </a:buClr>
            </a:pPr>
            <a:r>
              <a:rPr lang="pt-BR">
                <a:solidFill>
                  <a:srgbClr val="00539D"/>
                </a:solidFill>
                <a:sym typeface="Symbol" charset="2"/>
              </a:rPr>
              <a:t>D.</a:t>
            </a:r>
            <a:r>
              <a:rPr lang="pt-BR">
                <a:solidFill>
                  <a:schemeClr val="tx1"/>
                </a:solidFill>
                <a:sym typeface="Symbol" charset="2"/>
              </a:rPr>
              <a:t>	55</a:t>
            </a:r>
          </a:p>
        </p:txBody>
      </p:sp>
      <p:pic>
        <p:nvPicPr>
          <p:cNvPr id="37897" name="Picture 11"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a:ln w="9525">
            <a:noFill/>
            <a:miter lim="800000"/>
            <a:headEnd/>
            <a:tailEnd/>
          </a:ln>
        </p:spPr>
      </p:pic>
      <p:pic>
        <p:nvPicPr>
          <p:cNvPr id="37898" name="Picture 12"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a:ln w="9525">
            <a:noFill/>
            <a:miter lim="800000"/>
            <a:headEnd/>
            <a:tailEnd/>
          </a:ln>
        </p:spPr>
      </p:pic>
      <p:pic>
        <p:nvPicPr>
          <p:cNvPr id="37899"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7900" name="Text Box 17"/>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a:t> (over Lesson 6-1)</a:t>
            </a:r>
          </a:p>
        </p:txBody>
      </p:sp>
      <p:pic>
        <p:nvPicPr>
          <p:cNvPr id="37901"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4567" name="TPQuestion"/>
          <p:cNvSpPr>
            <a:spLocks noChangeArrowheads="1"/>
          </p:cNvSpPr>
          <p:nvPr/>
        </p:nvSpPr>
        <p:spPr bwMode="auto">
          <a:xfrm>
            <a:off x="685800" y="1800225"/>
            <a:ext cx="5578475"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a:solidFill>
                  <a:srgbClr val="0000FF"/>
                </a:solidFill>
                <a:ea typeface="Times New Roman" charset="0"/>
                <a:cs typeface="Times New Roman" charset="0"/>
              </a:rPr>
              <a:t>Find the value of </a:t>
            </a:r>
            <a:r>
              <a:rPr lang="en-US" sz="2400" b="1" i="1" dirty="0" err="1">
                <a:solidFill>
                  <a:srgbClr val="0000FF"/>
                </a:solidFill>
                <a:ea typeface="Times New Roman" charset="0"/>
                <a:cs typeface="Times New Roman" charset="0"/>
              </a:rPr>
              <a:t>x</a:t>
            </a:r>
            <a:r>
              <a:rPr lang="en-US" sz="2400" b="1" dirty="0">
                <a:solidFill>
                  <a:srgbClr val="0000FF"/>
                </a:solidFill>
                <a:ea typeface="Times New Roman" charset="0"/>
                <a:cs typeface="Times New Roman" charset="0"/>
              </a:rPr>
              <a:t>.</a:t>
            </a:r>
          </a:p>
        </p:txBody>
      </p:sp>
      <p:pic>
        <p:nvPicPr>
          <p:cNvPr id="194587" name="Picture 27" descr="5min-6-2-6"/>
          <p:cNvPicPr>
            <a:picLocks noChangeAspect="1" noChangeArrowheads="1"/>
          </p:cNvPicPr>
          <p:nvPr/>
        </p:nvPicPr>
        <p:blipFill>
          <a:blip r:embed="rId12"/>
          <a:srcRect/>
          <a:stretch>
            <a:fillRect/>
          </a:stretch>
        </p:blipFill>
        <p:spPr bwMode="auto">
          <a:xfrm>
            <a:off x="5334000" y="1343025"/>
            <a:ext cx="3171825" cy="2841625"/>
          </a:xfrm>
          <a:prstGeom prst="rect">
            <a:avLst/>
          </a:prstGeom>
          <a:noFill/>
          <a:ln w="9525">
            <a:noFill/>
            <a:miter lim="800000"/>
            <a:headEnd/>
            <a:tailEnd/>
          </a:ln>
        </p:spPr>
      </p:pic>
      <p:pic>
        <p:nvPicPr>
          <p:cNvPr id="194589" name="Picture 29" descr="CAStdPrac"/>
          <p:cNvPicPr>
            <a:picLocks noChangeAspect="1" noChangeArrowheads="1"/>
          </p:cNvPicPr>
          <p:nvPr/>
        </p:nvPicPr>
        <p:blipFill>
          <a:blip r:embed="rId13"/>
          <a:srcRect/>
          <a:stretch>
            <a:fillRect/>
          </a:stretch>
        </p:blipFill>
        <p:spPr bwMode="auto">
          <a:xfrm>
            <a:off x="414338" y="1231900"/>
            <a:ext cx="2017712" cy="376238"/>
          </a:xfrm>
          <a:prstGeom prst="rect">
            <a:avLst/>
          </a:prstGeom>
          <a:noFill/>
          <a:ln w="9525">
            <a:noFill/>
            <a:miter lim="800000"/>
            <a:headEnd/>
            <a:tailEnd/>
          </a:ln>
        </p:spPr>
      </p:pic>
      <p:pic>
        <p:nvPicPr>
          <p:cNvPr id="17" name="Picture 8" descr="Example2"/>
          <p:cNvPicPr>
            <a:picLocks noChangeAspect="1" noChangeArrowheads="1"/>
          </p:cNvPicPr>
          <p:nvPr/>
        </p:nvPicPr>
        <p:blipFill>
          <a:blip r:embed="rId14"/>
          <a:srcRect/>
          <a:stretch>
            <a:fillRect/>
          </a:stretch>
        </p:blipFill>
        <p:spPr bwMode="auto">
          <a:xfrm>
            <a:off x="573088" y="18288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89"/>
                                        </p:tgtEl>
                                        <p:attrNameLst>
                                          <p:attrName>style.visibility</p:attrName>
                                        </p:attrNameLst>
                                      </p:cBhvr>
                                      <p:to>
                                        <p:strVal val="visible"/>
                                      </p:to>
                                    </p:set>
                                    <p:animEffect transition="in" filter="wipe(left)">
                                      <p:cBhvr>
                                        <p:cTn id="11" dur="500"/>
                                        <p:tgtEl>
                                          <p:spTgt spid="19458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567"/>
                                        </p:tgtEl>
                                        <p:attrNameLst>
                                          <p:attrName>style.visibility</p:attrName>
                                        </p:attrNameLst>
                                      </p:cBhvr>
                                      <p:to>
                                        <p:strVal val="visible"/>
                                      </p:to>
                                    </p:set>
                                    <p:animEffect transition="in" filter="wipe(left)">
                                      <p:cBhvr>
                                        <p:cTn id="15" dur="500"/>
                                        <p:tgtEl>
                                          <p:spTgt spid="19456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4587"/>
                                        </p:tgtEl>
                                        <p:attrNameLst>
                                          <p:attrName>style.visibility</p:attrName>
                                        </p:attrNameLst>
                                      </p:cBhvr>
                                      <p:to>
                                        <p:strVal val="visible"/>
                                      </p:to>
                                    </p:set>
                                    <p:animEffect transition="in" filter="wipe(left)">
                                      <p:cBhvr>
                                        <p:cTn id="19" dur="500"/>
                                        <p:tgtEl>
                                          <p:spTgt spid="19458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4566"/>
                                        </p:tgtEl>
                                        <p:attrNameLst>
                                          <p:attrName>style.visibility</p:attrName>
                                        </p:attrNameLst>
                                      </p:cBhvr>
                                      <p:to>
                                        <p:strVal val="visible"/>
                                      </p:to>
                                    </p:set>
                                    <p:animEffect transition="in" filter="wipe(left)">
                                      <p:cBhvr>
                                        <p:cTn id="23" dur="500"/>
                                        <p:tgtEl>
                                          <p:spTgt spid="1945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94565"/>
                                        </p:tgtEl>
                                        <p:attrNameLst>
                                          <p:attrName>style.visibility</p:attrName>
                                        </p:attrNameLst>
                                      </p:cBhvr>
                                      <p:to>
                                        <p:strVal val="visible"/>
                                      </p:to>
                                    </p:set>
                                    <p:animEffect transition="in" filter="box(in)">
                                      <p:cBhvr>
                                        <p:cTn id="28" dur="5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utoUpdateAnimBg="0"/>
      <p:bldP spid="194567"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1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44035" name="Picture 19" descr="Ch06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44036"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203781" name="Oval 5"/>
          <p:cNvSpPr>
            <a:spLocks noChangeArrowheads="1"/>
          </p:cNvSpPr>
          <p:nvPr/>
        </p:nvSpPr>
        <p:spPr bwMode="auto">
          <a:xfrm>
            <a:off x="1090613" y="2555875"/>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203782" name="TPAnswers"/>
          <p:cNvSpPr>
            <a:spLocks noChangeArrowheads="1"/>
          </p:cNvSpPr>
          <p:nvPr>
            <p:custDataLst>
              <p:tags r:id="rId3"/>
            </p:custDataLst>
          </p:nvPr>
        </p:nvSpPr>
        <p:spPr bwMode="auto">
          <a:xfrm>
            <a:off x="1066800" y="2543175"/>
            <a:ext cx="2136775" cy="322580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a:solidFill>
                  <a:srgbClr val="00539D"/>
                </a:solidFill>
                <a:sym typeface="Symbol" charset="2"/>
              </a:rPr>
              <a:t>A.</a:t>
            </a:r>
            <a:r>
              <a:rPr lang="pt-BR">
                <a:solidFill>
                  <a:schemeClr val="tx1"/>
                </a:solidFill>
                <a:sym typeface="Symbol" charset="2"/>
              </a:rPr>
              <a:t>	135°</a:t>
            </a:r>
          </a:p>
          <a:p>
            <a:pPr marL="533400" indent="-533400">
              <a:spcBef>
                <a:spcPct val="83000"/>
              </a:spcBef>
              <a:spcAft>
                <a:spcPct val="83000"/>
              </a:spcAft>
              <a:buClr>
                <a:srgbClr val="00539D"/>
              </a:buClr>
            </a:pPr>
            <a:r>
              <a:rPr lang="pt-BR">
                <a:solidFill>
                  <a:srgbClr val="00539D"/>
                </a:solidFill>
                <a:sym typeface="Symbol" charset="2"/>
              </a:rPr>
              <a:t>B.</a:t>
            </a:r>
            <a:r>
              <a:rPr lang="pt-BR">
                <a:solidFill>
                  <a:schemeClr val="tx1"/>
                </a:solidFill>
                <a:sym typeface="Symbol" charset="2"/>
              </a:rPr>
              <a:t>	270°</a:t>
            </a:r>
          </a:p>
          <a:p>
            <a:pPr marL="533400" indent="-533400">
              <a:spcBef>
                <a:spcPct val="83000"/>
              </a:spcBef>
              <a:spcAft>
                <a:spcPct val="83000"/>
              </a:spcAft>
              <a:buClr>
                <a:srgbClr val="00539D"/>
              </a:buClr>
            </a:pPr>
            <a:r>
              <a:rPr lang="pt-BR">
                <a:solidFill>
                  <a:srgbClr val="00539D"/>
                </a:solidFill>
                <a:sym typeface="Symbol" charset="2"/>
              </a:rPr>
              <a:t>C.</a:t>
            </a:r>
            <a:r>
              <a:rPr lang="pt-BR">
                <a:solidFill>
                  <a:schemeClr val="tx1"/>
                </a:solidFill>
                <a:sym typeface="Symbol" charset="2"/>
              </a:rPr>
              <a:t>	540°</a:t>
            </a:r>
          </a:p>
          <a:p>
            <a:pPr marL="533400" indent="-533400">
              <a:spcBef>
                <a:spcPct val="83000"/>
              </a:spcBef>
              <a:spcAft>
                <a:spcPct val="83000"/>
              </a:spcAft>
              <a:buClr>
                <a:srgbClr val="00539D"/>
              </a:buClr>
            </a:pPr>
            <a:r>
              <a:rPr lang="pt-BR">
                <a:solidFill>
                  <a:srgbClr val="00539D"/>
                </a:solidFill>
                <a:sym typeface="Symbol" charset="2"/>
              </a:rPr>
              <a:t>D.</a:t>
            </a:r>
            <a:r>
              <a:rPr lang="pt-BR">
                <a:solidFill>
                  <a:schemeClr val="tx1"/>
                </a:solidFill>
                <a:sym typeface="Symbol" charset="2"/>
              </a:rPr>
              <a:t>	1080°</a:t>
            </a:r>
          </a:p>
        </p:txBody>
      </p:sp>
      <p:sp>
        <p:nvSpPr>
          <p:cNvPr id="203783" name="TPQuestion"/>
          <p:cNvSpPr>
            <a:spLocks noChangeArrowheads="1"/>
          </p:cNvSpPr>
          <p:nvPr/>
        </p:nvSpPr>
        <p:spPr bwMode="auto">
          <a:xfrm>
            <a:off x="685800" y="1559651"/>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a:solidFill>
                  <a:srgbClr val="0000FF"/>
                </a:solidFill>
                <a:ea typeface="Times New Roman" charset="0"/>
                <a:cs typeface="Times New Roman" charset="0"/>
              </a:rPr>
              <a:t>Find the measure of one interior angle in a regular octagon. Round to the nearest tenth if necessary.</a:t>
            </a:r>
          </a:p>
        </p:txBody>
      </p:sp>
      <p:pic>
        <p:nvPicPr>
          <p:cNvPr id="203784" name="Picture 8" descr="Example3"/>
          <p:cNvPicPr>
            <a:picLocks noChangeAspect="1" noChangeArrowheads="1"/>
          </p:cNvPicPr>
          <p:nvPr/>
        </p:nvPicPr>
        <p:blipFill>
          <a:blip r:embed="rId8"/>
          <a:srcRect/>
          <a:stretch>
            <a:fillRect/>
          </a:stretch>
        </p:blipFill>
        <p:spPr bwMode="auto">
          <a:xfrm>
            <a:off x="573088" y="1638300"/>
            <a:ext cx="457200" cy="457200"/>
          </a:xfrm>
          <a:prstGeom prst="rect">
            <a:avLst/>
          </a:prstGeom>
          <a:noFill/>
          <a:ln w="9525">
            <a:noFill/>
            <a:miter lim="800000"/>
            <a:headEnd/>
            <a:tailEnd/>
          </a:ln>
        </p:spPr>
      </p:pic>
      <p:pic>
        <p:nvPicPr>
          <p:cNvPr id="44041"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a:ln w="9525">
            <a:noFill/>
            <a:miter lim="800000"/>
            <a:headEnd/>
            <a:tailEnd/>
          </a:ln>
        </p:spPr>
      </p:pic>
      <p:pic>
        <p:nvPicPr>
          <p:cNvPr id="44042" name="Picture 11" descr="Math NAV-BKD2">
            <a:hlinkClick r:id="" action="ppaction://hlinkshowjump?jump=previousslide"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a:ln w="9525">
            <a:noFill/>
            <a:miter lim="800000"/>
            <a:headEnd/>
            <a:tailEnd/>
          </a:ln>
        </p:spPr>
      </p:pic>
      <p:pic>
        <p:nvPicPr>
          <p:cNvPr id="44043" name="Picture 15" descr="Math NAV-LessBack2">
            <a:hlinkClick r:id="" action="ppaction://noaction" highlightClick="1"/>
          </p:cNvPr>
          <p:cNvPicPr>
            <a:picLocks noChangeAspect="1" noChangeArrowheads="1"/>
          </p:cNvPicPr>
          <p:nvPr/>
        </p:nvPicPr>
        <p:blipFill>
          <a:blip r:embed="rId11"/>
          <a:srcRect/>
          <a:stretch>
            <a:fillRect/>
          </a:stretch>
        </p:blipFill>
        <p:spPr bwMode="hidden">
          <a:xfrm>
            <a:off x="7239000" y="6465888"/>
            <a:ext cx="461963" cy="368300"/>
          </a:xfrm>
          <a:prstGeom prst="rect">
            <a:avLst/>
          </a:prstGeom>
          <a:noFill/>
          <a:ln w="9525">
            <a:noFill/>
            <a:miter lim="800000"/>
            <a:headEnd/>
            <a:tailEnd/>
          </a:ln>
        </p:spPr>
      </p:pic>
      <p:sp>
        <p:nvSpPr>
          <p:cNvPr id="44044" name="Text Box 16"/>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a:t> (over Lesson 6-3)</a:t>
            </a:r>
          </a:p>
        </p:txBody>
      </p:sp>
      <p:pic>
        <p:nvPicPr>
          <p:cNvPr id="44045" name="Picture 17" descr="FiveMinuteCheck"/>
          <p:cNvPicPr>
            <a:picLocks noChangeAspect="1" noChangeArrowheads="1"/>
          </p:cNvPicPr>
          <p:nvPr/>
        </p:nvPicPr>
        <p:blipFill>
          <a:blip r:embed="rId12"/>
          <a:srcRect t="5835"/>
          <a:stretch>
            <a:fillRect/>
          </a:stretch>
        </p:blipFill>
        <p:spPr bwMode="auto">
          <a:xfrm>
            <a:off x="1255713" y="619125"/>
            <a:ext cx="3657600" cy="563563"/>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box(out)">
                                      <p:cBhvr>
                                        <p:cTn id="7" dur="500"/>
                                        <p:tgtEl>
                                          <p:spTgt spid="20378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3783"/>
                                        </p:tgtEl>
                                        <p:attrNameLst>
                                          <p:attrName>style.visibility</p:attrName>
                                        </p:attrNameLst>
                                      </p:cBhvr>
                                      <p:to>
                                        <p:strVal val="visible"/>
                                      </p:to>
                                    </p:set>
                                    <p:animEffect transition="in" filter="wipe(left)">
                                      <p:cBhvr>
                                        <p:cTn id="11" dur="500"/>
                                        <p:tgtEl>
                                          <p:spTgt spid="20378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3782"/>
                                        </p:tgtEl>
                                        <p:attrNameLst>
                                          <p:attrName>style.visibility</p:attrName>
                                        </p:attrNameLst>
                                      </p:cBhvr>
                                      <p:to>
                                        <p:strVal val="visible"/>
                                      </p:to>
                                    </p:set>
                                    <p:animEffect transition="in" filter="wipe(left)">
                                      <p:cBhvr>
                                        <p:cTn id="15" dur="500"/>
                                        <p:tgtEl>
                                          <p:spTgt spid="20378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3781"/>
                                        </p:tgtEl>
                                        <p:attrNameLst>
                                          <p:attrName>style.visibility</p:attrName>
                                        </p:attrNameLst>
                                      </p:cBhvr>
                                      <p:to>
                                        <p:strVal val="visible"/>
                                      </p:to>
                                    </p:set>
                                    <p:animEffect transition="in" filter="box(in)">
                                      <p:cBhvr>
                                        <p:cTn id="20" dur="500"/>
                                        <p:tgtEl>
                                          <p:spTgt spid="20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P spid="203782" grpId="0" autoUpdateAnimBg="0"/>
      <p:bldP spid="203783"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52227" name="Picture 20" descr="Ch06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5222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dirty="0">
                <a:solidFill>
                  <a:schemeClr val="bg1"/>
                </a:solidFill>
              </a:rPr>
              <a:t>A</a:t>
            </a:r>
          </a:p>
          <a:p>
            <a:pPr marL="609600" indent="-609600" eaLnBrk="1" hangingPunct="1">
              <a:buFontTx/>
              <a:buAutoNum type="alphaUcPeriod"/>
            </a:pPr>
            <a:r>
              <a:rPr lang="en-US" sz="2000" dirty="0">
                <a:solidFill>
                  <a:schemeClr val="bg1"/>
                </a:solidFill>
              </a:rPr>
              <a:t>B</a:t>
            </a:r>
          </a:p>
          <a:p>
            <a:pPr marL="609600" indent="-609600" eaLnBrk="1" hangingPunct="1">
              <a:buFontTx/>
              <a:buAutoNum type="alphaUcPeriod"/>
            </a:pPr>
            <a:r>
              <a:rPr lang="en-US" sz="2000" dirty="0">
                <a:solidFill>
                  <a:schemeClr val="bg1"/>
                </a:solidFill>
              </a:rPr>
              <a:t>C</a:t>
            </a:r>
          </a:p>
          <a:p>
            <a:pPr marL="609600" indent="-609600" eaLnBrk="1" hangingPunct="1">
              <a:buFontTx/>
              <a:buAutoNum type="alphaUcPeriod"/>
            </a:pPr>
            <a:r>
              <a:rPr lang="en-US" sz="2000" dirty="0">
                <a:solidFill>
                  <a:schemeClr val="bg1"/>
                </a:solidFill>
              </a:rPr>
              <a:t>D</a:t>
            </a:r>
          </a:p>
        </p:txBody>
      </p:sp>
      <p:sp>
        <p:nvSpPr>
          <p:cNvPr id="207877" name="Oval 5"/>
          <p:cNvSpPr>
            <a:spLocks noChangeArrowheads="1"/>
          </p:cNvSpPr>
          <p:nvPr/>
        </p:nvSpPr>
        <p:spPr bwMode="auto">
          <a:xfrm>
            <a:off x="1069975" y="4005263"/>
            <a:ext cx="404813"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pic>
        <p:nvPicPr>
          <p:cNvPr id="5223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52233"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52234"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52235" name="Text Box 17"/>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a:t> (over Lesson 6-4)</a:t>
            </a:r>
          </a:p>
        </p:txBody>
      </p:sp>
      <p:pic>
        <p:nvPicPr>
          <p:cNvPr id="52236"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207893" name="Picture 21" descr="5m_6_5A"/>
          <p:cNvPicPr>
            <a:picLocks noChangeAspect="1" noChangeArrowheads="1"/>
          </p:cNvPicPr>
          <p:nvPr/>
        </p:nvPicPr>
        <p:blipFill>
          <a:blip r:embed="rId12"/>
          <a:srcRect/>
          <a:stretch>
            <a:fillRect/>
          </a:stretch>
        </p:blipFill>
        <p:spPr bwMode="auto">
          <a:xfrm>
            <a:off x="5105400" y="1536700"/>
            <a:ext cx="3775075" cy="1527175"/>
          </a:xfrm>
          <a:prstGeom prst="rect">
            <a:avLst/>
          </a:prstGeom>
          <a:noFill/>
          <a:ln w="9525">
            <a:noFill/>
            <a:miter lim="800000"/>
            <a:headEnd/>
            <a:tailEnd/>
          </a:ln>
        </p:spPr>
      </p:pic>
      <p:grpSp>
        <p:nvGrpSpPr>
          <p:cNvPr id="2" name="Group 63"/>
          <p:cNvGrpSpPr>
            <a:grpSpLocks/>
          </p:cNvGrpSpPr>
          <p:nvPr/>
        </p:nvGrpSpPr>
        <p:grpSpPr bwMode="auto">
          <a:xfrm>
            <a:off x="1071563" y="3262313"/>
            <a:ext cx="5938837" cy="2795587"/>
            <a:chOff x="675" y="2055"/>
            <a:chExt cx="3741" cy="1761"/>
          </a:xfrm>
        </p:grpSpPr>
        <p:sp>
          <p:nvSpPr>
            <p:cNvPr id="52239" name="TPAnswers"/>
            <p:cNvSpPr>
              <a:spLocks noChangeArrowheads="1"/>
            </p:cNvSpPr>
            <p:nvPr>
              <p:custDataLst>
                <p:tags r:id="rId3"/>
              </p:custDataLst>
            </p:nvPr>
          </p:nvSpPr>
          <p:spPr bwMode="auto">
            <a:xfrm>
              <a:off x="675" y="2055"/>
              <a:ext cx="3741" cy="1761"/>
            </a:xfrm>
            <a:prstGeom prst="rect">
              <a:avLst/>
            </a:prstGeom>
            <a:noFill/>
            <a:ln w="9525">
              <a:noFill/>
              <a:miter lim="800000"/>
              <a:headEnd/>
              <a:tailEnd/>
            </a:ln>
          </p:spPr>
          <p:txBody>
            <a:bodyPr>
              <a:prstTxWarp prst="textNoShape">
                <a:avLst/>
              </a:prstTxWarp>
            </a:bodyPr>
            <a:lstStyle/>
            <a:p>
              <a:pPr marL="406400" indent="-406400">
                <a:spcBef>
                  <a:spcPct val="30000"/>
                </a:spcBef>
                <a:spcAft>
                  <a:spcPct val="30000"/>
                </a:spcAft>
                <a:buClr>
                  <a:srgbClr val="00539D"/>
                </a:buClr>
              </a:pPr>
              <a:r>
                <a:rPr lang="pt-BR" sz="2000">
                  <a:solidFill>
                    <a:srgbClr val="00539D"/>
                  </a:solidFill>
                  <a:sym typeface="Symbol" charset="2"/>
                </a:rPr>
                <a:t>A.	</a:t>
              </a:r>
              <a:r>
                <a:rPr lang="pt-BR" sz="2000" b="0">
                  <a:solidFill>
                    <a:schemeClr val="tx1"/>
                  </a:solidFill>
                  <a:sym typeface="Symbol" charset="2"/>
                </a:rPr>
                <a:t>yes; </a:t>
              </a:r>
              <a:r>
                <a:rPr lang="pt-BR" sz="2000" b="0" i="1">
                  <a:solidFill>
                    <a:schemeClr val="tx1"/>
                  </a:solidFill>
                  <a:sym typeface="Symbol" charset="2"/>
                </a:rPr>
                <a:t>A</a:t>
              </a:r>
              <a:r>
                <a:rPr lang="pt-BR" sz="2000" b="0">
                  <a:solidFill>
                    <a:schemeClr val="tx1"/>
                  </a:solidFill>
                  <a:sym typeface="Symbol" charset="2"/>
                </a:rPr>
                <a:t>  </a:t>
              </a:r>
              <a:r>
                <a:rPr lang="pt-BR" sz="2000" b="0" i="1">
                  <a:solidFill>
                    <a:schemeClr val="tx1"/>
                  </a:solidFill>
                  <a:sym typeface="Symbol" charset="2"/>
                </a:rPr>
                <a:t>X</a:t>
              </a:r>
              <a:r>
                <a:rPr lang="pt-BR" sz="2000" b="0">
                  <a:solidFill>
                    <a:schemeClr val="tx1"/>
                  </a:solidFill>
                  <a:sym typeface="Symbol" charset="2"/>
                </a:rPr>
                <a:t>, </a:t>
              </a:r>
              <a:r>
                <a:rPr lang="pt-BR" sz="2000" b="0" i="1">
                  <a:solidFill>
                    <a:schemeClr val="tx1"/>
                  </a:solidFill>
                  <a:sym typeface="Symbol" charset="2"/>
                </a:rPr>
                <a:t>B</a:t>
              </a:r>
              <a:r>
                <a:rPr lang="pt-BR" sz="2000" b="0">
                  <a:solidFill>
                    <a:schemeClr val="tx1"/>
                  </a:solidFill>
                  <a:sym typeface="Symbol" charset="2"/>
                </a:rPr>
                <a:t>  </a:t>
              </a:r>
              <a:r>
                <a:rPr lang="pt-BR" sz="2000" b="0" i="1">
                  <a:solidFill>
                    <a:schemeClr val="tx1"/>
                  </a:solidFill>
                  <a:sym typeface="Symbol" charset="2"/>
                </a:rPr>
                <a:t>Z, </a:t>
              </a:r>
              <a:r>
                <a:rPr lang="pt-BR" sz="2000" b="0">
                  <a:solidFill>
                    <a:schemeClr val="tx1"/>
                  </a:solidFill>
                  <a:sym typeface="Symbol" charset="2"/>
                </a:rPr>
                <a:t></a:t>
              </a:r>
              <a:r>
                <a:rPr lang="pt-BR" sz="2000" b="0" i="1">
                  <a:solidFill>
                    <a:schemeClr val="tx1"/>
                  </a:solidFill>
                  <a:sym typeface="Symbol" charset="2"/>
                </a:rPr>
                <a:t>C</a:t>
              </a:r>
              <a:r>
                <a:rPr lang="pt-BR" sz="2000" b="0">
                  <a:solidFill>
                    <a:schemeClr val="tx1"/>
                  </a:solidFill>
                  <a:sym typeface="Symbol" charset="2"/>
                </a:rPr>
                <a:t>  </a:t>
              </a:r>
              <a:r>
                <a:rPr lang="pt-BR" sz="2000" b="0" i="1">
                  <a:solidFill>
                    <a:schemeClr val="tx1"/>
                  </a:solidFill>
                  <a:sym typeface="Symbol" charset="2"/>
                </a:rPr>
                <a:t>Y, AB</a:t>
              </a:r>
              <a:r>
                <a:rPr lang="pt-BR" sz="2000" b="0">
                  <a:solidFill>
                    <a:schemeClr val="tx1"/>
                  </a:solidFill>
                  <a:sym typeface="Symbol" charset="2"/>
                </a:rPr>
                <a:t>  </a:t>
              </a:r>
              <a:r>
                <a:rPr lang="pt-BR" sz="2000" b="0" i="1">
                  <a:solidFill>
                    <a:schemeClr val="tx1"/>
                  </a:solidFill>
                  <a:sym typeface="Symbol" charset="2"/>
                </a:rPr>
                <a:t>XY, BC</a:t>
              </a:r>
              <a:r>
                <a:rPr lang="pt-BR" sz="2000" b="0">
                  <a:solidFill>
                    <a:schemeClr val="tx1"/>
                  </a:solidFill>
                  <a:sym typeface="Symbol" charset="2"/>
                </a:rPr>
                <a:t>  </a:t>
              </a:r>
              <a:r>
                <a:rPr lang="pt-BR" sz="2000" b="0" i="1">
                  <a:solidFill>
                    <a:schemeClr val="tx1"/>
                  </a:solidFill>
                  <a:sym typeface="Symbol" charset="2"/>
                </a:rPr>
                <a:t>YZ, AC</a:t>
              </a:r>
              <a:r>
                <a:rPr lang="pt-BR" sz="2000" b="0">
                  <a:solidFill>
                    <a:schemeClr val="tx1"/>
                  </a:solidFill>
                  <a:sym typeface="Symbol" charset="2"/>
                </a:rPr>
                <a:t>  </a:t>
              </a:r>
              <a:r>
                <a:rPr lang="pt-BR" sz="2000" b="0" i="1">
                  <a:solidFill>
                    <a:schemeClr val="tx1"/>
                  </a:solidFill>
                  <a:sym typeface="Symbol" charset="2"/>
                </a:rPr>
                <a:t>XZ, </a:t>
              </a:r>
              <a:r>
                <a:rPr lang="el-GR" sz="2000" b="0">
                  <a:solidFill>
                    <a:schemeClr val="tx1"/>
                  </a:solidFill>
                  <a:ea typeface="Arial" charset="0"/>
                  <a:cs typeface="Arial" charset="0"/>
                  <a:sym typeface="Symbol" charset="2"/>
                </a:rPr>
                <a:t>Δ</a:t>
              </a:r>
              <a:r>
                <a:rPr lang="pt-BR" sz="2000" b="0" i="1">
                  <a:solidFill>
                    <a:schemeClr val="tx1"/>
                  </a:solidFill>
                  <a:sym typeface="Symbol" charset="2"/>
                </a:rPr>
                <a:t>ABC </a:t>
              </a:r>
              <a:r>
                <a:rPr lang="pt-BR" sz="2000" b="0">
                  <a:solidFill>
                    <a:schemeClr val="tx1"/>
                  </a:solidFill>
                  <a:sym typeface="Symbol" charset="2"/>
                </a:rPr>
                <a:t> </a:t>
              </a:r>
              <a:r>
                <a:rPr lang="el-GR" sz="2000" b="0">
                  <a:solidFill>
                    <a:schemeClr val="tx1"/>
                  </a:solidFill>
                  <a:ea typeface="Arial" charset="0"/>
                  <a:cs typeface="Arial" charset="0"/>
                  <a:sym typeface="Symbol" charset="2"/>
                </a:rPr>
                <a:t>Δ</a:t>
              </a:r>
              <a:r>
                <a:rPr lang="pt-BR" sz="2000" b="0" i="1">
                  <a:solidFill>
                    <a:schemeClr val="tx1"/>
                  </a:solidFill>
                  <a:sym typeface="Symbol" charset="2"/>
                </a:rPr>
                <a:t>XYZ</a:t>
              </a:r>
              <a:r>
                <a:rPr lang="pt-BR" sz="2000">
                  <a:solidFill>
                    <a:schemeClr val="tx1"/>
                  </a:solidFill>
                  <a:sym typeface="Symbol" charset="2"/>
                </a:rPr>
                <a:t>	</a:t>
              </a:r>
            </a:p>
            <a:p>
              <a:pPr marL="406400" indent="-406400">
                <a:spcBef>
                  <a:spcPct val="30000"/>
                </a:spcBef>
                <a:spcAft>
                  <a:spcPct val="30000"/>
                </a:spcAft>
                <a:buClr>
                  <a:srgbClr val="00539D"/>
                </a:buClr>
              </a:pPr>
              <a:r>
                <a:rPr lang="pt-BR" sz="2000">
                  <a:solidFill>
                    <a:srgbClr val="00539D"/>
                  </a:solidFill>
                  <a:sym typeface="Symbol" charset="2"/>
                </a:rPr>
                <a:t>B.</a:t>
              </a:r>
              <a:r>
                <a:rPr lang="pt-BR" sz="2000">
                  <a:solidFill>
                    <a:schemeClr val="tx1"/>
                  </a:solidFill>
                  <a:sym typeface="Symbol" charset="2"/>
                </a:rPr>
                <a:t>	</a:t>
              </a:r>
              <a:r>
                <a:rPr lang="pt-BR" sz="2000" b="0">
                  <a:solidFill>
                    <a:schemeClr val="tx1"/>
                  </a:solidFill>
                  <a:sym typeface="Symbol" charset="2"/>
                </a:rPr>
                <a:t>yes; </a:t>
              </a:r>
              <a:r>
                <a:rPr lang="pt-BR" sz="2000" b="0" i="1">
                  <a:solidFill>
                    <a:schemeClr val="tx1"/>
                  </a:solidFill>
                  <a:sym typeface="Symbol" charset="2"/>
                </a:rPr>
                <a:t>A</a:t>
              </a:r>
              <a:r>
                <a:rPr lang="pt-BR" sz="2000" b="0">
                  <a:solidFill>
                    <a:schemeClr val="tx1"/>
                  </a:solidFill>
                  <a:sym typeface="Symbol" charset="2"/>
                </a:rPr>
                <a:t>  </a:t>
              </a:r>
              <a:r>
                <a:rPr lang="pt-BR" sz="2000" b="0" i="1">
                  <a:solidFill>
                    <a:schemeClr val="tx1"/>
                  </a:solidFill>
                  <a:sym typeface="Symbol" charset="2"/>
                </a:rPr>
                <a:t>X</a:t>
              </a:r>
              <a:r>
                <a:rPr lang="pt-BR" sz="2000" b="0">
                  <a:solidFill>
                    <a:schemeClr val="tx1"/>
                  </a:solidFill>
                  <a:sym typeface="Symbol" charset="2"/>
                </a:rPr>
                <a:t>, </a:t>
              </a:r>
              <a:r>
                <a:rPr lang="pt-BR" sz="2000" b="0" i="1">
                  <a:solidFill>
                    <a:schemeClr val="tx1"/>
                  </a:solidFill>
                  <a:sym typeface="Symbol" charset="2"/>
                </a:rPr>
                <a:t>B</a:t>
              </a:r>
              <a:r>
                <a:rPr lang="pt-BR" sz="2000" b="0">
                  <a:solidFill>
                    <a:schemeClr val="tx1"/>
                  </a:solidFill>
                  <a:sym typeface="Symbol" charset="2"/>
                </a:rPr>
                <a:t>  </a:t>
              </a:r>
              <a:r>
                <a:rPr lang="pt-BR" sz="2000" b="0" i="1">
                  <a:solidFill>
                    <a:schemeClr val="tx1"/>
                  </a:solidFill>
                  <a:sym typeface="Symbol" charset="2"/>
                </a:rPr>
                <a:t>Y, </a:t>
              </a:r>
              <a:r>
                <a:rPr lang="pt-BR" sz="2000" b="0">
                  <a:solidFill>
                    <a:schemeClr val="tx1"/>
                  </a:solidFill>
                  <a:sym typeface="Symbol" charset="2"/>
                </a:rPr>
                <a:t></a:t>
              </a:r>
              <a:r>
                <a:rPr lang="pt-BR" sz="2000" b="0" i="1">
                  <a:solidFill>
                    <a:schemeClr val="tx1"/>
                  </a:solidFill>
                  <a:sym typeface="Symbol" charset="2"/>
                </a:rPr>
                <a:t>C</a:t>
              </a:r>
              <a:r>
                <a:rPr lang="pt-BR" sz="2000" b="0">
                  <a:solidFill>
                    <a:schemeClr val="tx1"/>
                  </a:solidFill>
                  <a:sym typeface="Symbol" charset="2"/>
                </a:rPr>
                <a:t>  </a:t>
              </a:r>
              <a:r>
                <a:rPr lang="pt-BR" sz="2000" b="0" i="1">
                  <a:solidFill>
                    <a:schemeClr val="tx1"/>
                  </a:solidFill>
                  <a:sym typeface="Symbol" charset="2"/>
                </a:rPr>
                <a:t>Z, AB</a:t>
              </a:r>
              <a:r>
                <a:rPr lang="pt-BR" sz="2000" b="0">
                  <a:solidFill>
                    <a:schemeClr val="tx1"/>
                  </a:solidFill>
                  <a:sym typeface="Symbol" charset="2"/>
                </a:rPr>
                <a:t>  </a:t>
              </a:r>
              <a:r>
                <a:rPr lang="pt-BR" sz="2000" b="0" i="1">
                  <a:solidFill>
                    <a:schemeClr val="tx1"/>
                  </a:solidFill>
                  <a:sym typeface="Symbol" charset="2"/>
                </a:rPr>
                <a:t>XY, BC</a:t>
              </a:r>
              <a:r>
                <a:rPr lang="pt-BR" sz="2000" b="0">
                  <a:solidFill>
                    <a:schemeClr val="tx1"/>
                  </a:solidFill>
                  <a:sym typeface="Symbol" charset="2"/>
                </a:rPr>
                <a:t>  </a:t>
              </a:r>
              <a:r>
                <a:rPr lang="pt-BR" sz="2000" b="0" i="1">
                  <a:solidFill>
                    <a:schemeClr val="tx1"/>
                  </a:solidFill>
                  <a:sym typeface="Symbol" charset="2"/>
                </a:rPr>
                <a:t>YZ, AC</a:t>
              </a:r>
              <a:r>
                <a:rPr lang="pt-BR" sz="2000" b="0">
                  <a:solidFill>
                    <a:schemeClr val="tx1"/>
                  </a:solidFill>
                  <a:sym typeface="Symbol" charset="2"/>
                </a:rPr>
                <a:t>  </a:t>
              </a:r>
              <a:r>
                <a:rPr lang="pt-BR" sz="2000" b="0" i="1">
                  <a:solidFill>
                    <a:schemeClr val="tx1"/>
                  </a:solidFill>
                  <a:sym typeface="Symbol" charset="2"/>
                </a:rPr>
                <a:t>XZ, </a:t>
              </a:r>
              <a:r>
                <a:rPr lang="el-GR" sz="2000" b="0">
                  <a:solidFill>
                    <a:schemeClr val="tx1"/>
                  </a:solidFill>
                  <a:ea typeface="Arial" charset="0"/>
                  <a:cs typeface="Arial" charset="0"/>
                  <a:sym typeface="Symbol" charset="2"/>
                </a:rPr>
                <a:t>Δ</a:t>
              </a:r>
              <a:r>
                <a:rPr lang="pt-BR" sz="2000" b="0" i="1">
                  <a:solidFill>
                    <a:schemeClr val="tx1"/>
                  </a:solidFill>
                  <a:sym typeface="Symbol" charset="2"/>
                </a:rPr>
                <a:t>ABC </a:t>
              </a:r>
              <a:r>
                <a:rPr lang="pt-BR" sz="2000" b="0">
                  <a:solidFill>
                    <a:schemeClr val="tx1"/>
                  </a:solidFill>
                  <a:sym typeface="Symbol" charset="2"/>
                </a:rPr>
                <a:t> </a:t>
              </a:r>
              <a:r>
                <a:rPr lang="el-GR" sz="2000" b="0">
                  <a:solidFill>
                    <a:schemeClr val="tx1"/>
                  </a:solidFill>
                  <a:ea typeface="Arial" charset="0"/>
                  <a:cs typeface="Arial" charset="0"/>
                  <a:sym typeface="Symbol" charset="2"/>
                </a:rPr>
                <a:t>Δ</a:t>
              </a:r>
              <a:r>
                <a:rPr lang="pt-BR" sz="2000" b="0" i="1">
                  <a:solidFill>
                    <a:schemeClr val="tx1"/>
                  </a:solidFill>
                  <a:sym typeface="Symbol" charset="2"/>
                </a:rPr>
                <a:t>XYZ</a:t>
              </a:r>
              <a:r>
                <a:rPr lang="pt-BR" sz="2000">
                  <a:solidFill>
                    <a:schemeClr val="tx1"/>
                  </a:solidFill>
                  <a:sym typeface="Symbol" charset="2"/>
                </a:rPr>
                <a:t>	</a:t>
              </a:r>
            </a:p>
            <a:p>
              <a:pPr marL="406400" indent="-406400">
                <a:spcBef>
                  <a:spcPct val="30000"/>
                </a:spcBef>
                <a:spcAft>
                  <a:spcPct val="30000"/>
                </a:spcAft>
                <a:buClr>
                  <a:srgbClr val="00539D"/>
                </a:buClr>
              </a:pPr>
              <a:r>
                <a:rPr lang="pt-BR" sz="2000">
                  <a:solidFill>
                    <a:srgbClr val="00539D"/>
                  </a:solidFill>
                  <a:sym typeface="Symbol" charset="2"/>
                </a:rPr>
                <a:t>C.</a:t>
              </a:r>
              <a:r>
                <a:rPr lang="pt-BR" sz="2000">
                  <a:solidFill>
                    <a:schemeClr val="tx1"/>
                  </a:solidFill>
                  <a:sym typeface="Symbol" charset="2"/>
                </a:rPr>
                <a:t>	</a:t>
              </a:r>
              <a:r>
                <a:rPr lang="pt-BR" sz="2000" b="0">
                  <a:solidFill>
                    <a:schemeClr val="tx1"/>
                  </a:solidFill>
                  <a:sym typeface="Symbol" charset="2"/>
                </a:rPr>
                <a:t>yes; </a:t>
              </a:r>
              <a:r>
                <a:rPr lang="pt-BR" sz="2000" b="0" i="1">
                  <a:solidFill>
                    <a:schemeClr val="tx1"/>
                  </a:solidFill>
                  <a:sym typeface="Symbol" charset="2"/>
                </a:rPr>
                <a:t>A</a:t>
              </a:r>
              <a:r>
                <a:rPr lang="pt-BR" sz="2000" b="0">
                  <a:solidFill>
                    <a:schemeClr val="tx1"/>
                  </a:solidFill>
                  <a:sym typeface="Symbol" charset="2"/>
                </a:rPr>
                <a:t>  </a:t>
              </a:r>
              <a:r>
                <a:rPr lang="pt-BR" sz="2000" b="0" i="1">
                  <a:solidFill>
                    <a:schemeClr val="tx1"/>
                  </a:solidFill>
                  <a:sym typeface="Symbol" charset="2"/>
                </a:rPr>
                <a:t>X</a:t>
              </a:r>
              <a:r>
                <a:rPr lang="pt-BR" sz="2000" b="0">
                  <a:solidFill>
                    <a:schemeClr val="tx1"/>
                  </a:solidFill>
                  <a:sym typeface="Symbol" charset="2"/>
                </a:rPr>
                <a:t>, </a:t>
              </a:r>
              <a:r>
                <a:rPr lang="pt-BR" sz="2000" b="0" i="1">
                  <a:solidFill>
                    <a:schemeClr val="tx1"/>
                  </a:solidFill>
                  <a:sym typeface="Symbol" charset="2"/>
                </a:rPr>
                <a:t>B</a:t>
              </a:r>
              <a:r>
                <a:rPr lang="pt-BR" sz="2000" b="0">
                  <a:solidFill>
                    <a:schemeClr val="tx1"/>
                  </a:solidFill>
                  <a:sym typeface="Symbol" charset="2"/>
                </a:rPr>
                <a:t>  </a:t>
              </a:r>
              <a:r>
                <a:rPr lang="pt-BR" sz="2000" b="0" i="1">
                  <a:solidFill>
                    <a:schemeClr val="tx1"/>
                  </a:solidFill>
                  <a:sym typeface="Symbol" charset="2"/>
                </a:rPr>
                <a:t>Y, </a:t>
              </a:r>
              <a:r>
                <a:rPr lang="pt-BR" sz="2000" b="0">
                  <a:solidFill>
                    <a:schemeClr val="tx1"/>
                  </a:solidFill>
                  <a:sym typeface="Symbol" charset="2"/>
                </a:rPr>
                <a:t></a:t>
              </a:r>
              <a:r>
                <a:rPr lang="pt-BR" sz="2000" b="0" i="1">
                  <a:solidFill>
                    <a:schemeClr val="tx1"/>
                  </a:solidFill>
                  <a:sym typeface="Symbol" charset="2"/>
                </a:rPr>
                <a:t>C</a:t>
              </a:r>
              <a:r>
                <a:rPr lang="pt-BR" sz="2000" b="0">
                  <a:solidFill>
                    <a:schemeClr val="tx1"/>
                  </a:solidFill>
                  <a:sym typeface="Symbol" charset="2"/>
                </a:rPr>
                <a:t>  </a:t>
              </a:r>
              <a:r>
                <a:rPr lang="pt-BR" sz="2000" b="0" i="1">
                  <a:solidFill>
                    <a:schemeClr val="tx1"/>
                  </a:solidFill>
                  <a:sym typeface="Symbol" charset="2"/>
                </a:rPr>
                <a:t>Z, AB</a:t>
              </a:r>
              <a:r>
                <a:rPr lang="pt-BR" sz="2000" b="0">
                  <a:solidFill>
                    <a:schemeClr val="tx1"/>
                  </a:solidFill>
                  <a:sym typeface="Symbol" charset="2"/>
                </a:rPr>
                <a:t>  </a:t>
              </a:r>
              <a:r>
                <a:rPr lang="pt-BR" sz="2000" b="0" i="1">
                  <a:solidFill>
                    <a:schemeClr val="tx1"/>
                  </a:solidFill>
                  <a:sym typeface="Symbol" charset="2"/>
                </a:rPr>
                <a:t>XZ, BC</a:t>
              </a:r>
              <a:r>
                <a:rPr lang="pt-BR" sz="2000" b="0">
                  <a:solidFill>
                    <a:schemeClr val="tx1"/>
                  </a:solidFill>
                  <a:sym typeface="Symbol" charset="2"/>
                </a:rPr>
                <a:t>  </a:t>
              </a:r>
              <a:r>
                <a:rPr lang="pt-BR" sz="2000" b="0" i="1">
                  <a:solidFill>
                    <a:schemeClr val="tx1"/>
                  </a:solidFill>
                  <a:sym typeface="Symbol" charset="2"/>
                </a:rPr>
                <a:t>YZ, AC</a:t>
              </a:r>
              <a:r>
                <a:rPr lang="pt-BR" sz="2000" b="0">
                  <a:solidFill>
                    <a:schemeClr val="tx1"/>
                  </a:solidFill>
                  <a:sym typeface="Symbol" charset="2"/>
                </a:rPr>
                <a:t>  </a:t>
              </a:r>
              <a:r>
                <a:rPr lang="pt-BR" sz="2000" b="0" i="1">
                  <a:solidFill>
                    <a:schemeClr val="tx1"/>
                  </a:solidFill>
                  <a:sym typeface="Symbol" charset="2"/>
                </a:rPr>
                <a:t>XY, </a:t>
              </a:r>
              <a:r>
                <a:rPr lang="el-GR" sz="2000" b="0">
                  <a:solidFill>
                    <a:schemeClr val="tx1"/>
                  </a:solidFill>
                  <a:ea typeface="Arial" charset="0"/>
                  <a:cs typeface="Arial" charset="0"/>
                  <a:sym typeface="Symbol" charset="2"/>
                </a:rPr>
                <a:t>Δ</a:t>
              </a:r>
              <a:r>
                <a:rPr lang="pt-BR" sz="2000" b="0" i="1">
                  <a:solidFill>
                    <a:schemeClr val="tx1"/>
                  </a:solidFill>
                  <a:sym typeface="Symbol" charset="2"/>
                </a:rPr>
                <a:t>ABC </a:t>
              </a:r>
              <a:r>
                <a:rPr lang="pt-BR" sz="2000" b="0">
                  <a:solidFill>
                    <a:schemeClr val="tx1"/>
                  </a:solidFill>
                  <a:sym typeface="Symbol" charset="2"/>
                </a:rPr>
                <a:t> </a:t>
              </a:r>
              <a:r>
                <a:rPr lang="el-GR" sz="2000" b="0">
                  <a:solidFill>
                    <a:schemeClr val="tx1"/>
                  </a:solidFill>
                  <a:ea typeface="Arial" charset="0"/>
                  <a:cs typeface="Arial" charset="0"/>
                  <a:sym typeface="Symbol" charset="2"/>
                </a:rPr>
                <a:t>Δ</a:t>
              </a:r>
              <a:r>
                <a:rPr lang="pt-BR" sz="2000" b="0" i="1">
                  <a:solidFill>
                    <a:schemeClr val="tx1"/>
                  </a:solidFill>
                  <a:sym typeface="Symbol" charset="2"/>
                </a:rPr>
                <a:t>XYZ</a:t>
              </a:r>
              <a:endParaRPr lang="pt-BR" sz="2000">
                <a:solidFill>
                  <a:schemeClr val="tx1"/>
                </a:solidFill>
                <a:sym typeface="Symbol" charset="2"/>
              </a:endParaRPr>
            </a:p>
            <a:p>
              <a:pPr marL="406400" indent="-406400">
                <a:spcBef>
                  <a:spcPct val="30000"/>
                </a:spcBef>
                <a:spcAft>
                  <a:spcPct val="30000"/>
                </a:spcAft>
                <a:buClr>
                  <a:srgbClr val="00539D"/>
                </a:buClr>
              </a:pPr>
              <a:r>
                <a:rPr lang="pt-BR" sz="2000">
                  <a:solidFill>
                    <a:srgbClr val="00539D"/>
                  </a:solidFill>
                  <a:sym typeface="Symbol" charset="2"/>
                </a:rPr>
                <a:t>D.</a:t>
              </a:r>
              <a:r>
                <a:rPr lang="pt-BR" sz="2000">
                  <a:solidFill>
                    <a:schemeClr val="tx1"/>
                  </a:solidFill>
                  <a:sym typeface="Symbol" charset="2"/>
                </a:rPr>
                <a:t>	</a:t>
              </a:r>
              <a:r>
                <a:rPr lang="pt-BR" sz="2000" b="0">
                  <a:solidFill>
                    <a:schemeClr val="tx1"/>
                  </a:solidFill>
                  <a:sym typeface="Symbol" charset="2"/>
                </a:rPr>
                <a:t>no</a:t>
              </a:r>
            </a:p>
          </p:txBody>
        </p:sp>
        <p:sp>
          <p:nvSpPr>
            <p:cNvPr id="52240" name="Line 44"/>
            <p:cNvSpPr>
              <a:spLocks noChangeShapeType="1"/>
            </p:cNvSpPr>
            <p:nvPr/>
          </p:nvSpPr>
          <p:spPr bwMode="auto">
            <a:xfrm>
              <a:off x="3552" y="2064"/>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1" name="Line 45"/>
            <p:cNvSpPr>
              <a:spLocks noChangeShapeType="1"/>
            </p:cNvSpPr>
            <p:nvPr/>
          </p:nvSpPr>
          <p:spPr bwMode="auto">
            <a:xfrm>
              <a:off x="3936" y="2064"/>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2" name="Line 46"/>
            <p:cNvSpPr>
              <a:spLocks noChangeShapeType="1"/>
            </p:cNvSpPr>
            <p:nvPr/>
          </p:nvSpPr>
          <p:spPr bwMode="auto">
            <a:xfrm>
              <a:off x="988" y="2252"/>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3" name="Line 47"/>
            <p:cNvSpPr>
              <a:spLocks noChangeShapeType="1"/>
            </p:cNvSpPr>
            <p:nvPr/>
          </p:nvSpPr>
          <p:spPr bwMode="auto">
            <a:xfrm>
              <a:off x="1392" y="2252"/>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4" name="Line 48"/>
            <p:cNvSpPr>
              <a:spLocks noChangeShapeType="1"/>
            </p:cNvSpPr>
            <p:nvPr/>
          </p:nvSpPr>
          <p:spPr bwMode="auto">
            <a:xfrm>
              <a:off x="1680" y="2252"/>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5" name="Line 49"/>
            <p:cNvSpPr>
              <a:spLocks noChangeShapeType="1"/>
            </p:cNvSpPr>
            <p:nvPr/>
          </p:nvSpPr>
          <p:spPr bwMode="auto">
            <a:xfrm>
              <a:off x="2096" y="2252"/>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6" name="Line 50"/>
            <p:cNvSpPr>
              <a:spLocks noChangeShapeType="1"/>
            </p:cNvSpPr>
            <p:nvPr/>
          </p:nvSpPr>
          <p:spPr bwMode="auto">
            <a:xfrm>
              <a:off x="3572" y="2529"/>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7" name="Line 51"/>
            <p:cNvSpPr>
              <a:spLocks noChangeShapeType="1"/>
            </p:cNvSpPr>
            <p:nvPr/>
          </p:nvSpPr>
          <p:spPr bwMode="auto">
            <a:xfrm>
              <a:off x="3956" y="2529"/>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8" name="Line 52"/>
            <p:cNvSpPr>
              <a:spLocks noChangeShapeType="1"/>
            </p:cNvSpPr>
            <p:nvPr/>
          </p:nvSpPr>
          <p:spPr bwMode="auto">
            <a:xfrm>
              <a:off x="989" y="2711"/>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49" name="Line 53"/>
            <p:cNvSpPr>
              <a:spLocks noChangeShapeType="1"/>
            </p:cNvSpPr>
            <p:nvPr/>
          </p:nvSpPr>
          <p:spPr bwMode="auto">
            <a:xfrm>
              <a:off x="1393" y="2711"/>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0" name="Line 54"/>
            <p:cNvSpPr>
              <a:spLocks noChangeShapeType="1"/>
            </p:cNvSpPr>
            <p:nvPr/>
          </p:nvSpPr>
          <p:spPr bwMode="auto">
            <a:xfrm>
              <a:off x="1681" y="2711"/>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1" name="Line 55"/>
            <p:cNvSpPr>
              <a:spLocks noChangeShapeType="1"/>
            </p:cNvSpPr>
            <p:nvPr/>
          </p:nvSpPr>
          <p:spPr bwMode="auto">
            <a:xfrm>
              <a:off x="2097" y="2711"/>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2" name="Line 56"/>
            <p:cNvSpPr>
              <a:spLocks noChangeShapeType="1"/>
            </p:cNvSpPr>
            <p:nvPr/>
          </p:nvSpPr>
          <p:spPr bwMode="auto">
            <a:xfrm>
              <a:off x="981" y="3168"/>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3" name="Line 57"/>
            <p:cNvSpPr>
              <a:spLocks noChangeShapeType="1"/>
            </p:cNvSpPr>
            <p:nvPr/>
          </p:nvSpPr>
          <p:spPr bwMode="auto">
            <a:xfrm>
              <a:off x="1385" y="3168"/>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4" name="Line 58"/>
            <p:cNvSpPr>
              <a:spLocks noChangeShapeType="1"/>
            </p:cNvSpPr>
            <p:nvPr/>
          </p:nvSpPr>
          <p:spPr bwMode="auto">
            <a:xfrm>
              <a:off x="1673" y="3168"/>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5" name="Line 59"/>
            <p:cNvSpPr>
              <a:spLocks noChangeShapeType="1"/>
            </p:cNvSpPr>
            <p:nvPr/>
          </p:nvSpPr>
          <p:spPr bwMode="auto">
            <a:xfrm>
              <a:off x="2089" y="3168"/>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6" name="Line 60"/>
            <p:cNvSpPr>
              <a:spLocks noChangeShapeType="1"/>
            </p:cNvSpPr>
            <p:nvPr/>
          </p:nvSpPr>
          <p:spPr bwMode="auto">
            <a:xfrm>
              <a:off x="3572" y="2991"/>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57" name="Line 61"/>
            <p:cNvSpPr>
              <a:spLocks noChangeShapeType="1"/>
            </p:cNvSpPr>
            <p:nvPr/>
          </p:nvSpPr>
          <p:spPr bwMode="auto">
            <a:xfrm>
              <a:off x="3956" y="2991"/>
              <a:ext cx="24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pic>
        <p:nvPicPr>
          <p:cNvPr id="34" name="Picture 11" descr="Example4"/>
          <p:cNvPicPr>
            <a:picLocks noChangeAspect="1" noChangeArrowheads="1"/>
          </p:cNvPicPr>
          <p:nvPr/>
        </p:nvPicPr>
        <p:blipFill>
          <a:blip r:embed="rId13"/>
          <a:srcRect/>
          <a:stretch>
            <a:fillRect/>
          </a:stretch>
        </p:blipFill>
        <p:spPr bwMode="auto">
          <a:xfrm>
            <a:off x="573088" y="1532864"/>
            <a:ext cx="457200" cy="457200"/>
          </a:xfrm>
          <a:prstGeom prst="rect">
            <a:avLst/>
          </a:prstGeom>
          <a:noFill/>
          <a:ln w="9525">
            <a:noFill/>
            <a:miter lim="800000"/>
            <a:headEnd/>
            <a:tailEnd/>
          </a:ln>
        </p:spPr>
      </p:pic>
      <p:sp>
        <p:nvSpPr>
          <p:cNvPr id="207879" name="TPQuestion"/>
          <p:cNvSpPr>
            <a:spLocks noChangeArrowheads="1"/>
          </p:cNvSpPr>
          <p:nvPr/>
        </p:nvSpPr>
        <p:spPr bwMode="auto">
          <a:xfrm>
            <a:off x="685800" y="1524000"/>
            <a:ext cx="4953000" cy="707886"/>
          </a:xfrm>
          <a:prstGeom prst="rect">
            <a:avLst/>
          </a:prstGeom>
          <a:noFill/>
          <a:ln w="9525">
            <a:noFill/>
            <a:miter lim="800000"/>
            <a:headEnd/>
            <a:tailEnd/>
          </a:ln>
        </p:spPr>
        <p:txBody>
          <a:bodyPr wrap="square">
            <a:prstTxWarp prst="textNoShape">
              <a:avLst/>
            </a:prstTxWarp>
            <a:spAutoFit/>
          </a:bodyPr>
          <a:lstStyle/>
          <a:p>
            <a:pPr marL="342900">
              <a:spcBef>
                <a:spcPct val="0"/>
              </a:spcBef>
              <a:spcAft>
                <a:spcPct val="0"/>
              </a:spcAft>
            </a:pPr>
            <a:r>
              <a:rPr lang="en-US" sz="2000" b="1" dirty="0">
                <a:solidFill>
                  <a:srgbClr val="0000FF"/>
                </a:solidFill>
                <a:ea typeface="Times New Roman" charset="0"/>
                <a:cs typeface="Times New Roman" charset="0"/>
              </a:rPr>
              <a:t>Are the 2 polygons congruent? If so, list their congruent parts.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ou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7879"/>
                                        </p:tgtEl>
                                        <p:attrNameLst>
                                          <p:attrName>style.visibility</p:attrName>
                                        </p:attrNameLst>
                                      </p:cBhvr>
                                      <p:to>
                                        <p:strVal val="visible"/>
                                      </p:to>
                                    </p:set>
                                    <p:animEffect transition="in" filter="wipe(left)">
                                      <p:cBhvr>
                                        <p:cTn id="11" dur="500"/>
                                        <p:tgtEl>
                                          <p:spTgt spid="20787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7893"/>
                                        </p:tgtEl>
                                        <p:attrNameLst>
                                          <p:attrName>style.visibility</p:attrName>
                                        </p:attrNameLst>
                                      </p:cBhvr>
                                      <p:to>
                                        <p:strVal val="visible"/>
                                      </p:to>
                                    </p:set>
                                    <p:animEffect transition="in" filter="wipe(up)">
                                      <p:cBhvr>
                                        <p:cTn id="15" dur="500"/>
                                        <p:tgtEl>
                                          <p:spTgt spid="2078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7877"/>
                                        </p:tgtEl>
                                        <p:attrNameLst>
                                          <p:attrName>style.visibility</p:attrName>
                                        </p:attrNameLst>
                                      </p:cBhvr>
                                      <p:to>
                                        <p:strVal val="visible"/>
                                      </p:to>
                                    </p:set>
                                    <p:animEffect transition="in" filter="box(in)">
                                      <p:cBhvr>
                                        <p:cTn id="24"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P spid="207879"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1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54275" name="Picture 19" descr="Ch06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54276"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dirty="0">
                <a:solidFill>
                  <a:schemeClr val="bg1"/>
                </a:solidFill>
              </a:rPr>
              <a:t>A</a:t>
            </a:r>
          </a:p>
          <a:p>
            <a:pPr marL="609600" indent="-609600" eaLnBrk="1" hangingPunct="1">
              <a:buFontTx/>
              <a:buAutoNum type="arabicPeriod"/>
            </a:pPr>
            <a:r>
              <a:rPr lang="en-US" sz="2000" dirty="0">
                <a:solidFill>
                  <a:schemeClr val="bg1"/>
                </a:solidFill>
              </a:rPr>
              <a:t>B</a:t>
            </a:r>
          </a:p>
          <a:p>
            <a:pPr marL="609600" indent="-609600" eaLnBrk="1" hangingPunct="1">
              <a:buFontTx/>
              <a:buAutoNum type="arabicPeriod"/>
            </a:pPr>
            <a:r>
              <a:rPr lang="en-US" sz="2000" dirty="0">
                <a:solidFill>
                  <a:schemeClr val="bg1"/>
                </a:solidFill>
              </a:rPr>
              <a:t>C</a:t>
            </a:r>
          </a:p>
          <a:p>
            <a:pPr marL="609600" indent="-609600" eaLnBrk="1" hangingPunct="1">
              <a:buFontTx/>
              <a:buAutoNum type="arabicPeriod"/>
            </a:pPr>
            <a:r>
              <a:rPr lang="en-US" sz="2000" dirty="0">
                <a:solidFill>
                  <a:schemeClr val="bg1"/>
                </a:solidFill>
              </a:rPr>
              <a:t>D</a:t>
            </a:r>
          </a:p>
        </p:txBody>
      </p:sp>
      <p:sp>
        <p:nvSpPr>
          <p:cNvPr id="208901" name="Oval 5"/>
          <p:cNvSpPr>
            <a:spLocks noChangeArrowheads="1"/>
          </p:cNvSpPr>
          <p:nvPr/>
        </p:nvSpPr>
        <p:spPr bwMode="auto">
          <a:xfrm>
            <a:off x="1062038" y="6001612"/>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208903" name="TPQuestion"/>
          <p:cNvSpPr>
            <a:spLocks noChangeArrowheads="1"/>
          </p:cNvSpPr>
          <p:nvPr/>
        </p:nvSpPr>
        <p:spPr bwMode="auto">
          <a:xfrm>
            <a:off x="685800" y="1657350"/>
            <a:ext cx="548640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a:solidFill>
                  <a:srgbClr val="0000FF"/>
                </a:solidFill>
                <a:ea typeface="Times New Roman" charset="0"/>
                <a:cs typeface="Times New Roman" charset="0"/>
              </a:rPr>
              <a:t>Are the 2 polygons congruent? If so, list their congruent parts.</a:t>
            </a:r>
          </a:p>
        </p:txBody>
      </p:sp>
      <p:pic>
        <p:nvPicPr>
          <p:cNvPr id="54280"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54281"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54282"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54283" name="Text Box 16"/>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a:t> (over Lesson 6-4)</a:t>
            </a:r>
          </a:p>
        </p:txBody>
      </p:sp>
      <p:pic>
        <p:nvPicPr>
          <p:cNvPr id="54284"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208916" name="Picture 20" descr="5m_6_5B"/>
          <p:cNvPicPr>
            <a:picLocks noChangeAspect="1" noChangeArrowheads="1"/>
          </p:cNvPicPr>
          <p:nvPr/>
        </p:nvPicPr>
        <p:blipFill>
          <a:blip r:embed="rId12"/>
          <a:srcRect/>
          <a:stretch>
            <a:fillRect/>
          </a:stretch>
        </p:blipFill>
        <p:spPr bwMode="auto">
          <a:xfrm>
            <a:off x="6299769" y="1082674"/>
            <a:ext cx="2463231" cy="2117725"/>
          </a:xfrm>
          <a:prstGeom prst="rect">
            <a:avLst/>
          </a:prstGeom>
          <a:noFill/>
          <a:ln w="9525">
            <a:noFill/>
            <a:miter lim="800000"/>
            <a:headEnd/>
            <a:tailEnd/>
          </a:ln>
        </p:spPr>
      </p:pic>
      <p:grpSp>
        <p:nvGrpSpPr>
          <p:cNvPr id="2" name="Group 30"/>
          <p:cNvGrpSpPr>
            <a:grpSpLocks/>
          </p:cNvGrpSpPr>
          <p:nvPr/>
        </p:nvGrpSpPr>
        <p:grpSpPr bwMode="auto">
          <a:xfrm>
            <a:off x="1066800" y="2771775"/>
            <a:ext cx="5792788" cy="3252788"/>
            <a:chOff x="672" y="1729"/>
            <a:chExt cx="3649" cy="2049"/>
          </a:xfrm>
        </p:grpSpPr>
        <p:sp>
          <p:nvSpPr>
            <p:cNvPr id="54287" name="TPAnswers"/>
            <p:cNvSpPr>
              <a:spLocks noChangeArrowheads="1"/>
            </p:cNvSpPr>
            <p:nvPr>
              <p:custDataLst>
                <p:tags r:id="rId3"/>
              </p:custDataLst>
            </p:nvPr>
          </p:nvSpPr>
          <p:spPr bwMode="auto">
            <a:xfrm>
              <a:off x="672" y="1746"/>
              <a:ext cx="2548" cy="2032"/>
            </a:xfrm>
            <a:prstGeom prst="rect">
              <a:avLst/>
            </a:prstGeom>
            <a:noFill/>
            <a:ln w="9525">
              <a:noFill/>
              <a:miter lim="800000"/>
              <a:headEnd/>
              <a:tailEnd/>
            </a:ln>
          </p:spPr>
          <p:txBody>
            <a:bodyPr>
              <a:prstTxWarp prst="textNoShape">
                <a:avLst/>
              </a:prstTxWarp>
            </a:bodyPr>
            <a:lstStyle/>
            <a:p>
              <a:pPr marL="533400" indent="-533400">
                <a:spcBef>
                  <a:spcPct val="145000"/>
                </a:spcBef>
                <a:spcAft>
                  <a:spcPct val="145000"/>
                </a:spcAft>
                <a:buClr>
                  <a:srgbClr val="00539D"/>
                </a:buClr>
              </a:pPr>
              <a:r>
                <a:rPr lang="pt-BR" sz="1800" dirty="0">
                  <a:solidFill>
                    <a:srgbClr val="00539D"/>
                  </a:solidFill>
                  <a:sym typeface="Symbol" charset="2"/>
                </a:rPr>
                <a:t>A.</a:t>
              </a:r>
              <a:r>
                <a:rPr lang="pt-BR" sz="1800" dirty="0">
                  <a:solidFill>
                    <a:schemeClr val="tx1"/>
                  </a:solidFill>
                  <a:sym typeface="Symbol" charset="2"/>
                </a:rPr>
                <a:t>	</a:t>
              </a:r>
            </a:p>
            <a:p>
              <a:pPr marL="533400" indent="-533400">
                <a:spcBef>
                  <a:spcPct val="145000"/>
                </a:spcBef>
                <a:spcAft>
                  <a:spcPct val="145000"/>
                </a:spcAft>
                <a:buClr>
                  <a:srgbClr val="00539D"/>
                </a:buClr>
              </a:pPr>
              <a:r>
                <a:rPr lang="pt-BR" sz="1800" dirty="0">
                  <a:solidFill>
                    <a:srgbClr val="00539D"/>
                  </a:solidFill>
                  <a:sym typeface="Symbol" charset="2"/>
                </a:rPr>
                <a:t>B.</a:t>
              </a:r>
              <a:r>
                <a:rPr lang="pt-BR" sz="1800" dirty="0">
                  <a:solidFill>
                    <a:schemeClr val="tx1"/>
                  </a:solidFill>
                  <a:sym typeface="Symbol" charset="2"/>
                </a:rPr>
                <a:t>	</a:t>
              </a:r>
            </a:p>
            <a:p>
              <a:pPr marL="533400" indent="-533400">
                <a:spcBef>
                  <a:spcPct val="145000"/>
                </a:spcBef>
                <a:spcAft>
                  <a:spcPct val="145000"/>
                </a:spcAft>
                <a:buClr>
                  <a:srgbClr val="00539D"/>
                </a:buClr>
              </a:pPr>
              <a:r>
                <a:rPr lang="pt-BR" sz="1800" dirty="0">
                  <a:solidFill>
                    <a:srgbClr val="00539D"/>
                  </a:solidFill>
                  <a:sym typeface="Symbol" charset="2"/>
                </a:rPr>
                <a:t>C.</a:t>
              </a:r>
              <a:r>
                <a:rPr lang="pt-BR" sz="1800" dirty="0">
                  <a:solidFill>
                    <a:schemeClr val="tx1"/>
                  </a:solidFill>
                  <a:sym typeface="Symbol" charset="2"/>
                </a:rPr>
                <a:t>	</a:t>
              </a:r>
            </a:p>
            <a:p>
              <a:pPr marL="533400" indent="-533400">
                <a:spcBef>
                  <a:spcPct val="145000"/>
                </a:spcBef>
                <a:spcAft>
                  <a:spcPct val="145000"/>
                </a:spcAft>
                <a:buClr>
                  <a:srgbClr val="00539D"/>
                </a:buClr>
              </a:pPr>
              <a:r>
                <a:rPr lang="pt-BR" sz="1800" dirty="0">
                  <a:solidFill>
                    <a:srgbClr val="00539D"/>
                  </a:solidFill>
                  <a:sym typeface="Symbol" charset="2"/>
                </a:rPr>
                <a:t>D.</a:t>
              </a:r>
              <a:r>
                <a:rPr lang="pt-BR" sz="1800" dirty="0">
                  <a:solidFill>
                    <a:schemeClr val="tx1"/>
                  </a:solidFill>
                  <a:sym typeface="Symbol" charset="2"/>
                </a:rPr>
                <a:t>	</a:t>
              </a:r>
              <a:r>
                <a:rPr lang="pt-BR" sz="1800" b="0" dirty="0">
                  <a:solidFill>
                    <a:schemeClr val="tx1"/>
                  </a:solidFill>
                  <a:sym typeface="Symbol" charset="2"/>
                </a:rPr>
                <a:t>no</a:t>
              </a:r>
            </a:p>
          </p:txBody>
        </p:sp>
        <p:pic>
          <p:nvPicPr>
            <p:cNvPr id="54288" name="Picture 29" descr="5mc_73"/>
            <p:cNvPicPr>
              <a:picLocks noChangeAspect="1" noChangeArrowheads="1"/>
            </p:cNvPicPr>
            <p:nvPr/>
          </p:nvPicPr>
          <p:blipFill>
            <a:blip r:embed="rId13"/>
            <a:srcRect b="9204"/>
            <a:stretch>
              <a:fillRect/>
            </a:stretch>
          </p:blipFill>
          <p:spPr bwMode="auto">
            <a:xfrm>
              <a:off x="1056" y="1729"/>
              <a:ext cx="3265" cy="1975"/>
            </a:xfrm>
            <a:prstGeom prst="rect">
              <a:avLst/>
            </a:prstGeom>
            <a:noFill/>
            <a:ln w="9525">
              <a:noFill/>
              <a:miter lim="800000"/>
              <a:headEnd/>
              <a:tailEnd/>
            </a:ln>
          </p:spPr>
        </p:pic>
      </p:grpSp>
      <p:pic>
        <p:nvPicPr>
          <p:cNvPr id="17" name="Picture 11" descr="Example5"/>
          <p:cNvPicPr>
            <a:picLocks noChangeAspect="1" noChangeArrowheads="1"/>
          </p:cNvPicPr>
          <p:nvPr/>
        </p:nvPicPr>
        <p:blipFill>
          <a:blip r:embed="rId14"/>
          <a:srcRect/>
          <a:stretch>
            <a:fillRect/>
          </a:stretch>
        </p:blipFill>
        <p:spPr bwMode="auto">
          <a:xfrm>
            <a:off x="573088" y="16383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8903"/>
                                        </p:tgtEl>
                                        <p:attrNameLst>
                                          <p:attrName>style.visibility</p:attrName>
                                        </p:attrNameLst>
                                      </p:cBhvr>
                                      <p:to>
                                        <p:strVal val="visible"/>
                                      </p:to>
                                    </p:set>
                                    <p:animEffect transition="in" filter="wipe(left)">
                                      <p:cBhvr>
                                        <p:cTn id="11" dur="500"/>
                                        <p:tgtEl>
                                          <p:spTgt spid="20890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8916"/>
                                        </p:tgtEl>
                                        <p:attrNameLst>
                                          <p:attrName>style.visibility</p:attrName>
                                        </p:attrNameLst>
                                      </p:cBhvr>
                                      <p:to>
                                        <p:strVal val="visible"/>
                                      </p:to>
                                    </p:set>
                                    <p:animEffect transition="in" filter="wipe(up)">
                                      <p:cBhvr>
                                        <p:cTn id="15" dur="500"/>
                                        <p:tgtEl>
                                          <p:spTgt spid="2089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8901"/>
                                        </p:tgtEl>
                                        <p:attrNameLst>
                                          <p:attrName>style.visibility</p:attrName>
                                        </p:attrNameLst>
                                      </p:cBhvr>
                                      <p:to>
                                        <p:strVal val="visible"/>
                                      </p:to>
                                    </p:set>
                                    <p:animEffect transition="in" filter="box(in)">
                                      <p:cBhvr>
                                        <p:cTn id="24" dur="500"/>
                                        <p:tgtEl>
                                          <p:spTgt spid="20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208903"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5" name="Picture 3" descr="Vocab Head"/>
          <p:cNvPicPr>
            <a:picLocks noChangeAspect="1" noChangeArrowheads="1"/>
          </p:cNvPicPr>
          <p:nvPr/>
        </p:nvPicPr>
        <p:blipFill>
          <a:blip r:embed="rId4"/>
          <a:srcRect/>
          <a:stretch>
            <a:fillRect/>
          </a:stretch>
        </p:blipFill>
        <p:spPr bwMode="auto">
          <a:xfrm>
            <a:off x="1104900" y="2233613"/>
            <a:ext cx="3529013" cy="511175"/>
          </a:xfrm>
          <a:prstGeom prst="rect">
            <a:avLst/>
          </a:prstGeom>
          <a:noFill/>
        </p:spPr>
      </p:pic>
      <p:sp>
        <p:nvSpPr>
          <p:cNvPr id="110596" name="Rectangle 4"/>
          <p:cNvSpPr>
            <a:spLocks noChangeArrowheads="1"/>
          </p:cNvSpPr>
          <p:nvPr/>
        </p:nvSpPr>
        <p:spPr bwMode="auto">
          <a:xfrm>
            <a:off x="1057275" y="2879725"/>
            <a:ext cx="3819525" cy="493713"/>
          </a:xfrm>
          <a:prstGeom prst="rect">
            <a:avLst/>
          </a:prstGeom>
          <a:noFill/>
          <a:ln w="9525">
            <a:noFill/>
            <a:miter lim="800000"/>
            <a:headEnd/>
            <a:tailEnd/>
          </a:ln>
          <a:effectLst/>
        </p:spPr>
        <p:txBody>
          <a:bodyPr>
            <a:prstTxWarp prst="textNoShape">
              <a:avLst/>
            </a:prstTxWarp>
            <a:spAutoFit/>
          </a:bodyPr>
          <a:lstStyle/>
          <a:p>
            <a:pPr marL="342900" indent="-341313">
              <a:buFontTx/>
              <a:buChar char="•"/>
            </a:pPr>
            <a:r>
              <a:rPr lang="en-US" b="0" dirty="0">
                <a:solidFill>
                  <a:srgbClr val="000000"/>
                </a:solidFill>
              </a:rPr>
              <a:t>line symmetry</a:t>
            </a:r>
          </a:p>
        </p:txBody>
      </p:sp>
      <p:pic>
        <p:nvPicPr>
          <p:cNvPr id="110597"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110598" name="Rectangle 6"/>
          <p:cNvSpPr>
            <a:spLocks noChangeArrowheads="1"/>
          </p:cNvSpPr>
          <p:nvPr/>
        </p:nvSpPr>
        <p:spPr bwMode="auto">
          <a:xfrm>
            <a:off x="1057275" y="3362325"/>
            <a:ext cx="3895725" cy="369332"/>
          </a:xfrm>
          <a:prstGeom prst="rect">
            <a:avLst/>
          </a:prstGeom>
          <a:noFill/>
          <a:ln w="9525">
            <a:noFill/>
            <a:miter lim="800000"/>
            <a:headEnd/>
            <a:tailEnd/>
          </a:ln>
          <a:effectLst/>
        </p:spPr>
        <p:txBody>
          <a:bodyPr>
            <a:prstTxWarp prst="textNoShape">
              <a:avLst/>
            </a:prstTxWarp>
            <a:spAutoFit/>
          </a:bodyPr>
          <a:lstStyle/>
          <a:p>
            <a:pPr marL="342900" indent="-341313">
              <a:buFontTx/>
              <a:buChar char="•"/>
            </a:pPr>
            <a:r>
              <a:rPr lang="en-US" b="0" dirty="0">
                <a:solidFill>
                  <a:srgbClr val="000000"/>
                </a:solidFill>
              </a:rPr>
              <a:t>line of </a:t>
            </a:r>
            <a:r>
              <a:rPr lang="en-US" b="0" dirty="0" smtClean="0">
                <a:solidFill>
                  <a:srgbClr val="000000"/>
                </a:solidFill>
              </a:rPr>
              <a:t>symmetry</a:t>
            </a:r>
            <a:endParaRPr lang="en-US" b="0" dirty="0">
              <a:solidFill>
                <a:srgbClr val="000000"/>
              </a:solidFill>
            </a:endParaRPr>
          </a:p>
        </p:txBody>
      </p:sp>
      <p:sp>
        <p:nvSpPr>
          <p:cNvPr id="110599" name="Rectangle 7"/>
          <p:cNvSpPr>
            <a:spLocks noChangeArrowheads="1"/>
          </p:cNvSpPr>
          <p:nvPr/>
        </p:nvSpPr>
        <p:spPr bwMode="auto">
          <a:xfrm>
            <a:off x="1057275" y="1500188"/>
            <a:ext cx="7553325" cy="493712"/>
          </a:xfrm>
          <a:prstGeom prst="rect">
            <a:avLst/>
          </a:prstGeom>
          <a:noFill/>
          <a:ln w="9525">
            <a:noFill/>
            <a:miter lim="800000"/>
            <a:headEnd/>
            <a:tailEnd/>
          </a:ln>
          <a:effectLst/>
        </p:spPr>
        <p:txBody>
          <a:bodyPr>
            <a:prstTxWarp prst="textNoShape">
              <a:avLst/>
            </a:prstTxWarp>
            <a:spAutoFit/>
          </a:bodyPr>
          <a:lstStyle/>
          <a:p>
            <a:pPr marL="342900" indent="-342900">
              <a:buFontTx/>
              <a:buChar char="•"/>
            </a:pPr>
            <a:r>
              <a:rPr lang="en-US" b="0">
                <a:solidFill>
                  <a:srgbClr val="000000"/>
                </a:solidFill>
              </a:rPr>
              <a:t>Identify line symmetry and rotational symmetry.</a:t>
            </a:r>
          </a:p>
        </p:txBody>
      </p:sp>
      <p:pic>
        <p:nvPicPr>
          <p:cNvPr id="110601" name="Picture 9" descr="LH_6-5"/>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Rectangle 10"/>
          <p:cNvSpPr/>
          <p:nvPr/>
        </p:nvSpPr>
        <p:spPr>
          <a:xfrm>
            <a:off x="1066800" y="3886200"/>
            <a:ext cx="4572000" cy="369332"/>
          </a:xfrm>
          <a:prstGeom prst="rect">
            <a:avLst/>
          </a:prstGeom>
        </p:spPr>
        <p:txBody>
          <a:bodyPr>
            <a:spAutoFit/>
          </a:bodyPr>
          <a:lstStyle/>
          <a:p>
            <a:pPr marL="342900" indent="-341313">
              <a:buFontTx/>
              <a:buChar char="•"/>
            </a:pPr>
            <a:r>
              <a:rPr lang="en-US" dirty="0" smtClean="0">
                <a:solidFill>
                  <a:srgbClr val="000000"/>
                </a:solidFill>
              </a:rPr>
              <a:t>rotational symmetry</a:t>
            </a:r>
          </a:p>
        </p:txBody>
      </p:sp>
      <p:sp>
        <p:nvSpPr>
          <p:cNvPr id="12" name="Rectangle 11"/>
          <p:cNvSpPr/>
          <p:nvPr/>
        </p:nvSpPr>
        <p:spPr>
          <a:xfrm>
            <a:off x="1066800" y="4419600"/>
            <a:ext cx="2069797" cy="369332"/>
          </a:xfrm>
          <a:prstGeom prst="rect">
            <a:avLst/>
          </a:prstGeom>
        </p:spPr>
        <p:txBody>
          <a:bodyPr wrap="none">
            <a:spAutoFit/>
          </a:bodyPr>
          <a:lstStyle/>
          <a:p>
            <a:pPr marL="342900" indent="-341313">
              <a:buFontTx/>
              <a:buChar char="•"/>
            </a:pPr>
            <a:r>
              <a:rPr lang="en-US" dirty="0" smtClean="0">
                <a:solidFill>
                  <a:srgbClr val="000000"/>
                </a:solidFill>
              </a:rPr>
              <a:t>angle of rotation</a:t>
            </a:r>
            <a:endParaRPr lang="en-US" dirty="0">
              <a:solidFill>
                <a:srgbClr val="000000"/>
              </a:solidFill>
            </a:endParaRPr>
          </a:p>
        </p:txBody>
      </p:sp>
      <p:sp>
        <p:nvSpPr>
          <p:cNvPr id="13" name="Action Button: Back or Previous 12">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599">
                                            <p:txEl>
                                              <p:pRg st="0" end="0"/>
                                            </p:txEl>
                                          </p:spTgt>
                                        </p:tgtEl>
                                        <p:attrNameLst>
                                          <p:attrName>style.visibility</p:attrName>
                                        </p:attrNameLst>
                                      </p:cBhvr>
                                      <p:to>
                                        <p:strVal val="visible"/>
                                      </p:to>
                                    </p:set>
                                    <p:animEffect transition="in" filter="wipe(left)">
                                      <p:cBhvr>
                                        <p:cTn id="11" dur="500"/>
                                        <p:tgtEl>
                                          <p:spTgt spid="1105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0595"/>
                                        </p:tgtEl>
                                        <p:attrNameLst>
                                          <p:attrName>style.visibility</p:attrName>
                                        </p:attrNameLst>
                                      </p:cBhvr>
                                      <p:to>
                                        <p:strVal val="visible"/>
                                      </p:to>
                                    </p:set>
                                    <p:animEffect transition="in" filter="wipe(left)">
                                      <p:cBhvr>
                                        <p:cTn id="16" dur="500"/>
                                        <p:tgtEl>
                                          <p:spTgt spid="11059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0596"/>
                                        </p:tgtEl>
                                        <p:attrNameLst>
                                          <p:attrName>style.visibility</p:attrName>
                                        </p:attrNameLst>
                                      </p:cBhvr>
                                      <p:to>
                                        <p:strVal val="visible"/>
                                      </p:to>
                                    </p:set>
                                    <p:animEffect transition="in" filter="wipe(left)">
                                      <p:cBhvr>
                                        <p:cTn id="20" dur="500"/>
                                        <p:tgtEl>
                                          <p:spTgt spid="1105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0598">
                                            <p:txEl>
                                              <p:pRg st="0" end="0"/>
                                            </p:txEl>
                                          </p:spTgt>
                                        </p:tgtEl>
                                        <p:attrNameLst>
                                          <p:attrName>style.visibility</p:attrName>
                                        </p:attrNameLst>
                                      </p:cBhvr>
                                      <p:to>
                                        <p:strVal val="visible"/>
                                      </p:to>
                                    </p:set>
                                    <p:animEffect transition="in" filter="wipe(left)">
                                      <p:cBhvr>
                                        <p:cTn id="25" dur="500"/>
                                        <p:tgtEl>
                                          <p:spTgt spid="11059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8" grpId="0" build="p" autoUpdateAnimBg="0"/>
      <p:bldP spid="110599" grpId="0" build="p" autoUpdateAnimBg="0" advAuto="0"/>
      <p:bldP spid="11" grpId="0"/>
      <p:bldP spid="1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057275" y="2559050"/>
            <a:ext cx="7705725" cy="2554545"/>
          </a:xfrm>
          <a:prstGeom prst="rect">
            <a:avLst/>
          </a:prstGeom>
          <a:noFill/>
          <a:ln w="9525">
            <a:noFill/>
            <a:miter lim="800000"/>
            <a:headEnd/>
            <a:tailEnd/>
          </a:ln>
          <a:effectLst/>
        </p:spPr>
        <p:txBody>
          <a:bodyPr>
            <a:prstTxWarp prst="textNoShape">
              <a:avLst/>
            </a:prstTxWarp>
            <a:spAutoFit/>
          </a:bodyPr>
          <a:lstStyle/>
          <a:p>
            <a:r>
              <a:rPr lang="en-US" sz="3200" dirty="0"/>
              <a:t>Standard 7MG3.2</a:t>
            </a:r>
            <a:r>
              <a:rPr lang="en-US" sz="3200" dirty="0">
                <a:solidFill>
                  <a:srgbClr val="FF0000"/>
                </a:solidFill>
              </a:rPr>
              <a:t>  </a:t>
            </a:r>
            <a:r>
              <a:rPr lang="en-US" sz="3200" dirty="0">
                <a:solidFill>
                  <a:srgbClr val="00539D"/>
                </a:solidFill>
              </a:rPr>
              <a:t>Understand and use coordinate graphs to plot simple figures,</a:t>
            </a:r>
            <a:r>
              <a:rPr lang="en-US" sz="3200" b="0" dirty="0">
                <a:solidFill>
                  <a:srgbClr val="000000"/>
                </a:solidFill>
              </a:rPr>
              <a:t> determine lengths and areas related to them, and determine their image under translations and reflections.</a:t>
            </a:r>
          </a:p>
        </p:txBody>
      </p:sp>
      <p:pic>
        <p:nvPicPr>
          <p:cNvPr id="111622" name="Picture 6" descr="LH_6-5"/>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111623" name="Picture 7" descr="CA STDS ICON"/>
          <p:cNvPicPr>
            <a:picLocks noChangeAspect="1" noChangeArrowheads="1"/>
          </p:cNvPicPr>
          <p:nvPr/>
        </p:nvPicPr>
        <p:blipFill>
          <a:blip r:embed="rId5"/>
          <a:srcRect/>
          <a:stretch>
            <a:fillRect/>
          </a:stretch>
        </p:blipFill>
        <p:spPr bwMode="auto">
          <a:xfrm>
            <a:off x="1147763" y="1439862"/>
            <a:ext cx="4378325" cy="695325"/>
          </a:xfrm>
          <a:prstGeom prst="rect">
            <a:avLst/>
          </a:prstGeom>
          <a:noFill/>
        </p:spPr>
      </p:pic>
      <p:sp>
        <p:nvSpPr>
          <p:cNvPr id="8" name="Action Button: Back or Previous 7">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Defining_Symmetry.mov">
            <a:hlinkClick r:id="" action="ppaction://media"/>
          </p:cNvPr>
          <p:cNvPicPr/>
          <p:nvPr>
            <a:videoFile r:link="rId1"/>
          </p:nvPr>
        </p:nvPicPr>
        <p:blipFill>
          <a:blip r:embed="rId3"/>
          <a:stretch>
            <a:fillRect/>
          </a:stretch>
        </p:blipFill>
        <p:spPr>
          <a:xfrm>
            <a:off x="474471" y="354213"/>
            <a:ext cx="8265846" cy="6199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36FF349E2BD44509AEFBC962970B5C1B"/>
  <p:tag name="ANSWERSALIAS" val="A¤B¤C¤D"/>
  <p:tag name="RESPONSESGATHERED" val="False"/>
  <p:tag name="QUESTIONTEXT" val="Are the 2 polygons congruent? If so, list their congruent parts."/>
  <p:tag name="QUESTIONALIAS" val="Are the 2 polygons congruent? If so, list their congruent parts."/>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481849EFEA094A2994FBC78428609852"/>
  <p:tag name="ANSWERSALIAS" val="A¤B¤C¤D"/>
  <p:tag name="RESPONSESGATHERED" val="False"/>
  <p:tag name="QUESTIONTEXT" val="Are the 2 polygons congruent? If so, list their congruent parts."/>
  <p:tag name="QUESTIONALIAS" val="Are the 2 polygons congruent? If so, list their congruent parts."/>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2BE737A8A5AD4B12B1F72637893FFF36"/>
  <p:tag name="ANSWERSALIAS" val="A¤B¤C¤D"/>
  <p:tag name="RESPONSESGATHERED" val="False"/>
  <p:tag name="QUESTIONTEXT" val="Find the value of x in the figure."/>
  <p:tag name="QUESTIONALIAS" val="Find the value of x in the figure."/>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DEMOGRAPHIC" val="False"/>
  <p:tag name="TEAMASSIGN" val="False"/>
  <p:tag name="SPEEDSCORING" val="False"/>
  <p:tag name="CORRECTPOINTVALUE" val="100"/>
  <p:tag name="INCORRECTPOINTVALUE" val="0"/>
  <p:tag name="ZEROBASED" val="False"/>
  <p:tag name="DELIMITERS" val="3.1"/>
  <p:tag name="SLIDEORDER" val="5"/>
  <p:tag name="RESPONSESGATHERED" val="False"/>
  <p:tag name="QUESTIONALIAS" val="Lesson 5 CYP2"/>
  <p:tag name="ANSWERSALIAS" val="A. AnsA¤B. AnsB¤C. AnsC¤D. AnsD"/>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5"/>
  <p:tag name="SLIDEGUID" val="89599ED4815A4D09BA76C02A468C4364"/>
  <p:tag name="ANSWERSALIAS" val="A¤B¤C¤D"/>
  <p:tag name="RESPONSESGATHERED" val="False"/>
  <p:tag name="QUESTIONTEXT" val="FLOWERS  Determine whether the flower design has rotational symmetry. Write yes or no. If yes, name its angle(s) of rotation."/>
  <p:tag name="QUESTIONALIAS" val="FLOWERS  Determine whether the flower design has rotational symmetry. Write yes or no. If yes, name its angle(s) of rotation."/>
  <p:tag name="ANIMREMOVED" val="False"/>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062FD7D9C60D4B78BF1C3E54A3E386F5"/>
  <p:tag name="ANSWERSALIAS" val="A¤B¤C¤D"/>
  <p:tag name="RESPONSESGATHERED" val="False"/>
  <p:tag name="QUESTIONTEXT" val="Find the value of x."/>
  <p:tag name="QUESTIONALIAS" val="Find the value of x."/>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E2CD72A1620C42D9A1D31F2758BC5BA6"/>
  <p:tag name="ANSWERSALIAS" val="A¤B¤C¤D"/>
  <p:tag name="RESPONSESGATHERED" val="False"/>
  <p:tag name="QUESTIONTEXT" val="Find the measure of one interior angle in a regular octagon. Round to the nearest tenth if necessary."/>
  <p:tag name="QUESTIONALIAS" val="Find the measure of one interior angle in a regular octagon. Round to the nearest tenth if necessary."/>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TotalTime>
  <Words>813</Words>
  <Application>Microsoft Macintosh PowerPoint</Application>
  <PresentationFormat>On-screen Show (4:3)</PresentationFormat>
  <Paragraphs>109</Paragraphs>
  <Slides>20</Slides>
  <Notes>19</Notes>
  <HiddenSlides>0</HiddenSlides>
  <MMClips>1</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EUSD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Mitchell</dc:creator>
  <cp:lastModifiedBy>MMitchell</cp:lastModifiedBy>
  <cp:revision>23</cp:revision>
  <dcterms:created xsi:type="dcterms:W3CDTF">2009-12-01T16:44:32Z</dcterms:created>
  <dcterms:modified xsi:type="dcterms:W3CDTF">2009-12-01T19:47:33Z</dcterms:modified>
</cp:coreProperties>
</file>