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277" r:id="rId4"/>
    <p:sldId id="278" r:id="rId5"/>
    <p:sldId id="279" r:id="rId6"/>
    <p:sldId id="258" r:id="rId7"/>
    <p:sldId id="259" r:id="rId8"/>
    <p:sldId id="280" r:id="rId9"/>
    <p:sldId id="281" r:id="rId10"/>
    <p:sldId id="282" r:id="rId11"/>
    <p:sldId id="260" r:id="rId12"/>
    <p:sldId id="261" r:id="rId13"/>
    <p:sldId id="263" r:id="rId14"/>
    <p:sldId id="264" r:id="rId15"/>
    <p:sldId id="265" r:id="rId16"/>
    <p:sldId id="267" r:id="rId17"/>
    <p:sldId id="268" r:id="rId18"/>
    <p:sldId id="269" r:id="rId19"/>
    <p:sldId id="271" r:id="rId20"/>
    <p:sldId id="262" r:id="rId21"/>
    <p:sldId id="266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C95C-6A14-494A-9023-9BC64B9BB2FB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7B90B-2915-324A-AFBA-E7E05275C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A8F4-141C-D040-91C7-210350B09A4F}" type="slidenum">
              <a:rPr lang="en-US"/>
              <a:pPr/>
              <a:t>1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86E8-405B-F94E-8202-D9CE8C4D697E}" type="slidenum">
              <a:rPr lang="en-US"/>
              <a:pPr/>
              <a:t>13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E3C7B-0DD7-EA4E-8931-9983E04615A8}" type="slidenum">
              <a:rPr lang="en-US"/>
              <a:pPr/>
              <a:t>14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982BF-C5B9-4944-B6CE-F10B8F209860}" type="slidenum">
              <a:rPr lang="en-US"/>
              <a:pPr/>
              <a:t>15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C996E-756A-A648-A7C6-4929CFEF7706}" type="slidenum">
              <a:rPr lang="en-US"/>
              <a:pPr/>
              <a:t>16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A43D7-CF8D-AD48-A748-1E2DC629BB43}" type="slidenum">
              <a:rPr lang="en-US"/>
              <a:pPr/>
              <a:t>17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B8500-958B-0040-AD46-5BC0B11DB2DE}" type="slidenum">
              <a:rPr lang="en-US"/>
              <a:pPr/>
              <a:t>18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4A7ED-344C-624D-B633-45E6837A9FF5}" type="slidenum">
              <a:rPr lang="en-US"/>
              <a:pPr/>
              <a:t>19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26426-130C-094A-89A0-D93E6A17C2AA}" type="slidenum">
              <a:rPr lang="en-US"/>
              <a:pPr/>
              <a:t>20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29F259-4404-9D43-BEE2-EADD3DB079F4}" type="slidenum">
              <a:rPr lang="en-US"/>
              <a:pPr/>
              <a:t>21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21DE8-92B2-FE42-A315-D4486B18189A}" type="slidenum">
              <a:rPr lang="en-US"/>
              <a:pPr/>
              <a:t>22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27C65-561F-7C48-B933-2A8F0A0B0A4B}" type="slidenum">
              <a:rPr lang="en-US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640AC-7013-D44C-B1A7-A0470852D1BB}" type="slidenum">
              <a:rPr lang="en-US"/>
              <a:pPr/>
              <a:t>23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70954-2EB7-7C44-950F-ABEECC02767C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18613-C3D1-4D41-858B-038E84DB0053}" type="slidenum">
              <a:rPr lang="en-US"/>
              <a:pPr/>
              <a:t>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2B9BA-C13B-2D41-8E9D-F4D70B3C75AD}" type="slidenum">
              <a:rPr lang="en-US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CCD5C-0493-CF40-89BA-F10AE40E42D6}" type="slidenum">
              <a:rPr lang="en-US"/>
              <a:pPr/>
              <a:t>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5E21E-81B2-854F-A0A8-C237CBD1C95E}" type="slidenum">
              <a:rPr lang="en-US"/>
              <a:pPr/>
              <a:t>7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CEDAE-5FD6-F649-AA5D-56217CB4A9D1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9EE6C-CE14-6D45-985F-0840F861CAAB}" type="slidenum">
              <a:rPr lang="en-US"/>
              <a:pPr/>
              <a:t>12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31222-8FDD-C543-A851-6ECF18657004}" type="datetimeFigureOut">
              <a:rPr lang="en-US" smtClean="0"/>
              <a:pPr/>
              <a:t>12/2/09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C878-0845-4E41-9E95-948B512F6E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jpeg"/><Relationship Id="rId5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25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8.jpeg"/><Relationship Id="rId5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26.jpeg"/><Relationship Id="rId8" Type="http://schemas.openxmlformats.org/officeDocument/2006/relationships/image" Target="../media/image25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4.jpeg"/><Relationship Id="rId5" Type="http://schemas.openxmlformats.org/officeDocument/2006/relationships/image" Target="../media/image10.jpeg"/><Relationship Id="rId6" Type="http://schemas.openxmlformats.org/officeDocument/2006/relationships/image" Target="../media/image21.jpeg"/><Relationship Id="rId7" Type="http://schemas.openxmlformats.org/officeDocument/2006/relationships/image" Target="../media/image27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jpeg"/><Relationship Id="rId5" Type="http://schemas.openxmlformats.org/officeDocument/2006/relationships/image" Target="../media/image10.jpeg"/><Relationship Id="rId6" Type="http://schemas.openxmlformats.org/officeDocument/2006/relationships/image" Target="../media/image21.jpeg"/><Relationship Id="rId7" Type="http://schemas.openxmlformats.org/officeDocument/2006/relationships/image" Target="../media/image27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4.jpeg"/><Relationship Id="rId5" Type="http://schemas.openxmlformats.org/officeDocument/2006/relationships/image" Target="../media/image10.jpeg"/><Relationship Id="rId6" Type="http://schemas.openxmlformats.org/officeDocument/2006/relationships/image" Target="../media/image21.jpeg"/><Relationship Id="rId7" Type="http://schemas.openxmlformats.org/officeDocument/2006/relationships/image" Target="../media/image28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21.jpeg"/><Relationship Id="rId7" Type="http://schemas.openxmlformats.org/officeDocument/2006/relationships/image" Target="../media/image29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21.jpeg"/><Relationship Id="rId7" Type="http://schemas.openxmlformats.org/officeDocument/2006/relationships/image" Target="../media/image29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21.jpeg"/><Relationship Id="rId7" Type="http://schemas.openxmlformats.org/officeDocument/2006/relationships/image" Target="../media/image30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8.jpeg"/><Relationship Id="rId5" Type="http://schemas.openxmlformats.org/officeDocument/2006/relationships/image" Target="../media/image24.jpeg"/><Relationship Id="rId6" Type="http://schemas.openxmlformats.org/officeDocument/2006/relationships/image" Target="../media/image21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3.jpeg"/><Relationship Id="rId5" Type="http://schemas.openxmlformats.org/officeDocument/2006/relationships/image" Target="../media/image8.jpeg"/><Relationship Id="rId6" Type="http://schemas.openxmlformats.org/officeDocument/2006/relationships/image" Target="../media/image21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3.jpeg"/><Relationship Id="rId5" Type="http://schemas.openxmlformats.org/officeDocument/2006/relationships/image" Target="../media/image10.jpeg"/><Relationship Id="rId6" Type="http://schemas.openxmlformats.org/officeDocument/2006/relationships/image" Target="../media/image21.jpeg"/><Relationship Id="rId7" Type="http://schemas.openxmlformats.org/officeDocument/2006/relationships/image" Target="../media/image36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6.jpeg"/><Relationship Id="rId5" Type="http://schemas.openxmlformats.org/officeDocument/2006/relationships/image" Target="../media/image33.jpeg"/><Relationship Id="rId6" Type="http://schemas.openxmlformats.org/officeDocument/2006/relationships/image" Target="../media/image21.jpeg"/><Relationship Id="rId7" Type="http://schemas.openxmlformats.org/officeDocument/2006/relationships/image" Target="../media/image37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42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slide" Target="slide7.xml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5.jpeg"/><Relationship Id="rId9" Type="http://schemas.openxmlformats.org/officeDocument/2006/relationships/image" Target="../media/image41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1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4101" name="Picture 5" descr="CAM7 Spl-0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6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"/>
                <a:cs typeface="Baskerville"/>
              </a:rPr>
              <a:t>Lesson 6-6</a:t>
            </a:r>
            <a:endParaRPr lang="en-US" sz="2800" b="1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"/>
                <a:cs typeface="Baskerville"/>
              </a:rPr>
              <a:t>What do you notice about this?</a:t>
            </a:r>
            <a:endParaRPr lang="en-US" sz="3600" b="1" dirty="0">
              <a:latin typeface="Baskerville"/>
              <a:cs typeface="Baskerville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62200" y="838200"/>
            <a:ext cx="5672030" cy="5715000"/>
            <a:chOff x="2362200" y="838200"/>
            <a:chExt cx="5672030" cy="5715000"/>
          </a:xfrm>
        </p:grpSpPr>
        <p:pic>
          <p:nvPicPr>
            <p:cNvPr id="9" name="Picture 66" descr="percent gri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200" y="1447800"/>
              <a:ext cx="5105400" cy="5105400"/>
            </a:xfrm>
            <a:prstGeom prst="rect">
              <a:avLst/>
            </a:prstGeom>
            <a:noFill/>
          </p:spPr>
        </p:pic>
        <p:grpSp>
          <p:nvGrpSpPr>
            <p:cNvPr id="2" name="Group 25"/>
            <p:cNvGrpSpPr/>
            <p:nvPr/>
          </p:nvGrpSpPr>
          <p:grpSpPr>
            <a:xfrm>
              <a:off x="2362200" y="1489671"/>
              <a:ext cx="5105400" cy="4953000"/>
              <a:chOff x="2362200" y="1489671"/>
              <a:chExt cx="5105400" cy="4953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57450" y="3947121"/>
                <a:ext cx="4953000" cy="381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9" idx="1"/>
              </p:cNvCxnSpPr>
              <p:nvPr/>
            </p:nvCxnSpPr>
            <p:spPr>
              <a:xfrm rot="10800000" flipH="1" flipV="1">
                <a:off x="2362200" y="4000500"/>
                <a:ext cx="5105400" cy="381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5334000" y="24384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09710" y="2937471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352510" y="4932628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486400" y="2528557"/>
              <a:ext cx="1345628" cy="4451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3"/>
              <a:endCxn id="16" idx="0"/>
            </p:cNvCxnSpPr>
            <p:nvPr/>
          </p:nvCxnSpPr>
          <p:spPr>
            <a:xfrm rot="5400000">
              <a:off x="5697832" y="3798431"/>
              <a:ext cx="1865075" cy="40331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5"/>
            </p:cNvCxnSpPr>
            <p:nvPr/>
          </p:nvCxnSpPr>
          <p:spPr>
            <a:xfrm rot="16200000" flipH="1">
              <a:off x="4726224" y="3306339"/>
              <a:ext cx="2364145" cy="88842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flipH="1">
              <a:off x="4363780" y="246518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2888070" y="296425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3345270" y="495941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018152" y="2555344"/>
              <a:ext cx="1345628" cy="445189"/>
            </a:xfrm>
            <a:prstGeom prst="lin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3"/>
              <a:endCxn id="29" idx="0"/>
            </p:cNvCxnSpPr>
            <p:nvPr/>
          </p:nvCxnSpPr>
          <p:spPr>
            <a:xfrm rot="16200000" flipH="1">
              <a:off x="2287273" y="3825218"/>
              <a:ext cx="1865075" cy="403318"/>
            </a:xfrm>
            <a:prstGeom prst="lin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7" idx="5"/>
            </p:cNvCxnSpPr>
            <p:nvPr/>
          </p:nvCxnSpPr>
          <p:spPr>
            <a:xfrm rot="5400000">
              <a:off x="2759811" y="3333126"/>
              <a:ext cx="2364145" cy="888429"/>
            </a:xfrm>
            <a:prstGeom prst="lin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72230" y="3603779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/>
                <a:t>x</a:t>
              </a:r>
              <a:endParaRPr lang="en-US" sz="3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44090" y="8382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/>
                <a:t>y</a:t>
              </a:r>
              <a:endParaRPr lang="en-US" sz="3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is called a reflection over the y-axis.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3312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Draw a Reflection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876300" y="1503363"/>
            <a:ext cx="7705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Copy trapezoid </a:t>
            </a:r>
            <a:r>
              <a:rPr lang="en-US" sz="2000" b="1" i="1" dirty="0">
                <a:solidFill>
                  <a:srgbClr val="0000FF"/>
                </a:solidFill>
              </a:rPr>
              <a:t>STUV</a:t>
            </a:r>
            <a:r>
              <a:rPr lang="en-US" sz="2000" b="1" dirty="0">
                <a:solidFill>
                  <a:srgbClr val="0000FF"/>
                </a:solidFill>
              </a:rPr>
              <a:t> below on graph paper. Then draw the image of the figure after a reflection over the given line.</a:t>
            </a:r>
          </a:p>
        </p:txBody>
      </p:sp>
      <p:pic>
        <p:nvPicPr>
          <p:cNvPr id="133131" name="Picture 11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3134" name="Picture 14" descr="6-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852738"/>
            <a:ext cx="3170237" cy="3205162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  <p:bldP spid="133126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95425"/>
            <a:ext cx="457200" cy="457200"/>
          </a:xfrm>
          <a:prstGeom prst="rect">
            <a:avLst/>
          </a:prstGeom>
          <a:noFill/>
        </p:spPr>
      </p:pic>
      <p:pic>
        <p:nvPicPr>
          <p:cNvPr id="13414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Draw a Reflection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84212" y="1503363"/>
            <a:ext cx="4814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485900" indent="-1485900"/>
            <a:r>
              <a:rPr lang="en-US" b="1" dirty="0">
                <a:solidFill>
                  <a:srgbClr val="0000FF"/>
                </a:solidFill>
              </a:rPr>
              <a:t>Step 1</a:t>
            </a:r>
            <a:r>
              <a:rPr lang="en-US" b="0" dirty="0">
                <a:solidFill>
                  <a:schemeClr val="tx1"/>
                </a:solidFill>
              </a:rPr>
              <a:t>	Count the number of units between each vertex and the line of reflection.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41312" y="2965450"/>
            <a:ext cx="5046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828800" indent="-1485900"/>
            <a:r>
              <a:rPr lang="en-US" b="1" dirty="0">
                <a:solidFill>
                  <a:srgbClr val="0000FF"/>
                </a:solidFill>
              </a:rPr>
              <a:t>Step 2</a:t>
            </a:r>
            <a:r>
              <a:rPr lang="en-US" b="0" dirty="0">
                <a:solidFill>
                  <a:srgbClr val="000000"/>
                </a:solidFill>
              </a:rPr>
              <a:t>	</a:t>
            </a:r>
            <a:r>
              <a:rPr lang="en-US" b="0" dirty="0">
                <a:solidFill>
                  <a:schemeClr val="tx1"/>
                </a:solidFill>
              </a:rPr>
              <a:t>Plot a point for each vertex the same distance away from the line on the other side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5200650" y="1520825"/>
            <a:ext cx="2089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/>
              <a:t> 	</a:t>
            </a:r>
          </a:p>
        </p:txBody>
      </p:sp>
      <p:pic>
        <p:nvPicPr>
          <p:cNvPr id="134155" name="Picture 11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4159" name="Picture 15" descr="6-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8688" y="2001838"/>
            <a:ext cx="2830512" cy="2830512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312" y="474327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0" indent="-1485900"/>
            <a:r>
              <a:rPr lang="en-US" b="1" dirty="0" smtClean="0">
                <a:solidFill>
                  <a:srgbClr val="0000FF"/>
                </a:solidFill>
              </a:rPr>
              <a:t>Step 3</a:t>
            </a:r>
            <a:r>
              <a:rPr lang="en-US" dirty="0" smtClean="0"/>
              <a:t>	Connect the new vertices to form the image of trapezoid </a:t>
            </a:r>
            <a:r>
              <a:rPr lang="en-US" i="1" dirty="0" smtClean="0"/>
              <a:t>STUV</a:t>
            </a:r>
            <a:r>
              <a:rPr lang="en-US" dirty="0" smtClean="0"/>
              <a:t>, trapezoid </a:t>
            </a:r>
            <a:r>
              <a:rPr lang="en-US" i="1" dirty="0" smtClean="0"/>
              <a:t>S'T'U'V'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" name="Picture 14" descr="6-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9003" y="1981200"/>
            <a:ext cx="2810196" cy="28411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uild="p" autoUpdateAnimBg="0" advAuto="0"/>
      <p:bldP spid="134151" grpId="0" build="p" autoUpdateAnimBg="0"/>
      <p:bldP spid="134153" grpId="0" build="p" autoUpdateAnimBg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Reflect a Figure Over an Axis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</a:rPr>
              <a:t>Graph quadrilateral </a:t>
            </a:r>
            <a:r>
              <a:rPr lang="en-US" sz="2000" b="1" i="1" dirty="0">
                <a:solidFill>
                  <a:srgbClr val="0000FF"/>
                </a:solidFill>
              </a:rPr>
              <a:t>EFGH</a:t>
            </a:r>
            <a:r>
              <a:rPr lang="en-US" sz="2000" b="1" dirty="0">
                <a:solidFill>
                  <a:srgbClr val="0000FF"/>
                </a:solidFill>
              </a:rPr>
              <a:t> with vertices </a:t>
            </a:r>
            <a:r>
              <a:rPr lang="en-US" sz="2000" b="1" i="1" dirty="0">
                <a:solidFill>
                  <a:srgbClr val="0000FF"/>
                </a:solidFill>
              </a:rPr>
              <a:t>E</a:t>
            </a:r>
            <a:r>
              <a:rPr lang="en-US" sz="2000" b="1" dirty="0">
                <a:solidFill>
                  <a:srgbClr val="0000FF"/>
                </a:solidFill>
              </a:rPr>
              <a:t>(–4, 4), </a:t>
            </a:r>
            <a:r>
              <a:rPr lang="en-US" sz="2000" b="1" i="1" dirty="0">
                <a:solidFill>
                  <a:srgbClr val="0000FF"/>
                </a:solidFill>
              </a:rPr>
              <a:t>F</a:t>
            </a:r>
            <a:r>
              <a:rPr lang="en-US" sz="2000" b="1" dirty="0">
                <a:solidFill>
                  <a:srgbClr val="0000FF"/>
                </a:solidFill>
              </a:rPr>
              <a:t>(3, 3), </a:t>
            </a:r>
            <a:r>
              <a:rPr lang="en-US" sz="2000" b="1" i="1" dirty="0">
                <a:solidFill>
                  <a:srgbClr val="0000FF"/>
                </a:solidFill>
              </a:rPr>
              <a:t>G</a:t>
            </a:r>
            <a:r>
              <a:rPr lang="en-US" sz="2000" b="1" dirty="0">
                <a:solidFill>
                  <a:srgbClr val="0000FF"/>
                </a:solidFill>
              </a:rPr>
              <a:t>(4, 2) and </a:t>
            </a:r>
            <a:r>
              <a:rPr lang="en-US" sz="2000" b="1" i="1" dirty="0">
                <a:solidFill>
                  <a:srgbClr val="0000FF"/>
                </a:solidFill>
              </a:rPr>
              <a:t>H</a:t>
            </a:r>
            <a:r>
              <a:rPr lang="en-US" sz="2000" b="1" dirty="0">
                <a:solidFill>
                  <a:srgbClr val="0000FF"/>
                </a:solidFill>
              </a:rPr>
              <a:t>(–2, 1). Then graph the image of </a:t>
            </a:r>
            <a:r>
              <a:rPr lang="en-US" sz="2000" b="1" i="1" dirty="0">
                <a:solidFill>
                  <a:srgbClr val="0000FF"/>
                </a:solidFill>
              </a:rPr>
              <a:t>EFGH </a:t>
            </a:r>
            <a:r>
              <a:rPr lang="en-US" sz="2000" b="1" dirty="0">
                <a:solidFill>
                  <a:srgbClr val="0000FF"/>
                </a:solidFill>
              </a:rPr>
              <a:t>after a reflection over the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-axis and write the coordinates of its vertices.</a:t>
            </a:r>
          </a:p>
        </p:txBody>
      </p:sp>
      <p:pic>
        <p:nvPicPr>
          <p:cNvPr id="13620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36203" name="Picture 11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6205" name="Picture 13" descr="6-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1463" y="2924175"/>
            <a:ext cx="3308350" cy="3308350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utoUpdateAnimBg="0"/>
      <p:bldP spid="13619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6019800" y="579061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00400" y="5790545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12763" y="5334065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61955" y="533400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69900" y="4854711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17163" y="4854646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19800" y="434340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67063" y="434975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5203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Reflect a Figure Over an Axis</a:t>
            </a:r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876300" y="1287244"/>
            <a:ext cx="770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The coordinates of the vertices of </a:t>
            </a:r>
            <a:r>
              <a:rPr lang="en-US" b="0" dirty="0" smtClean="0">
                <a:solidFill>
                  <a:schemeClr val="tx1"/>
                </a:solidFill>
              </a:rPr>
              <a:t>the reflected </a:t>
            </a:r>
            <a:r>
              <a:rPr lang="en-US" b="0" dirty="0">
                <a:solidFill>
                  <a:schemeClr val="tx1"/>
                </a:solidFill>
              </a:rPr>
              <a:t>image are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chemeClr val="tx1"/>
                </a:solidFill>
              </a:rPr>
              <a:t>E'</a:t>
            </a:r>
            <a:r>
              <a:rPr lang="en-US" b="0" dirty="0">
                <a:solidFill>
                  <a:schemeClr val="tx1"/>
                </a:solidFill>
              </a:rPr>
              <a:t>(–4, –4), </a:t>
            </a:r>
            <a:r>
              <a:rPr lang="en-US" b="0" i="1" dirty="0">
                <a:solidFill>
                  <a:schemeClr val="tx1"/>
                </a:solidFill>
              </a:rPr>
              <a:t>F'</a:t>
            </a:r>
            <a:r>
              <a:rPr lang="en-US" b="0" dirty="0">
                <a:solidFill>
                  <a:schemeClr val="tx1"/>
                </a:solidFill>
              </a:rPr>
              <a:t>(3, –3), </a:t>
            </a:r>
            <a:r>
              <a:rPr lang="en-US" b="0" i="1" dirty="0">
                <a:solidFill>
                  <a:schemeClr val="tx1"/>
                </a:solidFill>
              </a:rPr>
              <a:t>G'</a:t>
            </a:r>
            <a:r>
              <a:rPr lang="en-US" b="0" dirty="0">
                <a:solidFill>
                  <a:schemeClr val="tx1"/>
                </a:solidFill>
              </a:rPr>
              <a:t>(4, –2), and </a:t>
            </a:r>
            <a:r>
              <a:rPr lang="en-US" b="0" i="1" dirty="0">
                <a:solidFill>
                  <a:schemeClr val="tx1"/>
                </a:solidFill>
              </a:rPr>
              <a:t>H'</a:t>
            </a:r>
            <a:r>
              <a:rPr lang="en-US" b="0" dirty="0">
                <a:solidFill>
                  <a:schemeClr val="tx1"/>
                </a:solidFill>
              </a:rPr>
              <a:t>(–2, –1). 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533400" y="2096869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 smtClean="0">
                <a:solidFill>
                  <a:schemeClr val="tx1"/>
                </a:solidFill>
              </a:rPr>
              <a:t>Notice that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i="1" dirty="0" err="1" smtClean="0">
                <a:solidFill>
                  <a:schemeClr val="tx1"/>
                </a:solidFill>
              </a:rPr>
              <a:t>y</a:t>
            </a:r>
            <a:r>
              <a:rPr lang="en-US" b="1" dirty="0" smtClean="0">
                <a:solidFill>
                  <a:schemeClr val="tx1"/>
                </a:solidFill>
              </a:rPr>
              <a:t>-coordinate </a:t>
            </a:r>
            <a:r>
              <a:rPr lang="en-US" b="0" dirty="0" smtClean="0">
                <a:solidFill>
                  <a:schemeClr val="tx1"/>
                </a:solidFill>
              </a:rPr>
              <a:t>of a point reflected over the </a:t>
            </a:r>
            <a:r>
              <a:rPr lang="en-US" b="0" i="1" dirty="0" smtClean="0">
                <a:solidFill>
                  <a:schemeClr val="tx1"/>
                </a:solidFill>
              </a:rPr>
              <a:t>x</a:t>
            </a:r>
            <a:r>
              <a:rPr lang="en-US" b="0" dirty="0" smtClean="0">
                <a:solidFill>
                  <a:schemeClr val="tx1"/>
                </a:solidFill>
              </a:rPr>
              <a:t>-axis is the </a:t>
            </a:r>
            <a:r>
              <a:rPr lang="en-US" b="1" dirty="0" smtClean="0">
                <a:solidFill>
                  <a:schemeClr val="tx1"/>
                </a:solidFill>
              </a:rPr>
              <a:t>opposite </a:t>
            </a:r>
            <a:r>
              <a:rPr lang="en-US" b="0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i="1" dirty="0" err="1" smtClean="0">
                <a:solidFill>
                  <a:schemeClr val="tx1"/>
                </a:solidFill>
              </a:rPr>
              <a:t>y</a:t>
            </a:r>
            <a:r>
              <a:rPr lang="en-US" b="1" dirty="0" smtClean="0">
                <a:solidFill>
                  <a:schemeClr val="tx1"/>
                </a:solidFill>
              </a:rPr>
              <a:t>-coordinate </a:t>
            </a:r>
            <a:r>
              <a:rPr lang="en-US" b="0" dirty="0" smtClean="0">
                <a:solidFill>
                  <a:schemeClr val="tx1"/>
                </a:solidFill>
              </a:rPr>
              <a:t>of the original point. 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35207" name="Picture 7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21177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414588" y="2955925"/>
            <a:ext cx="4175125" cy="3346450"/>
            <a:chOff x="1521" y="1862"/>
            <a:chExt cx="2630" cy="2108"/>
          </a:xfrm>
        </p:grpSpPr>
        <p:sp>
          <p:nvSpPr>
            <p:cNvPr id="435213" name="Text Box 13"/>
            <p:cNvSpPr txBox="1">
              <a:spLocks noChangeArrowheads="1"/>
            </p:cNvSpPr>
            <p:nvPr/>
          </p:nvSpPr>
          <p:spPr bwMode="auto">
            <a:xfrm>
              <a:off x="2380" y="1862"/>
              <a:ext cx="6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b="0" dirty="0">
                  <a:solidFill>
                    <a:srgbClr val="00539D"/>
                  </a:solidFill>
                </a:rPr>
                <a:t>same</a:t>
              </a:r>
              <a:endParaRPr lang="en-US" b="0" dirty="0">
                <a:solidFill>
                  <a:srgbClr val="00539D"/>
                </a:solidFill>
                <a:sym typeface="Symbol" pitchFamily="-112" charset="2"/>
              </a:endParaRPr>
            </a:p>
          </p:txBody>
        </p:sp>
        <p:sp>
          <p:nvSpPr>
            <p:cNvPr id="435210" name="Rectangle 10"/>
            <p:cNvSpPr>
              <a:spLocks noChangeArrowheads="1"/>
            </p:cNvSpPr>
            <p:nvPr/>
          </p:nvSpPr>
          <p:spPr bwMode="auto">
            <a:xfrm>
              <a:off x="1521" y="3659"/>
              <a:ext cx="810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H</a:t>
              </a:r>
              <a:r>
                <a:rPr lang="en-US" b="0">
                  <a:solidFill>
                    <a:schemeClr val="tx1"/>
                  </a:solidFill>
                </a:rPr>
                <a:t>(–2, 1)</a:t>
              </a:r>
            </a:p>
          </p:txBody>
        </p:sp>
        <p:sp>
          <p:nvSpPr>
            <p:cNvPr id="435214" name="Line 14"/>
            <p:cNvSpPr>
              <a:spLocks noChangeShapeType="1"/>
            </p:cNvSpPr>
            <p:nvPr/>
          </p:nvSpPr>
          <p:spPr bwMode="auto">
            <a:xfrm>
              <a:off x="1995" y="2126"/>
              <a:ext cx="0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5215" name="Line 15"/>
            <p:cNvSpPr>
              <a:spLocks noChangeShapeType="1"/>
            </p:cNvSpPr>
            <p:nvPr/>
          </p:nvSpPr>
          <p:spPr bwMode="auto">
            <a:xfrm>
              <a:off x="1992" y="2135"/>
              <a:ext cx="17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5216" name="Line 16"/>
            <p:cNvSpPr>
              <a:spLocks noChangeShapeType="1"/>
            </p:cNvSpPr>
            <p:nvPr/>
          </p:nvSpPr>
          <p:spPr bwMode="auto">
            <a:xfrm>
              <a:off x="3703" y="2129"/>
              <a:ext cx="0" cy="5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5218" name="Text Box 18"/>
            <p:cNvSpPr txBox="1">
              <a:spLocks noChangeArrowheads="1"/>
            </p:cNvSpPr>
            <p:nvPr/>
          </p:nvSpPr>
          <p:spPr bwMode="auto">
            <a:xfrm>
              <a:off x="2564" y="2160"/>
              <a:ext cx="992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b="0" dirty="0"/>
                <a:t>opposites</a:t>
              </a:r>
              <a:endParaRPr lang="en-US" b="0" dirty="0">
                <a:sym typeface="Symbol" pitchFamily="-112" charset="2"/>
              </a:endParaRPr>
            </a:p>
          </p:txBody>
        </p:sp>
        <p:sp>
          <p:nvSpPr>
            <p:cNvPr id="435219" name="Line 19"/>
            <p:cNvSpPr>
              <a:spLocks noChangeShapeType="1"/>
            </p:cNvSpPr>
            <p:nvPr/>
          </p:nvSpPr>
          <p:spPr bwMode="auto">
            <a:xfrm>
              <a:off x="2177" y="2417"/>
              <a:ext cx="0" cy="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5220" name="Line 20"/>
            <p:cNvSpPr>
              <a:spLocks noChangeShapeType="1"/>
            </p:cNvSpPr>
            <p:nvPr/>
          </p:nvSpPr>
          <p:spPr bwMode="auto">
            <a:xfrm>
              <a:off x="3967" y="2417"/>
              <a:ext cx="0" cy="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5221" name="Line 21"/>
            <p:cNvSpPr>
              <a:spLocks noChangeShapeType="1"/>
            </p:cNvSpPr>
            <p:nvPr/>
          </p:nvSpPr>
          <p:spPr bwMode="auto">
            <a:xfrm>
              <a:off x="2177" y="2426"/>
              <a:ext cx="17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5222" name="Rectangle 22"/>
            <p:cNvSpPr>
              <a:spLocks noChangeArrowheads="1"/>
            </p:cNvSpPr>
            <p:nvPr/>
          </p:nvSpPr>
          <p:spPr bwMode="auto">
            <a:xfrm>
              <a:off x="1521" y="2740"/>
              <a:ext cx="799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 dirty="0">
                  <a:solidFill>
                    <a:schemeClr val="tx1"/>
                  </a:solidFill>
                </a:rPr>
                <a:t>E</a:t>
              </a:r>
              <a:r>
                <a:rPr lang="en-US" b="0" dirty="0">
                  <a:solidFill>
                    <a:schemeClr val="tx1"/>
                  </a:solidFill>
                </a:rPr>
                <a:t>(–4, 4)</a:t>
              </a:r>
            </a:p>
          </p:txBody>
        </p:sp>
        <p:sp>
          <p:nvSpPr>
            <p:cNvPr id="435223" name="Rectangle 23"/>
            <p:cNvSpPr>
              <a:spLocks noChangeArrowheads="1"/>
            </p:cNvSpPr>
            <p:nvPr/>
          </p:nvSpPr>
          <p:spPr bwMode="auto">
            <a:xfrm>
              <a:off x="1521" y="3046"/>
              <a:ext cx="681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F</a:t>
              </a:r>
              <a:r>
                <a:rPr lang="en-US" b="0">
                  <a:solidFill>
                    <a:schemeClr val="tx1"/>
                  </a:solidFill>
                </a:rPr>
                <a:t>(3, 3)</a:t>
              </a:r>
            </a:p>
          </p:txBody>
        </p:sp>
        <p:sp>
          <p:nvSpPr>
            <p:cNvPr id="435224" name="Rectangle 24"/>
            <p:cNvSpPr>
              <a:spLocks noChangeArrowheads="1"/>
            </p:cNvSpPr>
            <p:nvPr/>
          </p:nvSpPr>
          <p:spPr bwMode="auto">
            <a:xfrm>
              <a:off x="1521" y="3352"/>
              <a:ext cx="71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G</a:t>
              </a:r>
              <a:r>
                <a:rPr lang="en-US" b="0">
                  <a:solidFill>
                    <a:schemeClr val="tx1"/>
                  </a:solidFill>
                </a:rPr>
                <a:t>(4, 2)</a:t>
              </a:r>
            </a:p>
          </p:txBody>
        </p:sp>
        <p:sp>
          <p:nvSpPr>
            <p:cNvPr id="435225" name="Rectangle 25"/>
            <p:cNvSpPr>
              <a:spLocks noChangeArrowheads="1"/>
            </p:cNvSpPr>
            <p:nvPr/>
          </p:nvSpPr>
          <p:spPr bwMode="auto">
            <a:xfrm>
              <a:off x="3198" y="3659"/>
              <a:ext cx="95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H</a:t>
              </a:r>
              <a:r>
                <a:rPr lang="en-US" b="0" i="1">
                  <a:solidFill>
                    <a:schemeClr val="tx1"/>
                  </a:solidFill>
                  <a:ea typeface="Arial" pitchFamily="-112" charset="0"/>
                  <a:cs typeface="Arial" pitchFamily="-112" charset="0"/>
                </a:rPr>
                <a:t>'</a:t>
              </a:r>
              <a:r>
                <a:rPr lang="en-US" b="0">
                  <a:solidFill>
                    <a:schemeClr val="tx1"/>
                  </a:solidFill>
                </a:rPr>
                <a:t>(–2, –1)</a:t>
              </a:r>
            </a:p>
          </p:txBody>
        </p:sp>
        <p:sp>
          <p:nvSpPr>
            <p:cNvPr id="435226" name="Rectangle 26"/>
            <p:cNvSpPr>
              <a:spLocks noChangeArrowheads="1"/>
            </p:cNvSpPr>
            <p:nvPr/>
          </p:nvSpPr>
          <p:spPr bwMode="auto">
            <a:xfrm>
              <a:off x="3194" y="3352"/>
              <a:ext cx="85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G</a:t>
              </a:r>
              <a:r>
                <a:rPr lang="en-US" b="0" i="1">
                  <a:solidFill>
                    <a:schemeClr val="tx1"/>
                  </a:solidFill>
                  <a:ea typeface="Arial" pitchFamily="-112" charset="0"/>
                  <a:cs typeface="Arial" pitchFamily="-112" charset="0"/>
                </a:rPr>
                <a:t>'</a:t>
              </a:r>
              <a:r>
                <a:rPr lang="en-US" b="0">
                  <a:solidFill>
                    <a:schemeClr val="tx1"/>
                  </a:solidFill>
                </a:rPr>
                <a:t>(4, –2)</a:t>
              </a:r>
            </a:p>
          </p:txBody>
        </p:sp>
        <p:sp>
          <p:nvSpPr>
            <p:cNvPr id="435227" name="Rectangle 27"/>
            <p:cNvSpPr>
              <a:spLocks noChangeArrowheads="1"/>
            </p:cNvSpPr>
            <p:nvPr/>
          </p:nvSpPr>
          <p:spPr bwMode="auto">
            <a:xfrm>
              <a:off x="3202" y="3046"/>
              <a:ext cx="825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F</a:t>
              </a:r>
              <a:r>
                <a:rPr lang="en-US" b="0" i="1">
                  <a:solidFill>
                    <a:schemeClr val="tx1"/>
                  </a:solidFill>
                  <a:ea typeface="Arial" pitchFamily="-112" charset="0"/>
                  <a:cs typeface="Arial" pitchFamily="-112" charset="0"/>
                </a:rPr>
                <a:t>'</a:t>
              </a:r>
              <a:r>
                <a:rPr lang="en-US" b="0">
                  <a:solidFill>
                    <a:schemeClr val="tx1"/>
                  </a:solidFill>
                </a:rPr>
                <a:t>(3, –3)</a:t>
              </a:r>
            </a:p>
          </p:txBody>
        </p:sp>
        <p:sp>
          <p:nvSpPr>
            <p:cNvPr id="435228" name="Rectangle 28"/>
            <p:cNvSpPr>
              <a:spLocks noChangeArrowheads="1"/>
            </p:cNvSpPr>
            <p:nvPr/>
          </p:nvSpPr>
          <p:spPr bwMode="auto">
            <a:xfrm>
              <a:off x="3202" y="2740"/>
              <a:ext cx="942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FFFFFF"/>
                </a:buClr>
              </a:pPr>
              <a:r>
                <a:rPr lang="en-US" b="0" i="1">
                  <a:solidFill>
                    <a:schemeClr val="tx1"/>
                  </a:solidFill>
                </a:rPr>
                <a:t>E</a:t>
              </a:r>
              <a:r>
                <a:rPr lang="en-US" b="0" i="1">
                  <a:solidFill>
                    <a:schemeClr val="tx1"/>
                  </a:solidFill>
                  <a:ea typeface="Arial" pitchFamily="-112" charset="0"/>
                  <a:cs typeface="Arial" pitchFamily="-112" charset="0"/>
                </a:rPr>
                <a:t>'</a:t>
              </a:r>
              <a:r>
                <a:rPr lang="en-US" b="0">
                  <a:solidFill>
                    <a:schemeClr val="tx1"/>
                  </a:solidFill>
                </a:rPr>
                <a:t>(–4, –4)</a:t>
              </a:r>
            </a:p>
          </p:txBody>
        </p:sp>
        <p:sp>
          <p:nvSpPr>
            <p:cNvPr id="435233" name="Line 33"/>
            <p:cNvSpPr>
              <a:spLocks noChangeShapeType="1"/>
            </p:cNvSpPr>
            <p:nvPr/>
          </p:nvSpPr>
          <p:spPr bwMode="auto">
            <a:xfrm>
              <a:off x="2654" y="2886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34" name="Line 34"/>
            <p:cNvSpPr>
              <a:spLocks noChangeShapeType="1"/>
            </p:cNvSpPr>
            <p:nvPr/>
          </p:nvSpPr>
          <p:spPr bwMode="auto">
            <a:xfrm>
              <a:off x="2654" y="3158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35" name="Line 35"/>
            <p:cNvSpPr>
              <a:spLocks noChangeShapeType="1"/>
            </p:cNvSpPr>
            <p:nvPr/>
          </p:nvSpPr>
          <p:spPr bwMode="auto">
            <a:xfrm>
              <a:off x="2653" y="3498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36" name="Line 36"/>
            <p:cNvSpPr>
              <a:spLocks noChangeShapeType="1"/>
            </p:cNvSpPr>
            <p:nvPr/>
          </p:nvSpPr>
          <p:spPr bwMode="auto">
            <a:xfrm>
              <a:off x="2653" y="3793"/>
              <a:ext cx="1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35238" name="Picture 38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3" descr="6-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4538" y="0"/>
            <a:ext cx="2049462" cy="204946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28600" y="4867870"/>
            <a:ext cx="1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Coordinates of the original shape.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6700" y="4835525"/>
            <a:ext cx="199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Coordinates of the shape reflected over the x-axis.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638800" y="1683669"/>
            <a:ext cx="1272230" cy="3421731"/>
          </a:xfrm>
          <a:custGeom>
            <a:avLst/>
            <a:gdLst>
              <a:gd name="connsiteX0" fmla="*/ 0 w 1272230"/>
              <a:gd name="connsiteY0" fmla="*/ 127937 h 3421731"/>
              <a:gd name="connsiteX1" fmla="*/ 851254 w 1272230"/>
              <a:gd name="connsiteY1" fmla="*/ 127937 h 3421731"/>
              <a:gd name="connsiteX2" fmla="*/ 1241994 w 1272230"/>
              <a:gd name="connsiteY2" fmla="*/ 895559 h 3421731"/>
              <a:gd name="connsiteX3" fmla="*/ 669839 w 1272230"/>
              <a:gd name="connsiteY3" fmla="*/ 3421731 h 34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230" h="3421731">
                <a:moveTo>
                  <a:pt x="0" y="127937"/>
                </a:moveTo>
                <a:cubicBezTo>
                  <a:pt x="322127" y="63968"/>
                  <a:pt x="644255" y="0"/>
                  <a:pt x="851254" y="127937"/>
                </a:cubicBezTo>
                <a:cubicBezTo>
                  <a:pt x="1058253" y="255874"/>
                  <a:pt x="1272230" y="346593"/>
                  <a:pt x="1241994" y="895559"/>
                </a:cubicBezTo>
                <a:cubicBezTo>
                  <a:pt x="1211758" y="1444525"/>
                  <a:pt x="669839" y="3421731"/>
                  <a:pt x="669839" y="3421731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5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 animBg="1"/>
      <p:bldP spid="42" grpId="0" animBg="1"/>
      <p:bldP spid="39" grpId="0" animBg="1"/>
      <p:bldP spid="40" grpId="0" animBg="1"/>
      <p:bldP spid="38" grpId="0" animBg="1"/>
      <p:bldP spid="37" grpId="0" animBg="1"/>
      <p:bldP spid="435205" grpId="0" build="p" autoUpdateAnimBg="0" advAuto="0"/>
      <p:bldP spid="435206" grpId="0" build="p" autoUpdateAnimBg="0"/>
      <p:bldP spid="34" grpId="0"/>
      <p:bldP spid="35" grpId="0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Reflect a Figure Over an Axis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539D"/>
                </a:solidFill>
              </a:rPr>
              <a:t>Answer:  </a:t>
            </a:r>
            <a:r>
              <a:rPr lang="en-US" b="0" i="1"/>
              <a:t>E'</a:t>
            </a:r>
            <a:r>
              <a:rPr lang="en-US" b="0"/>
              <a:t>(–4, –4), </a:t>
            </a:r>
            <a:r>
              <a:rPr lang="en-US" b="0" i="1"/>
              <a:t>F'</a:t>
            </a:r>
            <a:r>
              <a:rPr lang="en-US" b="0"/>
              <a:t>(3, –3), </a:t>
            </a:r>
            <a:r>
              <a:rPr lang="en-US" b="0" i="1"/>
              <a:t>G'</a:t>
            </a:r>
            <a:r>
              <a:rPr lang="en-US" b="0"/>
              <a:t>(4, –2), and </a:t>
            </a:r>
            <a:r>
              <a:rPr lang="en-US" b="0" i="1"/>
              <a:t>H'</a:t>
            </a:r>
            <a:r>
              <a:rPr lang="en-US" b="0"/>
              <a:t>(–2, –1).</a:t>
            </a:r>
            <a:endParaRPr lang="en-US"/>
          </a:p>
        </p:txBody>
      </p:sp>
      <p:pic>
        <p:nvPicPr>
          <p:cNvPr id="13722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37227" name="Picture 11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7229" name="Picture 13" descr="6-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6625" y="2414588"/>
            <a:ext cx="3986213" cy="3986212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Reflect a Figure Over an Axis</a:t>
            </a:r>
          </a:p>
        </p:txBody>
      </p:sp>
      <p:pic>
        <p:nvPicPr>
          <p:cNvPr id="139272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39274" name="TPQuestion"/>
          <p:cNvSpPr>
            <a:spLocks noChangeArrowheads="1"/>
          </p:cNvSpPr>
          <p:nvPr/>
        </p:nvSpPr>
        <p:spPr bwMode="auto">
          <a:xfrm>
            <a:off x="533400" y="1504950"/>
            <a:ext cx="774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</a:rPr>
              <a:t>Graph quadrilateral </a:t>
            </a:r>
            <a:r>
              <a:rPr lang="en-US" b="1" i="1" dirty="0">
                <a:solidFill>
                  <a:srgbClr val="0000FF"/>
                </a:solidFill>
              </a:rPr>
              <a:t>ABCD</a:t>
            </a:r>
            <a:r>
              <a:rPr lang="en-US" b="1" dirty="0">
                <a:solidFill>
                  <a:srgbClr val="0000FF"/>
                </a:solidFill>
              </a:rPr>
              <a:t> with vertices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(1, 3),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(4, 0),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(3, –4), and </a:t>
            </a:r>
            <a:r>
              <a:rPr lang="en-US" b="1" i="1" dirty="0">
                <a:solidFill>
                  <a:srgbClr val="0000FF"/>
                </a:solidFill>
              </a:rPr>
              <a:t>D</a:t>
            </a:r>
            <a:r>
              <a:rPr lang="en-US" b="1" dirty="0">
                <a:solidFill>
                  <a:srgbClr val="0000FF"/>
                </a:solidFill>
              </a:rPr>
              <a:t>(1, –2). Then graph the image of </a:t>
            </a:r>
            <a:r>
              <a:rPr lang="en-US" b="1" i="1" dirty="0">
                <a:solidFill>
                  <a:srgbClr val="0000FF"/>
                </a:solidFill>
              </a:rPr>
              <a:t>ABCD</a:t>
            </a:r>
            <a:r>
              <a:rPr lang="en-US" b="1" dirty="0">
                <a:solidFill>
                  <a:srgbClr val="0000FF"/>
                </a:solidFill>
              </a:rPr>
              <a:t> after a reflection over the </a:t>
            </a:r>
            <a:r>
              <a:rPr lang="en-US" b="1" i="1" dirty="0">
                <a:solidFill>
                  <a:srgbClr val="0000FF"/>
                </a:solidFill>
              </a:rPr>
              <a:t>y</a:t>
            </a:r>
            <a:r>
              <a:rPr lang="en-US" b="1" dirty="0">
                <a:solidFill>
                  <a:srgbClr val="0000FF"/>
                </a:solidFill>
              </a:rPr>
              <a:t>-axis, and write the coordinates of its vertices.</a:t>
            </a:r>
          </a:p>
        </p:txBody>
      </p:sp>
      <p:pic>
        <p:nvPicPr>
          <p:cNvPr id="139277" name="Picture 13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9280" name="Picture 16" descr="6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2914650"/>
            <a:ext cx="3308350" cy="331470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5255590" y="5888309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575740" y="586033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09510" y="5361979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90800" y="5375871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59195" y="4882625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518098" y="488256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99770" y="4385271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69886" y="4419010"/>
            <a:ext cx="335637" cy="381590"/>
          </a:xfrm>
          <a:prstGeom prst="ellipse">
            <a:avLst/>
          </a:prstGeom>
          <a:solidFill>
            <a:srgbClr val="FFFF00"/>
          </a:solidFill>
          <a:ln>
            <a:solidFill>
              <a:srgbClr val="FFFF00">
                <a:alpha val="2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29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Reflect a Figure Over an Axis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The coordinates of the vertices of the image are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chemeClr val="tx1"/>
                </a:solidFill>
              </a:rPr>
              <a:t>A'</a:t>
            </a:r>
            <a:r>
              <a:rPr lang="en-US" b="0" dirty="0">
                <a:solidFill>
                  <a:schemeClr val="tx1"/>
                </a:solidFill>
              </a:rPr>
              <a:t>(–1, 3), </a:t>
            </a:r>
            <a:r>
              <a:rPr lang="en-US" b="0" i="1" dirty="0">
                <a:solidFill>
                  <a:schemeClr val="tx1"/>
                </a:solidFill>
              </a:rPr>
              <a:t>B'</a:t>
            </a:r>
            <a:r>
              <a:rPr lang="en-US" b="0" dirty="0">
                <a:solidFill>
                  <a:schemeClr val="tx1"/>
                </a:solidFill>
              </a:rPr>
              <a:t>(–4, 0), </a:t>
            </a:r>
            <a:r>
              <a:rPr lang="en-US" b="0" i="1" dirty="0">
                <a:solidFill>
                  <a:schemeClr val="tx1"/>
                </a:solidFill>
              </a:rPr>
              <a:t>C'</a:t>
            </a:r>
            <a:r>
              <a:rPr lang="en-US" b="0" dirty="0">
                <a:solidFill>
                  <a:schemeClr val="tx1"/>
                </a:solidFill>
              </a:rPr>
              <a:t>(–3, –4), and </a:t>
            </a:r>
            <a:r>
              <a:rPr lang="en-US" b="0" i="1" dirty="0">
                <a:solidFill>
                  <a:schemeClr val="tx1"/>
                </a:solidFill>
              </a:rPr>
              <a:t>D'</a:t>
            </a:r>
            <a:r>
              <a:rPr lang="en-US" b="0" dirty="0">
                <a:solidFill>
                  <a:schemeClr val="tx1"/>
                </a:solidFill>
              </a:rPr>
              <a:t>(–1, –2).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3400" y="2312988"/>
            <a:ext cx="83820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/>
            <a:r>
              <a:rPr lang="en-US" b="0" dirty="0">
                <a:solidFill>
                  <a:schemeClr val="tx1"/>
                </a:solidFill>
              </a:rPr>
              <a:t>Notice that the </a:t>
            </a:r>
            <a:r>
              <a:rPr lang="en-US" b="0" i="1" dirty="0" err="1">
                <a:solidFill>
                  <a:schemeClr val="tx1"/>
                </a:solidFill>
              </a:rPr>
              <a:t>x</a:t>
            </a:r>
            <a:r>
              <a:rPr lang="en-US" b="0" dirty="0">
                <a:solidFill>
                  <a:schemeClr val="tx1"/>
                </a:solidFill>
              </a:rPr>
              <a:t>-coordinate of a point reflected over the 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i="1" dirty="0">
                <a:solidFill>
                  <a:schemeClr val="tx1"/>
                </a:solidFill>
              </a:rPr>
              <a:t>y</a:t>
            </a:r>
            <a:r>
              <a:rPr lang="en-US" b="0" dirty="0">
                <a:solidFill>
                  <a:schemeClr val="tx1"/>
                </a:solidFill>
              </a:rPr>
              <a:t>-axis is the opposite of the </a:t>
            </a:r>
            <a:r>
              <a:rPr lang="en-US" b="0" i="1" dirty="0" err="1">
                <a:solidFill>
                  <a:schemeClr val="tx1"/>
                </a:solidFill>
              </a:rPr>
              <a:t>x</a:t>
            </a:r>
            <a:r>
              <a:rPr lang="en-US" b="0" dirty="0">
                <a:solidFill>
                  <a:schemeClr val="tx1"/>
                </a:solidFill>
              </a:rPr>
              <a:t>-coordinate of the original point.</a:t>
            </a:r>
          </a:p>
        </p:txBody>
      </p:sp>
      <p:pic>
        <p:nvPicPr>
          <p:cNvPr id="14029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40298" name="Picture 10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174875" y="3011157"/>
            <a:ext cx="4090988" cy="3346450"/>
            <a:chOff x="1370" y="1888"/>
            <a:chExt cx="2577" cy="2108"/>
          </a:xfrm>
        </p:grpSpPr>
        <p:sp>
          <p:nvSpPr>
            <p:cNvPr id="140303" name="Text Box 15"/>
            <p:cNvSpPr txBox="1">
              <a:spLocks noChangeArrowheads="1"/>
            </p:cNvSpPr>
            <p:nvPr/>
          </p:nvSpPr>
          <p:spPr bwMode="auto">
            <a:xfrm>
              <a:off x="2078" y="1888"/>
              <a:ext cx="1123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b="0"/>
                <a:t>opposites</a:t>
              </a:r>
              <a:endParaRPr lang="en-US" b="0">
                <a:sym typeface="Symbol" pitchFamily="-112" charset="2"/>
              </a:endParaRPr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370" y="2152"/>
              <a:ext cx="2577" cy="1844"/>
              <a:chOff x="1370" y="2152"/>
              <a:chExt cx="2577" cy="1844"/>
            </a:xfrm>
          </p:grpSpPr>
          <p:sp>
            <p:nvSpPr>
              <p:cNvPr id="140301" name="Rectangle 13"/>
              <p:cNvSpPr>
                <a:spLocks noChangeArrowheads="1"/>
              </p:cNvSpPr>
              <p:nvPr/>
            </p:nvSpPr>
            <p:spPr bwMode="auto">
              <a:xfrm>
                <a:off x="1375" y="3685"/>
                <a:ext cx="810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 dirty="0">
                    <a:solidFill>
                      <a:schemeClr val="tx1"/>
                    </a:solidFill>
                  </a:rPr>
                  <a:t>D</a:t>
                </a:r>
                <a:r>
                  <a:rPr lang="en-US" b="0" dirty="0">
                    <a:solidFill>
                      <a:schemeClr val="tx1"/>
                    </a:solidFill>
                  </a:rPr>
                  <a:t>(1, –2)</a:t>
                </a:r>
              </a:p>
            </p:txBody>
          </p:sp>
          <p:sp>
            <p:nvSpPr>
              <p:cNvPr id="140304" name="Line 16"/>
              <p:cNvSpPr>
                <a:spLocks noChangeShapeType="1"/>
              </p:cNvSpPr>
              <p:nvPr/>
            </p:nvSpPr>
            <p:spPr bwMode="auto">
              <a:xfrm>
                <a:off x="1696" y="2155"/>
                <a:ext cx="0" cy="5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05" name="Line 17"/>
              <p:cNvSpPr>
                <a:spLocks noChangeShapeType="1"/>
              </p:cNvSpPr>
              <p:nvPr/>
            </p:nvSpPr>
            <p:spPr bwMode="auto">
              <a:xfrm>
                <a:off x="1690" y="2161"/>
                <a:ext cx="17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06" name="Line 18"/>
              <p:cNvSpPr>
                <a:spLocks noChangeShapeType="1"/>
              </p:cNvSpPr>
              <p:nvPr/>
            </p:nvSpPr>
            <p:spPr bwMode="auto">
              <a:xfrm>
                <a:off x="3401" y="2152"/>
                <a:ext cx="0" cy="5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08" name="Text Box 20"/>
              <p:cNvSpPr txBox="1">
                <a:spLocks noChangeArrowheads="1"/>
              </p:cNvSpPr>
              <p:nvPr/>
            </p:nvSpPr>
            <p:spPr bwMode="auto">
              <a:xfrm>
                <a:off x="2271" y="2185"/>
                <a:ext cx="992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b="0">
                    <a:solidFill>
                      <a:srgbClr val="00539D"/>
                    </a:solidFill>
                  </a:rPr>
                  <a:t>same</a:t>
                </a:r>
                <a:endParaRPr lang="en-US" b="0">
                  <a:solidFill>
                    <a:srgbClr val="00539D"/>
                  </a:solidFill>
                  <a:sym typeface="Symbol" pitchFamily="-112" charset="2"/>
                </a:endParaRPr>
              </a:p>
            </p:txBody>
          </p:sp>
          <p:sp>
            <p:nvSpPr>
              <p:cNvPr id="140309" name="Line 21"/>
              <p:cNvSpPr>
                <a:spLocks noChangeShapeType="1"/>
              </p:cNvSpPr>
              <p:nvPr/>
            </p:nvSpPr>
            <p:spPr bwMode="auto">
              <a:xfrm>
                <a:off x="1890" y="2442"/>
                <a:ext cx="0" cy="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10" name="Line 22"/>
              <p:cNvSpPr>
                <a:spLocks noChangeShapeType="1"/>
              </p:cNvSpPr>
              <p:nvPr/>
            </p:nvSpPr>
            <p:spPr bwMode="auto">
              <a:xfrm>
                <a:off x="3674" y="2442"/>
                <a:ext cx="0" cy="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11" name="Line 23"/>
              <p:cNvSpPr>
                <a:spLocks noChangeShapeType="1"/>
              </p:cNvSpPr>
              <p:nvPr/>
            </p:nvSpPr>
            <p:spPr bwMode="auto">
              <a:xfrm>
                <a:off x="1884" y="2451"/>
                <a:ext cx="17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12" name="Rectangle 24"/>
              <p:cNvSpPr>
                <a:spLocks noChangeArrowheads="1"/>
              </p:cNvSpPr>
              <p:nvPr/>
            </p:nvSpPr>
            <p:spPr bwMode="auto">
              <a:xfrm>
                <a:off x="1375" y="2766"/>
                <a:ext cx="692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 dirty="0">
                    <a:solidFill>
                      <a:schemeClr val="tx1"/>
                    </a:solidFill>
                  </a:rPr>
                  <a:t>A</a:t>
                </a:r>
                <a:r>
                  <a:rPr lang="en-US" b="0" dirty="0">
                    <a:solidFill>
                      <a:schemeClr val="tx1"/>
                    </a:solidFill>
                  </a:rPr>
                  <a:t>(1, 3)</a:t>
                </a:r>
              </a:p>
            </p:txBody>
          </p:sp>
          <p:sp>
            <p:nvSpPr>
              <p:cNvPr id="140313" name="Rectangle 25"/>
              <p:cNvSpPr>
                <a:spLocks noChangeArrowheads="1"/>
              </p:cNvSpPr>
              <p:nvPr/>
            </p:nvSpPr>
            <p:spPr bwMode="auto">
              <a:xfrm>
                <a:off x="1370" y="3072"/>
                <a:ext cx="692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>
                    <a:solidFill>
                      <a:schemeClr val="tx1"/>
                    </a:solidFill>
                  </a:rPr>
                  <a:t>B</a:t>
                </a:r>
                <a:r>
                  <a:rPr lang="en-US" b="0">
                    <a:solidFill>
                      <a:schemeClr val="tx1"/>
                    </a:solidFill>
                  </a:rPr>
                  <a:t>(4, 0)</a:t>
                </a:r>
              </a:p>
            </p:txBody>
          </p:sp>
          <p:sp>
            <p:nvSpPr>
              <p:cNvPr id="140314" name="Rectangle 26"/>
              <p:cNvSpPr>
                <a:spLocks noChangeArrowheads="1"/>
              </p:cNvSpPr>
              <p:nvPr/>
            </p:nvSpPr>
            <p:spPr bwMode="auto">
              <a:xfrm>
                <a:off x="1380" y="3378"/>
                <a:ext cx="810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>
                    <a:solidFill>
                      <a:schemeClr val="tx1"/>
                    </a:solidFill>
                  </a:rPr>
                  <a:t>C</a:t>
                </a:r>
                <a:r>
                  <a:rPr lang="en-US" b="0">
                    <a:solidFill>
                      <a:schemeClr val="tx1"/>
                    </a:solidFill>
                  </a:rPr>
                  <a:t>(3, –4)</a:t>
                </a:r>
              </a:p>
            </p:txBody>
          </p:sp>
          <p:sp>
            <p:nvSpPr>
              <p:cNvPr id="140315" name="Rectangle 27"/>
              <p:cNvSpPr>
                <a:spLocks noChangeArrowheads="1"/>
              </p:cNvSpPr>
              <p:nvPr/>
            </p:nvSpPr>
            <p:spPr bwMode="auto">
              <a:xfrm>
                <a:off x="2994" y="3685"/>
                <a:ext cx="953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 dirty="0">
                    <a:solidFill>
                      <a:schemeClr val="tx1"/>
                    </a:solidFill>
                  </a:rPr>
                  <a:t>D</a:t>
                </a:r>
                <a:r>
                  <a:rPr lang="en-US" b="0" i="1" dirty="0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'</a:t>
                </a:r>
                <a:r>
                  <a:rPr lang="en-US" b="0" dirty="0">
                    <a:solidFill>
                      <a:schemeClr val="tx1"/>
                    </a:solidFill>
                  </a:rPr>
                  <a:t>(–1, –2)</a:t>
                </a:r>
              </a:p>
            </p:txBody>
          </p:sp>
          <p:sp>
            <p:nvSpPr>
              <p:cNvPr id="140316" name="Rectangle 28"/>
              <p:cNvSpPr>
                <a:spLocks noChangeArrowheads="1"/>
              </p:cNvSpPr>
              <p:nvPr/>
            </p:nvSpPr>
            <p:spPr bwMode="auto">
              <a:xfrm>
                <a:off x="2981" y="3378"/>
                <a:ext cx="953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 dirty="0">
                    <a:solidFill>
                      <a:schemeClr val="tx1"/>
                    </a:solidFill>
                  </a:rPr>
                  <a:t>C</a:t>
                </a:r>
                <a:r>
                  <a:rPr lang="en-US" b="0" i="1" dirty="0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'</a:t>
                </a:r>
                <a:r>
                  <a:rPr lang="en-US" b="0" dirty="0">
                    <a:solidFill>
                      <a:schemeClr val="tx1"/>
                    </a:solidFill>
                  </a:rPr>
                  <a:t>(–3, –4)</a:t>
                </a:r>
              </a:p>
            </p:txBody>
          </p:sp>
          <p:sp>
            <p:nvSpPr>
              <p:cNvPr id="140317" name="Rectangle 29"/>
              <p:cNvSpPr>
                <a:spLocks noChangeArrowheads="1"/>
              </p:cNvSpPr>
              <p:nvPr/>
            </p:nvSpPr>
            <p:spPr bwMode="auto">
              <a:xfrm>
                <a:off x="2987" y="3072"/>
                <a:ext cx="836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>
                    <a:solidFill>
                      <a:schemeClr val="tx1"/>
                    </a:solidFill>
                  </a:rPr>
                  <a:t>B</a:t>
                </a:r>
                <a:r>
                  <a:rPr lang="en-US" b="0" i="1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'</a:t>
                </a:r>
                <a:r>
                  <a:rPr lang="en-US" b="0">
                    <a:solidFill>
                      <a:schemeClr val="tx1"/>
                    </a:solidFill>
                  </a:rPr>
                  <a:t>(–4, 0)</a:t>
                </a:r>
              </a:p>
            </p:txBody>
          </p:sp>
          <p:sp>
            <p:nvSpPr>
              <p:cNvPr id="140318" name="Rectangle 30"/>
              <p:cNvSpPr>
                <a:spLocks noChangeArrowheads="1"/>
              </p:cNvSpPr>
              <p:nvPr/>
            </p:nvSpPr>
            <p:spPr bwMode="auto">
              <a:xfrm>
                <a:off x="2992" y="2766"/>
                <a:ext cx="836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b="0" i="1">
                    <a:solidFill>
                      <a:schemeClr val="tx1"/>
                    </a:solidFill>
                  </a:rPr>
                  <a:t>A</a:t>
                </a:r>
                <a:r>
                  <a:rPr lang="en-US" b="0" i="1">
                    <a:solidFill>
                      <a:schemeClr val="tx1"/>
                    </a:solidFill>
                    <a:ea typeface="Arial" pitchFamily="-112" charset="0"/>
                    <a:cs typeface="Arial" pitchFamily="-112" charset="0"/>
                  </a:rPr>
                  <a:t>'</a:t>
                </a:r>
                <a:r>
                  <a:rPr lang="en-US" b="0">
                    <a:solidFill>
                      <a:schemeClr val="tx1"/>
                    </a:solidFill>
                  </a:rPr>
                  <a:t>(–1, 3)</a:t>
                </a:r>
              </a:p>
            </p:txBody>
          </p:sp>
          <p:sp>
            <p:nvSpPr>
              <p:cNvPr id="140338" name="Line 50"/>
              <p:cNvSpPr>
                <a:spLocks noChangeShapeType="1"/>
              </p:cNvSpPr>
              <p:nvPr/>
            </p:nvSpPr>
            <p:spPr bwMode="auto">
              <a:xfrm>
                <a:off x="2473" y="2909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39" name="Line 51"/>
              <p:cNvSpPr>
                <a:spLocks noChangeShapeType="1"/>
              </p:cNvSpPr>
              <p:nvPr/>
            </p:nvSpPr>
            <p:spPr bwMode="auto">
              <a:xfrm>
                <a:off x="2473" y="3181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40" name="Line 52"/>
              <p:cNvSpPr>
                <a:spLocks noChangeShapeType="1"/>
              </p:cNvSpPr>
              <p:nvPr/>
            </p:nvSpPr>
            <p:spPr bwMode="auto">
              <a:xfrm>
                <a:off x="2472" y="3521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41" name="Line 53"/>
              <p:cNvSpPr>
                <a:spLocks noChangeShapeType="1"/>
              </p:cNvSpPr>
              <p:nvPr/>
            </p:nvSpPr>
            <p:spPr bwMode="auto">
              <a:xfrm>
                <a:off x="2472" y="3816"/>
                <a:ext cx="18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Back or Previous 33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585770" y="1836069"/>
            <a:ext cx="1030930" cy="3526506"/>
          </a:xfrm>
          <a:custGeom>
            <a:avLst/>
            <a:gdLst>
              <a:gd name="connsiteX0" fmla="*/ 0 w 1272230"/>
              <a:gd name="connsiteY0" fmla="*/ 127937 h 3421731"/>
              <a:gd name="connsiteX1" fmla="*/ 851254 w 1272230"/>
              <a:gd name="connsiteY1" fmla="*/ 127937 h 3421731"/>
              <a:gd name="connsiteX2" fmla="*/ 1241994 w 1272230"/>
              <a:gd name="connsiteY2" fmla="*/ 895559 h 3421731"/>
              <a:gd name="connsiteX3" fmla="*/ 669839 w 1272230"/>
              <a:gd name="connsiteY3" fmla="*/ 3421731 h 342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230" h="3421731">
                <a:moveTo>
                  <a:pt x="0" y="127937"/>
                </a:moveTo>
                <a:cubicBezTo>
                  <a:pt x="322127" y="63968"/>
                  <a:pt x="644255" y="0"/>
                  <a:pt x="851254" y="127937"/>
                </a:cubicBezTo>
                <a:cubicBezTo>
                  <a:pt x="1058253" y="255874"/>
                  <a:pt x="1272230" y="346593"/>
                  <a:pt x="1241994" y="895559"/>
                </a:cubicBezTo>
                <a:cubicBezTo>
                  <a:pt x="1211758" y="1444525"/>
                  <a:pt x="669839" y="3421731"/>
                  <a:pt x="669839" y="3421731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4867870"/>
            <a:ext cx="1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Coordinates of the original shape.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6700" y="4835525"/>
            <a:ext cx="199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Coordinates of the shape reflected over the y-axis.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5" name="Picture 16" descr="6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9210" y="887743"/>
            <a:ext cx="1435190" cy="14379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40293" grpId="0" build="p" autoUpdateAnimBg="0" advAuto="0"/>
      <p:bldP spid="140294" grpId="0" build="p" autoUpdateAnimBg="0"/>
      <p:bldP spid="32" grpId="0" animBg="1"/>
      <p:bldP spid="32" grpId="1" animBg="1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Reflect a Figure Over an Axis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876300" y="1716088"/>
            <a:ext cx="77057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539D"/>
                </a:solidFill>
              </a:rPr>
              <a:t>Answer: </a:t>
            </a:r>
            <a:r>
              <a:rPr lang="en-US" b="0" i="1" dirty="0"/>
              <a:t>A'</a:t>
            </a:r>
            <a:r>
              <a:rPr lang="en-US" b="0" dirty="0"/>
              <a:t>(–1, 3), </a:t>
            </a:r>
            <a:r>
              <a:rPr lang="en-US" b="0" i="1" dirty="0"/>
              <a:t>B'</a:t>
            </a:r>
            <a:r>
              <a:rPr lang="en-US" b="0" dirty="0"/>
              <a:t>(–4, 0), </a:t>
            </a:r>
            <a:r>
              <a:rPr lang="en-US" b="0" i="1" dirty="0"/>
              <a:t>C'</a:t>
            </a:r>
            <a:r>
              <a:rPr lang="en-US" b="0" dirty="0"/>
              <a:t>(–3, –4), and </a:t>
            </a:r>
            <a:r>
              <a:rPr lang="en-US" b="0" i="1" dirty="0"/>
              <a:t>D'</a:t>
            </a:r>
            <a:r>
              <a:rPr lang="en-US" b="0" dirty="0"/>
              <a:t>(–1, –2).</a:t>
            </a:r>
            <a:endParaRPr lang="en-US" dirty="0"/>
          </a:p>
        </p:txBody>
      </p:sp>
      <p:pic>
        <p:nvPicPr>
          <p:cNvPr id="439303" name="Picture 7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708150"/>
            <a:ext cx="457200" cy="457200"/>
          </a:xfrm>
          <a:prstGeom prst="rect">
            <a:avLst/>
          </a:prstGeom>
          <a:noFill/>
        </p:spPr>
      </p:pic>
      <p:pic>
        <p:nvPicPr>
          <p:cNvPr id="439305" name="Picture 9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439308" name="Picture 12" descr="6-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9050" y="2863850"/>
            <a:ext cx="3308350" cy="3308350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1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876300" y="1514475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dirty="0"/>
              <a:t>ARCHITECTURE 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Copy and complete the office floor plan shown below so that the completed office has a horizontal line of symmetry.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5562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10000"/>
              </a:spcBef>
              <a:spcAft>
                <a:spcPct val="10000"/>
              </a:spcAft>
            </a:pPr>
            <a:r>
              <a:rPr lang="en-US" sz="2000" b="0" dirty="0">
                <a:solidFill>
                  <a:schemeClr val="tx1"/>
                </a:solidFill>
              </a:rPr>
              <a:t>You can reflect the half of the office floor plan shown over the indicated horizontal line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342900">
              <a:spcBef>
                <a:spcPct val="10000"/>
              </a:spcBef>
              <a:spcAft>
                <a:spcPct val="100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342900">
              <a:spcBef>
                <a:spcPct val="10000"/>
              </a:spcBef>
              <a:spcAft>
                <a:spcPct val="10000"/>
              </a:spcAft>
            </a:pPr>
            <a:r>
              <a:rPr lang="en-US" sz="2000" b="0" dirty="0">
                <a:solidFill>
                  <a:schemeClr val="tx1"/>
                </a:solidFill>
              </a:rPr>
              <a:t>Find the distance from each vertex on the figure to the line of reflection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342900">
              <a:spcBef>
                <a:spcPct val="10000"/>
              </a:spcBef>
              <a:spcAft>
                <a:spcPct val="100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342900">
              <a:spcBef>
                <a:spcPct val="10000"/>
              </a:spcBef>
              <a:spcAft>
                <a:spcPct val="10000"/>
              </a:spcAft>
            </a:pPr>
            <a:r>
              <a:rPr lang="en-US" sz="2000" b="0" dirty="0">
                <a:solidFill>
                  <a:schemeClr val="tx1"/>
                </a:solidFill>
              </a:rPr>
              <a:t>Then plot a point the same distance away on the opposite side of the line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marL="342900">
              <a:spcBef>
                <a:spcPct val="10000"/>
              </a:spcBef>
              <a:spcAft>
                <a:spcPct val="10000"/>
              </a:spcAft>
            </a:pPr>
            <a:endParaRPr lang="en-US" sz="2000" b="0" dirty="0" smtClean="0">
              <a:solidFill>
                <a:schemeClr val="tx1"/>
              </a:solidFill>
            </a:endParaRPr>
          </a:p>
          <a:p>
            <a:pPr marL="342900">
              <a:spcBef>
                <a:spcPct val="10000"/>
              </a:spcBef>
              <a:spcAft>
                <a:spcPct val="10000"/>
              </a:spcAft>
            </a:pPr>
            <a:r>
              <a:rPr lang="en-US" sz="2000" b="0" dirty="0">
                <a:solidFill>
                  <a:schemeClr val="tx1"/>
                </a:solidFill>
              </a:rPr>
              <a:t>Connect vertices as appropriate.</a:t>
            </a:r>
          </a:p>
        </p:txBody>
      </p:sp>
      <p:pic>
        <p:nvPicPr>
          <p:cNvPr id="142344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5651500" y="2644775"/>
            <a:ext cx="19510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/>
              <a:t> 	</a:t>
            </a:r>
          </a:p>
        </p:txBody>
      </p:sp>
      <p:pic>
        <p:nvPicPr>
          <p:cNvPr id="142346" name="Picture 10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Use a Reflection</a:t>
            </a:r>
          </a:p>
        </p:txBody>
      </p:sp>
      <p:pic>
        <p:nvPicPr>
          <p:cNvPr id="142348" name="Picture 12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42350" name="Picture 14" descr="6-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113088"/>
            <a:ext cx="2620962" cy="2620962"/>
          </a:xfrm>
          <a:prstGeom prst="rect">
            <a:avLst/>
          </a:prstGeom>
          <a:noFill/>
        </p:spPr>
      </p:pic>
      <p:pic>
        <p:nvPicPr>
          <p:cNvPr id="142351" name="Picture 15" descr="6-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113088"/>
            <a:ext cx="2620962" cy="2620962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 autoUpdateAnimBg="0" advAuto="0"/>
      <p:bldP spid="142342" grpId="0" build="p" autoUpdateAnimBg="0"/>
      <p:bldP spid="142345" grpId="0" build="p" autoUpdateAnimBg="0"/>
      <p:bldP spid="1423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1044318" y="47244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543175"/>
            <a:ext cx="40449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86.8°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9720°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3992.8°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173.6°</a:t>
            </a:r>
          </a:p>
        </p:txBody>
      </p:sp>
      <p:sp>
        <p:nvSpPr>
          <p:cNvPr id="20583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Find the measure of one interior angle in a regular 56-gon. Round to the nearest tenth if necessary.</a:t>
            </a:r>
          </a:p>
        </p:txBody>
      </p:sp>
      <p:pic>
        <p:nvPicPr>
          <p:cNvPr id="48137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6-3)</a:t>
            </a:r>
          </a:p>
        </p:txBody>
      </p:sp>
      <p:pic>
        <p:nvPicPr>
          <p:cNvPr id="48141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  <p:bldP spid="205830" grpId="0" autoUpdateAnimBg="0"/>
      <p:bldP spid="20583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5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Copy trapezoid </a:t>
            </a:r>
            <a:r>
              <a:rPr lang="en-US" sz="2000" b="1" i="1" dirty="0">
                <a:solidFill>
                  <a:srgbClr val="0000FF"/>
                </a:solidFill>
              </a:rPr>
              <a:t>TRAP</a:t>
            </a:r>
            <a:r>
              <a:rPr lang="en-US" sz="2000" b="1" dirty="0">
                <a:solidFill>
                  <a:srgbClr val="0000FF"/>
                </a:solidFill>
              </a:rPr>
              <a:t> below on graph paper. Then draw the image of the figure after a reflection over the given line.</a:t>
            </a:r>
          </a:p>
        </p:txBody>
      </p:sp>
      <p:pic>
        <p:nvPicPr>
          <p:cNvPr id="135176" name="Picture 8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35177" name="Picture 9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533400" y="2646363"/>
            <a:ext cx="20589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/>
              <a:t> 	</a:t>
            </a:r>
          </a:p>
        </p:txBody>
      </p:sp>
      <p:pic>
        <p:nvPicPr>
          <p:cNvPr id="135183" name="Picture 15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5189" name="Picture 21" descr="6-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3988" y="2733675"/>
            <a:ext cx="3473450" cy="3479800"/>
          </a:xfrm>
          <a:prstGeom prst="rect">
            <a:avLst/>
          </a:prstGeom>
          <a:noFill/>
        </p:spPr>
      </p:pic>
      <p:pic>
        <p:nvPicPr>
          <p:cNvPr id="135190" name="Picture 22" descr="6-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3988" y="2733675"/>
            <a:ext cx="3473450" cy="3479800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5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utoUpdateAnimBg="0"/>
      <p:bldP spid="13518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7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Graph quadrilateral </a:t>
            </a:r>
            <a:r>
              <a:rPr lang="en-US" sz="2000" b="1" i="1" dirty="0">
                <a:solidFill>
                  <a:srgbClr val="0000FF"/>
                </a:solidFill>
              </a:rPr>
              <a:t>QUAD</a:t>
            </a:r>
            <a:r>
              <a:rPr lang="en-US" sz="2000" b="1" dirty="0">
                <a:solidFill>
                  <a:srgbClr val="0000FF"/>
                </a:solidFill>
              </a:rPr>
              <a:t> with vertices </a:t>
            </a:r>
            <a:r>
              <a:rPr lang="en-US" sz="2000" b="1" i="1" dirty="0"/>
              <a:t>Q</a:t>
            </a:r>
            <a:r>
              <a:rPr lang="en-US" sz="2000" b="1" dirty="0"/>
              <a:t>(2, 4),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U</a:t>
            </a:r>
            <a:r>
              <a:rPr lang="en-US" sz="2000" b="1" dirty="0"/>
              <a:t>(4, 1), </a:t>
            </a:r>
            <a:r>
              <a:rPr lang="en-US" sz="2000" b="1" i="1" dirty="0"/>
              <a:t>A</a:t>
            </a:r>
            <a:r>
              <a:rPr lang="en-US" sz="2000" b="1" dirty="0"/>
              <a:t>(–1, 1),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i="1" dirty="0"/>
              <a:t>D</a:t>
            </a:r>
            <a:r>
              <a:rPr lang="en-US" sz="2000" b="1" dirty="0"/>
              <a:t>(–3, 3)</a:t>
            </a:r>
            <a:r>
              <a:rPr lang="en-US" sz="2000" b="1" dirty="0">
                <a:solidFill>
                  <a:srgbClr val="0000FF"/>
                </a:solidFill>
              </a:rPr>
              <a:t>. Then graph the image of </a:t>
            </a:r>
            <a:r>
              <a:rPr lang="en-US" sz="2000" b="1" i="1" dirty="0">
                <a:solidFill>
                  <a:srgbClr val="0000FF"/>
                </a:solidFill>
              </a:rPr>
              <a:t>QUAD</a:t>
            </a:r>
            <a:r>
              <a:rPr lang="en-US" sz="2000" b="1" dirty="0">
                <a:solidFill>
                  <a:srgbClr val="0000FF"/>
                </a:solidFill>
              </a:rPr>
              <a:t> after a reflection over the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b="1" dirty="0">
                <a:solidFill>
                  <a:srgbClr val="0000FF"/>
                </a:solidFill>
              </a:rPr>
              <a:t>-axis, and write the coordinates of its vertices.</a:t>
            </a:r>
          </a:p>
        </p:txBody>
      </p:sp>
      <p:pic>
        <p:nvPicPr>
          <p:cNvPr id="138248" name="Picture 8" descr="CheckProgr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38249" name="Picture 9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533400" y="2997200"/>
            <a:ext cx="83232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buClr>
                <a:srgbClr val="FFFFFF"/>
              </a:buClr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 i="1">
                <a:solidFill>
                  <a:schemeClr val="tx1"/>
                </a:solidFill>
              </a:rPr>
              <a:t>  </a:t>
            </a:r>
            <a:r>
              <a:rPr lang="en-US" b="0" i="1"/>
              <a:t>Q'</a:t>
            </a:r>
            <a:r>
              <a:rPr lang="en-US" b="0"/>
              <a:t>(2, –4), </a:t>
            </a:r>
            <a:r>
              <a:rPr lang="en-US" b="0" i="1"/>
              <a:t>U'</a:t>
            </a:r>
            <a:r>
              <a:rPr lang="en-US" b="0"/>
              <a:t>(4, –1), </a:t>
            </a:r>
            <a:r>
              <a:rPr lang="en-US" b="0" i="1"/>
              <a:t>A'</a:t>
            </a:r>
            <a:r>
              <a:rPr lang="en-US" b="0"/>
              <a:t>(–1, –1), and </a:t>
            </a:r>
            <a:r>
              <a:rPr lang="en-US" b="0" i="1"/>
              <a:t>D'</a:t>
            </a:r>
            <a:r>
              <a:rPr lang="en-US" b="0"/>
              <a:t>(–3, –3).</a:t>
            </a:r>
          </a:p>
        </p:txBody>
      </p:sp>
      <p:pic>
        <p:nvPicPr>
          <p:cNvPr id="138254" name="Picture 14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8257" name="Picture 17" descr="6-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7538" y="3473450"/>
            <a:ext cx="2800350" cy="2800350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utoUpdateAnimBg="0"/>
      <p:bldP spid="13825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9" name="TPQuestion"/>
          <p:cNvSpPr>
            <a:spLocks noChangeArrowheads="1"/>
          </p:cNvSpPr>
          <p:nvPr/>
        </p:nvSpPr>
        <p:spPr bwMode="auto">
          <a:xfrm>
            <a:off x="533400" y="150495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Graph quadrilateral </a:t>
            </a:r>
            <a:r>
              <a:rPr lang="en-US" sz="2000" b="1" i="1" dirty="0">
                <a:solidFill>
                  <a:srgbClr val="0000FF"/>
                </a:solidFill>
              </a:rPr>
              <a:t>ABCD</a:t>
            </a:r>
            <a:r>
              <a:rPr lang="en-US" sz="2000" b="1" dirty="0">
                <a:solidFill>
                  <a:srgbClr val="0000FF"/>
                </a:solidFill>
              </a:rPr>
              <a:t> with vertices </a:t>
            </a:r>
            <a:r>
              <a:rPr lang="en-US" sz="2000" b="1" i="1" dirty="0"/>
              <a:t>A</a:t>
            </a:r>
            <a:r>
              <a:rPr lang="en-US" sz="2000" b="1" dirty="0"/>
              <a:t>(2, 2),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B</a:t>
            </a:r>
            <a:r>
              <a:rPr lang="en-US" sz="2000" b="1" dirty="0"/>
              <a:t>(5, 0), </a:t>
            </a:r>
            <a:r>
              <a:rPr lang="en-US" sz="2000" b="1" i="1" dirty="0"/>
              <a:t>C</a:t>
            </a:r>
            <a:r>
              <a:rPr lang="en-US" sz="2000" b="1" dirty="0"/>
              <a:t>(4, –2), </a:t>
            </a:r>
            <a:r>
              <a:rPr lang="en-US" sz="2000" b="1" dirty="0">
                <a:solidFill>
                  <a:srgbClr val="0000FF"/>
                </a:solidFill>
              </a:rPr>
              <a:t>and </a:t>
            </a:r>
            <a:r>
              <a:rPr lang="en-US" sz="2000" b="1" i="1" dirty="0"/>
              <a:t>D</a:t>
            </a:r>
            <a:r>
              <a:rPr lang="en-US" sz="2000" b="1" dirty="0"/>
              <a:t>(2, –1)</a:t>
            </a:r>
            <a:r>
              <a:rPr lang="en-US" sz="2000" b="1" dirty="0">
                <a:solidFill>
                  <a:srgbClr val="0000FF"/>
                </a:solidFill>
              </a:rPr>
              <a:t>. Then graph the image of </a:t>
            </a:r>
            <a:r>
              <a:rPr lang="en-US" sz="2000" b="1" i="1" dirty="0">
                <a:solidFill>
                  <a:srgbClr val="0000FF"/>
                </a:solidFill>
              </a:rPr>
              <a:t>ABCD</a:t>
            </a:r>
            <a:r>
              <a:rPr lang="en-US" sz="2000" b="1" dirty="0">
                <a:solidFill>
                  <a:srgbClr val="0000FF"/>
                </a:solidFill>
              </a:rPr>
              <a:t> after a reflection over the </a:t>
            </a:r>
            <a:r>
              <a:rPr lang="en-US" sz="2000" b="1" i="1" dirty="0">
                <a:solidFill>
                  <a:srgbClr val="0000FF"/>
                </a:solidFill>
              </a:rPr>
              <a:t>y</a:t>
            </a:r>
            <a:r>
              <a:rPr lang="en-US" sz="2000" b="1" dirty="0">
                <a:solidFill>
                  <a:srgbClr val="0000FF"/>
                </a:solidFill>
              </a:rPr>
              <a:t>-axis, and write the coordinates of its vertices.</a:t>
            </a:r>
          </a:p>
        </p:txBody>
      </p:sp>
      <p:pic>
        <p:nvPicPr>
          <p:cNvPr id="141320" name="Picture 8" descr="Examp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41321" name="Picture 9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141323" name="Picture 11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533400" y="2997200"/>
            <a:ext cx="83232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50000"/>
              </a:spcBef>
              <a:buClr>
                <a:srgbClr val="FFFFFF"/>
              </a:buClr>
            </a:pPr>
            <a:r>
              <a:rPr lang="en-US">
                <a:solidFill>
                  <a:srgbClr val="00539D"/>
                </a:solidFill>
              </a:rPr>
              <a:t>Answer:</a:t>
            </a:r>
            <a:r>
              <a:rPr lang="en-US" b="0" i="1">
                <a:solidFill>
                  <a:schemeClr val="tx1"/>
                </a:solidFill>
              </a:rPr>
              <a:t>  </a:t>
            </a:r>
            <a:r>
              <a:rPr lang="en-US" b="0" i="1"/>
              <a:t>A'</a:t>
            </a:r>
            <a:r>
              <a:rPr lang="en-US" b="0"/>
              <a:t>(–2, 2), </a:t>
            </a:r>
            <a:r>
              <a:rPr lang="en-US" b="0" i="1"/>
              <a:t>B'</a:t>
            </a:r>
            <a:r>
              <a:rPr lang="en-US" b="0"/>
              <a:t>(–5, 0), </a:t>
            </a:r>
            <a:r>
              <a:rPr lang="en-US" b="0" i="1"/>
              <a:t>C'</a:t>
            </a:r>
            <a:r>
              <a:rPr lang="en-US" b="0"/>
              <a:t>(–4, –2), and </a:t>
            </a:r>
            <a:r>
              <a:rPr lang="en-US" b="0" i="1"/>
              <a:t>D'</a:t>
            </a:r>
            <a:r>
              <a:rPr lang="en-US" b="0"/>
              <a:t>(–2, –1).</a:t>
            </a:r>
          </a:p>
        </p:txBody>
      </p:sp>
      <p:pic>
        <p:nvPicPr>
          <p:cNvPr id="141329" name="Picture 17" descr="6-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3544888"/>
            <a:ext cx="2647950" cy="2647950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utoUpdateAnimBg="0"/>
      <p:bldP spid="14132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3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8483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4848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48485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148486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148491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48492" name="Picture 12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1039223" y="3130615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30</a:t>
            </a:r>
            <a:r>
              <a:rPr lang="pt-BR" b="0">
                <a:solidFill>
                  <a:schemeClr val="tx1"/>
                </a:solidFill>
                <a:sym typeface="Symbol" charset="2"/>
              </a:rPr>
              <a:t>°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45</a:t>
            </a:r>
            <a:r>
              <a:rPr lang="pt-BR" b="0">
                <a:solidFill>
                  <a:schemeClr val="tx1"/>
                </a:solidFill>
                <a:sym typeface="Symbol" charset="2"/>
              </a:rPr>
              <a:t>°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60</a:t>
            </a:r>
            <a:r>
              <a:rPr lang="pt-BR" b="0">
                <a:solidFill>
                  <a:schemeClr val="tx1"/>
                </a:solidFill>
                <a:sym typeface="Symbol" charset="2"/>
              </a:rPr>
              <a:t>°</a:t>
            </a:r>
            <a:endParaRPr lang="pt-BR">
              <a:solidFill>
                <a:schemeClr val="tx1"/>
              </a:solidFill>
              <a:sym typeface="Symbol" charset="2"/>
            </a:endParaRP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75</a:t>
            </a:r>
            <a:r>
              <a:rPr lang="pt-BR" b="0">
                <a:solidFill>
                  <a:schemeClr val="tx1"/>
                </a:solidFill>
                <a:sym typeface="Symbol" charset="2"/>
              </a:rPr>
              <a:t>°</a:t>
            </a:r>
          </a:p>
        </p:txBody>
      </p:sp>
      <p:pic>
        <p:nvPicPr>
          <p:cNvPr id="56328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6-4)</a:t>
            </a:r>
          </a:p>
        </p:txBody>
      </p:sp>
      <p:pic>
        <p:nvPicPr>
          <p:cNvPr id="56332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42" name="Picture 22" descr="5m_6_5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72150" y="2279650"/>
            <a:ext cx="27241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48" name="TPQuestion"/>
          <p:cNvSpPr>
            <a:spLocks noChangeArrowheads="1"/>
          </p:cNvSpPr>
          <p:nvPr/>
        </p:nvSpPr>
        <p:spPr bwMode="auto">
          <a:xfrm>
            <a:off x="685800" y="165735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In the figure, </a:t>
            </a:r>
            <a:r>
              <a:rPr lang="el-GR" sz="2000" b="1" dirty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Δ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CLS </a:t>
            </a:r>
            <a:r>
              <a:rPr lang="en-US" sz="2000" b="1" dirty="0" err="1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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l-GR" sz="2000" b="1" dirty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Δ</a:t>
            </a:r>
            <a:r>
              <a:rPr lang="en-US" sz="2000" b="1" i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FIJ.</a:t>
            </a:r>
            <a:r>
              <a:rPr lang="en-US" sz="2000" b="1" dirty="0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 Find </a:t>
            </a:r>
            <a:r>
              <a:rPr lang="en-US" sz="2000" b="1" i="1" dirty="0" err="1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m</a:t>
            </a:r>
            <a:r>
              <a:rPr lang="en-US" sz="2000" b="1" dirty="0" err="1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</a:t>
            </a:r>
            <a:r>
              <a:rPr lang="en-US" sz="2000" b="1" i="1" dirty="0" err="1">
                <a:solidFill>
                  <a:srgbClr val="0000FF"/>
                </a:solidFill>
                <a:ea typeface="Times New Roman" charset="0"/>
                <a:cs typeface="Times New Roman" charset="0"/>
                <a:sym typeface="Symbol" charset="2"/>
              </a:rPr>
              <a:t>I</a:t>
            </a:r>
            <a:r>
              <a:rPr lang="en-US" i="1" dirty="0">
                <a:solidFill>
                  <a:srgbClr val="00539D"/>
                </a:solidFill>
                <a:ea typeface="Times New Roman" charset="0"/>
                <a:cs typeface="Times New Roman" charset="0"/>
                <a:sym typeface="Symbol" charset="2"/>
              </a:rPr>
              <a:t>.  </a:t>
            </a:r>
          </a:p>
        </p:txBody>
      </p:sp>
      <p:pic>
        <p:nvPicPr>
          <p:cNvPr id="15" name="Picture 9" descr="Example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71072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6" grpId="0" autoUpdateAnimBg="0"/>
      <p:bldP spid="2099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4021" name="Oval 5"/>
          <p:cNvSpPr>
            <a:spLocks noChangeArrowheads="1"/>
          </p:cNvSpPr>
          <p:nvPr/>
        </p:nvSpPr>
        <p:spPr bwMode="auto">
          <a:xfrm>
            <a:off x="3829050" y="29718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23" name="TPQuestion"/>
          <p:cNvSpPr>
            <a:spLocks noChangeArrowheads="1"/>
          </p:cNvSpPr>
          <p:nvPr/>
        </p:nvSpPr>
        <p:spPr bwMode="auto">
          <a:xfrm>
            <a:off x="685800" y="1447800"/>
            <a:ext cx="6781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Determine whether the figure has line symmetry. If it does, identify the figure that shows all lines of symmetry. If not, choose </a:t>
            </a:r>
            <a:r>
              <a:rPr lang="en-US" sz="2200" b="1" i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none</a:t>
            </a:r>
            <a:r>
              <a:rPr lang="en-US" sz="2200" b="1" dirty="0">
                <a:solidFill>
                  <a:srgbClr val="0000FF"/>
                </a:solidFill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6042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6-5)</a:t>
            </a:r>
          </a:p>
        </p:txBody>
      </p:sp>
      <p:pic>
        <p:nvPicPr>
          <p:cNvPr id="60428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36" name="Picture 20" descr="5m_6_6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1700" y="162877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79500" y="2971800"/>
            <a:ext cx="5410200" cy="3405188"/>
            <a:chOff x="680" y="1872"/>
            <a:chExt cx="3408" cy="2145"/>
          </a:xfrm>
        </p:grpSpPr>
        <p:sp>
          <p:nvSpPr>
            <p:cNvPr id="6043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0" y="1872"/>
              <a:ext cx="3408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743200" algn="l"/>
                </a:tabLst>
              </a:pPr>
              <a:r>
                <a:rPr lang="pt-BR" sz="2200">
                  <a:solidFill>
                    <a:srgbClr val="00539D"/>
                  </a:solidFill>
                  <a:sym typeface="Symbol" charset="2"/>
                </a:rPr>
                <a:t>A.</a:t>
              </a:r>
              <a:r>
                <a:rPr lang="pt-BR" sz="2200">
                  <a:solidFill>
                    <a:schemeClr val="tx1"/>
                  </a:solidFill>
                  <a:sym typeface="Symbol" charset="2"/>
                </a:rPr>
                <a:t>		</a:t>
              </a:r>
              <a:r>
                <a:rPr lang="pt-BR" sz="2200">
                  <a:solidFill>
                    <a:srgbClr val="00539D"/>
                  </a:solidFill>
                  <a:sym typeface="Symbol" charset="2"/>
                </a:rPr>
                <a:t>B.</a:t>
              </a:r>
              <a:r>
                <a:rPr lang="pt-BR" sz="2200">
                  <a:solidFill>
                    <a:schemeClr val="tx1"/>
                  </a:solidFill>
                  <a:sym typeface="Symbol" charset="2"/>
                </a:rPr>
                <a:t>	</a:t>
              </a:r>
            </a:p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743200" algn="l"/>
                </a:tabLst>
              </a:pPr>
              <a:endParaRPr lang="pt-BR" sz="220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743200" algn="l"/>
                </a:tabLst>
              </a:pPr>
              <a:endParaRPr lang="pt-BR" sz="2200">
                <a:solidFill>
                  <a:srgbClr val="00539D"/>
                </a:solidFill>
                <a:sym typeface="Symbol" charset="2"/>
              </a:endParaRPr>
            </a:p>
            <a:p>
              <a:pPr marL="533400" indent="-533400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  <a:tabLst>
                  <a:tab pos="2743200" algn="l"/>
                </a:tabLst>
              </a:pPr>
              <a:r>
                <a:rPr lang="pt-BR" sz="2200">
                  <a:solidFill>
                    <a:srgbClr val="00539D"/>
                  </a:solidFill>
                  <a:sym typeface="Symbol" charset="2"/>
                </a:rPr>
                <a:t>C.</a:t>
              </a:r>
              <a:r>
                <a:rPr lang="pt-BR" sz="2200">
                  <a:solidFill>
                    <a:schemeClr val="tx1"/>
                  </a:solidFill>
                  <a:sym typeface="Symbol" charset="2"/>
                </a:rPr>
                <a:t>		</a:t>
              </a:r>
              <a:r>
                <a:rPr lang="pt-BR" sz="2200">
                  <a:solidFill>
                    <a:srgbClr val="00539D"/>
                  </a:solidFill>
                  <a:sym typeface="Symbol" charset="2"/>
                </a:rPr>
                <a:t>D.  </a:t>
              </a:r>
              <a:r>
                <a:rPr lang="pt-BR" sz="2200">
                  <a:solidFill>
                    <a:schemeClr val="tx1"/>
                  </a:solidFill>
                  <a:sym typeface="Symbol" charset="2"/>
                </a:rPr>
                <a:t>none	</a:t>
              </a:r>
            </a:p>
          </p:txBody>
        </p:sp>
        <p:pic>
          <p:nvPicPr>
            <p:cNvPr id="60432" name="Picture 23" descr="5m_6_6B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89" y="1872"/>
              <a:ext cx="979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3" name="Picture 24" descr="5m_6_6C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36" y="1872"/>
              <a:ext cx="979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4" name="Picture 25" descr="5m_6_6D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89" y="3024"/>
              <a:ext cx="979" cy="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5" name="Rectangle 27"/>
            <p:cNvSpPr>
              <a:spLocks noChangeArrowheads="1"/>
            </p:cNvSpPr>
            <p:nvPr/>
          </p:nvSpPr>
          <p:spPr bwMode="gray">
            <a:xfrm>
              <a:off x="960" y="187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6" name="Rectangle 28"/>
            <p:cNvSpPr>
              <a:spLocks noChangeArrowheads="1"/>
            </p:cNvSpPr>
            <p:nvPr/>
          </p:nvSpPr>
          <p:spPr bwMode="gray">
            <a:xfrm>
              <a:off x="960" y="30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7" name="Rectangle 29"/>
            <p:cNvSpPr>
              <a:spLocks noChangeArrowheads="1"/>
            </p:cNvSpPr>
            <p:nvPr/>
          </p:nvSpPr>
          <p:spPr bwMode="gray">
            <a:xfrm>
              <a:off x="2736" y="187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8" descr="Example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088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19" descr="Ch06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7093" name="Oval 5"/>
          <p:cNvSpPr>
            <a:spLocks noChangeArrowheads="1"/>
          </p:cNvSpPr>
          <p:nvPr/>
        </p:nvSpPr>
        <p:spPr bwMode="auto">
          <a:xfrm>
            <a:off x="1034793" y="509144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0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924175"/>
            <a:ext cx="418941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yes; 45°, 90°, and 180°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 yes; 90°, 180°, and 270°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 yes; 90°, 180°, and 360°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charset="2"/>
              </a:rPr>
              <a:t>	no</a:t>
            </a:r>
          </a:p>
        </p:txBody>
      </p:sp>
      <p:sp>
        <p:nvSpPr>
          <p:cNvPr id="217095" name="TPQuestion"/>
          <p:cNvSpPr>
            <a:spLocks noChangeArrowheads="1"/>
          </p:cNvSpPr>
          <p:nvPr/>
        </p:nvSpPr>
        <p:spPr bwMode="auto">
          <a:xfrm>
            <a:off x="685800" y="165735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Determine whether the figure has rotational symmetry. If yes, name its </a:t>
            </a:r>
            <a:r>
              <a:rPr lang="en-US" sz="2000" b="1" dirty="0" err="1">
                <a:solidFill>
                  <a:srgbClr val="0000FF"/>
                </a:solidFill>
              </a:rPr>
              <a:t>angle(s</a:t>
            </a:r>
            <a:r>
              <a:rPr lang="en-US" sz="2000" b="1" dirty="0">
                <a:solidFill>
                  <a:srgbClr val="0000FF"/>
                </a:solidFill>
              </a:rPr>
              <a:t>) of rotation. </a:t>
            </a:r>
          </a:p>
        </p:txBody>
      </p:sp>
      <p:pic>
        <p:nvPicPr>
          <p:cNvPr id="66569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6-5)</a:t>
            </a:r>
          </a:p>
        </p:txBody>
      </p:sp>
      <p:pic>
        <p:nvPicPr>
          <p:cNvPr id="66573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108" name="Picture 20" descr="5m_6_6J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88163" y="1608138"/>
            <a:ext cx="16446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/>
      <p:bldP spid="217094" grpId="0" autoUpdateAnimBg="0"/>
      <p:bldP spid="2170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233613"/>
            <a:ext cx="3529013" cy="511175"/>
          </a:xfrm>
          <a:prstGeom prst="rect">
            <a:avLst/>
          </a:prstGeom>
          <a:noFill/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057275" y="2879725"/>
            <a:ext cx="3819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reflection</a:t>
            </a:r>
          </a:p>
        </p:txBody>
      </p:sp>
      <p:pic>
        <p:nvPicPr>
          <p:cNvPr id="13107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1057275" y="3962400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b="0" dirty="0">
                <a:solidFill>
                  <a:srgbClr val="000000"/>
                </a:solidFill>
              </a:rPr>
              <a:t>line of </a:t>
            </a:r>
            <a:r>
              <a:rPr lang="en-US" b="0" dirty="0" smtClean="0">
                <a:solidFill>
                  <a:srgbClr val="000000"/>
                </a:solidFill>
              </a:rPr>
              <a:t>reflection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0">
                <a:solidFill>
                  <a:srgbClr val="000000"/>
                </a:solidFill>
              </a:rPr>
              <a:t>Graph reflections on a coordinate plane.</a:t>
            </a:r>
          </a:p>
        </p:txBody>
      </p:sp>
      <p:pic>
        <p:nvPicPr>
          <p:cNvPr id="131081" name="Picture 9" descr="LH_6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100138" y="519326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transformation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8" grpId="0" build="p" autoUpdateAnimBg="0"/>
      <p:bldP spid="131079" grpId="0" build="p" autoUpdateAnimBg="0" advAuto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057275" y="2559050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Standard 7MG3.2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0000FF"/>
                </a:solidFill>
              </a:rPr>
              <a:t>Understand and use coordinate graphs to plot simple figures,</a:t>
            </a:r>
            <a:r>
              <a:rPr lang="en-US" sz="2400" b="0" dirty="0">
                <a:solidFill>
                  <a:srgbClr val="0000FF"/>
                </a:solidFill>
              </a:rPr>
              <a:t> </a:t>
            </a:r>
            <a:r>
              <a:rPr lang="en-US" sz="2400" b="0" dirty="0">
                <a:solidFill>
                  <a:srgbClr val="000000"/>
                </a:solidFill>
              </a:rPr>
              <a:t>determine lengths and areas related to them, </a:t>
            </a:r>
            <a:r>
              <a:rPr lang="en-US" sz="2400" dirty="0">
                <a:solidFill>
                  <a:srgbClr val="0000FF"/>
                </a:solidFill>
              </a:rPr>
              <a:t>and determine their image under</a:t>
            </a:r>
            <a:r>
              <a:rPr lang="en-US" sz="2400" b="0" dirty="0">
                <a:solidFill>
                  <a:srgbClr val="0000FF"/>
                </a:solidFill>
              </a:rPr>
              <a:t> </a:t>
            </a:r>
            <a:r>
              <a:rPr lang="en-US" sz="2400" b="0" dirty="0">
                <a:solidFill>
                  <a:srgbClr val="000000"/>
                </a:solidFill>
              </a:rPr>
              <a:t>translations and </a:t>
            </a:r>
            <a:r>
              <a:rPr lang="en-US" sz="2400" dirty="0">
                <a:solidFill>
                  <a:srgbClr val="0000FF"/>
                </a:solidFill>
              </a:rPr>
              <a:t>reflections.</a:t>
            </a:r>
          </a:p>
        </p:txBody>
      </p:sp>
      <p:pic>
        <p:nvPicPr>
          <p:cNvPr id="132101" name="Picture 5" descr="LH_6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3425"/>
          </a:xfrm>
          <a:prstGeom prst="rect">
            <a:avLst/>
          </a:prstGeom>
          <a:noFill/>
        </p:spPr>
      </p:pic>
      <p:pic>
        <p:nvPicPr>
          <p:cNvPr id="132103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3620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924800" y="6324600"/>
            <a:ext cx="609600" cy="5334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"/>
                <a:cs typeface="Baskerville"/>
              </a:rPr>
              <a:t>Using a coordinate board, plot the following coordinates:</a:t>
            </a:r>
            <a:endParaRPr lang="en-US" sz="3600" b="1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"/>
                <a:cs typeface="Baskerville"/>
              </a:rPr>
              <a:t>K(1, 3), L(4, 2), M(3, -2)</a:t>
            </a:r>
            <a:endParaRPr lang="en-US" sz="3600" b="1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49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askerville"/>
                <a:cs typeface="Baskerville"/>
              </a:rPr>
              <a:t>Now, plot the following coordinates:</a:t>
            </a:r>
            <a:endParaRPr lang="en-US" sz="36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Baskerville"/>
                <a:cs typeface="Baskerville"/>
              </a:rPr>
              <a:t>K(-1, 3), L(-4, 2), M(-3, -2)</a:t>
            </a:r>
            <a:endParaRPr lang="en-US" sz="3600" b="1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"/>
                <a:cs typeface="Baskerville"/>
              </a:rPr>
              <a:t>It should look like this:</a:t>
            </a:r>
            <a:endParaRPr lang="en-US" sz="3600" b="1" dirty="0">
              <a:latin typeface="Baskerville"/>
              <a:cs typeface="Baskerville"/>
            </a:endParaRPr>
          </a:p>
        </p:txBody>
      </p:sp>
      <p:pic>
        <p:nvPicPr>
          <p:cNvPr id="9" name="Picture 66" descr="percent 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5105400" cy="5105400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2362200" y="1489671"/>
            <a:ext cx="5105400" cy="4953000"/>
            <a:chOff x="2362200" y="1489671"/>
            <a:chExt cx="5105400" cy="49530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2457450" y="3947121"/>
              <a:ext cx="4953000" cy="381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1"/>
            </p:cNvCxnSpPr>
            <p:nvPr/>
          </p:nvCxnSpPr>
          <p:spPr>
            <a:xfrm rot="10800000" flipH="1" flipV="1">
              <a:off x="2362200" y="4000500"/>
              <a:ext cx="5105400" cy="381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53340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09710" y="2937471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52510" y="493262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86400" y="2528557"/>
            <a:ext cx="1345628" cy="44518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3"/>
            <a:endCxn id="16" idx="0"/>
          </p:cNvCxnSpPr>
          <p:nvPr/>
        </p:nvCxnSpPr>
        <p:spPr>
          <a:xfrm rot="5400000">
            <a:off x="5697832" y="3798431"/>
            <a:ext cx="1865075" cy="4033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5"/>
          </p:cNvCxnSpPr>
          <p:nvPr/>
        </p:nvCxnSpPr>
        <p:spPr>
          <a:xfrm rot="16200000" flipH="1">
            <a:off x="4726224" y="3306339"/>
            <a:ext cx="2364145" cy="88842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flipH="1">
            <a:off x="4363780" y="2465187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2888070" y="296425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3345270" y="495941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018152" y="2555344"/>
            <a:ext cx="1345628" cy="445189"/>
          </a:xfrm>
          <a:prstGeom prst="line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3"/>
            <a:endCxn id="29" idx="0"/>
          </p:cNvCxnSpPr>
          <p:nvPr/>
        </p:nvCxnSpPr>
        <p:spPr>
          <a:xfrm rot="16200000" flipH="1">
            <a:off x="2287273" y="3825218"/>
            <a:ext cx="1865075" cy="403318"/>
          </a:xfrm>
          <a:prstGeom prst="line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5"/>
          </p:cNvCxnSpPr>
          <p:nvPr/>
        </p:nvCxnSpPr>
        <p:spPr>
          <a:xfrm rot="5400000">
            <a:off x="2759811" y="3333126"/>
            <a:ext cx="2364145" cy="888429"/>
          </a:xfrm>
          <a:prstGeom prst="line">
            <a:avLst/>
          </a:prstGeom>
          <a:solidFill>
            <a:srgbClr val="FF0000"/>
          </a:solidFill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72230" y="360377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x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4544090" y="838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SLIDEGUID" val="A40792F21E6E426F836CA258D3453C05"/>
  <p:tag name="ANSWERSALIAS" val="A¤B¤C¤D"/>
  <p:tag name="RESPONSESGATHERED" val="False"/>
  <p:tag name="QUESTIONTEXT" val="Determine whether the figure has rotational symmetry. If yes, name its angle(s) of rotation. "/>
  <p:tag name="QUESTIONALIAS" val="Determine whether the figure has rotational symmetry. If yes, name its angle(s) of rotation. 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88D7D8C40BD34162A5F19BB9201A1A7C"/>
  <p:tag name="ANSWERSALIAS" val="A¤B¤C¤D"/>
  <p:tag name="RESPONSESGATHERED" val="False"/>
  <p:tag name="QUESTIONTEXT" val="Find the measure of one interior angle in a regular 56-gon. Round to the nearest tenth if necessary."/>
  <p:tag name="QUESTIONALIAS" val="Find the measure of one interior angle in a regular 56-gon. Round to the nearest tenth if necessary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6"/>
  <p:tag name="RESPONSESGATHERED" val="False"/>
  <p:tag name="QUESTIONALIAS" val="Lesson 6 CYP1"/>
  <p:tag name="ANSWERSALIAS" val="A. AnsA¤B. AnsB¤C. AnsC¤D. AnsD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RESPONSESGATHERED" val="False"/>
  <p:tag name="QUESTIONALIAS" val="Lesson 6 CYP2"/>
  <p:tag name="ANSWERSALIAS" val="A. AnsA¤B. AnsB¤C. AnsC¤D. AnsD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RESPONSESGATHERED" val="False"/>
  <p:tag name="QUESTIONALIAS" val="Lesson 6 CYP3"/>
  <p:tag name="ANSWERSALIAS" val="A¤B¤C¤D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C0AB266EB1284FD2ACA98D4F500877E8"/>
  <p:tag name="ANSWERSALIAS" val="A¤B¤C¤D"/>
  <p:tag name="RESPONSESGATHERED" val="False"/>
  <p:tag name="QUESTIONTEXT" val="In the figure, ΔCLS  ΔFIJ. Find mI.  "/>
  <p:tag name="QUESTIONALIAS" val="In the figure, ΔCLS  ΔFIJ. Find mI.  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5386D71D221451B9C890828DA76061F"/>
  <p:tag name="ANSWERSALIAS" val="A¤B¤C¤D"/>
  <p:tag name="RESPONSESGATHERED" val="False"/>
  <p:tag name="QUESTIONTEXT" val="Determine whether the figure has line symmetry. If it does, identify the figure that shows all lines of symmetry. If not, choose none."/>
  <p:tag name="QUESTIONALIAS" val="Determine whether the figure has line symmetry. If it does, identify the figure that shows all lines of symmetry. If not, choose none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1337</Words>
  <Application>Microsoft Macintosh PowerPoint</Application>
  <PresentationFormat>On-screen Show (4:3)</PresentationFormat>
  <Paragraphs>140</Paragraphs>
  <Slides>23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41</cp:revision>
  <dcterms:created xsi:type="dcterms:W3CDTF">2009-12-02T19:22:02Z</dcterms:created>
  <dcterms:modified xsi:type="dcterms:W3CDTF">2009-12-02T19:48:49Z</dcterms:modified>
</cp:coreProperties>
</file>