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71" r:id="rId2"/>
    <p:sldId id="275" r:id="rId3"/>
    <p:sldId id="276" r:id="rId4"/>
    <p:sldId id="277" r:id="rId5"/>
    <p:sldId id="278" r:id="rId6"/>
    <p:sldId id="279" r:id="rId7"/>
    <p:sldId id="258" r:id="rId8"/>
    <p:sldId id="259" r:id="rId9"/>
    <p:sldId id="272" r:id="rId10"/>
    <p:sldId id="273" r:id="rId11"/>
    <p:sldId id="274" r:id="rId12"/>
    <p:sldId id="260" r:id="rId13"/>
    <p:sldId id="262" r:id="rId14"/>
    <p:sldId id="263" r:id="rId15"/>
    <p:sldId id="264" r:id="rId16"/>
    <p:sldId id="266" r:id="rId17"/>
    <p:sldId id="267" r:id="rId18"/>
    <p:sldId id="268" r:id="rId19"/>
    <p:sldId id="261" r:id="rId20"/>
    <p:sldId id="265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 showGuide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92E22-432A-8D4D-B422-B4B14E13DEED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07107-3A13-4A44-B8BE-6CD5AD25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A8F4-141C-D040-91C7-210350B09A4F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992A3-6220-8D4C-B891-ECBB5BA47D9F}" type="slidenum">
              <a:rPr lang="en-US"/>
              <a:pPr/>
              <a:t>13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3AFFC-08B4-334A-AC9E-AE33B7B2FAC6}" type="slidenum">
              <a:rPr lang="en-US"/>
              <a:pPr/>
              <a:t>14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A6617-597B-D945-8B9E-BB7787DD6854}" type="slidenum">
              <a:rPr lang="en-US"/>
              <a:pPr/>
              <a:t>15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CAFB8-068F-784B-AB92-6ABE4711D4E9}" type="slidenum">
              <a:rPr lang="en-US"/>
              <a:pPr/>
              <a:t>16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09C0A-823B-DA4C-A4BD-1C57E13CA0AC}" type="slidenum">
              <a:rPr lang="en-US"/>
              <a:pPr/>
              <a:t>17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90118-D9D1-B546-BAAC-FD89F1BB22B6}" type="slidenum">
              <a:rPr lang="en-US"/>
              <a:pPr/>
              <a:t>18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80A6D-1A69-6241-8FAC-F2D76C80B6F7}" type="slidenum">
              <a:rPr lang="en-US"/>
              <a:pPr/>
              <a:t>19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61B59-56DE-554E-925A-EC287883EF2B}" type="slidenum">
              <a:rPr lang="en-US"/>
              <a:pPr/>
              <a:t>20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FDCC2-EF02-C349-B19C-25621D2E07FE}" type="slidenum">
              <a:rPr lang="en-US"/>
              <a:pPr/>
              <a:t>21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EACCE-8DD5-D445-BD8E-DD74D3B4DC6C}" type="slidenum">
              <a:rPr lang="en-US"/>
              <a:pPr/>
              <a:t>22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5132A-D9EB-CA46-8A03-3BEEEE683F3B}" type="slidenum">
              <a:rPr lang="en-US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DC049-9418-8047-AC9B-C2B398CBE398}" type="slidenum">
              <a:rPr lang="en-US"/>
              <a:pPr/>
              <a:t>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63BB9-0234-854D-9CF5-860E9887C8F1}" type="slidenum">
              <a:rPr lang="en-US"/>
              <a:pPr/>
              <a:t>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3F5F7-9B23-0A41-AEA7-19246A4EF0FE}" type="slidenum">
              <a:rPr lang="en-US"/>
              <a:pPr/>
              <a:t>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17743-0D0A-8C4E-B3C8-9B4816E90CBC}" type="slidenum">
              <a:rPr lang="en-US"/>
              <a:pPr/>
              <a:t>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5EDAD-75DB-E443-8080-B693B2D3F42D}" type="slidenum">
              <a:rPr lang="en-US"/>
              <a:pPr/>
              <a:t>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457D2-F03A-3845-9313-6A0942973B8E}" type="slidenum">
              <a:rPr lang="en-US"/>
              <a:pPr/>
              <a:t>8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E26FF-5917-F84B-AE31-29F41EF38085}" type="slidenum">
              <a:rPr lang="en-US"/>
              <a:pPr/>
              <a:t>12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5862-1FC9-0247-95CA-D4A15A782F2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BB38B-606D-2E40-8003-EF648D8F6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jpeg"/><Relationship Id="rId5" Type="http://schemas.openxmlformats.org/officeDocument/2006/relationships/image" Target="../media/image29.jpeg"/><Relationship Id="rId6" Type="http://schemas.openxmlformats.org/officeDocument/2006/relationships/image" Target="../media/image24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9.jpeg"/><Relationship Id="rId5" Type="http://schemas.openxmlformats.org/officeDocument/2006/relationships/image" Target="../media/image11.jpeg"/><Relationship Id="rId6" Type="http://schemas.openxmlformats.org/officeDocument/2006/relationships/image" Target="../media/image24.jpeg"/><Relationship Id="rId7" Type="http://schemas.openxmlformats.org/officeDocument/2006/relationships/image" Target="../media/image26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9.jpeg"/><Relationship Id="rId5" Type="http://schemas.openxmlformats.org/officeDocument/2006/relationships/image" Target="../media/image11.jpeg"/><Relationship Id="rId6" Type="http://schemas.openxmlformats.org/officeDocument/2006/relationships/image" Target="../media/image24.jpeg"/><Relationship Id="rId7" Type="http://schemas.openxmlformats.org/officeDocument/2006/relationships/image" Target="../media/image26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9.jpeg"/><Relationship Id="rId5" Type="http://schemas.openxmlformats.org/officeDocument/2006/relationships/image" Target="../media/image11.jpeg"/><Relationship Id="rId6" Type="http://schemas.openxmlformats.org/officeDocument/2006/relationships/image" Target="../media/image24.jpeg"/><Relationship Id="rId7" Type="http://schemas.openxmlformats.org/officeDocument/2006/relationships/image" Target="../media/image32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4.jpeg"/><Relationship Id="rId5" Type="http://schemas.openxmlformats.org/officeDocument/2006/relationships/image" Target="../media/image16.jpeg"/><Relationship Id="rId6" Type="http://schemas.openxmlformats.org/officeDocument/2006/relationships/image" Target="../media/image27.jpeg"/><Relationship Id="rId7" Type="http://schemas.openxmlformats.org/officeDocument/2006/relationships/image" Target="../media/image33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4.jpeg"/><Relationship Id="rId5" Type="http://schemas.openxmlformats.org/officeDocument/2006/relationships/image" Target="../media/image16.jpeg"/><Relationship Id="rId6" Type="http://schemas.openxmlformats.org/officeDocument/2006/relationships/image" Target="../media/image33.jpeg"/><Relationship Id="rId7" Type="http://schemas.openxmlformats.org/officeDocument/2006/relationships/image" Target="../media/image27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4.jpeg"/><Relationship Id="rId5" Type="http://schemas.openxmlformats.org/officeDocument/2006/relationships/image" Target="../media/image16.jpeg"/><Relationship Id="rId6" Type="http://schemas.openxmlformats.org/officeDocument/2006/relationships/image" Target="../media/image33.jpeg"/><Relationship Id="rId7" Type="http://schemas.openxmlformats.org/officeDocument/2006/relationships/image" Target="../media/image27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4.jpeg"/><Relationship Id="rId5" Type="http://schemas.openxmlformats.org/officeDocument/2006/relationships/image" Target="../media/image8.jpeg"/><Relationship Id="rId6" Type="http://schemas.openxmlformats.org/officeDocument/2006/relationships/image" Target="../media/image2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4.jpeg"/><Relationship Id="rId6" Type="http://schemas.openxmlformats.org/officeDocument/2006/relationships/image" Target="../media/image11.jpeg"/><Relationship Id="rId7" Type="http://schemas.openxmlformats.org/officeDocument/2006/relationships/image" Target="../media/image24.jpeg"/><Relationship Id="rId8" Type="http://schemas.openxmlformats.org/officeDocument/2006/relationships/image" Target="../media/image37.jpe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16.jpeg"/><Relationship Id="rId7" Type="http://schemas.openxmlformats.org/officeDocument/2006/relationships/image" Target="../media/image34.jpeg"/><Relationship Id="rId8" Type="http://schemas.openxmlformats.org/officeDocument/2006/relationships/image" Target="../media/image24.jpeg"/><Relationship Id="rId9" Type="http://schemas.openxmlformats.org/officeDocument/2006/relationships/image" Target="../media/image28.jpe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slide" Target="slide8.xml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hyperlink" Target="http://www.ca.gr7math.com/" TargetMode="External"/><Relationship Id="rId9" Type="http://schemas.openxmlformats.org/officeDocument/2006/relationships/image" Target="../media/image41.jpe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7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4101" name="Picture 5" descr="CAM7 Spl-0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6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366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6-7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57200" y="2480468"/>
            <a:ext cx="3100388" cy="3132137"/>
            <a:chOff x="457200" y="2480468"/>
            <a:chExt cx="3100388" cy="3132137"/>
          </a:xfrm>
        </p:grpSpPr>
        <p:pic>
          <p:nvPicPr>
            <p:cNvPr id="5" name="Picture 12" descr="6-3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2480468"/>
              <a:ext cx="3100388" cy="3132137"/>
            </a:xfrm>
            <a:prstGeom prst="rect">
              <a:avLst/>
            </a:prstGeom>
            <a:noFill/>
          </p:spPr>
        </p:pic>
        <p:grpSp>
          <p:nvGrpSpPr>
            <p:cNvPr id="2" name="Group 55"/>
            <p:cNvGrpSpPr/>
            <p:nvPr/>
          </p:nvGrpSpPr>
          <p:grpSpPr>
            <a:xfrm>
              <a:off x="716236" y="4297632"/>
              <a:ext cx="1967376" cy="1059649"/>
              <a:chOff x="716236" y="4297632"/>
              <a:chExt cx="1967376" cy="105964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716236" y="4922171"/>
                <a:ext cx="115694" cy="129913"/>
              </a:xfrm>
              <a:prstGeom prst="ellipse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257947" y="4297632"/>
                <a:ext cx="115694" cy="129913"/>
              </a:xfrm>
              <a:prstGeom prst="ellipse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67918" y="5227368"/>
                <a:ext cx="115694" cy="129913"/>
              </a:xfrm>
              <a:prstGeom prst="ellipse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1247164" y="3953297"/>
                <a:ext cx="578607" cy="144296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V="1">
                <a:off x="2029437" y="4706796"/>
                <a:ext cx="906853" cy="264207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5"/>
                <a:endCxn id="10" idx="6"/>
              </p:cNvCxnSpPr>
              <p:nvPr/>
            </p:nvCxnSpPr>
            <p:spPr>
              <a:xfrm rot="16200000" flipH="1">
                <a:off x="1619666" y="4228379"/>
                <a:ext cx="259266" cy="186862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5105400" y="3886200"/>
            <a:ext cx="2343150" cy="2376487"/>
            <a:chOff x="5105400" y="3886200"/>
            <a:chExt cx="2343150" cy="2376487"/>
          </a:xfrm>
        </p:grpSpPr>
        <p:pic>
          <p:nvPicPr>
            <p:cNvPr id="7" name="Picture 14" descr="6-x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3886200"/>
              <a:ext cx="2343150" cy="2376487"/>
            </a:xfrm>
            <a:prstGeom prst="rect">
              <a:avLst/>
            </a:prstGeom>
            <a:noFill/>
          </p:spPr>
        </p:pic>
        <p:grpSp>
          <p:nvGrpSpPr>
            <p:cNvPr id="3" name="Group 54"/>
            <p:cNvGrpSpPr/>
            <p:nvPr/>
          </p:nvGrpSpPr>
          <p:grpSpPr>
            <a:xfrm>
              <a:off x="5334000" y="4133790"/>
              <a:ext cx="960164" cy="1535839"/>
              <a:chOff x="5334000" y="4133790"/>
              <a:chExt cx="960164" cy="153583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610747" y="4133790"/>
                <a:ext cx="115694" cy="129913"/>
              </a:xfrm>
              <a:prstGeom prst="ellipse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34000" y="5539716"/>
                <a:ext cx="115694" cy="129913"/>
              </a:xfrm>
              <a:prstGeom prst="ellipse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178470" y="4975487"/>
                <a:ext cx="115694" cy="129913"/>
              </a:xfrm>
              <a:prstGeom prst="ellipse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1"/>
              </p:cNvCxnSpPr>
              <p:nvPr/>
            </p:nvCxnSpPr>
            <p:spPr>
              <a:xfrm rot="16200000" flipV="1">
                <a:off x="5581175" y="4380274"/>
                <a:ext cx="730809" cy="49766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880603" y="4793301"/>
                <a:ext cx="1295038" cy="23584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endCxn id="23" idx="6"/>
              </p:cNvCxnSpPr>
              <p:nvPr/>
            </p:nvCxnSpPr>
            <p:spPr>
              <a:xfrm rot="10800000" flipV="1">
                <a:off x="5449695" y="5029199"/>
                <a:ext cx="786625" cy="5754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5141912" y="762000"/>
            <a:ext cx="2511425" cy="2501900"/>
            <a:chOff x="5141912" y="762000"/>
            <a:chExt cx="2511425" cy="2501900"/>
          </a:xfrm>
        </p:grpSpPr>
        <p:pic>
          <p:nvPicPr>
            <p:cNvPr id="6" name="Picture 15" descr="6-x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1912" y="762000"/>
              <a:ext cx="2511425" cy="2501900"/>
            </a:xfrm>
            <a:prstGeom prst="rect">
              <a:avLst/>
            </a:prstGeom>
            <a:noFill/>
            <a:effectLst/>
          </p:spPr>
        </p:pic>
        <p:grpSp>
          <p:nvGrpSpPr>
            <p:cNvPr id="4" name="Group 53"/>
            <p:cNvGrpSpPr/>
            <p:nvPr/>
          </p:nvGrpSpPr>
          <p:grpSpPr>
            <a:xfrm>
              <a:off x="6617959" y="1325832"/>
              <a:ext cx="708682" cy="1013881"/>
              <a:chOff x="6617959" y="1325832"/>
              <a:chExt cx="708682" cy="101388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894706" y="2209800"/>
                <a:ext cx="115694" cy="129913"/>
              </a:xfrm>
              <a:prstGeom prst="ellipse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617959" y="1623084"/>
                <a:ext cx="115694" cy="129913"/>
              </a:xfrm>
              <a:prstGeom prst="ellipse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210947" y="1325832"/>
                <a:ext cx="115694" cy="129913"/>
              </a:xfrm>
              <a:prstGeom prst="ellipse">
                <a:avLst/>
              </a:prstGeom>
              <a:solidFill>
                <a:schemeClr val="tx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6739507" y="1691314"/>
                <a:ext cx="773081" cy="26389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38" idx="2"/>
              </p:cNvCxnSpPr>
              <p:nvPr/>
            </p:nvCxnSpPr>
            <p:spPr>
              <a:xfrm rot="10800000" flipH="1">
                <a:off x="6617959" y="1371601"/>
                <a:ext cx="663686" cy="31644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38" idx="4"/>
              </p:cNvCxnSpPr>
              <p:nvPr/>
            </p:nvCxnSpPr>
            <p:spPr>
              <a:xfrm rot="16200000" flipV="1">
                <a:off x="6549943" y="1878860"/>
                <a:ext cx="510120" cy="258394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>
            <a:off x="457200" y="552271"/>
            <a:ext cx="45720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 Old Face"/>
                <a:cs typeface="Baskerville Old Face"/>
              </a:rPr>
              <a:t>These are all examples of a translation.</a:t>
            </a:r>
            <a:endParaRPr lang="en-US" sz="36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829812"/>
            <a:ext cx="73152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Baskerville"/>
                <a:cs typeface="Baskerville"/>
              </a:rPr>
              <a:t>Let’s see how that’s done.</a:t>
            </a:r>
            <a:endParaRPr lang="en-US" sz="9600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295400"/>
            <a:ext cx="457200" cy="457200"/>
          </a:xfrm>
          <a:prstGeom prst="rect">
            <a:avLst/>
          </a:prstGeom>
          <a:noFill/>
        </p:spPr>
      </p:pic>
      <p:pic>
        <p:nvPicPr>
          <p:cNvPr id="153604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Draw a Translation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876300" y="1303338"/>
            <a:ext cx="770572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Copy </a:t>
            </a:r>
            <a:r>
              <a:rPr lang="el-GR" sz="2400" b="1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Δ</a:t>
            </a:r>
            <a:r>
              <a:rPr lang="en-US" sz="2400" b="1" i="1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EFG</a:t>
            </a:r>
            <a:r>
              <a:rPr lang="en-US" sz="2400" b="1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below on graph paper. Then draw the image of the figure after a translation of 3 units right and 2 units up.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0" y="3036888"/>
            <a:ext cx="504031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28800" indent="-1485900"/>
            <a:r>
              <a:rPr lang="en-US" sz="2400" dirty="0">
                <a:solidFill>
                  <a:srgbClr val="0000FF"/>
                </a:solidFill>
              </a:rPr>
              <a:t>Step 1</a:t>
            </a:r>
            <a:r>
              <a:rPr lang="en-US" sz="2400" b="0" dirty="0">
                <a:solidFill>
                  <a:srgbClr val="000000"/>
                </a:solidFill>
              </a:rPr>
              <a:t>	Move each vertex of the triangle 3 units right and 2 units up</a:t>
            </a:r>
            <a:r>
              <a:rPr lang="en-US" sz="2400" b="0" dirty="0" smtClean="0">
                <a:solidFill>
                  <a:srgbClr val="000000"/>
                </a:solidFill>
              </a:rPr>
              <a:t>.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5481638" y="2649538"/>
            <a:ext cx="198596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dirty="0">
                <a:solidFill>
                  <a:srgbClr val="00539D"/>
                </a:solidFill>
              </a:rPr>
              <a:t>Answer:</a:t>
            </a:r>
            <a:r>
              <a:rPr lang="en-US" b="0" dirty="0"/>
              <a:t> 	</a:t>
            </a:r>
          </a:p>
        </p:txBody>
      </p:sp>
      <p:pic>
        <p:nvPicPr>
          <p:cNvPr id="153610" name="Picture 10" descr="LH_6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53615" name="Picture 15" descr="6-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1375" y="3068638"/>
            <a:ext cx="2994025" cy="2994025"/>
          </a:xfrm>
          <a:prstGeom prst="rect">
            <a:avLst/>
          </a:prstGeom>
          <a:noFill/>
        </p:spPr>
      </p:pic>
      <p:pic>
        <p:nvPicPr>
          <p:cNvPr id="153616" name="Picture 16" descr="6-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1375" y="3068638"/>
            <a:ext cx="2994025" cy="2994025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819472"/>
            <a:ext cx="5105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indent="-1485900"/>
            <a:r>
              <a:rPr lang="en-US" sz="2400" dirty="0" smtClean="0">
                <a:solidFill>
                  <a:srgbClr val="0000FF"/>
                </a:solidFill>
              </a:rPr>
              <a:t>Step 2</a:t>
            </a:r>
            <a:r>
              <a:rPr lang="en-US" sz="2400" dirty="0" smtClean="0">
                <a:solidFill>
                  <a:srgbClr val="000000"/>
                </a:solidFill>
              </a:rPr>
              <a:t>	Connect the new vertices to form the image.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utoUpdateAnimBg="0"/>
      <p:bldP spid="153606" grpId="0"/>
      <p:bldP spid="153607" grpId="0" build="p" autoUpdateAnimBg="0"/>
      <p:bldP spid="153609" grpId="0" build="p" autoUpdateAnimBg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506663" y="752475"/>
            <a:ext cx="61991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Translation in the Coordinate Plane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876300" y="1503363"/>
            <a:ext cx="8016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Graph </a:t>
            </a:r>
            <a:r>
              <a:rPr lang="el-GR" sz="2400" b="1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Δ</a:t>
            </a:r>
            <a:r>
              <a:rPr lang="en-US" sz="2400" b="1" i="1" dirty="0">
                <a:solidFill>
                  <a:srgbClr val="0000FF"/>
                </a:solidFill>
                <a:sym typeface="Symbol" pitchFamily="-112" charset="2"/>
              </a:rPr>
              <a:t>ABC</a:t>
            </a:r>
            <a:r>
              <a:rPr lang="en-US" sz="2400" b="1" dirty="0">
                <a:solidFill>
                  <a:srgbClr val="0000FF"/>
                </a:solidFill>
              </a:rPr>
              <a:t> with vertices </a:t>
            </a:r>
            <a:r>
              <a:rPr lang="en-US" sz="2400" b="1" i="1" dirty="0">
                <a:solidFill>
                  <a:srgbClr val="0000FF"/>
                </a:solidFill>
              </a:rPr>
              <a:t>A</a:t>
            </a:r>
            <a:r>
              <a:rPr lang="en-US" sz="2400" b="1" dirty="0">
                <a:solidFill>
                  <a:srgbClr val="0000FF"/>
                </a:solidFill>
              </a:rPr>
              <a:t>(–2, 2), </a:t>
            </a:r>
            <a:r>
              <a:rPr lang="en-US" sz="2400" b="1" i="1" dirty="0">
                <a:solidFill>
                  <a:srgbClr val="0000FF"/>
                </a:solidFill>
              </a:rPr>
              <a:t>B</a:t>
            </a:r>
            <a:r>
              <a:rPr lang="en-US" sz="2400" b="1" dirty="0">
                <a:solidFill>
                  <a:srgbClr val="0000FF"/>
                </a:solidFill>
              </a:rPr>
              <a:t>(3, 4), and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dirty="0">
                <a:solidFill>
                  <a:srgbClr val="0000FF"/>
                </a:solidFill>
              </a:rPr>
              <a:t>(4, 1). Then graph the image of </a:t>
            </a:r>
            <a:r>
              <a:rPr lang="el-GR" sz="2400" b="1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Δ</a:t>
            </a:r>
            <a:r>
              <a:rPr lang="en-US" sz="2400" b="1" i="1" dirty="0">
                <a:solidFill>
                  <a:srgbClr val="0000FF"/>
                </a:solidFill>
                <a:sym typeface="Symbol" pitchFamily="-112" charset="2"/>
              </a:rPr>
              <a:t>ABC</a:t>
            </a:r>
            <a:r>
              <a:rPr lang="en-US" sz="2400" b="1" dirty="0">
                <a:solidFill>
                  <a:srgbClr val="0000FF"/>
                </a:solidFill>
              </a:rPr>
              <a:t> after a translation of 2 units left and 5 units down. </a:t>
            </a:r>
            <a:r>
              <a:rPr lang="en-US" sz="2400" b="1" u="sng" dirty="0"/>
              <a:t>Write the coordinates of its vertices</a:t>
            </a:r>
            <a:r>
              <a:rPr lang="en-US" sz="2400" b="1" dirty="0"/>
              <a:t>.</a:t>
            </a:r>
          </a:p>
        </p:txBody>
      </p:sp>
      <p:pic>
        <p:nvPicPr>
          <p:cNvPr id="156680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56682" name="Picture 10" descr="LH_6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56684" name="Picture 12" descr="6-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47925" y="3192463"/>
            <a:ext cx="3100388" cy="3132137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4114800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Next Slide Please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utoUpdateAnimBg="0"/>
      <p:bldP spid="156677" grpId="0" autoUpdateAnimBg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506663" y="752475"/>
            <a:ext cx="61991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Translation in the Coordinate Plane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876300" y="2087940"/>
            <a:ext cx="7962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The coordinates of the vertices of the image are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A</a:t>
            </a:r>
            <a:r>
              <a:rPr lang="en-US" sz="2400" b="1" i="1" dirty="0">
                <a:solidFill>
                  <a:srgbClr val="0000FF"/>
                </a:solidFill>
              </a:rPr>
              <a:t>'</a:t>
            </a:r>
            <a:r>
              <a:rPr lang="en-US" sz="2400" b="1" dirty="0">
                <a:solidFill>
                  <a:srgbClr val="0000FF"/>
                </a:solidFill>
              </a:rPr>
              <a:t>(–4, –3), </a:t>
            </a:r>
            <a:r>
              <a:rPr lang="en-US" sz="2400" b="1" i="1" dirty="0">
                <a:solidFill>
                  <a:srgbClr val="0000FF"/>
                </a:solidFill>
              </a:rPr>
              <a:t>B'</a:t>
            </a:r>
            <a:r>
              <a:rPr lang="en-US" sz="2400" b="1" dirty="0">
                <a:solidFill>
                  <a:srgbClr val="0000FF"/>
                </a:solidFill>
              </a:rPr>
              <a:t>(1, –1), and </a:t>
            </a:r>
            <a:r>
              <a:rPr lang="en-US" sz="2400" b="1" i="1" dirty="0">
                <a:solidFill>
                  <a:srgbClr val="0000FF"/>
                </a:solidFill>
              </a:rPr>
              <a:t>C'</a:t>
            </a:r>
            <a:r>
              <a:rPr lang="en-US" sz="2400" b="1" dirty="0">
                <a:solidFill>
                  <a:srgbClr val="0000FF"/>
                </a:solidFill>
              </a:rPr>
              <a:t>(2, –4)</a:t>
            </a:r>
            <a:r>
              <a:rPr lang="en-US" sz="2400" b="0" dirty="0">
                <a:solidFill>
                  <a:srgbClr val="000000"/>
                </a:solidFill>
              </a:rPr>
              <a:t>. Notice that these vertices can also be found by</a:t>
            </a:r>
            <a:r>
              <a:rPr lang="en-US" sz="2400" b="0" dirty="0" smtClean="0">
                <a:solidFill>
                  <a:srgbClr val="000000"/>
                </a:solidFill>
              </a:rPr>
              <a:t> combining –2 (</a:t>
            </a:r>
            <a:r>
              <a:rPr lang="en-US" sz="2400" b="0" i="1" dirty="0" smtClean="0">
                <a:solidFill>
                  <a:srgbClr val="000000"/>
                </a:solidFill>
                <a:latin typeface="Baskerville"/>
                <a:cs typeface="Baskerville"/>
              </a:rPr>
              <a:t>two units left</a:t>
            </a:r>
            <a:r>
              <a:rPr lang="en-US" sz="2400" b="0" dirty="0" smtClean="0">
                <a:solidFill>
                  <a:srgbClr val="000000"/>
                </a:solidFill>
              </a:rPr>
              <a:t>) </a:t>
            </a:r>
            <a:r>
              <a:rPr lang="en-US" sz="2400" b="0" dirty="0">
                <a:solidFill>
                  <a:srgbClr val="000000"/>
                </a:solidFill>
              </a:rPr>
              <a:t>to the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i="1" dirty="0" err="1" smtClean="0">
                <a:solidFill>
                  <a:srgbClr val="000000"/>
                </a:solidFill>
              </a:rPr>
              <a:t>x</a:t>
            </a:r>
            <a:r>
              <a:rPr lang="en-US" sz="2400" b="0" dirty="0">
                <a:solidFill>
                  <a:srgbClr val="000000"/>
                </a:solidFill>
              </a:rPr>
              <a:t>-coordinates and –</a:t>
            </a:r>
            <a:r>
              <a:rPr lang="en-US" sz="2400" b="0" dirty="0" smtClean="0">
                <a:solidFill>
                  <a:srgbClr val="000000"/>
                </a:solidFill>
              </a:rPr>
              <a:t>5 ( </a:t>
            </a:r>
            <a:r>
              <a:rPr lang="en-US" sz="2400" b="0" i="1" dirty="0" smtClean="0">
                <a:solidFill>
                  <a:srgbClr val="000000"/>
                </a:solidFill>
                <a:latin typeface="Baskerville"/>
                <a:cs typeface="Baskerville"/>
              </a:rPr>
              <a:t>five units down</a:t>
            </a:r>
            <a:r>
              <a:rPr lang="en-US" sz="2400" b="0" dirty="0" smtClean="0">
                <a:solidFill>
                  <a:srgbClr val="000000"/>
                </a:solidFill>
              </a:rPr>
              <a:t>) </a:t>
            </a:r>
            <a:r>
              <a:rPr lang="en-US" sz="2400" b="0" dirty="0">
                <a:solidFill>
                  <a:srgbClr val="000000"/>
                </a:solidFill>
              </a:rPr>
              <a:t>to the </a:t>
            </a:r>
            <a:r>
              <a:rPr lang="en-US" sz="2400" b="0" i="1" dirty="0" err="1">
                <a:solidFill>
                  <a:srgbClr val="000000"/>
                </a:solidFill>
              </a:rPr>
              <a:t>y</a:t>
            </a:r>
            <a:r>
              <a:rPr lang="en-US" sz="2400" b="0" dirty="0">
                <a:solidFill>
                  <a:srgbClr val="000000"/>
                </a:solidFill>
              </a:rPr>
              <a:t>-coordinates, or (–2, –5).</a:t>
            </a:r>
          </a:p>
        </p:txBody>
      </p:sp>
      <p:pic>
        <p:nvPicPr>
          <p:cNvPr id="15770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2080002"/>
            <a:ext cx="457200" cy="457200"/>
          </a:xfrm>
          <a:prstGeom prst="rect">
            <a:avLst/>
          </a:prstGeom>
          <a:noFill/>
        </p:spPr>
      </p:pic>
      <p:pic>
        <p:nvPicPr>
          <p:cNvPr id="157706" name="Picture 10" descr="LH_6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866775" y="4100513"/>
            <a:ext cx="76660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tabLst>
                <a:tab pos="2286000" algn="l"/>
                <a:tab pos="5486400" algn="l"/>
              </a:tabLst>
            </a:pPr>
            <a:r>
              <a:rPr lang="en-US" sz="2800" b="1" u="sng" dirty="0">
                <a:solidFill>
                  <a:srgbClr val="0000FF"/>
                </a:solidFill>
              </a:rPr>
              <a:t>Original</a:t>
            </a:r>
            <a:r>
              <a:rPr lang="en-US" sz="2800" b="0" dirty="0" smtClean="0">
                <a:solidFill>
                  <a:srgbClr val="00539D"/>
                </a:solidFill>
              </a:rPr>
              <a:t>	</a:t>
            </a:r>
            <a:r>
              <a:rPr lang="en-US" sz="2800" b="1" u="sng" dirty="0" smtClean="0">
                <a:solidFill>
                  <a:srgbClr val="0000FF"/>
                </a:solidFill>
              </a:rPr>
              <a:t>Combine (</a:t>
            </a:r>
            <a:r>
              <a:rPr lang="en-US" sz="2800" b="1" u="sng" dirty="0">
                <a:solidFill>
                  <a:srgbClr val="0000FF"/>
                </a:solidFill>
              </a:rPr>
              <a:t>–2, –5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  <a:r>
              <a:rPr lang="en-US" sz="2800" b="0" dirty="0" smtClean="0">
                <a:solidFill>
                  <a:srgbClr val="00539D"/>
                </a:solidFill>
              </a:rPr>
              <a:t>		    </a:t>
            </a:r>
            <a:r>
              <a:rPr lang="en-US" sz="2800" b="1" u="sng" dirty="0" smtClean="0">
                <a:solidFill>
                  <a:srgbClr val="0000FF"/>
                </a:solidFill>
              </a:rPr>
              <a:t>Image</a:t>
            </a:r>
            <a:endParaRPr lang="en-US" sz="2800" b="1" u="sng" dirty="0">
              <a:solidFill>
                <a:srgbClr val="0000FF"/>
              </a:solidFill>
            </a:endParaRPr>
          </a:p>
          <a:p>
            <a:pPr>
              <a:buClr>
                <a:srgbClr val="FFFFFF"/>
              </a:buClr>
              <a:tabLst>
                <a:tab pos="2286000" algn="l"/>
                <a:tab pos="5486400" algn="l"/>
              </a:tabLst>
            </a:pPr>
            <a:r>
              <a:rPr lang="en-US" sz="2800" b="0" i="1" dirty="0">
                <a:solidFill>
                  <a:schemeClr val="tx1"/>
                </a:solidFill>
              </a:rPr>
              <a:t>A</a:t>
            </a:r>
            <a:r>
              <a:rPr lang="en-US" sz="2800" b="0" dirty="0">
                <a:solidFill>
                  <a:schemeClr val="tx1"/>
                </a:solidFill>
              </a:rPr>
              <a:t>(–2, 2)	(–2 + (–2), 2 + (–5))</a:t>
            </a:r>
            <a:r>
              <a:rPr lang="en-US" sz="2800" b="0" dirty="0" smtClean="0">
                <a:solidFill>
                  <a:schemeClr val="tx1"/>
                </a:solidFill>
              </a:rPr>
              <a:t>		   (</a:t>
            </a:r>
            <a:r>
              <a:rPr lang="en-US" sz="2800" b="0" dirty="0">
                <a:solidFill>
                  <a:schemeClr val="tx1"/>
                </a:solidFill>
              </a:rPr>
              <a:t>–4, –3)</a:t>
            </a:r>
          </a:p>
          <a:p>
            <a:pPr>
              <a:buClr>
                <a:srgbClr val="FFFFFF"/>
              </a:buClr>
              <a:tabLst>
                <a:tab pos="2286000" algn="l"/>
                <a:tab pos="5486400" algn="l"/>
              </a:tabLst>
            </a:pPr>
            <a:r>
              <a:rPr lang="pt-BR" sz="2800" b="0" i="1" dirty="0">
                <a:solidFill>
                  <a:schemeClr val="tx1"/>
                </a:solidFill>
              </a:rPr>
              <a:t>B</a:t>
            </a:r>
            <a:r>
              <a:rPr lang="pt-BR" sz="2800" b="0" dirty="0">
                <a:solidFill>
                  <a:schemeClr val="tx1"/>
                </a:solidFill>
              </a:rPr>
              <a:t>(3, 4)	(3 + (–2), 4 + (–5))</a:t>
            </a:r>
            <a:r>
              <a:rPr lang="pt-BR" sz="2800" b="0" dirty="0" smtClean="0">
                <a:solidFill>
                  <a:schemeClr val="tx1"/>
                </a:solidFill>
              </a:rPr>
              <a:t>		   (</a:t>
            </a:r>
            <a:r>
              <a:rPr lang="pt-BR" sz="2800" b="0" dirty="0">
                <a:solidFill>
                  <a:schemeClr val="tx1"/>
                </a:solidFill>
              </a:rPr>
              <a:t>1, –1)</a:t>
            </a:r>
          </a:p>
          <a:p>
            <a:pPr>
              <a:buClr>
                <a:srgbClr val="FFFFFF"/>
              </a:buClr>
              <a:tabLst>
                <a:tab pos="2286000" algn="l"/>
                <a:tab pos="5486400" algn="l"/>
              </a:tabLst>
            </a:pPr>
            <a:r>
              <a:rPr lang="pt-BR" sz="2800" b="0" i="1" dirty="0">
                <a:solidFill>
                  <a:schemeClr val="tx1"/>
                </a:solidFill>
              </a:rPr>
              <a:t>C</a:t>
            </a:r>
            <a:r>
              <a:rPr lang="pt-BR" sz="2800" b="0" dirty="0">
                <a:solidFill>
                  <a:schemeClr val="tx1"/>
                </a:solidFill>
              </a:rPr>
              <a:t>(4, 1)	(4 + (–2), 1 + (–5))</a:t>
            </a:r>
            <a:r>
              <a:rPr lang="pt-BR" sz="2800" b="0" dirty="0" smtClean="0">
                <a:solidFill>
                  <a:schemeClr val="tx1"/>
                </a:solidFill>
              </a:rPr>
              <a:t>		   (</a:t>
            </a:r>
            <a:r>
              <a:rPr lang="pt-BR" sz="2800" b="0" dirty="0">
                <a:solidFill>
                  <a:schemeClr val="tx1"/>
                </a:solidFill>
              </a:rPr>
              <a:t>2, –4)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 descr="6-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9943" y="554829"/>
            <a:ext cx="1509713" cy="15251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7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7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 autoUpdateAnimBg="0" advAuto="0"/>
      <p:bldP spid="157709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2506663" y="752475"/>
            <a:ext cx="61991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Translation in the Coordinate Plane</a:t>
            </a:r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876300" y="1503363"/>
            <a:ext cx="7151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Answer: </a:t>
            </a:r>
            <a:r>
              <a:rPr lang="en-US" sz="2400" b="0" i="1" dirty="0"/>
              <a:t>A'</a:t>
            </a:r>
            <a:r>
              <a:rPr lang="en-US" sz="2400" b="0" dirty="0"/>
              <a:t>(–4, –3), </a:t>
            </a:r>
            <a:r>
              <a:rPr lang="en-US" sz="2400" b="0" i="1" dirty="0"/>
              <a:t>B'</a:t>
            </a:r>
            <a:r>
              <a:rPr lang="en-US" sz="2400" b="0" dirty="0"/>
              <a:t>(1, –1), and </a:t>
            </a:r>
            <a:r>
              <a:rPr lang="en-US" sz="2400" b="0" i="1" dirty="0"/>
              <a:t>C'</a:t>
            </a:r>
            <a:r>
              <a:rPr lang="en-US" sz="2400" b="0" dirty="0"/>
              <a:t>(2, –4)</a:t>
            </a:r>
          </a:p>
        </p:txBody>
      </p:sp>
      <p:pic>
        <p:nvPicPr>
          <p:cNvPr id="441351" name="Picture 7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41353" name="Picture 9" descr="LH_6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441359" name="Picture 15" descr="6-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9888" y="2349500"/>
            <a:ext cx="3308350" cy="3365500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2565400" y="5308937"/>
            <a:ext cx="490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50000"/>
              </a:spcBef>
              <a:spcAft>
                <a:spcPct val="50000"/>
              </a:spcAft>
              <a:tabLst>
                <a:tab pos="2800350" algn="l"/>
              </a:tabLst>
            </a:pPr>
            <a:r>
              <a:rPr lang="en-US" sz="2000" b="1" dirty="0">
                <a:solidFill>
                  <a:srgbClr val="00539D"/>
                </a:solidFill>
              </a:rPr>
              <a:t>A. </a:t>
            </a:r>
            <a:r>
              <a:rPr lang="en-US" sz="2000" b="1" dirty="0">
                <a:solidFill>
                  <a:schemeClr val="tx1"/>
                </a:solidFill>
              </a:rPr>
              <a:t>(0, 3)	</a:t>
            </a:r>
            <a:r>
              <a:rPr lang="en-US" sz="2000" b="1" dirty="0">
                <a:solidFill>
                  <a:srgbClr val="00539D"/>
                </a:solidFill>
              </a:rPr>
              <a:t>B. </a:t>
            </a:r>
            <a:r>
              <a:rPr lang="en-US" sz="2000" b="1" dirty="0">
                <a:solidFill>
                  <a:schemeClr val="tx1"/>
                </a:solidFill>
              </a:rPr>
              <a:t>(1, 2)</a:t>
            </a:r>
            <a:endParaRPr lang="en-US" sz="2000" b="1" dirty="0">
              <a:solidFill>
                <a:srgbClr val="00539D"/>
              </a:solidFill>
            </a:endParaRPr>
          </a:p>
          <a:p>
            <a:pPr marL="342900">
              <a:spcBef>
                <a:spcPct val="50000"/>
              </a:spcBef>
              <a:spcAft>
                <a:spcPct val="50000"/>
              </a:spcAft>
              <a:tabLst>
                <a:tab pos="2800350" algn="l"/>
              </a:tabLst>
            </a:pPr>
            <a:r>
              <a:rPr lang="en-US" sz="2000" b="1" dirty="0">
                <a:solidFill>
                  <a:srgbClr val="00539D"/>
                </a:solidFill>
              </a:rPr>
              <a:t>C. </a:t>
            </a:r>
            <a:r>
              <a:rPr lang="en-US" sz="2000" b="1" dirty="0">
                <a:solidFill>
                  <a:schemeClr val="tx1"/>
                </a:solidFill>
              </a:rPr>
              <a:t>(2, 1)	</a:t>
            </a:r>
            <a:r>
              <a:rPr lang="en-US" sz="2000" b="1" dirty="0">
                <a:solidFill>
                  <a:srgbClr val="00539D"/>
                </a:solidFill>
              </a:rPr>
              <a:t>D. </a:t>
            </a:r>
            <a:r>
              <a:rPr lang="en-US" sz="2000" b="1" dirty="0">
                <a:solidFill>
                  <a:schemeClr val="tx1"/>
                </a:solidFill>
              </a:rPr>
              <a:t>(1, 1)</a:t>
            </a:r>
          </a:p>
        </p:txBody>
      </p:sp>
      <p:pic>
        <p:nvPicPr>
          <p:cNvPr id="159754" name="Picture 10" descr="LH_6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876300" y="1379538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If triangle </a:t>
            </a:r>
            <a:r>
              <a:rPr lang="en-US" sz="2400" b="1" i="1" dirty="0">
                <a:solidFill>
                  <a:srgbClr val="0000FF"/>
                </a:solidFill>
              </a:rPr>
              <a:t>RST</a:t>
            </a:r>
            <a:r>
              <a:rPr lang="en-US" sz="2400" b="1" dirty="0">
                <a:solidFill>
                  <a:srgbClr val="0000FF"/>
                </a:solidFill>
              </a:rPr>
              <a:t> is translated 4 units to the </a:t>
            </a:r>
            <a:r>
              <a:rPr lang="en-US" sz="2400" b="1" dirty="0" smtClean="0">
                <a:solidFill>
                  <a:srgbClr val="0000FF"/>
                </a:solidFill>
              </a:rPr>
              <a:t>right (+4) </a:t>
            </a:r>
            <a:r>
              <a:rPr lang="en-US" sz="2400" b="1" dirty="0">
                <a:solidFill>
                  <a:srgbClr val="0000FF"/>
                </a:solidFill>
              </a:rPr>
              <a:t>and 3 units </a:t>
            </a:r>
            <a:r>
              <a:rPr lang="en-US" sz="2400" b="1" dirty="0" smtClean="0">
                <a:solidFill>
                  <a:srgbClr val="0000FF"/>
                </a:solidFill>
              </a:rPr>
              <a:t>up (+3), </a:t>
            </a:r>
            <a:r>
              <a:rPr lang="en-US" sz="2400" b="1" dirty="0">
                <a:solidFill>
                  <a:srgbClr val="0000FF"/>
                </a:solidFill>
              </a:rPr>
              <a:t>what are the coordinates of point </a:t>
            </a:r>
            <a:r>
              <a:rPr lang="en-US" sz="2400" b="1" i="1" dirty="0">
                <a:solidFill>
                  <a:srgbClr val="0000FF"/>
                </a:solidFill>
              </a:rPr>
              <a:t>T' </a:t>
            </a:r>
            <a:r>
              <a:rPr lang="en-US" sz="2400" b="1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159752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371600"/>
            <a:ext cx="457200" cy="457200"/>
          </a:xfrm>
          <a:prstGeom prst="rect">
            <a:avLst/>
          </a:prstGeom>
          <a:noFill/>
        </p:spPr>
      </p:pic>
      <p:pic>
        <p:nvPicPr>
          <p:cNvPr id="159759" name="Picture 15" descr="6-x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4575" y="2438400"/>
            <a:ext cx="2511425" cy="2501900"/>
          </a:xfrm>
          <a:prstGeom prst="rect">
            <a:avLst/>
          </a:prstGeom>
          <a:noFill/>
        </p:spPr>
      </p:pic>
      <p:pic>
        <p:nvPicPr>
          <p:cNvPr id="159763" name="Picture 19" descr="CAStdE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700088"/>
            <a:ext cx="3352800" cy="644525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utoUpdateAnimBg="0"/>
      <p:bldP spid="159749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8" name="Picture 10" descr="LH_6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539D"/>
                </a:solidFill>
              </a:rPr>
              <a:t>Read the Item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You are asked to find the coordinates of point </a:t>
            </a:r>
            <a:r>
              <a:rPr lang="en-US" sz="2000" b="1" i="1" dirty="0">
                <a:solidFill>
                  <a:schemeClr val="tx1"/>
                </a:solidFill>
              </a:rPr>
              <a:t>T'</a:t>
            </a:r>
            <a:r>
              <a:rPr lang="en-US" sz="2000" b="1" dirty="0">
                <a:solidFill>
                  <a:schemeClr val="tx1"/>
                </a:solidFill>
              </a:rPr>
              <a:t> after the original figure has been translated 4 units right and 3 units up.</a:t>
            </a:r>
          </a:p>
        </p:txBody>
      </p:sp>
      <p:pic>
        <p:nvPicPr>
          <p:cNvPr id="160776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3105150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sz="2000" b="1" dirty="0">
                <a:solidFill>
                  <a:srgbClr val="00539D"/>
                </a:solidFill>
              </a:rPr>
              <a:t>Solve the Item</a:t>
            </a:r>
          </a:p>
          <a:p>
            <a:pPr marL="342900"/>
            <a:r>
              <a:rPr lang="en-US" sz="2000" b="1" dirty="0">
                <a:solidFill>
                  <a:schemeClr val="tx1"/>
                </a:solidFill>
              </a:rPr>
              <a:t>You can answer this question without translating the entire triangle.</a:t>
            </a:r>
            <a:endParaRPr lang="en-US" sz="2000" b="1" dirty="0">
              <a:solidFill>
                <a:srgbClr val="00539D"/>
              </a:solidFill>
            </a:endParaRPr>
          </a:p>
        </p:txBody>
      </p:sp>
      <p:pic>
        <p:nvPicPr>
          <p:cNvPr id="160785" name="Picture 17" descr="CAStd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00088"/>
            <a:ext cx="3352800" cy="644525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5" descr="6-x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4575" y="4114800"/>
            <a:ext cx="2511425" cy="2501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build="p" autoUpdateAnimBg="0" advAuto="0"/>
      <p:bldP spid="16077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4929188" y="53340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3396" name="Picture 4" descr="LH_6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443399" name="Picture 7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152400" y="4419600"/>
            <a:ext cx="817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tabLst>
                <a:tab pos="57150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The coordinates of </a:t>
            </a:r>
            <a:r>
              <a:rPr lang="en-US" sz="2000" b="1" i="1" dirty="0">
                <a:solidFill>
                  <a:schemeClr val="tx1"/>
                </a:solidFill>
              </a:rPr>
              <a:t>T'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are</a:t>
            </a:r>
            <a:r>
              <a:rPr lang="en-US" sz="2000" b="1" dirty="0" smtClean="0"/>
              <a:t>: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5257801" y="3429000"/>
            <a:ext cx="356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tabLst>
                <a:tab pos="5715000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Translating 3 units up is the same as</a:t>
            </a:r>
            <a:r>
              <a:rPr lang="en-US" sz="2000" b="1" dirty="0" smtClean="0">
                <a:solidFill>
                  <a:srgbClr val="0000FF"/>
                </a:solidFill>
              </a:rPr>
              <a:t> combining 3 </a:t>
            </a:r>
            <a:r>
              <a:rPr lang="en-US" sz="2000" b="1" dirty="0">
                <a:solidFill>
                  <a:srgbClr val="0000FF"/>
                </a:solidFill>
              </a:rPr>
              <a:t>to the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y</a:t>
            </a:r>
            <a:r>
              <a:rPr lang="en-US" sz="2000" b="1" dirty="0">
                <a:solidFill>
                  <a:srgbClr val="0000FF"/>
                </a:solidFill>
              </a:rPr>
              <a:t>-coordinate.</a:t>
            </a:r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5181600" y="2133600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tabLst>
                <a:tab pos="5715000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Translating 4 units right is the same as</a:t>
            </a:r>
            <a:r>
              <a:rPr lang="en-US" sz="2000" b="1" dirty="0" smtClean="0">
                <a:solidFill>
                  <a:srgbClr val="0000FF"/>
                </a:solidFill>
              </a:rPr>
              <a:t> combining 4 </a:t>
            </a:r>
            <a:r>
              <a:rPr lang="en-US" sz="2000" b="1" dirty="0">
                <a:solidFill>
                  <a:srgbClr val="0000FF"/>
                </a:solidFill>
              </a:rPr>
              <a:t>to the </a:t>
            </a:r>
            <a:r>
              <a:rPr lang="en-US" sz="2000" b="1" i="1" dirty="0" err="1">
                <a:solidFill>
                  <a:srgbClr val="0000FF"/>
                </a:solidFill>
              </a:rPr>
              <a:t>x</a:t>
            </a:r>
            <a:r>
              <a:rPr lang="en-US" sz="2000" b="1" dirty="0">
                <a:solidFill>
                  <a:srgbClr val="0000FF"/>
                </a:solidFill>
              </a:rPr>
              <a:t>-coordinate.</a:t>
            </a:r>
          </a:p>
        </p:txBody>
      </p:sp>
      <p:sp>
        <p:nvSpPr>
          <p:cNvPr id="443404" name="Rectangle 12"/>
          <p:cNvSpPr>
            <a:spLocks noChangeArrowheads="1"/>
          </p:cNvSpPr>
          <p:nvPr/>
        </p:nvSpPr>
        <p:spPr bwMode="auto">
          <a:xfrm>
            <a:off x="876300" y="1503363"/>
            <a:ext cx="4991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tabLst>
                <a:tab pos="57150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The coordinates of point </a:t>
            </a:r>
            <a:r>
              <a:rPr lang="en-US" sz="2000" b="1" i="1" dirty="0">
                <a:solidFill>
                  <a:schemeClr val="tx1"/>
                </a:solidFill>
              </a:rPr>
              <a:t>T</a:t>
            </a:r>
            <a:r>
              <a:rPr lang="en-US" sz="2000" b="1" dirty="0">
                <a:solidFill>
                  <a:schemeClr val="tx1"/>
                </a:solidFill>
              </a:rPr>
              <a:t> are (–3, –1)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152400" y="2133600"/>
            <a:ext cx="533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tabLst>
                <a:tab pos="57150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The </a:t>
            </a:r>
            <a:r>
              <a:rPr lang="en-US" sz="2000" b="1" i="1" dirty="0" err="1">
                <a:solidFill>
                  <a:schemeClr val="tx1"/>
                </a:solidFill>
              </a:rPr>
              <a:t>x</a:t>
            </a:r>
            <a:r>
              <a:rPr lang="en-US" sz="2000" b="1" dirty="0">
                <a:solidFill>
                  <a:schemeClr val="tx1"/>
                </a:solidFill>
              </a:rPr>
              <a:t>-coordinate of </a:t>
            </a:r>
            <a:r>
              <a:rPr lang="en-US" sz="2000" b="1" i="1" dirty="0">
                <a:solidFill>
                  <a:schemeClr val="tx1"/>
                </a:solidFill>
              </a:rPr>
              <a:t>T</a:t>
            </a:r>
            <a:r>
              <a:rPr lang="en-US" sz="2000" b="1" dirty="0">
                <a:solidFill>
                  <a:schemeClr val="tx1"/>
                </a:solidFill>
              </a:rPr>
              <a:t> is –3, so the </a:t>
            </a:r>
            <a:r>
              <a:rPr lang="en-US" sz="2000" b="1" i="1" dirty="0" err="1">
                <a:solidFill>
                  <a:schemeClr val="tx1"/>
                </a:solidFill>
              </a:rPr>
              <a:t>x</a:t>
            </a:r>
            <a:r>
              <a:rPr lang="en-US" sz="2000" b="1" dirty="0">
                <a:solidFill>
                  <a:schemeClr val="tx1"/>
                </a:solidFill>
              </a:rPr>
              <a:t>-coordinate of </a:t>
            </a:r>
            <a:r>
              <a:rPr lang="en-US" sz="2000" b="1" i="1" dirty="0">
                <a:solidFill>
                  <a:schemeClr val="tx1"/>
                </a:solidFill>
              </a:rPr>
              <a:t>T'</a:t>
            </a:r>
            <a:r>
              <a:rPr lang="en-US" sz="2000" b="1" dirty="0">
                <a:solidFill>
                  <a:schemeClr val="tx1"/>
                </a:solidFill>
              </a:rPr>
              <a:t> is –3 + 4 or 1. </a:t>
            </a:r>
            <a:r>
              <a:rPr lang="en-US" b="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43406" name="Text Box 14"/>
          <p:cNvSpPr txBox="1">
            <a:spLocks noChangeArrowheads="1"/>
          </p:cNvSpPr>
          <p:nvPr/>
        </p:nvSpPr>
        <p:spPr bwMode="auto">
          <a:xfrm>
            <a:off x="152400" y="3429000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tabLst>
                <a:tab pos="57150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The </a:t>
            </a:r>
            <a:r>
              <a:rPr lang="en-US" sz="2000" b="1" i="1" dirty="0" err="1">
                <a:solidFill>
                  <a:schemeClr val="tx1"/>
                </a:solidFill>
              </a:rPr>
              <a:t>y</a:t>
            </a:r>
            <a:r>
              <a:rPr lang="en-US" sz="2000" b="1" dirty="0">
                <a:solidFill>
                  <a:schemeClr val="tx1"/>
                </a:solidFill>
              </a:rPr>
              <a:t>-coordinate of </a:t>
            </a:r>
            <a:r>
              <a:rPr lang="en-US" sz="2000" b="1" i="1" dirty="0">
                <a:solidFill>
                  <a:schemeClr val="tx1"/>
                </a:solidFill>
              </a:rPr>
              <a:t>T</a:t>
            </a:r>
            <a:r>
              <a:rPr lang="en-US" sz="2000" b="1" dirty="0">
                <a:solidFill>
                  <a:schemeClr val="tx1"/>
                </a:solidFill>
              </a:rPr>
              <a:t> is –1, so the </a:t>
            </a:r>
            <a:r>
              <a:rPr lang="en-US" sz="2000" b="1" i="1" dirty="0" err="1">
                <a:solidFill>
                  <a:schemeClr val="tx1"/>
                </a:solidFill>
              </a:rPr>
              <a:t>y</a:t>
            </a:r>
            <a:r>
              <a:rPr lang="en-US" sz="2000" b="1" dirty="0">
                <a:solidFill>
                  <a:schemeClr val="tx1"/>
                </a:solidFill>
              </a:rPr>
              <a:t>-coordinate of </a:t>
            </a:r>
            <a:r>
              <a:rPr lang="en-US" sz="2000" b="1" i="1" dirty="0">
                <a:solidFill>
                  <a:schemeClr val="tx1"/>
                </a:solidFill>
              </a:rPr>
              <a:t>T'</a:t>
            </a:r>
            <a:r>
              <a:rPr lang="en-US" sz="2000" b="1" dirty="0">
                <a:solidFill>
                  <a:schemeClr val="tx1"/>
                </a:solidFill>
              </a:rPr>
              <a:t> is –1 + 3 or 2. </a:t>
            </a:r>
          </a:p>
        </p:txBody>
      </p:sp>
      <p:pic>
        <p:nvPicPr>
          <p:cNvPr id="443410" name="Picture 18" descr="CAStd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00088"/>
            <a:ext cx="3352800" cy="644525"/>
          </a:xfrm>
          <a:prstGeom prst="rect">
            <a:avLst/>
          </a:prstGeom>
          <a:noFill/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 descr="6-x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7225" y="587084"/>
            <a:ext cx="1462926" cy="1316389"/>
          </a:xfrm>
          <a:prstGeom prst="rect">
            <a:avLst/>
          </a:prstGeom>
          <a:noFill/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133600" y="5308937"/>
            <a:ext cx="490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50000"/>
              </a:spcBef>
              <a:spcAft>
                <a:spcPct val="50000"/>
              </a:spcAft>
              <a:tabLst>
                <a:tab pos="2800350" algn="l"/>
              </a:tabLst>
            </a:pPr>
            <a:r>
              <a:rPr lang="en-US" sz="2000" b="1" dirty="0">
                <a:solidFill>
                  <a:srgbClr val="00539D"/>
                </a:solidFill>
              </a:rPr>
              <a:t>A. </a:t>
            </a:r>
            <a:r>
              <a:rPr lang="en-US" sz="2000" b="1" dirty="0">
                <a:solidFill>
                  <a:schemeClr val="tx1"/>
                </a:solidFill>
              </a:rPr>
              <a:t>(0, 3)	</a:t>
            </a:r>
            <a:r>
              <a:rPr lang="en-US" sz="2000" b="1" dirty="0">
                <a:solidFill>
                  <a:srgbClr val="00539D"/>
                </a:solidFill>
              </a:rPr>
              <a:t>B. </a:t>
            </a:r>
            <a:r>
              <a:rPr lang="en-US" sz="2000" b="1" dirty="0">
                <a:solidFill>
                  <a:schemeClr val="tx1"/>
                </a:solidFill>
              </a:rPr>
              <a:t>(1, 2)</a:t>
            </a:r>
            <a:endParaRPr lang="en-US" sz="2000" b="1" dirty="0">
              <a:solidFill>
                <a:srgbClr val="00539D"/>
              </a:solidFill>
            </a:endParaRPr>
          </a:p>
          <a:p>
            <a:pPr marL="342900">
              <a:spcBef>
                <a:spcPct val="50000"/>
              </a:spcBef>
              <a:spcAft>
                <a:spcPct val="50000"/>
              </a:spcAft>
              <a:tabLst>
                <a:tab pos="2800350" algn="l"/>
              </a:tabLst>
            </a:pPr>
            <a:r>
              <a:rPr lang="en-US" sz="2000" b="1" dirty="0">
                <a:solidFill>
                  <a:srgbClr val="00539D"/>
                </a:solidFill>
              </a:rPr>
              <a:t>C. </a:t>
            </a:r>
            <a:r>
              <a:rPr lang="en-US" sz="2000" b="1" dirty="0">
                <a:solidFill>
                  <a:schemeClr val="tx1"/>
                </a:solidFill>
              </a:rPr>
              <a:t>(2, 1)	</a:t>
            </a:r>
            <a:r>
              <a:rPr lang="en-US" sz="2000" b="1" dirty="0">
                <a:solidFill>
                  <a:srgbClr val="00539D"/>
                </a:solidFill>
              </a:rPr>
              <a:t>D. </a:t>
            </a:r>
            <a:r>
              <a:rPr lang="en-US" sz="2000" b="1" dirty="0">
                <a:solidFill>
                  <a:schemeClr val="tx1"/>
                </a:solidFill>
              </a:rPr>
              <a:t>(1, 1)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3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3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3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3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3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3401" grpId="0" build="p" autoUpdateAnimBg="0"/>
      <p:bldP spid="443402" grpId="0" build="p" autoUpdateAnimBg="0" advAuto="0"/>
      <p:bldP spid="443403" grpId="0" build="p" autoUpdateAnimBg="0" advAuto="0"/>
      <p:bldP spid="443404" grpId="0" build="p" autoUpdateAnimBg="0" advAuto="0"/>
      <p:bldP spid="443405" grpId="0" build="p" autoUpdateAnimBg="0"/>
      <p:bldP spid="443406" grpId="0" build="p" autoUpdateAnimBg="0"/>
      <p:bldP spid="1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5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Copy </a:t>
            </a:r>
            <a:r>
              <a:rPr lang="el-GR" sz="2400" b="1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Δ</a:t>
            </a:r>
            <a:r>
              <a:rPr lang="en-US" sz="2400" b="1" i="1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ABC </a:t>
            </a: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below on graph paper. Then draw the image of the figure after a translation of 2 units right and 4 units down.</a:t>
            </a:r>
          </a:p>
        </p:txBody>
      </p:sp>
      <p:pic>
        <p:nvPicPr>
          <p:cNvPr id="155656" name="Picture 8" descr="CheckProg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55657" name="Picture 9" descr="Exam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55659" name="Picture 11" descr="LH_6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877888" y="3074988"/>
            <a:ext cx="1985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b="1" dirty="0">
                <a:solidFill>
                  <a:srgbClr val="00539D"/>
                </a:solidFill>
              </a:rPr>
              <a:t>Answer:</a:t>
            </a:r>
            <a:r>
              <a:rPr lang="en-US" b="1" dirty="0"/>
              <a:t> </a:t>
            </a:r>
          </a:p>
        </p:txBody>
      </p:sp>
      <p:pic>
        <p:nvPicPr>
          <p:cNvPr id="155666" name="Picture 18" descr="6-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3008313"/>
            <a:ext cx="3240087" cy="3240087"/>
          </a:xfrm>
          <a:prstGeom prst="rect">
            <a:avLst/>
          </a:prstGeom>
          <a:noFill/>
        </p:spPr>
      </p:pic>
      <p:pic>
        <p:nvPicPr>
          <p:cNvPr id="155667" name="Picture 19" descr="6-3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3008313"/>
            <a:ext cx="3240087" cy="3240087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/>
      <p:bldP spid="15566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9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1048748" y="328599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0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543175"/>
            <a:ext cx="25685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308.6°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154.3°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1080°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2160°</a:t>
            </a:r>
          </a:p>
        </p:txBody>
      </p:sp>
      <p:sp>
        <p:nvSpPr>
          <p:cNvPr id="204807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Find the measure of one interior angle in a regular 14-gon. Round to the nearest tenth is necessary.</a:t>
            </a:r>
          </a:p>
        </p:txBody>
      </p:sp>
      <p:pic>
        <p:nvPicPr>
          <p:cNvPr id="46089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6-3)</a:t>
            </a:r>
          </a:p>
        </p:txBody>
      </p:sp>
      <p:pic>
        <p:nvPicPr>
          <p:cNvPr id="46093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Exampl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nimBg="1"/>
      <p:bldP spid="204806" grpId="0" autoUpdateAnimBg="0"/>
      <p:bldP spid="20480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8" name="Picture 8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58729" name="Picture 9" descr="Exampl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58731" name="Picture 11" descr="LH_6-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58743" name="Picture 23" descr="6-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0088" y="3887788"/>
            <a:ext cx="2638425" cy="2665412"/>
          </a:xfrm>
          <a:prstGeom prst="rect">
            <a:avLst/>
          </a:prstGeom>
          <a:noFill/>
        </p:spPr>
      </p:pic>
      <p:sp>
        <p:nvSpPr>
          <p:cNvPr id="158748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3313113"/>
            <a:ext cx="765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Answer: </a:t>
            </a:r>
            <a:r>
              <a:rPr lang="en-US" b="1" i="1" dirty="0"/>
              <a:t>P</a:t>
            </a:r>
            <a:r>
              <a:rPr lang="en-US" b="1" i="1" dirty="0">
                <a:ea typeface="Arial" pitchFamily="-112" charset="0"/>
                <a:cs typeface="Arial" pitchFamily="-112" charset="0"/>
              </a:rPr>
              <a:t>'</a:t>
            </a:r>
            <a:r>
              <a:rPr lang="en-US" b="1" dirty="0"/>
              <a:t>(1, 0),</a:t>
            </a:r>
            <a:r>
              <a:rPr lang="en-US" b="1" i="1" dirty="0"/>
              <a:t> Q'</a:t>
            </a:r>
            <a:r>
              <a:rPr lang="en-US" b="1" dirty="0"/>
              <a:t>(4, 1), and</a:t>
            </a:r>
            <a:r>
              <a:rPr lang="en-US" b="1" i="1" dirty="0"/>
              <a:t> R'</a:t>
            </a:r>
            <a:r>
              <a:rPr lang="en-US" b="1" dirty="0"/>
              <a:t>(5, –1)</a:t>
            </a:r>
            <a:endParaRPr lang="pt-BR" b="1" dirty="0">
              <a:sym typeface="Symbol" pitchFamily="-112" charset="2"/>
            </a:endParaRPr>
          </a:p>
        </p:txBody>
      </p:sp>
      <p:sp>
        <p:nvSpPr>
          <p:cNvPr id="158749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Graph </a:t>
            </a:r>
            <a:r>
              <a:rPr lang="el-GR" sz="2400" b="1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Δ</a:t>
            </a:r>
            <a:r>
              <a:rPr lang="en-US" sz="2400" b="1" i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PQR</a:t>
            </a: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 with vertices </a:t>
            </a:r>
            <a:r>
              <a:rPr lang="en-US" sz="2400" b="1" i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P</a:t>
            </a: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(–1, 3), </a:t>
            </a:r>
            <a:r>
              <a:rPr lang="en-US" sz="2400" b="1" i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Q</a:t>
            </a: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(2, 4), and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R</a:t>
            </a: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(3, 2). Then graph the image of </a:t>
            </a:r>
            <a:r>
              <a:rPr lang="el-GR" sz="2400" b="1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Δ</a:t>
            </a:r>
            <a:r>
              <a:rPr lang="en-US" sz="2400" b="1" i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PQR</a:t>
            </a: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 after a translation of 2 units right and 3 units down. Write the coordinates of its vertices.</a:t>
            </a: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8" grpId="0" autoUpdateAnimBg="0"/>
      <p:bldP spid="1587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6811306" y="41910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21150" y="3429000"/>
            <a:ext cx="4413250" cy="110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tabLst>
                <a:tab pos="2743200" algn="l"/>
                <a:tab pos="3200400" algn="l"/>
              </a:tabLst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(0, –1)	</a:t>
            </a: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	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(–3, 2)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tabLst>
                <a:tab pos="2743200" algn="l"/>
                <a:tab pos="3200400" algn="l"/>
              </a:tabLst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(–1, –4)	</a:t>
            </a: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	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(–2, 3)</a:t>
            </a:r>
          </a:p>
        </p:txBody>
      </p:sp>
      <p:sp>
        <p:nvSpPr>
          <p:cNvPr id="161799" name="TPQuestion"/>
          <p:cNvSpPr>
            <a:spLocks noChangeArrowheads="1"/>
          </p:cNvSpPr>
          <p:nvPr/>
        </p:nvSpPr>
        <p:spPr bwMode="auto">
          <a:xfrm>
            <a:off x="533400" y="1504950"/>
            <a:ext cx="8172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If triangle </a:t>
            </a:r>
            <a:r>
              <a:rPr lang="en-US" sz="2400" b="1" i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LMN</a:t>
            </a: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 is translated 4 units left and 2 units up, what are the coordinates of point </a:t>
            </a:r>
            <a:r>
              <a:rPr lang="en-US" sz="2400" b="1" i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L</a:t>
            </a:r>
            <a:r>
              <a:rPr lang="en-US" sz="2400" b="1" i="1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'</a:t>
            </a:r>
            <a:r>
              <a:rPr lang="en-US" sz="2400" b="1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?</a:t>
            </a:r>
          </a:p>
        </p:txBody>
      </p:sp>
      <p:pic>
        <p:nvPicPr>
          <p:cNvPr id="161800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61801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61803" name="Picture 11" descr="LH_6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61806" name="Picture 14" descr="6-x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2881313"/>
            <a:ext cx="2343150" cy="2376487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8" grpId="0" autoUpdateAnimBg="0"/>
      <p:bldP spid="16179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6" name="Picture 16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8964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68968" name="Picture 8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68975" name="Picture 15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19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3995738" y="4545013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1090613" y="465455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5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6-4)</a:t>
            </a:r>
          </a:p>
        </p:txBody>
      </p:sp>
      <p:pic>
        <p:nvPicPr>
          <p:cNvPr id="58379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66800" y="2922588"/>
            <a:ext cx="4189413" cy="3041650"/>
            <a:chOff x="672" y="1841"/>
            <a:chExt cx="2639" cy="1916"/>
          </a:xfrm>
        </p:grpSpPr>
        <p:sp>
          <p:nvSpPr>
            <p:cNvPr id="58383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873"/>
              <a:ext cx="2639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dirty="0">
                  <a:solidFill>
                    <a:srgbClr val="00539D"/>
                  </a:solidFill>
                  <a:sym typeface="Symbol" charset="2"/>
                </a:rPr>
                <a:t>A.</a:t>
              </a:r>
              <a:r>
                <a:rPr lang="pt-BR" dirty="0">
                  <a:solidFill>
                    <a:schemeClr val="tx1"/>
                  </a:solidFill>
                  <a:sym typeface="Symbol" charset="2"/>
                </a:rPr>
                <a:t>	</a:t>
              </a:r>
              <a:endParaRPr lang="pt-BR" i="1" dirty="0" smtClean="0">
                <a:solidFill>
                  <a:schemeClr val="tx1"/>
                </a:solidFill>
                <a:sym typeface="Symbol" charset="2"/>
              </a:endParaRP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500" dirty="0" smtClean="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charset="2"/>
                </a:rPr>
                <a:t>B</a:t>
              </a:r>
              <a:r>
                <a:rPr lang="pt-BR" dirty="0">
                  <a:solidFill>
                    <a:srgbClr val="00539D"/>
                  </a:solidFill>
                  <a:sym typeface="Symbol" charset="2"/>
                </a:rPr>
                <a:t>.</a:t>
              </a:r>
              <a:r>
                <a:rPr lang="pt-BR" dirty="0">
                  <a:solidFill>
                    <a:schemeClr val="tx1"/>
                  </a:solidFill>
                  <a:sym typeface="Symbol" charset="2"/>
                </a:rPr>
                <a:t>	</a:t>
              </a:r>
              <a:endParaRPr lang="pt-BR" i="1" dirty="0" smtClean="0">
                <a:solidFill>
                  <a:schemeClr val="tx1"/>
                </a:solidFill>
                <a:sym typeface="Symbol" charset="2"/>
              </a:endParaRP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600" dirty="0" smtClean="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charset="2"/>
                </a:rPr>
                <a:t>C</a:t>
              </a:r>
              <a:r>
                <a:rPr lang="pt-BR" dirty="0">
                  <a:solidFill>
                    <a:srgbClr val="00539D"/>
                  </a:solidFill>
                  <a:sym typeface="Symbol" charset="2"/>
                </a:rPr>
                <a:t>.</a:t>
              </a:r>
              <a:r>
                <a:rPr lang="pt-BR" dirty="0">
                  <a:solidFill>
                    <a:schemeClr val="tx1"/>
                  </a:solidFill>
                  <a:sym typeface="Symbol" charset="2"/>
                </a:rPr>
                <a:t>	</a:t>
              </a:r>
              <a:endParaRPr lang="pt-BR" dirty="0" smtClean="0">
                <a:solidFill>
                  <a:schemeClr val="tx1"/>
                </a:solidFill>
                <a:sym typeface="Symbol" charset="2"/>
              </a:endParaRP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600" dirty="0" smtClean="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charset="2"/>
                </a:rPr>
                <a:t>D</a:t>
              </a:r>
              <a:r>
                <a:rPr lang="pt-BR" dirty="0">
                  <a:solidFill>
                    <a:srgbClr val="00539D"/>
                  </a:solidFill>
                  <a:sym typeface="Symbol" charset="2"/>
                </a:rPr>
                <a:t>.</a:t>
              </a:r>
              <a:r>
                <a:rPr lang="pt-BR" dirty="0">
                  <a:solidFill>
                    <a:schemeClr val="tx1"/>
                  </a:solidFill>
                  <a:sym typeface="Symbol" charset="2"/>
                </a:rPr>
                <a:t>	</a:t>
              </a:r>
            </a:p>
          </p:txBody>
        </p:sp>
        <p:pic>
          <p:nvPicPr>
            <p:cNvPr id="58384" name="Picture 29" descr="5mc_6"/>
            <p:cNvPicPr>
              <a:picLocks noChangeAspect="1" noChangeArrowheads="1"/>
            </p:cNvPicPr>
            <p:nvPr/>
          </p:nvPicPr>
          <p:blipFill>
            <a:blip r:embed="rId12"/>
            <a:srcRect b="75677"/>
            <a:stretch>
              <a:fillRect/>
            </a:stretch>
          </p:blipFill>
          <p:spPr bwMode="auto">
            <a:xfrm>
              <a:off x="1056" y="1841"/>
              <a:ext cx="823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5" name="Picture 30" descr="5mc_6"/>
            <p:cNvPicPr>
              <a:picLocks noChangeAspect="1" noChangeArrowheads="1"/>
            </p:cNvPicPr>
            <p:nvPr/>
          </p:nvPicPr>
          <p:blipFill>
            <a:blip r:embed="rId12"/>
            <a:srcRect t="25897" b="48207"/>
            <a:stretch>
              <a:fillRect/>
            </a:stretch>
          </p:blipFill>
          <p:spPr bwMode="auto">
            <a:xfrm>
              <a:off x="1056" y="2382"/>
              <a:ext cx="82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6" name="Picture 31" descr="5mc_6"/>
            <p:cNvPicPr>
              <a:picLocks noChangeAspect="1" noChangeArrowheads="1"/>
            </p:cNvPicPr>
            <p:nvPr/>
          </p:nvPicPr>
          <p:blipFill>
            <a:blip r:embed="rId12"/>
            <a:srcRect t="55206" b="23184"/>
            <a:stretch>
              <a:fillRect/>
            </a:stretch>
          </p:blipFill>
          <p:spPr bwMode="auto">
            <a:xfrm>
              <a:off x="1056" y="2941"/>
              <a:ext cx="8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7" name="Picture 32" descr="5mc_6"/>
            <p:cNvPicPr>
              <a:picLocks noChangeAspect="1" noChangeArrowheads="1"/>
            </p:cNvPicPr>
            <p:nvPr/>
          </p:nvPicPr>
          <p:blipFill>
            <a:blip r:embed="rId12"/>
            <a:srcRect t="79616"/>
            <a:stretch>
              <a:fillRect/>
            </a:stretch>
          </p:blipFill>
          <p:spPr bwMode="auto">
            <a:xfrm>
              <a:off x="1056" y="3452"/>
              <a:ext cx="8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0984" name="TPQuestion"/>
          <p:cNvSpPr>
            <a:spLocks noChangeArrowheads="1"/>
          </p:cNvSpPr>
          <p:nvPr/>
        </p:nvSpPr>
        <p:spPr bwMode="auto">
          <a:xfrm>
            <a:off x="685800" y="1828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If </a:t>
            </a:r>
            <a:r>
              <a:rPr lang="el-GR" sz="2000" b="1" dirty="0">
                <a:solidFill>
                  <a:srgbClr val="0000FF"/>
                </a:solidFill>
                <a:ea typeface="Arial" charset="0"/>
                <a:cs typeface="Arial" charset="0"/>
                <a:sym typeface="Symbol" charset="2"/>
              </a:rPr>
              <a:t>Δ</a:t>
            </a:r>
            <a:r>
              <a:rPr lang="en-US" sz="2000" b="1" i="1" dirty="0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ABC </a:t>
            </a:r>
            <a:r>
              <a:rPr lang="en-US" sz="2000" b="1" dirty="0" err="1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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l-GR" sz="2000" b="1" dirty="0">
                <a:solidFill>
                  <a:srgbClr val="0000FF"/>
                </a:solidFill>
                <a:ea typeface="Arial" charset="0"/>
                <a:cs typeface="Arial" charset="0"/>
                <a:sym typeface="Symbol" charset="2"/>
              </a:rPr>
              <a:t>Δ</a:t>
            </a:r>
            <a:r>
              <a:rPr lang="en-US" sz="2000" b="1" i="1" dirty="0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XYZ,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 which of the following options is not true?</a:t>
            </a:r>
            <a:r>
              <a:rPr lang="en-US" sz="2000" b="1" i="1" dirty="0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  </a:t>
            </a:r>
          </a:p>
        </p:txBody>
      </p:sp>
      <p:pic>
        <p:nvPicPr>
          <p:cNvPr id="210987" name="Picture 43" descr="CAStdPra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Example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3088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/>
      <p:bldP spid="21098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19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3891295" y="5078613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47" name="TPQuestion"/>
          <p:cNvSpPr>
            <a:spLocks noChangeArrowheads="1"/>
          </p:cNvSpPr>
          <p:nvPr/>
        </p:nvSpPr>
        <p:spPr bwMode="auto">
          <a:xfrm>
            <a:off x="685800" y="1295400"/>
            <a:ext cx="62992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Determine whether the figure has line symmetry. If it does, identify the figure that shows all lines of symmetry. If not, choose </a:t>
            </a:r>
            <a:r>
              <a:rPr lang="en-US" sz="22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none</a:t>
            </a:r>
            <a:r>
              <a:rPr lang="en-US" sz="22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62475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7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8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6-5)</a:t>
            </a:r>
          </a:p>
        </p:txBody>
      </p:sp>
      <p:pic>
        <p:nvPicPr>
          <p:cNvPr id="62479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2" name="Picture 22" descr="5m_6_6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51700" y="1628775"/>
            <a:ext cx="1498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41413" y="2743200"/>
            <a:ext cx="5410200" cy="3395663"/>
            <a:chOff x="719" y="1728"/>
            <a:chExt cx="3408" cy="2139"/>
          </a:xfrm>
        </p:grpSpPr>
        <p:sp>
          <p:nvSpPr>
            <p:cNvPr id="62482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19" y="1920"/>
              <a:ext cx="3408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r>
                <a:rPr lang="pt-BR" sz="2200" dirty="0">
                  <a:solidFill>
                    <a:srgbClr val="00539D"/>
                  </a:solidFill>
                  <a:sym typeface="Symbol" charset="2"/>
                </a:rPr>
                <a:t>A</a:t>
              </a:r>
              <a:r>
                <a:rPr lang="pt-BR" sz="2200" dirty="0" smtClean="0">
                  <a:solidFill>
                    <a:srgbClr val="00539D"/>
                  </a:solidFill>
                  <a:sym typeface="Symbol" charset="2"/>
                </a:rPr>
                <a:t>.		</a:t>
              </a:r>
              <a:r>
                <a:rPr lang="pt-BR" sz="2200" dirty="0" smtClean="0">
                  <a:solidFill>
                    <a:schemeClr val="tx1"/>
                  </a:solidFill>
                  <a:sym typeface="Symbol" charset="2"/>
                </a:rPr>
                <a:t>	</a:t>
              </a:r>
              <a:r>
                <a:rPr lang="pt-BR" sz="2200" dirty="0">
                  <a:solidFill>
                    <a:schemeClr val="tx1"/>
                  </a:solidFill>
                  <a:sym typeface="Symbol" charset="2"/>
                </a:rPr>
                <a:t>			</a:t>
              </a:r>
              <a:r>
                <a:rPr lang="pt-BR" sz="2200" dirty="0">
                  <a:solidFill>
                    <a:srgbClr val="00539D"/>
                  </a:solidFill>
                  <a:sym typeface="Symbol" charset="2"/>
                </a:rPr>
                <a:t>B.</a:t>
              </a:r>
              <a:r>
                <a:rPr lang="pt-BR" sz="2200" dirty="0">
                  <a:solidFill>
                    <a:schemeClr val="tx1"/>
                  </a:solidFill>
                  <a:sym typeface="Symbol" charset="2"/>
                </a:rPr>
                <a:t>	</a:t>
              </a:r>
            </a:p>
            <a:p>
              <a:pPr marL="533400" indent="-533400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endParaRPr lang="pt-BR" sz="2200" dirty="0">
                <a:solidFill>
                  <a:schemeClr val="tx1"/>
                </a:solidFill>
                <a:sym typeface="Symbol" charset="2"/>
              </a:endParaRPr>
            </a:p>
            <a:p>
              <a:pPr marL="533400" indent="-533400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endParaRPr lang="pt-BR" sz="2200" dirty="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r>
                <a:rPr lang="pt-BR" sz="2200" dirty="0">
                  <a:solidFill>
                    <a:srgbClr val="00539D"/>
                  </a:solidFill>
                  <a:sym typeface="Symbol" charset="2"/>
                </a:rPr>
                <a:t>C</a:t>
              </a:r>
              <a:r>
                <a:rPr lang="pt-BR" sz="2200" dirty="0" smtClean="0">
                  <a:solidFill>
                    <a:srgbClr val="00539D"/>
                  </a:solidFill>
                  <a:sym typeface="Symbol" charset="2"/>
                </a:rPr>
                <a:t>.		</a:t>
              </a:r>
              <a:r>
                <a:rPr lang="pt-BR" sz="2200" dirty="0" smtClean="0">
                  <a:solidFill>
                    <a:schemeClr val="tx1"/>
                  </a:solidFill>
                  <a:sym typeface="Symbol" charset="2"/>
                </a:rPr>
                <a:t>	</a:t>
              </a:r>
              <a:r>
                <a:rPr lang="pt-BR" sz="2200" dirty="0">
                  <a:solidFill>
                    <a:schemeClr val="tx1"/>
                  </a:solidFill>
                  <a:sym typeface="Symbol" charset="2"/>
                </a:rPr>
                <a:t>			</a:t>
              </a:r>
              <a:r>
                <a:rPr lang="pt-BR" sz="2200" dirty="0">
                  <a:solidFill>
                    <a:srgbClr val="00539D"/>
                  </a:solidFill>
                  <a:sym typeface="Symbol" charset="2"/>
                </a:rPr>
                <a:t>D.</a:t>
              </a:r>
              <a:r>
                <a:rPr lang="pt-BR" sz="2200" dirty="0">
                  <a:solidFill>
                    <a:schemeClr val="tx1"/>
                  </a:solidFill>
                  <a:sym typeface="Symbol" charset="2"/>
                </a:rPr>
                <a:t>   none</a:t>
              </a:r>
            </a:p>
          </p:txBody>
        </p:sp>
        <p:pic>
          <p:nvPicPr>
            <p:cNvPr id="62483" name="Picture 23" descr="5m_6_6F"/>
            <p:cNvPicPr>
              <a:picLocks noChangeAspect="1" noChangeArrowheads="1"/>
            </p:cNvPicPr>
            <p:nvPr/>
          </p:nvPicPr>
          <p:blipFill>
            <a:blip r:embed="rId13"/>
            <a:srcRect t="9805" b="9908"/>
            <a:stretch>
              <a:fillRect/>
            </a:stretch>
          </p:blipFill>
          <p:spPr bwMode="auto">
            <a:xfrm>
              <a:off x="989" y="1872"/>
              <a:ext cx="979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4" name="Picture 24" descr="5m_6_6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765" y="1776"/>
              <a:ext cx="979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5" name="Picture 25" descr="5m_6_6H"/>
            <p:cNvPicPr>
              <a:picLocks noChangeAspect="1" noChangeArrowheads="1"/>
            </p:cNvPicPr>
            <p:nvPr/>
          </p:nvPicPr>
          <p:blipFill>
            <a:blip r:embed="rId15"/>
            <a:srcRect t="13892"/>
            <a:stretch>
              <a:fillRect/>
            </a:stretch>
          </p:blipFill>
          <p:spPr bwMode="auto">
            <a:xfrm>
              <a:off x="1008" y="3024"/>
              <a:ext cx="979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86" name="Rectangle 26"/>
            <p:cNvSpPr>
              <a:spLocks noChangeArrowheads="1"/>
            </p:cNvSpPr>
            <p:nvPr/>
          </p:nvSpPr>
          <p:spPr bwMode="gray">
            <a:xfrm>
              <a:off x="2736" y="17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8" descr="Example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3088" y="136009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nimBg="1"/>
      <p:bldP spid="2150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20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0165" name="Oval 5"/>
          <p:cNvSpPr>
            <a:spLocks noChangeArrowheads="1"/>
          </p:cNvSpPr>
          <p:nvPr/>
        </p:nvSpPr>
        <p:spPr bwMode="auto">
          <a:xfrm>
            <a:off x="1100138" y="298291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960688"/>
            <a:ext cx="27908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x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-axis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y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-axis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y = x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y = –x</a:t>
            </a:r>
          </a:p>
        </p:txBody>
      </p:sp>
      <p:sp>
        <p:nvSpPr>
          <p:cNvPr id="220167" name="TPQuestion"/>
          <p:cNvSpPr>
            <a:spLocks noChangeArrowheads="1"/>
          </p:cNvSpPr>
          <p:nvPr/>
        </p:nvSpPr>
        <p:spPr bwMode="auto">
          <a:xfrm>
            <a:off x="685800" y="1573608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Name the line of reflection for the pair of figures in the picture</a:t>
            </a:r>
            <a:r>
              <a:rPr lang="en-US" sz="2400" b="1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.  </a:t>
            </a:r>
            <a:endParaRPr lang="en-US" sz="2400" b="1" dirty="0">
              <a:solidFill>
                <a:srgbClr val="0000FF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70665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8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6-6)</a:t>
            </a:r>
          </a:p>
        </p:txBody>
      </p:sp>
      <p:pic>
        <p:nvPicPr>
          <p:cNvPr id="70669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81" name="Picture 21" descr="5m_6_7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38800" y="2253938"/>
            <a:ext cx="3041650" cy="30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Example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  <p:bldP spid="220166" grpId="0" autoUpdateAnimBg="0"/>
      <p:bldP spid="2201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18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1034793" y="3701915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960688"/>
            <a:ext cx="27908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x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-axis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y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-axis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y = x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charset="2"/>
              </a:rPr>
              <a:t>y = –x</a:t>
            </a:r>
          </a:p>
        </p:txBody>
      </p:sp>
      <p:sp>
        <p:nvSpPr>
          <p:cNvPr id="221191" name="TPQuestion"/>
          <p:cNvSpPr>
            <a:spLocks noChangeArrowheads="1"/>
          </p:cNvSpPr>
          <p:nvPr/>
        </p:nvSpPr>
        <p:spPr bwMode="auto">
          <a:xfrm>
            <a:off x="685800" y="1573608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Name the line of reflection for the pair of figures in the picture</a:t>
            </a:r>
            <a:r>
              <a:rPr lang="en-US" dirty="0">
                <a:solidFill>
                  <a:srgbClr val="00539D"/>
                </a:solidFill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72713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6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6-6)</a:t>
            </a:r>
          </a:p>
        </p:txBody>
      </p:sp>
      <p:pic>
        <p:nvPicPr>
          <p:cNvPr id="72717" name="Picture 16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03" name="Picture 19" descr="5m_6_7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46788" y="1511300"/>
            <a:ext cx="24495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Example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nimBg="1"/>
      <p:bldP spid="221190" grpId="0" autoUpdateAnimBg="0"/>
      <p:bldP spid="2211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593975"/>
            <a:ext cx="3529013" cy="511175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057275" y="3544887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translation</a:t>
            </a: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151557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Graph translations on a coordinate plane.</a:t>
            </a:r>
          </a:p>
        </p:txBody>
      </p:sp>
      <p:pic>
        <p:nvPicPr>
          <p:cNvPr id="151561" name="Picture 9" descr="LH_6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utoUpdateAnimBg="0"/>
      <p:bldP spid="15155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057275" y="2017455"/>
            <a:ext cx="77057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Standard 7MG3.2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>
                <a:solidFill>
                  <a:srgbClr val="0000FF"/>
                </a:solidFill>
              </a:rPr>
              <a:t>Understand and use coordinate graphs to plot simple figures,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>
                <a:solidFill>
                  <a:srgbClr val="000000"/>
                </a:solidFill>
              </a:rPr>
              <a:t>determine lengths and areas related to them, </a:t>
            </a:r>
            <a:r>
              <a:rPr lang="en-US" sz="3200" dirty="0">
                <a:solidFill>
                  <a:srgbClr val="0000FF"/>
                </a:solidFill>
              </a:rPr>
              <a:t>and determine their image under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translations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>
                <a:solidFill>
                  <a:srgbClr val="000000"/>
                </a:solidFill>
              </a:rPr>
              <a:t>and </a:t>
            </a:r>
            <a:r>
              <a:rPr lang="en-US" sz="3200" b="0" dirty="0">
                <a:solidFill>
                  <a:schemeClr val="tx1"/>
                </a:solidFill>
              </a:rPr>
              <a:t>reflections.</a:t>
            </a:r>
          </a:p>
        </p:txBody>
      </p:sp>
      <p:pic>
        <p:nvPicPr>
          <p:cNvPr id="152581" name="Picture 5" descr="LH_6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52583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6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63863"/>
            <a:ext cx="3100388" cy="3132137"/>
          </a:xfrm>
          <a:prstGeom prst="rect">
            <a:avLst/>
          </a:prstGeom>
          <a:noFill/>
        </p:spPr>
      </p:pic>
      <p:pic>
        <p:nvPicPr>
          <p:cNvPr id="6" name="Picture 15" descr="6-x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912" y="762000"/>
            <a:ext cx="2511425" cy="2501900"/>
          </a:xfrm>
          <a:prstGeom prst="rect">
            <a:avLst/>
          </a:prstGeom>
          <a:noFill/>
          <a:effectLst/>
        </p:spPr>
      </p:pic>
      <p:pic>
        <p:nvPicPr>
          <p:cNvPr id="7" name="Picture 14" descr="6-x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86200"/>
            <a:ext cx="2343150" cy="2376487"/>
          </a:xfrm>
          <a:prstGeom prst="rect">
            <a:avLst/>
          </a:prstGeom>
          <a:noFill/>
        </p:spPr>
      </p:pic>
      <p:grpSp>
        <p:nvGrpSpPr>
          <p:cNvPr id="56" name="Group 55"/>
          <p:cNvGrpSpPr/>
          <p:nvPr/>
        </p:nvGrpSpPr>
        <p:grpSpPr>
          <a:xfrm>
            <a:off x="716236" y="4781027"/>
            <a:ext cx="1967376" cy="1059649"/>
            <a:chOff x="716236" y="4297632"/>
            <a:chExt cx="1967376" cy="1059649"/>
          </a:xfrm>
        </p:grpSpPr>
        <p:sp>
          <p:nvSpPr>
            <p:cNvPr id="8" name="Oval 7"/>
            <p:cNvSpPr/>
            <p:nvPr/>
          </p:nvSpPr>
          <p:spPr>
            <a:xfrm>
              <a:off x="716236" y="4922171"/>
              <a:ext cx="115694" cy="129913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57947" y="4297632"/>
              <a:ext cx="115694" cy="129913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67918" y="5227368"/>
              <a:ext cx="115694" cy="129913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1247164" y="3953297"/>
              <a:ext cx="578607" cy="144296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2029437" y="4706796"/>
              <a:ext cx="906853" cy="2642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5"/>
              <a:endCxn id="10" idx="6"/>
            </p:cNvCxnSpPr>
            <p:nvPr/>
          </p:nvCxnSpPr>
          <p:spPr>
            <a:xfrm rot="16200000" flipH="1">
              <a:off x="1619666" y="4228379"/>
              <a:ext cx="259266" cy="186862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334000" y="4133790"/>
            <a:ext cx="960164" cy="1535839"/>
            <a:chOff x="5334000" y="4133790"/>
            <a:chExt cx="960164" cy="1535839"/>
          </a:xfrm>
        </p:grpSpPr>
        <p:sp>
          <p:nvSpPr>
            <p:cNvPr id="22" name="Oval 21"/>
            <p:cNvSpPr/>
            <p:nvPr/>
          </p:nvSpPr>
          <p:spPr>
            <a:xfrm>
              <a:off x="5610747" y="4133790"/>
              <a:ext cx="115694" cy="129913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34000" y="5539716"/>
              <a:ext cx="115694" cy="129913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178470" y="4975487"/>
              <a:ext cx="115694" cy="129913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4" idx="1"/>
            </p:cNvCxnSpPr>
            <p:nvPr/>
          </p:nvCxnSpPr>
          <p:spPr>
            <a:xfrm rot="16200000" flipV="1">
              <a:off x="5581175" y="4380274"/>
              <a:ext cx="730809" cy="4976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4880603" y="4793301"/>
              <a:ext cx="1295038" cy="2358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23" idx="6"/>
            </p:cNvCxnSpPr>
            <p:nvPr/>
          </p:nvCxnSpPr>
          <p:spPr>
            <a:xfrm rot="10800000" flipV="1">
              <a:off x="5449695" y="5029199"/>
              <a:ext cx="786625" cy="57547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617959" y="1325832"/>
            <a:ext cx="708682" cy="1013881"/>
            <a:chOff x="6617959" y="1325832"/>
            <a:chExt cx="708682" cy="1013881"/>
          </a:xfrm>
        </p:grpSpPr>
        <p:sp>
          <p:nvSpPr>
            <p:cNvPr id="37" name="Oval 36"/>
            <p:cNvSpPr/>
            <p:nvPr/>
          </p:nvSpPr>
          <p:spPr>
            <a:xfrm>
              <a:off x="6894706" y="2209800"/>
              <a:ext cx="115694" cy="129913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617959" y="1623084"/>
              <a:ext cx="115694" cy="129913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210947" y="1325832"/>
              <a:ext cx="115694" cy="129913"/>
            </a:xfrm>
            <a:prstGeom prst="ellipse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 flipH="1" flipV="1">
              <a:off x="6739507" y="1691314"/>
              <a:ext cx="773081" cy="26389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8" idx="2"/>
            </p:cNvCxnSpPr>
            <p:nvPr/>
          </p:nvCxnSpPr>
          <p:spPr>
            <a:xfrm rot="10800000" flipH="1">
              <a:off x="6617959" y="1371601"/>
              <a:ext cx="663686" cy="3164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8" idx="4"/>
            </p:cNvCxnSpPr>
            <p:nvPr/>
          </p:nvCxnSpPr>
          <p:spPr>
            <a:xfrm rot="16200000" flipV="1">
              <a:off x="6549943" y="1878860"/>
              <a:ext cx="510120" cy="25839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457200" y="228600"/>
            <a:ext cx="4114800" cy="175432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/>
                <a:cs typeface="Baskerville Old Face"/>
              </a:rPr>
              <a:t>Carefully watch and determine what is happening each time.</a:t>
            </a:r>
            <a:endParaRPr lang="en-US" sz="36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3"/>
  <p:tag name="SLIDEGUID" val="2A49BF3F2DE34226870C86713FFBCC53"/>
  <p:tag name="ANSWERSALIAS" val="A¤B¤C¤D"/>
  <p:tag name="RESPONSESGATHERED" val="False"/>
  <p:tag name="QUESTIONTEXT" val="Name the line of reflection for the pair of figures in the picture."/>
  <p:tag name="QUESTIONALIAS" val="Name the line of reflection for the pair of figures in the picture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SLIDEGUID" val="C6A209E18A074CB68AF9D4BB251B08C0"/>
  <p:tag name="ANSWERSALIAS" val="A¤B¤C¤D"/>
  <p:tag name="RESPONSESGATHERED" val="False"/>
  <p:tag name="QUESTIONTEXT" val="Name the line of reflection for the pair of figures in the picture."/>
  <p:tag name="QUESTIONALIAS" val="Name the line of reflection for the pair of figures in the picture.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2"/>
  <p:tag name="SLIDEGUID" val="729933FCDDCE43CF876A27C22B0D58D1"/>
  <p:tag name="ANSWERSALIAS" val="A¤B¤C¤D"/>
  <p:tag name="RESPONSESGATHERED" val="False"/>
  <p:tag name="QUESTIONTEXT" val="Find the measure of one interior angle in a regular 14-gon. Round to the nearest tenth is necessary."/>
  <p:tag name="QUESTIONALIAS" val="Find the measure of one interior angle in a regular 14-gon. Round to the nearest tenth is necessary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RESPONSESGATHERED" val="False"/>
  <p:tag name="QUESTIONALIAS" val="Lesson 7 CYP1"/>
  <p:tag name="ANSWERSALIAS" val="A. AnsA¤B. AnsB¤C. AnsC¤D. Ans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RESPONSESGATHERED" val="False"/>
  <p:tag name="QUESTIONALIAS" val="Lesson 7 CYP2"/>
  <p:tag name="ANSWERSALIAS" val="Answer: P'(1, 0), Q'(4, 1), and R'(5, –1)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  <p:tag name="OLDNUMANSWERS" val="1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6F9C68D4150145B0810DC79998338B6C"/>
  <p:tag name="ANSWERSALIAS" val="A¤B¤C¤D"/>
  <p:tag name="RESPONSESGATHERED" val="False"/>
  <p:tag name="QUESTIONTEXT" val="If triangle LMN is translated 4 units left and 2 units up, what are the coordinates of point L'?"/>
  <p:tag name="QUESTIONALIAS" val="If triangle LMN is translated 4 units left and 2 units up, what are the coordinates of point L'?"/>
  <p:tag name="ANIMREMOVED" val="Fals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2"/>
  <p:tag name="SLIDEGUID" val="3BB8EC79070B4909BEE2F4E2B8DE9604"/>
  <p:tag name="ANSWERSALIAS" val="A¤B¤C¤D"/>
  <p:tag name="RESPONSESGATHERED" val="False"/>
  <p:tag name="QUESTIONTEXT" val="If ΔABC  ΔXYZ, which of the following options is not true?  "/>
  <p:tag name="QUESTIONALIAS" val="If ΔABC  ΔXYZ, which of the following options is not true?  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A5BD1767135E43DDBF228FB8D76EC5CF"/>
  <p:tag name="ANSWERSALIAS" val="A¤B¤C¤D"/>
  <p:tag name="RESPONSESGATHERED" val="False"/>
  <p:tag name="QUESTIONTEXT" val="Determine whether the figure has line symmetry. If it does, identify the figure that shows all lines of symmetry. If not, choose none."/>
  <p:tag name="QUESTIONALIAS" val="Determine whether the figure has line symmetry. If it does, identify the figure that shows all lines of symmetry. If not, choose none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1111</Words>
  <Application>Microsoft Macintosh PowerPoint</Application>
  <PresentationFormat>On-screen Show (4:3)</PresentationFormat>
  <Paragraphs>123</Paragraphs>
  <Slides>22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32</cp:revision>
  <dcterms:created xsi:type="dcterms:W3CDTF">2009-12-03T17:57:05Z</dcterms:created>
  <dcterms:modified xsi:type="dcterms:W3CDTF">2009-12-03T19:43:59Z</dcterms:modified>
</cp:coreProperties>
</file>