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tags/tag24.xml" ContentType="application/vnd.openxmlformats-officedocument.presentationml.tags+xml"/>
  <Override PartName="/ppt/notesSlides/notesSlide16.xml" ContentType="application/vnd.openxmlformats-officedocument.presentationml.notesSlide+xml"/>
  <Override PartName="/ppt/tags/tag33.xml" ContentType="application/vnd.openxmlformats-officedocument.presentationml.tags+xml"/>
  <Default Extension="xml" ContentType="application/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notesSlides/notesSlide1.xml" ContentType="application/vnd.openxmlformats-officedocument.presentationml.notesSlide+xml"/>
  <Override PartName="/ppt/slides/slide5.xml" ContentType="application/vnd.openxmlformats-officedocument.presentationml.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tags/tag23.xml" ContentType="application/vnd.openxmlformats-officedocument.presentationml.tags+xml"/>
  <Override PartName="/ppt/slides/slide13.xml" ContentType="application/vnd.openxmlformats-officedocument.presentationml.slide+xml"/>
  <Override PartName="/ppt/notesSlides/notesSlide15.xml" ContentType="application/vnd.openxmlformats-officedocument.presentationml.notes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tags/tag32.xml" ContentType="application/vnd.openxmlformats-officedocument.presentationml.tags+xml"/>
  <Override PartName="/ppt/notesSlides/notesSlide7.xml" ContentType="application/vnd.openxmlformats-officedocument.presentationml.notesSlide+xml"/>
  <Override PartName="/ppt/tags/tag15.xml" ContentType="application/vnd.openxmlformats-officedocument.presentationml.tags+xml"/>
  <Override PartName="/ppt/slides/slide20.xml" ContentType="application/vnd.openxmlformats-officedocument.presentationml.slide+xml"/>
  <Override PartName="/ppt/tags/tag3.xml" ContentType="application/vnd.openxmlformats-officedocument.presentationml.tags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Override PartName="/ppt/slideLayouts/slideLayout4.xml" ContentType="application/vnd.openxmlformats-officedocument.presentationml.slideLayout+xml"/>
  <Override PartName="/ppt/tags/tag29.xml" ContentType="application/vnd.openxmlformats-officedocument.presentationml.tags+xml"/>
  <Override PartName="/ppt/slides/slide12.xml" ContentType="application/vnd.openxmlformats-officedocument.presentationml.slide+xml"/>
  <Override PartName="/ppt/tags/tag22.xml" ContentType="application/vnd.openxmlformats-officedocument.presentationml.tags+xml"/>
  <Override PartName="/ppt/notesSlides/notesSlide14.xml" ContentType="application/vnd.openxmlformats-officedocument.presentationml.notesSlide+xml"/>
  <Override PartName="/ppt/tags/tag31.xml" ContentType="application/vnd.openxmlformats-officedocument.presentationml.tags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tags/tag14.xml" ContentType="application/vnd.openxmlformats-officedocument.presentationml.tags+xml"/>
  <Override PartName="/ppt/tags/tag9.xml" ContentType="application/vnd.openxmlformats-officedocument.presentationml.tags+xml"/>
  <Override PartName="/ppt/tags/tag2.xml" ContentType="application/vnd.openxmlformats-officedocument.presentationml.tags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tags/tag28.xml" ContentType="application/vnd.openxmlformats-officedocument.presentationml.tags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tags/tag21.xml" ContentType="application/vnd.openxmlformats-officedocument.presentationml.tags+xml"/>
  <Override PartName="/ppt/notesSlides/notesSlide13.xml" ContentType="application/vnd.openxmlformats-officedocument.presentationml.notesSlide+xml"/>
  <Override PartName="/ppt/tags/tag30.xml" ContentType="application/vnd.openxmlformats-officedocument.presentationml.tags+xml"/>
  <Override PartName="/ppt/notesSlides/notesSlide5.xml" ContentType="application/vnd.openxmlformats-officedocument.presentationml.notesSlide+xml"/>
  <Override PartName="/ppt/tags/tag13.xml" ContentType="application/vnd.openxmlformats-officedocument.presentationml.tags+xml"/>
  <Override PartName="/ppt/slides/slide9.xml" ContentType="application/vnd.openxmlformats-officedocument.presentationml.slide+xml"/>
  <Override PartName="/ppt/tags/tag8.xml" ContentType="application/vnd.openxmlformats-officedocument.presentationml.tags+xml"/>
  <Override PartName="/ppt/slideLayouts/slideLayout9.xml" ContentType="application/vnd.openxmlformats-officedocument.presentationml.slideLayout+xml"/>
  <Override PartName="/ppt/tags/tag1.xml" ContentType="application/vnd.openxmlformats-officedocument.presentationml.tags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tags/tag27.xml" ContentType="application/vnd.openxmlformats-officedocument.presentationml.tags+xml"/>
  <Override PartName="/ppt/slides/slide10.xml" ContentType="application/vnd.openxmlformats-officedocument.presentationml.slide+xml"/>
  <Override PartName="/ppt/tags/tag20.xml" ContentType="application/vnd.openxmlformats-officedocument.presentationml.tags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tags/tag19.xml" ContentType="application/vnd.openxmlformats-officedocument.presentationml.tags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7.xml" ContentType="application/vnd.openxmlformats-officedocument.presentationml.tags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tags/tag26.xml" ContentType="application/vnd.openxmlformats-officedocument.presentationml.tags+xml"/>
  <Override PartName="/ppt/notesSlides/notesSlide18.xml" ContentType="application/vnd.openxmlformats-officedocument.presentationml.notes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tags/tag18.xml" ContentType="application/vnd.openxmlformats-officedocument.presentationml.tags+xml"/>
  <Override PartName="/ppt/notesSlides/notesSlide3.xml" ContentType="application/vnd.openxmlformats-officedocument.presentationml.notesSlide+xml"/>
  <Override PartName="/ppt/theme/theme2.xml" ContentType="application/vnd.openxmlformats-officedocument.theme+xml"/>
  <Override PartName="/ppt/tags/tag11.xml" ContentType="application/vnd.openxmlformats-officedocument.presentationml.tags+xml"/>
  <Override PartName="/ppt/slideLayouts/slideLayout11.xml" ContentType="application/vnd.openxmlformats-officedocument.presentationml.slideLayout+xml"/>
  <Override PartName="/ppt/tags/tag6.xml" ContentType="application/vnd.openxmlformats-officedocument.presentationml.tags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tags/tag25.xml" ContentType="application/vnd.openxmlformats-officedocument.presentationml.tags+xml"/>
  <Override PartName="/ppt/notesSlides/notesSlide17.xml" ContentType="application/vnd.openxmlformats-officedocument.presentationml.notesSlide+xml"/>
  <Override PartName="/ppt/tags/tag34.xml" ContentType="application/vnd.openxmlformats-officedocument.presentationml.tags+xml"/>
  <Override PartName="/ppt/tags/tag17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theme/theme1.xml" ContentType="application/vnd.openxmlformats-officedocument.theme+xml"/>
  <Override PartName="/ppt/slideLayouts/slideLayout10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tags/tag5.xml" ContentType="application/vnd.openxmlformats-officedocument.presentationml.tags+xml"/>
  <Override PartName="/ppt/slides/slide6.xml" ContentType="application/vnd.openxmlformats-officedocument.presentationml.slide+xml"/>
  <Override PartName="/ppt/slideLayouts/slideLayout6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2"/>
  </p:notesMasterIdLst>
  <p:sldIdLst>
    <p:sldId id="257" r:id="rId2"/>
    <p:sldId id="277" r:id="rId3"/>
    <p:sldId id="278" r:id="rId4"/>
    <p:sldId id="279" r:id="rId5"/>
    <p:sldId id="280" r:id="rId6"/>
    <p:sldId id="258" r:id="rId7"/>
    <p:sldId id="259" r:id="rId8"/>
    <p:sldId id="260" r:id="rId9"/>
    <p:sldId id="265" r:id="rId10"/>
    <p:sldId id="261" r:id="rId11"/>
    <p:sldId id="263" r:id="rId12"/>
    <p:sldId id="266" r:id="rId13"/>
    <p:sldId id="268" r:id="rId14"/>
    <p:sldId id="262" r:id="rId15"/>
    <p:sldId id="264" r:id="rId16"/>
    <p:sldId id="267" r:id="rId17"/>
    <p:sldId id="269" r:id="rId18"/>
    <p:sldId id="281" r:id="rId19"/>
    <p:sldId id="276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Objects="1" showGuides="1">
      <p:cViewPr varScale="1">
        <p:scale>
          <a:sx n="91" d="100"/>
          <a:sy n="91" d="100"/>
        </p:scale>
        <p:origin x="-84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39557D-B814-1D48-A79F-EDAC354A2DFE}" type="datetimeFigureOut">
              <a:rPr lang="en-US" smtClean="0"/>
              <a:pPr/>
              <a:t>12/9/09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DA6522-F548-1245-A486-57312396383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BAF99D-95F7-1B46-A43F-F8077BB0CF5F}" type="slidenum">
              <a:rPr lang="en-US"/>
              <a:pPr/>
              <a:t>1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4A40B5-814C-4B44-8EEC-C893B7407E5F}" type="slidenum">
              <a:rPr lang="en-US"/>
              <a:pPr/>
              <a:t>10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98BD5B-F3AC-B746-B5D6-FFD67877E2C9}" type="slidenum">
              <a:rPr lang="en-US"/>
              <a:pPr/>
              <a:t>11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F319CE-5F25-7D47-B062-7C53810C6F80}" type="slidenum">
              <a:rPr lang="en-US"/>
              <a:pPr/>
              <a:t>12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41302F-C4DA-CE48-9638-F38AC87415A6}" type="slidenum">
              <a:rPr lang="en-US"/>
              <a:pPr/>
              <a:t>13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626EC9-698B-5A49-B1B2-87FA64C9DB09}" type="slidenum">
              <a:rPr lang="en-US"/>
              <a:pPr/>
              <a:t>14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4888C3-57C1-4D44-B9D6-04C26379CBBD}" type="slidenum">
              <a:rPr lang="en-US"/>
              <a:pPr/>
              <a:t>15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DB00ED-E4E4-C34F-9615-18C55674D340}" type="slidenum">
              <a:rPr lang="en-US"/>
              <a:pPr/>
              <a:t>16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23D930-6108-FD40-978F-A57D444266E9}" type="slidenum">
              <a:rPr lang="en-US"/>
              <a:pPr/>
              <a:t>17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A68926-1DA6-3642-A461-CDFE57272E8B}" type="slidenum">
              <a:rPr lang="en-US"/>
              <a:pPr/>
              <a:t>20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D70CD8-5B7B-B14A-8A1C-1D45CE1D8D11}" type="slidenum">
              <a:rPr lang="en-US"/>
              <a:pPr/>
              <a:t>2</a:t>
            </a:fld>
            <a:endParaRPr lang="en-US"/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717D5A-0740-634F-985D-627A88AD69A2}" type="slidenum">
              <a:rPr lang="en-US"/>
              <a:pPr/>
              <a:t>3</a:t>
            </a:fld>
            <a:endParaRPr lang="en-US"/>
          </a:p>
        </p:txBody>
      </p:sp>
      <p:sp>
        <p:nvSpPr>
          <p:cNvPr id="294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4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3B27D9-1C6B-A34E-AE29-077A6BB1336A}" type="slidenum">
              <a:rPr lang="en-US"/>
              <a:pPr/>
              <a:t>4</a:t>
            </a:fld>
            <a:endParaRPr lang="en-US"/>
          </a:p>
        </p:txBody>
      </p:sp>
      <p:sp>
        <p:nvSpPr>
          <p:cNvPr id="296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BCE2D2-286F-0545-A27D-110C8134E2E6}" type="slidenum">
              <a:rPr lang="en-US"/>
              <a:pPr/>
              <a:t>5</a:t>
            </a:fld>
            <a:endParaRPr lang="en-US"/>
          </a:p>
        </p:txBody>
      </p:sp>
      <p:sp>
        <p:nvSpPr>
          <p:cNvPr id="299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9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5037F2-FAC9-1241-839A-DBFD23CB7BA7}" type="slidenum">
              <a:rPr lang="en-US"/>
              <a:pPr/>
              <a:t>6</a:t>
            </a:fld>
            <a:endParaRPr 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1F99DE-1D74-EA4E-897C-BE7815628259}" type="slidenum">
              <a:rPr lang="en-US"/>
              <a:pPr/>
              <a:t>7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B981F1-40CF-9E4B-BBFA-942D7DD00E6B}" type="slidenum">
              <a:rPr lang="en-US"/>
              <a:pPr/>
              <a:t>8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79FE24-ACFF-3A40-B685-5488AC392F0F}" type="slidenum">
              <a:rPr lang="en-US"/>
              <a:pPr/>
              <a:t>9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EB4FB-83CF-214C-817C-7BC604DA1391}" type="datetimeFigureOut">
              <a:rPr lang="en-US" smtClean="0"/>
              <a:pPr/>
              <a:t>12/9/09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48BA2-81B8-BC41-9530-E221E52ABF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EB4FB-83CF-214C-817C-7BC604DA1391}" type="datetimeFigureOut">
              <a:rPr lang="en-US" smtClean="0"/>
              <a:pPr/>
              <a:t>12/9/09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48BA2-81B8-BC41-9530-E221E52ABF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EB4FB-83CF-214C-817C-7BC604DA1391}" type="datetimeFigureOut">
              <a:rPr lang="en-US" smtClean="0"/>
              <a:pPr/>
              <a:t>12/9/09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48BA2-81B8-BC41-9530-E221E52ABF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EB4FB-83CF-214C-817C-7BC604DA1391}" type="datetimeFigureOut">
              <a:rPr lang="en-US" smtClean="0"/>
              <a:pPr/>
              <a:t>12/9/09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48BA2-81B8-BC41-9530-E221E52ABF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EB4FB-83CF-214C-817C-7BC604DA1391}" type="datetimeFigureOut">
              <a:rPr lang="en-US" smtClean="0"/>
              <a:pPr/>
              <a:t>12/9/09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48BA2-81B8-BC41-9530-E221E52ABF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EB4FB-83CF-214C-817C-7BC604DA1391}" type="datetimeFigureOut">
              <a:rPr lang="en-US" smtClean="0"/>
              <a:pPr/>
              <a:t>12/9/09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48BA2-81B8-BC41-9530-E221E52ABF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EB4FB-83CF-214C-817C-7BC604DA1391}" type="datetimeFigureOut">
              <a:rPr lang="en-US" smtClean="0"/>
              <a:pPr/>
              <a:t>12/9/09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48BA2-81B8-BC41-9530-E221E52ABF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EB4FB-83CF-214C-817C-7BC604DA1391}" type="datetimeFigureOut">
              <a:rPr lang="en-US" smtClean="0"/>
              <a:pPr/>
              <a:t>12/9/09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48BA2-81B8-BC41-9530-E221E52ABF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EB4FB-83CF-214C-817C-7BC604DA1391}" type="datetimeFigureOut">
              <a:rPr lang="en-US" smtClean="0"/>
              <a:pPr/>
              <a:t>12/9/09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48BA2-81B8-BC41-9530-E221E52ABF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EB4FB-83CF-214C-817C-7BC604DA1391}" type="datetimeFigureOut">
              <a:rPr lang="en-US" smtClean="0"/>
              <a:pPr/>
              <a:t>12/9/09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48BA2-81B8-BC41-9530-E221E52ABF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EB4FB-83CF-214C-817C-7BC604DA1391}" type="datetimeFigureOut">
              <a:rPr lang="en-US" smtClean="0"/>
              <a:pPr/>
              <a:t>12/9/09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48BA2-81B8-BC41-9530-E221E52ABF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EB4FB-83CF-214C-817C-7BC604DA1391}" type="datetimeFigureOut">
              <a:rPr lang="en-US" smtClean="0"/>
              <a:pPr/>
              <a:t>12/9/09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48BA2-81B8-BC41-9530-E221E52ABF2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4.jpeg"/><Relationship Id="rId5" Type="http://schemas.openxmlformats.org/officeDocument/2006/relationships/image" Target="../media/image20.jpeg"/><Relationship Id="rId6" Type="http://schemas.openxmlformats.org/officeDocument/2006/relationships/image" Target="../media/image16.jpeg"/><Relationship Id="rId7" Type="http://schemas.openxmlformats.org/officeDocument/2006/relationships/image" Target="../media/image21.jpeg"/><Relationship Id="rId1" Type="http://schemas.openxmlformats.org/officeDocument/2006/relationships/tags" Target="../tags/tag18.x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20.jpeg"/><Relationship Id="rId5" Type="http://schemas.openxmlformats.org/officeDocument/2006/relationships/image" Target="../media/image10.jpeg"/><Relationship Id="rId6" Type="http://schemas.openxmlformats.org/officeDocument/2006/relationships/image" Target="../media/image16.jpeg"/><Relationship Id="rId7" Type="http://schemas.openxmlformats.org/officeDocument/2006/relationships/image" Target="../media/image22.jpeg"/><Relationship Id="rId1" Type="http://schemas.openxmlformats.org/officeDocument/2006/relationships/tags" Target="../tags/tag19.x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20.jpeg"/><Relationship Id="rId5" Type="http://schemas.openxmlformats.org/officeDocument/2006/relationships/image" Target="../media/image12.jpeg"/><Relationship Id="rId6" Type="http://schemas.openxmlformats.org/officeDocument/2006/relationships/image" Target="../media/image16.jpeg"/><Relationship Id="rId7" Type="http://schemas.openxmlformats.org/officeDocument/2006/relationships/image" Target="../media/image23.jpeg"/><Relationship Id="rId1" Type="http://schemas.openxmlformats.org/officeDocument/2006/relationships/tags" Target="../tags/tag20.x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image" Target="../media/image13.jpeg"/><Relationship Id="rId5" Type="http://schemas.openxmlformats.org/officeDocument/2006/relationships/image" Target="../media/image16.jpeg"/><Relationship Id="rId6" Type="http://schemas.openxmlformats.org/officeDocument/2006/relationships/image" Target="../media/image20.jpeg"/><Relationship Id="rId7" Type="http://schemas.openxmlformats.org/officeDocument/2006/relationships/image" Target="../media/image24.jpeg"/><Relationship Id="rId1" Type="http://schemas.openxmlformats.org/officeDocument/2006/relationships/tags" Target="../tags/tag21.x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4.xml"/><Relationship Id="rId6" Type="http://schemas.openxmlformats.org/officeDocument/2006/relationships/image" Target="../media/image25.jpeg"/><Relationship Id="rId7" Type="http://schemas.openxmlformats.org/officeDocument/2006/relationships/image" Target="../media/image4.jpeg"/><Relationship Id="rId8" Type="http://schemas.openxmlformats.org/officeDocument/2006/relationships/image" Target="../media/image16.jpeg"/><Relationship Id="rId9" Type="http://schemas.openxmlformats.org/officeDocument/2006/relationships/image" Target="../media/image26.jpeg"/><Relationship Id="rId1" Type="http://schemas.openxmlformats.org/officeDocument/2006/relationships/tags" Target="../tags/tag22.xml"/><Relationship Id="rId2" Type="http://schemas.openxmlformats.org/officeDocument/2006/relationships/tags" Target="../tags/tag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5.xml"/><Relationship Id="rId6" Type="http://schemas.openxmlformats.org/officeDocument/2006/relationships/image" Target="../media/image25.jpeg"/><Relationship Id="rId7" Type="http://schemas.openxmlformats.org/officeDocument/2006/relationships/image" Target="../media/image10.jpeg"/><Relationship Id="rId8" Type="http://schemas.openxmlformats.org/officeDocument/2006/relationships/image" Target="../media/image16.jpeg"/><Relationship Id="rId9" Type="http://schemas.openxmlformats.org/officeDocument/2006/relationships/image" Target="../media/image27.jpeg"/><Relationship Id="rId1" Type="http://schemas.openxmlformats.org/officeDocument/2006/relationships/tags" Target="../tags/tag25.xml"/><Relationship Id="rId2" Type="http://schemas.openxmlformats.org/officeDocument/2006/relationships/tags" Target="../tags/tag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6.xml"/><Relationship Id="rId6" Type="http://schemas.openxmlformats.org/officeDocument/2006/relationships/image" Target="../media/image12.jpeg"/><Relationship Id="rId7" Type="http://schemas.openxmlformats.org/officeDocument/2006/relationships/image" Target="../media/image25.jpeg"/><Relationship Id="rId8" Type="http://schemas.openxmlformats.org/officeDocument/2006/relationships/image" Target="../media/image16.jpeg"/><Relationship Id="rId9" Type="http://schemas.openxmlformats.org/officeDocument/2006/relationships/image" Target="../media/image28.jpeg"/><Relationship Id="rId1" Type="http://schemas.openxmlformats.org/officeDocument/2006/relationships/tags" Target="../tags/tag28.xml"/><Relationship Id="rId2" Type="http://schemas.openxmlformats.org/officeDocument/2006/relationships/tags" Target="../tags/tag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7.xml"/><Relationship Id="rId6" Type="http://schemas.openxmlformats.org/officeDocument/2006/relationships/image" Target="../media/image25.jpeg"/><Relationship Id="rId7" Type="http://schemas.openxmlformats.org/officeDocument/2006/relationships/image" Target="../media/image13.jpeg"/><Relationship Id="rId8" Type="http://schemas.openxmlformats.org/officeDocument/2006/relationships/image" Target="../media/image16.jpeg"/><Relationship Id="rId9" Type="http://schemas.openxmlformats.org/officeDocument/2006/relationships/image" Target="../media/image29.jpeg"/><Relationship Id="rId1" Type="http://schemas.openxmlformats.org/officeDocument/2006/relationships/tags" Target="../tags/tag31.xml"/><Relationship Id="rId2" Type="http://schemas.openxmlformats.org/officeDocument/2006/relationships/tags" Target="../tags/tag3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.jpeg"/><Relationship Id="rId12" Type="http://schemas.openxmlformats.org/officeDocument/2006/relationships/image" Target="../media/image8.jpeg"/><Relationship Id="rId13" Type="http://schemas.openxmlformats.org/officeDocument/2006/relationships/image" Target="../media/image9.jpeg"/><Relationship Id="rId1" Type="http://schemas.openxmlformats.org/officeDocument/2006/relationships/tags" Target="../tags/tag2.xml"/><Relationship Id="rId2" Type="http://schemas.openxmlformats.org/officeDocument/2006/relationships/tags" Target="../tags/tag3.xml"/><Relationship Id="rId3" Type="http://schemas.openxmlformats.org/officeDocument/2006/relationships/tags" Target="../tags/tag4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2.xml"/><Relationship Id="rId6" Type="http://schemas.openxmlformats.org/officeDocument/2006/relationships/image" Target="../media/image2.jpeg"/><Relationship Id="rId7" Type="http://schemas.openxmlformats.org/officeDocument/2006/relationships/image" Target="../media/image3.jpeg"/><Relationship Id="rId8" Type="http://schemas.openxmlformats.org/officeDocument/2006/relationships/image" Target="../media/image4.jpeg"/><Relationship Id="rId9" Type="http://schemas.openxmlformats.org/officeDocument/2006/relationships/image" Target="../media/image5.jpeg"/><Relationship Id="rId10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.jpeg"/><Relationship Id="rId12" Type="http://schemas.openxmlformats.org/officeDocument/2006/relationships/hyperlink" Target="http://www.ca.gr7math.com/" TargetMode="External"/><Relationship Id="rId13" Type="http://schemas.openxmlformats.org/officeDocument/2006/relationships/image" Target="../media/image35.jpeg"/><Relationship Id="rId1" Type="http://schemas.openxmlformats.org/officeDocument/2006/relationships/tags" Target="../tags/tag34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8.xml"/><Relationship Id="rId4" Type="http://schemas.openxmlformats.org/officeDocument/2006/relationships/slide" Target="slide7.xml"/><Relationship Id="rId5" Type="http://schemas.openxmlformats.org/officeDocument/2006/relationships/image" Target="../media/image31.jpeg"/><Relationship Id="rId6" Type="http://schemas.openxmlformats.org/officeDocument/2006/relationships/image" Target="../media/image32.jpeg"/><Relationship Id="rId7" Type="http://schemas.openxmlformats.org/officeDocument/2006/relationships/image" Target="../media/image33.jpeg"/><Relationship Id="rId8" Type="http://schemas.openxmlformats.org/officeDocument/2006/relationships/image" Target="../media/image11.jpeg"/><Relationship Id="rId9" Type="http://schemas.openxmlformats.org/officeDocument/2006/relationships/image" Target="../media/image34.jpeg"/><Relationship Id="rId10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.jpeg"/><Relationship Id="rId12" Type="http://schemas.openxmlformats.org/officeDocument/2006/relationships/image" Target="../media/image8.jpeg"/><Relationship Id="rId1" Type="http://schemas.openxmlformats.org/officeDocument/2006/relationships/tags" Target="../tags/tag5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3.xml"/><Relationship Id="rId6" Type="http://schemas.openxmlformats.org/officeDocument/2006/relationships/image" Target="../media/image2.jpeg"/><Relationship Id="rId7" Type="http://schemas.openxmlformats.org/officeDocument/2006/relationships/image" Target="../media/image3.jpeg"/><Relationship Id="rId8" Type="http://schemas.openxmlformats.org/officeDocument/2006/relationships/image" Target="../media/image10.jpeg"/><Relationship Id="rId9" Type="http://schemas.openxmlformats.org/officeDocument/2006/relationships/image" Target="../media/image5.jpeg"/><Relationship Id="rId10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.jpeg"/><Relationship Id="rId12" Type="http://schemas.openxmlformats.org/officeDocument/2006/relationships/image" Target="../media/image8.jpeg"/><Relationship Id="rId1" Type="http://schemas.openxmlformats.org/officeDocument/2006/relationships/tags" Target="../tags/tag8.xml"/><Relationship Id="rId2" Type="http://schemas.openxmlformats.org/officeDocument/2006/relationships/tags" Target="../tags/tag9.xml"/><Relationship Id="rId3" Type="http://schemas.openxmlformats.org/officeDocument/2006/relationships/tags" Target="../tags/tag10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4.xml"/><Relationship Id="rId6" Type="http://schemas.openxmlformats.org/officeDocument/2006/relationships/image" Target="../media/image2.jpeg"/><Relationship Id="rId7" Type="http://schemas.openxmlformats.org/officeDocument/2006/relationships/image" Target="../media/image3.jpeg"/><Relationship Id="rId8" Type="http://schemas.openxmlformats.org/officeDocument/2006/relationships/image" Target="../media/image12.jpeg"/><Relationship Id="rId9" Type="http://schemas.openxmlformats.org/officeDocument/2006/relationships/image" Target="../media/image5.jpeg"/><Relationship Id="rId10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.jpeg"/><Relationship Id="rId12" Type="http://schemas.openxmlformats.org/officeDocument/2006/relationships/image" Target="../media/image8.jpeg"/><Relationship Id="rId1" Type="http://schemas.openxmlformats.org/officeDocument/2006/relationships/tags" Target="../tags/tag11.xml"/><Relationship Id="rId2" Type="http://schemas.openxmlformats.org/officeDocument/2006/relationships/tags" Target="../tags/tag12.xml"/><Relationship Id="rId3" Type="http://schemas.openxmlformats.org/officeDocument/2006/relationships/tags" Target="../tags/tag13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5.xml"/><Relationship Id="rId6" Type="http://schemas.openxmlformats.org/officeDocument/2006/relationships/image" Target="../media/image2.jpeg"/><Relationship Id="rId7" Type="http://schemas.openxmlformats.org/officeDocument/2006/relationships/image" Target="../media/image3.jpeg"/><Relationship Id="rId8" Type="http://schemas.openxmlformats.org/officeDocument/2006/relationships/image" Target="../media/image13.jpeg"/><Relationship Id="rId9" Type="http://schemas.openxmlformats.org/officeDocument/2006/relationships/image" Target="../media/image5.jpeg"/><Relationship Id="rId10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16.jpeg"/><Relationship Id="rId1" Type="http://schemas.openxmlformats.org/officeDocument/2006/relationships/tags" Target="../tags/tag14.x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1" Type="http://schemas.openxmlformats.org/officeDocument/2006/relationships/tags" Target="../tags/tag15.x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16.jpeg"/><Relationship Id="rId5" Type="http://schemas.openxmlformats.org/officeDocument/2006/relationships/image" Target="../media/image18.jpeg"/><Relationship Id="rId1" Type="http://schemas.openxmlformats.org/officeDocument/2006/relationships/tags" Target="../tags/tag16.x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16.jpeg"/><Relationship Id="rId5" Type="http://schemas.openxmlformats.org/officeDocument/2006/relationships/image" Target="../media/image19.jpeg"/><Relationship Id="rId1" Type="http://schemas.openxmlformats.org/officeDocument/2006/relationships/tags" Target="../tags/tag1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Splash Screen</a:t>
            </a:r>
          </a:p>
        </p:txBody>
      </p:sp>
      <p:pic>
        <p:nvPicPr>
          <p:cNvPr id="15363" name="Picture 5" descr="CAM7 Spl-07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876800" y="4656664"/>
            <a:ext cx="4267200" cy="1219200"/>
          </a:xfrm>
          <a:prstGeom prst="rect">
            <a:avLst/>
          </a:prstGeom>
          <a:solidFill>
            <a:srgbClr val="0080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562600" y="4656664"/>
            <a:ext cx="27432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Chapter 7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12026" y="5190064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  <a:latin typeface="Baskerville"/>
                <a:cs typeface="Baskerville"/>
              </a:rPr>
              <a:t>Lesson </a:t>
            </a:r>
            <a:r>
              <a:rPr lang="en-US" sz="2800" dirty="0">
                <a:solidFill>
                  <a:srgbClr val="FFFFFF"/>
                </a:solidFill>
                <a:latin typeface="Baskerville"/>
                <a:cs typeface="Baskerville"/>
              </a:rPr>
              <a:t>7</a:t>
            </a:r>
            <a:r>
              <a:rPr lang="en-US" sz="2800" dirty="0" smtClean="0">
                <a:solidFill>
                  <a:srgbClr val="FFFFFF"/>
                </a:solidFill>
                <a:latin typeface="Baskerville"/>
                <a:cs typeface="Baskerville"/>
              </a:rPr>
              <a:t>-</a:t>
            </a:r>
            <a:r>
              <a:rPr lang="en-US" sz="2800" dirty="0">
                <a:solidFill>
                  <a:srgbClr val="FFFFFF"/>
                </a:solidFill>
                <a:latin typeface="Baskerville"/>
                <a:cs typeface="Baskerville"/>
              </a:rPr>
              <a:t>1</a:t>
            </a:r>
          </a:p>
        </p:txBody>
      </p:sp>
    </p:spTree>
    <p:custDataLst>
      <p:tags r:id="rId1"/>
    </p:custData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1" name="Picture 11" descr="Exampl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2" name="Picture 12" descr="EXAMPLEhea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2750" y="701675"/>
            <a:ext cx="2133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2506663" y="715963"/>
            <a:ext cx="619918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Find the Circumferences of Circles</a:t>
            </a:r>
          </a:p>
        </p:txBody>
      </p:sp>
      <p:sp>
        <p:nvSpPr>
          <p:cNvPr id="10268" name="Rectangle 28"/>
          <p:cNvSpPr>
            <a:spLocks noChangeArrowheads="1"/>
          </p:cNvSpPr>
          <p:nvPr/>
        </p:nvSpPr>
        <p:spPr bwMode="auto">
          <a:xfrm>
            <a:off x="876300" y="1503363"/>
            <a:ext cx="7705725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lnSpc>
                <a:spcPct val="80000"/>
              </a:lnSpc>
              <a:buClr>
                <a:srgbClr val="FFFFFF"/>
              </a:buClr>
            </a:pPr>
            <a:r>
              <a:rPr lang="en-US">
                <a:solidFill>
                  <a:srgbClr val="00539D"/>
                </a:solidFill>
              </a:rPr>
              <a:t>Find the circumference of the circle. Round to the nearest tenth.</a:t>
            </a:r>
          </a:p>
        </p:txBody>
      </p:sp>
      <p:sp>
        <p:nvSpPr>
          <p:cNvPr id="10271" name="Rectangle 31"/>
          <p:cNvSpPr>
            <a:spLocks noChangeArrowheads="1"/>
          </p:cNvSpPr>
          <p:nvPr/>
        </p:nvSpPr>
        <p:spPr bwMode="auto">
          <a:xfrm>
            <a:off x="533400" y="5410200"/>
            <a:ext cx="822960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1712913" indent="-1368425" algn="l">
              <a:spcAft>
                <a:spcPct val="0"/>
              </a:spcAft>
              <a:buClr>
                <a:srgbClr val="FFFFFF"/>
              </a:buClr>
              <a:tabLst>
                <a:tab pos="1943100" algn="l"/>
              </a:tabLst>
            </a:pPr>
            <a:r>
              <a:rPr lang="en-US">
                <a:solidFill>
                  <a:srgbClr val="00539D"/>
                </a:solidFill>
              </a:rPr>
              <a:t>Answer:</a:t>
            </a:r>
            <a:r>
              <a:rPr lang="en-US" b="0"/>
              <a:t>	The circumference is about 15.7 feet.</a:t>
            </a:r>
          </a:p>
        </p:txBody>
      </p:sp>
      <p:pic>
        <p:nvPicPr>
          <p:cNvPr id="27656" name="Picture 32" descr="LH_7-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4" name="Text Box 34"/>
          <p:cNvSpPr txBox="1">
            <a:spLocks noChangeArrowheads="1"/>
          </p:cNvSpPr>
          <p:nvPr/>
        </p:nvSpPr>
        <p:spPr bwMode="auto">
          <a:xfrm>
            <a:off x="3124200" y="2236788"/>
            <a:ext cx="58674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50000"/>
              </a:spcBef>
              <a:spcAft>
                <a:spcPct val="50000"/>
              </a:spcAft>
              <a:buClr>
                <a:srgbClr val="FFFFFF"/>
              </a:buClr>
              <a:tabLst>
                <a:tab pos="1371600" algn="l"/>
                <a:tab pos="4057650" algn="l"/>
                <a:tab pos="4572000" algn="l"/>
              </a:tabLst>
            </a:pPr>
            <a:r>
              <a:rPr lang="en-US" b="0" i="1" dirty="0">
                <a:solidFill>
                  <a:schemeClr val="tx1"/>
                </a:solidFill>
              </a:rPr>
              <a:t>C =</a:t>
            </a:r>
            <a:r>
              <a:rPr lang="en-US" b="0" i="1" dirty="0" smtClean="0">
                <a:solidFill>
                  <a:schemeClr val="tx1"/>
                </a:solidFill>
              </a:rPr>
              <a:t> </a:t>
            </a:r>
            <a:r>
              <a:rPr lang="en-US" b="0" i="1" dirty="0" err="1" smtClean="0">
                <a:solidFill>
                  <a:schemeClr val="tx1"/>
                </a:solidFill>
              </a:rPr>
              <a:t>π</a:t>
            </a:r>
            <a:r>
              <a:rPr lang="en-US" b="0" i="1" dirty="0" err="1" smtClean="0"/>
              <a:t>d</a:t>
            </a:r>
            <a:r>
              <a:rPr lang="en-US" b="0" i="1" dirty="0"/>
              <a:t>	</a:t>
            </a:r>
            <a:r>
              <a:rPr lang="en-US" b="0" dirty="0">
                <a:solidFill>
                  <a:schemeClr val="tx1"/>
                </a:solidFill>
              </a:rPr>
              <a:t>Circumference of a </a:t>
            </a:r>
            <a:r>
              <a:rPr lang="en-US" b="0" dirty="0" smtClean="0">
                <a:solidFill>
                  <a:schemeClr val="tx1"/>
                </a:solidFill>
              </a:rPr>
              <a:t>circle</a:t>
            </a:r>
            <a:endParaRPr lang="en-US" b="0" dirty="0">
              <a:solidFill>
                <a:schemeClr val="tx1"/>
              </a:solidFill>
            </a:endParaRPr>
          </a:p>
        </p:txBody>
      </p:sp>
      <p:pic>
        <p:nvPicPr>
          <p:cNvPr id="10277" name="Picture 37" descr="7-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90600" y="2295525"/>
            <a:ext cx="20478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Action Button: Forward or Next 17">
            <a:hlinkClick r:id="" action="ppaction://hlinkshowjump?jump=nextslide" highlightClick="1"/>
          </p:cNvPr>
          <p:cNvSpPr/>
          <p:nvPr/>
        </p:nvSpPr>
        <p:spPr>
          <a:xfrm>
            <a:off x="8458200" y="6229350"/>
            <a:ext cx="685800" cy="62865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ction Button: Back or Previous 18">
            <a:hlinkClick r:id="" action="ppaction://hlinkshowjump?jump=previousslide" highlightClick="1"/>
          </p:cNvPr>
          <p:cNvSpPr/>
          <p:nvPr/>
        </p:nvSpPr>
        <p:spPr>
          <a:xfrm>
            <a:off x="7772400" y="6229350"/>
            <a:ext cx="685800" cy="62865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124200" y="32120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  <a:spcAft>
                <a:spcPct val="50000"/>
              </a:spcAft>
              <a:buClr>
                <a:srgbClr val="FFFFFF"/>
              </a:buClr>
              <a:tabLst>
                <a:tab pos="1371600" algn="l"/>
                <a:tab pos="4057650" algn="l"/>
                <a:tab pos="4572000" algn="l"/>
              </a:tabLst>
            </a:pPr>
            <a:r>
              <a:rPr lang="en-US" i="1" dirty="0" smtClean="0"/>
              <a:t>C</a:t>
            </a:r>
            <a:r>
              <a:rPr lang="en-US" dirty="0" smtClean="0"/>
              <a:t> = </a:t>
            </a:r>
            <a:r>
              <a:rPr lang="en-US" i="1" dirty="0" err="1" smtClean="0"/>
              <a:t>π</a:t>
            </a:r>
            <a:r>
              <a:rPr lang="en-US" dirty="0" smtClean="0"/>
              <a:t> </a:t>
            </a:r>
            <a:r>
              <a:rPr lang="en-US" dirty="0" smtClean="0">
                <a:sym typeface="Symbol" pitchFamily="-112" charset="2"/>
              </a:rPr>
              <a:t>• 5 	</a:t>
            </a:r>
            <a:r>
              <a:rPr lang="en-US" dirty="0" smtClean="0"/>
              <a:t>Replace </a:t>
            </a:r>
            <a:r>
              <a:rPr lang="en-US" i="1" dirty="0" err="1" smtClean="0"/>
              <a:t>d</a:t>
            </a:r>
            <a:r>
              <a:rPr lang="en-US" dirty="0" smtClean="0"/>
              <a:t> with 5.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109380" y="4126468"/>
            <a:ext cx="45106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spcAft>
                <a:spcPct val="50000"/>
              </a:spcAft>
              <a:buClr>
                <a:srgbClr val="FFFFFF"/>
              </a:buClr>
              <a:tabLst>
                <a:tab pos="1371600" algn="l"/>
                <a:tab pos="4057650" algn="l"/>
                <a:tab pos="4572000" algn="l"/>
              </a:tabLst>
            </a:pPr>
            <a:r>
              <a:rPr lang="en-US" i="1" dirty="0" smtClean="0"/>
              <a:t>C</a:t>
            </a:r>
            <a:r>
              <a:rPr lang="en-US" dirty="0" smtClean="0"/>
              <a:t> = 5</a:t>
            </a:r>
            <a:r>
              <a:rPr lang="en-US" i="1" dirty="0" smtClean="0"/>
              <a:t>π</a:t>
            </a:r>
            <a:r>
              <a:rPr lang="en-US" dirty="0" smtClean="0">
                <a:sym typeface="Symbol" pitchFamily="-112" charset="2"/>
              </a:rPr>
              <a:t>	</a:t>
            </a:r>
            <a:r>
              <a:rPr lang="en-US" dirty="0" smtClean="0"/>
              <a:t>This is the </a:t>
            </a:r>
            <a:r>
              <a:rPr lang="en-US" i="1" dirty="0" smtClean="0"/>
              <a:t>exact</a:t>
            </a:r>
            <a:r>
              <a:rPr lang="en-US" dirty="0" smtClean="0"/>
              <a:t> circumference.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3" grpId="0" autoUpdateAnimBg="0"/>
      <p:bldP spid="10268" grpId="0" build="p" autoUpdateAnimBg="0" advAuto="0"/>
      <p:bldP spid="10271" grpId="0" build="p" autoUpdateAnimBg="0"/>
      <p:bldP spid="10274" grpId="0" build="p" autoUpdateAnimBg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EXAMPLEhea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2750" y="701675"/>
            <a:ext cx="2133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2506663" y="715963"/>
            <a:ext cx="633253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Find the Circumferences of Circles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876300" y="1503363"/>
            <a:ext cx="7705725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lnSpc>
                <a:spcPct val="80000"/>
              </a:lnSpc>
              <a:buClr>
                <a:srgbClr val="FFFFFF"/>
              </a:buClr>
            </a:pPr>
            <a:r>
              <a:rPr lang="en-US">
                <a:solidFill>
                  <a:srgbClr val="00539D"/>
                </a:solidFill>
              </a:rPr>
              <a:t>Find the circumference of the circle. Round to the nearest tenth.</a:t>
            </a: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990600" y="5522912"/>
            <a:ext cx="822960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1712913" indent="-1368425" algn="l">
              <a:spcAft>
                <a:spcPct val="0"/>
              </a:spcAft>
              <a:buClr>
                <a:srgbClr val="FFFFFF"/>
              </a:buClr>
              <a:tabLst>
                <a:tab pos="1943100" algn="l"/>
              </a:tabLst>
            </a:pPr>
            <a:r>
              <a:rPr lang="en-US" dirty="0">
                <a:solidFill>
                  <a:srgbClr val="00539D"/>
                </a:solidFill>
              </a:rPr>
              <a:t>Answer:</a:t>
            </a:r>
            <a:r>
              <a:rPr lang="en-US" b="0" dirty="0"/>
              <a:t> 	The circumference is about 23.9 meters.</a:t>
            </a:r>
          </a:p>
        </p:txBody>
      </p:sp>
      <p:pic>
        <p:nvPicPr>
          <p:cNvPr id="13321" name="Picture 9" descr="Example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10" descr="LH_7-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3352800" y="2236788"/>
            <a:ext cx="56388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50000"/>
              </a:spcBef>
              <a:spcAft>
                <a:spcPct val="50000"/>
              </a:spcAft>
              <a:buClr>
                <a:srgbClr val="FFFFFF"/>
              </a:buClr>
              <a:tabLst>
                <a:tab pos="2114550" algn="l"/>
                <a:tab pos="4057650" algn="l"/>
                <a:tab pos="4572000" algn="l"/>
              </a:tabLst>
            </a:pPr>
            <a:r>
              <a:rPr lang="en-US" b="0" i="1" dirty="0" smtClean="0">
                <a:solidFill>
                  <a:schemeClr val="tx1"/>
                </a:solidFill>
              </a:rPr>
              <a:t>C </a:t>
            </a:r>
            <a:r>
              <a:rPr lang="en-US" b="0" dirty="0" smtClean="0">
                <a:solidFill>
                  <a:schemeClr val="tx1"/>
                </a:solidFill>
              </a:rPr>
              <a:t>= 2π</a:t>
            </a:r>
            <a:r>
              <a:rPr lang="en-US" b="0" i="1" dirty="0" smtClean="0">
                <a:solidFill>
                  <a:schemeClr val="tx1"/>
                </a:solidFill>
                <a:sym typeface="Symbol" pitchFamily="-112" charset="2"/>
              </a:rPr>
              <a:t>r</a:t>
            </a:r>
            <a:r>
              <a:rPr lang="en-US" b="0" dirty="0" smtClean="0">
                <a:solidFill>
                  <a:schemeClr val="tx1"/>
                </a:solidFill>
              </a:rPr>
              <a:t> 	Circumference of a circle</a:t>
            </a:r>
          </a:p>
        </p:txBody>
      </p:sp>
      <p:pic>
        <p:nvPicPr>
          <p:cNvPr id="13327" name="Picture 15" descr="7-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90600" y="2305050"/>
            <a:ext cx="20478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ction Button: Forward or Next 11">
            <a:hlinkClick r:id="" action="ppaction://hlinkshowjump?jump=nextslide" highlightClick="1"/>
          </p:cNvPr>
          <p:cNvSpPr/>
          <p:nvPr/>
        </p:nvSpPr>
        <p:spPr>
          <a:xfrm>
            <a:off x="8458200" y="6229350"/>
            <a:ext cx="685800" cy="62865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ction Button: Back or Previous 12">
            <a:hlinkClick r:id="" action="ppaction://hlinkshowjump?jump=previousslide" highlightClick="1"/>
          </p:cNvPr>
          <p:cNvSpPr/>
          <p:nvPr/>
        </p:nvSpPr>
        <p:spPr>
          <a:xfrm>
            <a:off x="7772400" y="6229350"/>
            <a:ext cx="685800" cy="62865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352800" y="32120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  <a:spcAft>
                <a:spcPct val="50000"/>
              </a:spcAft>
              <a:buClr>
                <a:srgbClr val="FFFFFF"/>
              </a:buClr>
              <a:tabLst>
                <a:tab pos="2114550" algn="l"/>
                <a:tab pos="4057650" algn="l"/>
                <a:tab pos="4572000" algn="l"/>
              </a:tabLst>
            </a:pPr>
            <a:r>
              <a:rPr lang="en-US" i="1" dirty="0" smtClean="0"/>
              <a:t>C</a:t>
            </a:r>
            <a:r>
              <a:rPr lang="en-US" dirty="0" smtClean="0"/>
              <a:t> = 2 </a:t>
            </a:r>
            <a:r>
              <a:rPr lang="en-US" dirty="0" smtClean="0">
                <a:sym typeface="Symbol" pitchFamily="-112" charset="2"/>
              </a:rPr>
              <a:t>• </a:t>
            </a:r>
            <a:r>
              <a:rPr lang="en-US" dirty="0" err="1" smtClean="0">
                <a:sym typeface="Symbol" pitchFamily="-112" charset="2"/>
              </a:rPr>
              <a:t>π</a:t>
            </a:r>
            <a:r>
              <a:rPr lang="en-US" dirty="0" smtClean="0">
                <a:sym typeface="Symbol" pitchFamily="-112" charset="2"/>
              </a:rPr>
              <a:t> • 3.8	</a:t>
            </a:r>
            <a:r>
              <a:rPr lang="en-US" dirty="0" smtClean="0"/>
              <a:t>Replace </a:t>
            </a:r>
            <a:r>
              <a:rPr lang="en-US" i="1" dirty="0" err="1" smtClean="0"/>
              <a:t>r</a:t>
            </a:r>
            <a:r>
              <a:rPr lang="en-US" i="1" dirty="0" smtClean="0"/>
              <a:t> </a:t>
            </a:r>
            <a:r>
              <a:rPr lang="en-US" dirty="0" smtClean="0"/>
              <a:t>with 3.8.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364789" y="4126468"/>
            <a:ext cx="5235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spcAft>
                <a:spcPct val="50000"/>
              </a:spcAft>
              <a:buClr>
                <a:srgbClr val="FFFFFF"/>
              </a:buClr>
              <a:tabLst>
                <a:tab pos="2114550" algn="l"/>
                <a:tab pos="4057650" algn="l"/>
                <a:tab pos="4572000" algn="l"/>
              </a:tabLst>
            </a:pPr>
            <a:r>
              <a:rPr lang="en-US" dirty="0" smtClean="0"/>
              <a:t>C </a:t>
            </a:r>
            <a:r>
              <a:rPr lang="en-US" dirty="0" smtClean="0">
                <a:ea typeface="Arial" pitchFamily="-112" charset="0"/>
                <a:cs typeface="Arial" pitchFamily="-112" charset="0"/>
              </a:rPr>
              <a:t>≈ 2 </a:t>
            </a:r>
            <a:r>
              <a:rPr lang="en-US" dirty="0" err="1" smtClean="0">
                <a:latin typeface="Wingdings"/>
                <a:ea typeface="Wingdings"/>
                <a:cs typeface="Wingdings"/>
              </a:rPr>
              <a:t></a:t>
            </a:r>
            <a:r>
              <a:rPr lang="en-US" dirty="0" smtClean="0">
                <a:ea typeface="Arial" pitchFamily="-112" charset="0"/>
                <a:cs typeface="Arial" pitchFamily="-112" charset="0"/>
              </a:rPr>
              <a:t> 3.14 </a:t>
            </a:r>
            <a:r>
              <a:rPr lang="en-US" dirty="0" err="1" smtClean="0">
                <a:latin typeface="Wingdings"/>
                <a:ea typeface="Wingdings"/>
                <a:cs typeface="Wingdings"/>
              </a:rPr>
              <a:t></a:t>
            </a:r>
            <a:r>
              <a:rPr lang="en-US" dirty="0" smtClean="0">
                <a:ea typeface="Arial" pitchFamily="-112" charset="0"/>
                <a:cs typeface="Arial" pitchFamily="-112" charset="0"/>
              </a:rPr>
              <a:t> 3.8	</a:t>
            </a:r>
            <a:r>
              <a:rPr lang="en-US" dirty="0" smtClean="0"/>
              <a:t>Replace </a:t>
            </a:r>
            <a:r>
              <a:rPr lang="en-US" dirty="0" err="1" smtClean="0"/>
              <a:t>π</a:t>
            </a:r>
            <a:r>
              <a:rPr lang="en-US" dirty="0" smtClean="0"/>
              <a:t> with 3.14 &amp; multiply.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autoUpdateAnimBg="0"/>
      <p:bldP spid="13318" grpId="0" build="p" autoUpdateAnimBg="0" advAuto="0"/>
      <p:bldP spid="13320" grpId="0" build="p" autoUpdateAnimBg="0"/>
      <p:bldP spid="13324" grpId="0" build="p" autoUpdateAnimBg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EXAMPLEhea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2750" y="701675"/>
            <a:ext cx="2133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2506663" y="715963"/>
            <a:ext cx="619918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Find the Areas of Circles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876300" y="1503363"/>
            <a:ext cx="7705725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lnSpc>
                <a:spcPct val="80000"/>
              </a:lnSpc>
              <a:buClr>
                <a:srgbClr val="FFFFFF"/>
              </a:buClr>
            </a:pPr>
            <a:r>
              <a:rPr lang="en-US">
                <a:solidFill>
                  <a:srgbClr val="00539D"/>
                </a:solidFill>
              </a:rPr>
              <a:t>Find the area of the circle. Round to the nearest tenth.</a:t>
            </a: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838200" y="5751512"/>
            <a:ext cx="822960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1712913" indent="-1368425" algn="l">
              <a:spcAft>
                <a:spcPct val="0"/>
              </a:spcAft>
              <a:buClr>
                <a:srgbClr val="FFFFFF"/>
              </a:buClr>
              <a:tabLst>
                <a:tab pos="1943100" algn="l"/>
              </a:tabLst>
            </a:pPr>
            <a:r>
              <a:rPr lang="en-US" dirty="0">
                <a:solidFill>
                  <a:srgbClr val="00539D"/>
                </a:solidFill>
              </a:rPr>
              <a:t>Answer:</a:t>
            </a:r>
            <a:r>
              <a:rPr lang="en-US" b="0" dirty="0"/>
              <a:t> 	The area is about 28.3 square yards.</a:t>
            </a:r>
          </a:p>
        </p:txBody>
      </p:sp>
      <p:pic>
        <p:nvPicPr>
          <p:cNvPr id="16393" name="Picture 9" descr="Example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6" name="Picture 10" descr="LH_7-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3495675" y="2206625"/>
            <a:ext cx="4729163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40000"/>
              </a:spcBef>
              <a:spcAft>
                <a:spcPct val="40000"/>
              </a:spcAft>
              <a:buClr>
                <a:srgbClr val="FFFFFF"/>
              </a:buClr>
              <a:tabLst>
                <a:tab pos="1428750" algn="l"/>
                <a:tab pos="4572000" algn="l"/>
              </a:tabLst>
            </a:pPr>
            <a:r>
              <a:rPr lang="en-US" b="0" i="1" dirty="0">
                <a:solidFill>
                  <a:schemeClr val="tx1"/>
                </a:solidFill>
              </a:rPr>
              <a:t>A </a:t>
            </a:r>
            <a:r>
              <a:rPr lang="en-US" b="0" dirty="0">
                <a:solidFill>
                  <a:schemeClr val="tx1"/>
                </a:solidFill>
              </a:rPr>
              <a:t>=</a:t>
            </a:r>
            <a:r>
              <a:rPr lang="en-US" b="0" dirty="0" smtClean="0">
                <a:solidFill>
                  <a:schemeClr val="tx1"/>
                </a:solidFill>
              </a:rPr>
              <a:t> π</a:t>
            </a:r>
            <a:r>
              <a:rPr lang="en-US" b="0" i="1" dirty="0" smtClean="0">
                <a:sym typeface="Symbol" pitchFamily="-112" charset="2"/>
              </a:rPr>
              <a:t>r</a:t>
            </a:r>
            <a:r>
              <a:rPr lang="en-US" b="0" baseline="40000" dirty="0" smtClean="0">
                <a:solidFill>
                  <a:schemeClr val="tx1"/>
                </a:solidFill>
                <a:sym typeface="Symbol" pitchFamily="-112" charset="2"/>
              </a:rPr>
              <a:t>2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>
                <a:solidFill>
                  <a:schemeClr val="tx1"/>
                </a:solidFill>
              </a:rPr>
              <a:t>	Area of a circle</a:t>
            </a:r>
            <a:endParaRPr lang="en-US" b="0" dirty="0" smtClean="0">
              <a:solidFill>
                <a:schemeClr val="tx1"/>
              </a:solidFill>
            </a:endParaRPr>
          </a:p>
          <a:p>
            <a:pPr algn="l">
              <a:spcBef>
                <a:spcPct val="40000"/>
              </a:spcBef>
              <a:spcAft>
                <a:spcPct val="40000"/>
              </a:spcAft>
              <a:buClr>
                <a:srgbClr val="FFFFFF"/>
              </a:buClr>
              <a:tabLst>
                <a:tab pos="1428750" algn="l"/>
                <a:tab pos="4572000" algn="l"/>
              </a:tabLst>
            </a:pPr>
            <a:endParaRPr lang="en-US" b="0" dirty="0" smtClean="0">
              <a:solidFill>
                <a:schemeClr val="tx1"/>
              </a:solidFill>
            </a:endParaRPr>
          </a:p>
          <a:p>
            <a:pPr algn="l">
              <a:spcBef>
                <a:spcPct val="40000"/>
              </a:spcBef>
              <a:spcAft>
                <a:spcPct val="40000"/>
              </a:spcAft>
              <a:buClr>
                <a:srgbClr val="FFFFFF"/>
              </a:buClr>
              <a:tabLst>
                <a:tab pos="1428750" algn="l"/>
                <a:tab pos="4572000" algn="l"/>
              </a:tabLst>
            </a:pPr>
            <a:endParaRPr lang="en-US" b="0" dirty="0">
              <a:solidFill>
                <a:schemeClr val="tx1"/>
              </a:solidFill>
            </a:endParaRPr>
          </a:p>
        </p:txBody>
      </p:sp>
      <p:pic>
        <p:nvPicPr>
          <p:cNvPr id="16403" name="Picture 19" descr="7-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90600" y="2305050"/>
            <a:ext cx="20478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ction Button: Forward or Next 11">
            <a:hlinkClick r:id="" action="ppaction://hlinkshowjump?jump=nextslide" highlightClick="1"/>
          </p:cNvPr>
          <p:cNvSpPr/>
          <p:nvPr/>
        </p:nvSpPr>
        <p:spPr>
          <a:xfrm>
            <a:off x="8458200" y="6229350"/>
            <a:ext cx="685800" cy="62865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ction Button: Back or Previous 12">
            <a:hlinkClick r:id="" action="ppaction://hlinkshowjump?jump=previousslide" highlightClick="1"/>
          </p:cNvPr>
          <p:cNvSpPr/>
          <p:nvPr/>
        </p:nvSpPr>
        <p:spPr>
          <a:xfrm>
            <a:off x="7772400" y="6229350"/>
            <a:ext cx="685800" cy="62865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505200" y="29834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40000"/>
              </a:spcBef>
              <a:spcAft>
                <a:spcPct val="40000"/>
              </a:spcAft>
              <a:buClr>
                <a:srgbClr val="FFFFFF"/>
              </a:buClr>
              <a:tabLst>
                <a:tab pos="1428750" algn="l"/>
                <a:tab pos="4572000" algn="l"/>
              </a:tabLst>
            </a:pPr>
            <a:r>
              <a:rPr lang="en-US" i="1" dirty="0" smtClean="0"/>
              <a:t>A = </a:t>
            </a:r>
            <a:r>
              <a:rPr lang="en-US" i="1" dirty="0" err="1" smtClean="0"/>
              <a:t>π</a:t>
            </a:r>
            <a:r>
              <a:rPr lang="en-US" dirty="0" smtClean="0">
                <a:sym typeface="Symbol" pitchFamily="-112" charset="2"/>
              </a:rPr>
              <a:t> • 3</a:t>
            </a:r>
            <a:r>
              <a:rPr lang="en-US" baseline="40000" dirty="0" smtClean="0">
                <a:sym typeface="Symbol" pitchFamily="-112" charset="2"/>
              </a:rPr>
              <a:t>2</a:t>
            </a:r>
            <a:r>
              <a:rPr lang="en-US" dirty="0" smtClean="0"/>
              <a:t> 	Replace </a:t>
            </a:r>
            <a:r>
              <a:rPr lang="en-US" i="1" dirty="0" err="1" smtClean="0"/>
              <a:t>r</a:t>
            </a:r>
            <a:r>
              <a:rPr lang="en-US" dirty="0" smtClean="0"/>
              <a:t> with 3.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505200" y="37454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40000"/>
              </a:spcBef>
              <a:spcAft>
                <a:spcPct val="40000"/>
              </a:spcAft>
              <a:buClr>
                <a:srgbClr val="FFFFFF"/>
              </a:buClr>
              <a:tabLst>
                <a:tab pos="1428750" algn="l"/>
                <a:tab pos="4572000" algn="l"/>
              </a:tabLst>
            </a:pPr>
            <a:r>
              <a:rPr lang="en-US" i="1" dirty="0" smtClean="0"/>
              <a:t>A</a:t>
            </a:r>
            <a:r>
              <a:rPr lang="en-US" dirty="0" smtClean="0"/>
              <a:t> = </a:t>
            </a:r>
            <a:r>
              <a:rPr lang="en-US" dirty="0" err="1" smtClean="0"/>
              <a:t>π</a:t>
            </a:r>
            <a:r>
              <a:rPr lang="en-US" dirty="0" smtClean="0">
                <a:sym typeface="Symbol" pitchFamily="-112" charset="2"/>
              </a:rPr>
              <a:t> • 9</a:t>
            </a:r>
            <a:r>
              <a:rPr lang="en-US" dirty="0" smtClean="0"/>
              <a:t> 	Evaluate 3</a:t>
            </a:r>
            <a:r>
              <a:rPr lang="en-US" baseline="40000" dirty="0" smtClean="0"/>
              <a:t>2</a:t>
            </a:r>
            <a:r>
              <a:rPr lang="en-US" dirty="0" smtClean="0"/>
              <a:t>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505200" y="45352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40000"/>
              </a:spcBef>
              <a:spcAft>
                <a:spcPct val="40000"/>
              </a:spcAft>
              <a:buClr>
                <a:srgbClr val="FFFFFF"/>
              </a:buClr>
              <a:tabLst>
                <a:tab pos="1428750" algn="l"/>
                <a:tab pos="4572000" algn="l"/>
              </a:tabLst>
            </a:pPr>
            <a:r>
              <a:rPr lang="en-US" i="1" dirty="0" smtClean="0"/>
              <a:t>A </a:t>
            </a:r>
            <a:r>
              <a:rPr lang="en-US" dirty="0" smtClean="0">
                <a:ea typeface="Arial" pitchFamily="-112" charset="0"/>
                <a:cs typeface="Arial" pitchFamily="-112" charset="0"/>
              </a:rPr>
              <a:t>≈</a:t>
            </a:r>
            <a:r>
              <a:rPr lang="en-US" i="1" dirty="0" smtClean="0"/>
              <a:t> </a:t>
            </a:r>
            <a:r>
              <a:rPr lang="en-US" dirty="0" smtClean="0"/>
              <a:t>3.14 </a:t>
            </a:r>
            <a:r>
              <a:rPr lang="en-US" dirty="0" err="1" smtClean="0">
                <a:latin typeface="Wingdings"/>
                <a:ea typeface="Wingdings"/>
                <a:cs typeface="Wingdings"/>
              </a:rPr>
              <a:t></a:t>
            </a:r>
            <a:r>
              <a:rPr lang="en-US" dirty="0" smtClean="0"/>
              <a:t> 9	Replace </a:t>
            </a:r>
            <a:r>
              <a:rPr lang="en-US" dirty="0" err="1" smtClean="0"/>
              <a:t>π</a:t>
            </a:r>
            <a:r>
              <a:rPr lang="en-US" dirty="0" smtClean="0"/>
              <a:t> with 3.14 and multiply.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utoUpdateAnimBg="0"/>
      <p:bldP spid="16389" grpId="0" build="p" autoUpdateAnimBg="0" advAuto="0"/>
      <p:bldP spid="16391" grpId="0" build="p" autoUpdateAnimBg="0"/>
      <p:bldP spid="16396" grpId="0" build="p" autoUpdateAnimBg="0"/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876300" y="1503363"/>
            <a:ext cx="7705725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l">
              <a:lnSpc>
                <a:spcPct val="80000"/>
              </a:lnSpc>
              <a:buClr>
                <a:srgbClr val="FFFFFF"/>
              </a:buClr>
            </a:pPr>
            <a:r>
              <a:rPr lang="en-US">
                <a:solidFill>
                  <a:srgbClr val="00539D"/>
                </a:solidFill>
              </a:rPr>
              <a:t>Find the area of the circle. Round to the nearest tenth.</a:t>
            </a:r>
          </a:p>
        </p:txBody>
      </p:sp>
      <p:pic>
        <p:nvPicPr>
          <p:cNvPr id="19465" name="Picture 9" descr="Exampl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1066800" y="5827712"/>
            <a:ext cx="822960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1712913" indent="-1368425" algn="l">
              <a:spcAft>
                <a:spcPct val="0"/>
              </a:spcAft>
              <a:buClr>
                <a:srgbClr val="FFFFFF"/>
              </a:buClr>
              <a:tabLst>
                <a:tab pos="1943100" algn="l"/>
              </a:tabLst>
            </a:pPr>
            <a:r>
              <a:rPr lang="en-US" dirty="0">
                <a:solidFill>
                  <a:srgbClr val="00539D"/>
                </a:solidFill>
              </a:rPr>
              <a:t>Answer:</a:t>
            </a:r>
            <a:r>
              <a:rPr lang="en-US" b="0" dirty="0"/>
              <a:t> 	The area is about 78.5 square inches.</a:t>
            </a:r>
          </a:p>
        </p:txBody>
      </p:sp>
      <p:pic>
        <p:nvPicPr>
          <p:cNvPr id="41990" name="Picture 12" descr="LH_7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0" name="Picture 14" descr="EXAMPLEhea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2750" y="701675"/>
            <a:ext cx="2133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2506663" y="715963"/>
            <a:ext cx="619918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Find the Areas of Circles</a:t>
            </a:r>
          </a:p>
        </p:txBody>
      </p:sp>
      <p:pic>
        <p:nvPicPr>
          <p:cNvPr id="19472" name="Picture 16" descr="7-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90600" y="2305050"/>
            <a:ext cx="20478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85" name="Text Box 29"/>
          <p:cNvSpPr txBox="1">
            <a:spLocks noChangeArrowheads="1"/>
          </p:cNvSpPr>
          <p:nvPr/>
        </p:nvSpPr>
        <p:spPr bwMode="auto">
          <a:xfrm>
            <a:off x="3495675" y="2206625"/>
            <a:ext cx="5419725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40000"/>
              </a:spcBef>
              <a:spcAft>
                <a:spcPct val="40000"/>
              </a:spcAft>
              <a:buClr>
                <a:srgbClr val="FFFFFF"/>
              </a:buClr>
              <a:tabLst>
                <a:tab pos="1600200" algn="l"/>
                <a:tab pos="4572000" algn="l"/>
              </a:tabLst>
            </a:pPr>
            <a:r>
              <a:rPr lang="en-US" b="0" i="1" dirty="0">
                <a:solidFill>
                  <a:schemeClr val="tx1"/>
                </a:solidFill>
              </a:rPr>
              <a:t>A </a:t>
            </a:r>
            <a:r>
              <a:rPr lang="en-US" b="0" dirty="0">
                <a:solidFill>
                  <a:schemeClr val="tx1"/>
                </a:solidFill>
              </a:rPr>
              <a:t>=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  <a:sym typeface="Symbol" pitchFamily="-112" charset="2"/>
              </a:rPr>
              <a:t>π</a:t>
            </a:r>
            <a:r>
              <a:rPr lang="en-US" b="0" i="1" dirty="0" smtClean="0">
                <a:sym typeface="Symbol" pitchFamily="-112" charset="2"/>
              </a:rPr>
              <a:t>r</a:t>
            </a:r>
            <a:r>
              <a:rPr lang="en-US" b="0" baseline="40000" dirty="0" smtClean="0">
                <a:solidFill>
                  <a:schemeClr val="tx1"/>
                </a:solidFill>
                <a:sym typeface="Symbol" pitchFamily="-112" charset="2"/>
              </a:rPr>
              <a:t>2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>
                <a:solidFill>
                  <a:schemeClr val="tx1"/>
                </a:solidFill>
              </a:rPr>
              <a:t>	Area of a </a:t>
            </a:r>
            <a:r>
              <a:rPr lang="en-US" b="0" dirty="0" smtClean="0">
                <a:solidFill>
                  <a:schemeClr val="tx1"/>
                </a:solidFill>
              </a:rPr>
              <a:t>circle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12" name="Action Button: Forward or Next 11">
            <a:hlinkClick r:id="" action="ppaction://hlinkshowjump?jump=nextslide" highlightClick="1"/>
          </p:cNvPr>
          <p:cNvSpPr/>
          <p:nvPr/>
        </p:nvSpPr>
        <p:spPr>
          <a:xfrm>
            <a:off x="8458200" y="6229350"/>
            <a:ext cx="685800" cy="62865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ction Button: Back or Previous 12">
            <a:hlinkClick r:id="" action="ppaction://hlinkshowjump?jump=previousslide" highlightClick="1"/>
          </p:cNvPr>
          <p:cNvSpPr/>
          <p:nvPr/>
        </p:nvSpPr>
        <p:spPr>
          <a:xfrm>
            <a:off x="7772400" y="6229350"/>
            <a:ext cx="685800" cy="62865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505200" y="2880074"/>
            <a:ext cx="541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40000"/>
              </a:spcBef>
              <a:spcAft>
                <a:spcPct val="40000"/>
              </a:spcAft>
              <a:buClr>
                <a:srgbClr val="FFFFFF"/>
              </a:buClr>
              <a:tabLst>
                <a:tab pos="1600200" algn="l"/>
                <a:tab pos="4572000" algn="l"/>
              </a:tabLst>
            </a:pPr>
            <a:r>
              <a:rPr lang="en-US" i="1" dirty="0" smtClean="0"/>
              <a:t>A = </a:t>
            </a:r>
            <a:r>
              <a:rPr lang="en-US" dirty="0" err="1" smtClean="0">
                <a:sym typeface="Symbol" pitchFamily="-112" charset="2"/>
              </a:rPr>
              <a:t>π</a:t>
            </a:r>
            <a:r>
              <a:rPr lang="en-US" dirty="0" smtClean="0">
                <a:sym typeface="Symbol" pitchFamily="-112" charset="2"/>
              </a:rPr>
              <a:t> • 5</a:t>
            </a:r>
            <a:r>
              <a:rPr lang="en-US" baseline="40000" dirty="0" smtClean="0">
                <a:sym typeface="Symbol" pitchFamily="-112" charset="2"/>
              </a:rPr>
              <a:t>2</a:t>
            </a:r>
            <a:r>
              <a:rPr lang="en-US" dirty="0" smtClean="0"/>
              <a:t> 	Replace </a:t>
            </a:r>
            <a:r>
              <a:rPr lang="en-US" i="1" dirty="0" err="1" smtClean="0"/>
              <a:t>r</a:t>
            </a:r>
            <a:r>
              <a:rPr lang="en-US" dirty="0" smtClean="0"/>
              <a:t> with half of 10 or 5.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505200" y="3655671"/>
            <a:ext cx="52006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40000"/>
              </a:spcBef>
              <a:spcAft>
                <a:spcPct val="40000"/>
              </a:spcAft>
              <a:buClr>
                <a:srgbClr val="FFFFFF"/>
              </a:buClr>
              <a:tabLst>
                <a:tab pos="1600200" algn="l"/>
                <a:tab pos="4572000" algn="l"/>
              </a:tabLst>
            </a:pPr>
            <a:r>
              <a:rPr lang="en-US" i="1" dirty="0" smtClean="0"/>
              <a:t>A</a:t>
            </a:r>
            <a:r>
              <a:rPr lang="en-US" dirty="0" smtClean="0"/>
              <a:t> = </a:t>
            </a:r>
            <a:r>
              <a:rPr lang="en-US" dirty="0" err="1" smtClean="0">
                <a:sym typeface="Symbol" pitchFamily="-112" charset="2"/>
              </a:rPr>
              <a:t>π</a:t>
            </a:r>
            <a:r>
              <a:rPr lang="en-US" dirty="0" smtClean="0">
                <a:sym typeface="Symbol" pitchFamily="-112" charset="2"/>
              </a:rPr>
              <a:t> • 25</a:t>
            </a:r>
            <a:r>
              <a:rPr lang="en-US" dirty="0" smtClean="0"/>
              <a:t> 	Evaluate 5</a:t>
            </a:r>
            <a:r>
              <a:rPr lang="en-US" baseline="40000" dirty="0" smtClean="0"/>
              <a:t>2</a:t>
            </a:r>
            <a:r>
              <a:rPr lang="en-US" dirty="0" smtClean="0"/>
              <a:t>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505200" y="4431268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40000"/>
              </a:spcBef>
              <a:spcAft>
                <a:spcPct val="40000"/>
              </a:spcAft>
              <a:buClr>
                <a:srgbClr val="FFFFFF"/>
              </a:buClr>
              <a:tabLst>
                <a:tab pos="1600200" algn="l"/>
                <a:tab pos="4572000" algn="l"/>
              </a:tabLst>
            </a:pPr>
            <a:r>
              <a:rPr lang="en-US" i="1" dirty="0" smtClean="0"/>
              <a:t>A </a:t>
            </a:r>
            <a:r>
              <a:rPr lang="en-US" dirty="0" smtClean="0">
                <a:ea typeface="Arial" pitchFamily="-112" charset="0"/>
                <a:cs typeface="Arial" pitchFamily="-112" charset="0"/>
              </a:rPr>
              <a:t>≈</a:t>
            </a:r>
            <a:r>
              <a:rPr lang="en-US" i="1" dirty="0" smtClean="0"/>
              <a:t> </a:t>
            </a:r>
            <a:r>
              <a:rPr lang="en-US" dirty="0" smtClean="0"/>
              <a:t>78.5	Replace </a:t>
            </a:r>
            <a:r>
              <a:rPr lang="en-US" dirty="0" err="1" smtClean="0"/>
              <a:t>π</a:t>
            </a:r>
            <a:r>
              <a:rPr lang="en-US" dirty="0" smtClean="0"/>
              <a:t> with 3.14 and multiply.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9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 build="p" autoUpdateAnimBg="0" advAuto="0"/>
      <p:bldP spid="19467" grpId="0" build="p" autoUpdateAnimBg="0"/>
      <p:bldP spid="19471" grpId="0" autoUpdateAnimBg="0"/>
      <p:bldP spid="19485" grpId="0" build="p" autoUpdateAnimBg="0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162800" y="4495800"/>
            <a:ext cx="1447800" cy="1524000"/>
          </a:xfrm>
        </p:spPr>
        <p:txBody>
          <a:bodyPr/>
          <a:lstStyle/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1269" name="Oval 5"/>
          <p:cNvSpPr>
            <a:spLocks noChangeArrowheads="1"/>
          </p:cNvSpPr>
          <p:nvPr/>
        </p:nvSpPr>
        <p:spPr bwMode="auto">
          <a:xfrm>
            <a:off x="983046" y="4286190"/>
            <a:ext cx="404813" cy="404812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0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00125" y="2819400"/>
            <a:ext cx="2790825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533400" indent="-533400" algn="l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dirty="0">
                <a:solidFill>
                  <a:srgbClr val="00539D"/>
                </a:solidFill>
                <a:sym typeface="Symbol" pitchFamily="-112" charset="2"/>
              </a:rPr>
              <a:t>A.</a:t>
            </a:r>
            <a:r>
              <a:rPr lang="pt-BR" dirty="0">
                <a:solidFill>
                  <a:schemeClr val="tx1"/>
                </a:solidFill>
                <a:sym typeface="Symbol" pitchFamily="-112" charset="2"/>
              </a:rPr>
              <a:t>	38.5 in.</a:t>
            </a:r>
          </a:p>
          <a:p>
            <a:pPr marL="533400" indent="-533400" algn="l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dirty="0">
                <a:solidFill>
                  <a:srgbClr val="00539D"/>
                </a:solidFill>
                <a:sym typeface="Symbol" pitchFamily="-112" charset="2"/>
              </a:rPr>
              <a:t>B.</a:t>
            </a:r>
            <a:r>
              <a:rPr lang="pt-BR" dirty="0">
                <a:solidFill>
                  <a:schemeClr val="tx1"/>
                </a:solidFill>
                <a:sym typeface="Symbol" pitchFamily="-112" charset="2"/>
              </a:rPr>
              <a:t>	31.4 in.</a:t>
            </a:r>
          </a:p>
          <a:p>
            <a:pPr marL="533400" indent="-533400" algn="l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dirty="0">
                <a:solidFill>
                  <a:srgbClr val="00539D"/>
                </a:solidFill>
                <a:sym typeface="Symbol" pitchFamily="-112" charset="2"/>
              </a:rPr>
              <a:t>C.</a:t>
            </a:r>
            <a:r>
              <a:rPr lang="pt-BR" dirty="0">
                <a:solidFill>
                  <a:schemeClr val="tx1"/>
                </a:solidFill>
                <a:sym typeface="Symbol" pitchFamily="-112" charset="2"/>
              </a:rPr>
              <a:t>	22.0 in.</a:t>
            </a:r>
          </a:p>
          <a:p>
            <a:pPr marL="533400" indent="-533400" algn="l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dirty="0">
                <a:solidFill>
                  <a:srgbClr val="00539D"/>
                </a:solidFill>
                <a:sym typeface="Symbol" pitchFamily="-112" charset="2"/>
              </a:rPr>
              <a:t>D.</a:t>
            </a:r>
            <a:r>
              <a:rPr lang="pt-BR" dirty="0">
                <a:solidFill>
                  <a:schemeClr val="tx1"/>
                </a:solidFill>
                <a:sym typeface="Symbol" pitchFamily="-112" charset="2"/>
              </a:rPr>
              <a:t>	19.7 in.</a:t>
            </a:r>
          </a:p>
        </p:txBody>
      </p:sp>
      <p:sp>
        <p:nvSpPr>
          <p:cNvPr id="11271" name="TPQuestion"/>
          <p:cNvSpPr>
            <a:spLocks noChangeArrowheads="1"/>
          </p:cNvSpPr>
          <p:nvPr/>
        </p:nvSpPr>
        <p:spPr bwMode="auto">
          <a:xfrm>
            <a:off x="533400" y="1504950"/>
            <a:ext cx="51816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algn="l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539D"/>
                </a:solidFill>
              </a:rPr>
              <a:t>Find the circumference of the circle. Round to the nearest tenth.</a:t>
            </a:r>
          </a:p>
        </p:txBody>
      </p:sp>
      <p:pic>
        <p:nvPicPr>
          <p:cNvPr id="11272" name="Picture 8" descr="CheckProgres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" y="711200"/>
            <a:ext cx="4038600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9" descr="Example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7" name="Picture 12" descr="LH_7-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1" name="Picture 17" descr="7-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376988" y="1347788"/>
            <a:ext cx="2157412" cy="215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Action Button: Forward or Next 13">
            <a:hlinkClick r:id="" action="ppaction://hlinkshowjump?jump=nextslide" highlightClick="1"/>
          </p:cNvPr>
          <p:cNvSpPr/>
          <p:nvPr/>
        </p:nvSpPr>
        <p:spPr>
          <a:xfrm>
            <a:off x="8458200" y="6229350"/>
            <a:ext cx="685800" cy="62865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Back or Previous 14">
            <a:hlinkClick r:id="" action="ppaction://hlinkshowjump?jump=previousslide" highlightClick="1"/>
          </p:cNvPr>
          <p:cNvSpPr/>
          <p:nvPr/>
        </p:nvSpPr>
        <p:spPr>
          <a:xfrm>
            <a:off x="7772400" y="6229350"/>
            <a:ext cx="685800" cy="62865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nimBg="1"/>
      <p:bldP spid="11270" grpId="0" autoUpdateAnimBg="0"/>
      <p:bldP spid="11271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6324600" y="3962400"/>
            <a:ext cx="1447800" cy="15240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26629" name="Oval 5"/>
          <p:cNvSpPr>
            <a:spLocks noChangeArrowheads="1"/>
          </p:cNvSpPr>
          <p:nvPr/>
        </p:nvSpPr>
        <p:spPr bwMode="auto">
          <a:xfrm>
            <a:off x="953376" y="5029200"/>
            <a:ext cx="404812" cy="404812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0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00125" y="2819400"/>
            <a:ext cx="2790825" cy="322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33400" indent="-533400" algn="l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dirty="0">
                <a:solidFill>
                  <a:srgbClr val="00539D"/>
                </a:solidFill>
                <a:sym typeface="Symbol" pitchFamily="-112" charset="2"/>
              </a:rPr>
              <a:t>A.</a:t>
            </a:r>
            <a:r>
              <a:rPr lang="pt-BR" dirty="0">
                <a:solidFill>
                  <a:schemeClr val="tx1"/>
                </a:solidFill>
                <a:sym typeface="Symbol" pitchFamily="-112" charset="2"/>
              </a:rPr>
              <a:t>	9.4 m</a:t>
            </a:r>
          </a:p>
          <a:p>
            <a:pPr marL="533400" indent="-533400" algn="l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dirty="0">
                <a:solidFill>
                  <a:srgbClr val="00539D"/>
                </a:solidFill>
                <a:sym typeface="Symbol" pitchFamily="-112" charset="2"/>
              </a:rPr>
              <a:t>B.</a:t>
            </a:r>
            <a:r>
              <a:rPr lang="pt-BR" dirty="0">
                <a:solidFill>
                  <a:schemeClr val="tx1"/>
                </a:solidFill>
                <a:sym typeface="Symbol" pitchFamily="-112" charset="2"/>
              </a:rPr>
              <a:t>	11.3 m</a:t>
            </a:r>
          </a:p>
          <a:p>
            <a:pPr marL="533400" indent="-533400" algn="l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dirty="0">
                <a:solidFill>
                  <a:srgbClr val="00539D"/>
                </a:solidFill>
                <a:sym typeface="Symbol" pitchFamily="-112" charset="2"/>
              </a:rPr>
              <a:t>C.</a:t>
            </a:r>
            <a:r>
              <a:rPr lang="pt-BR" dirty="0">
                <a:solidFill>
                  <a:schemeClr val="tx1"/>
                </a:solidFill>
                <a:sym typeface="Symbol" pitchFamily="-112" charset="2"/>
              </a:rPr>
              <a:t>	18.5 m</a:t>
            </a:r>
          </a:p>
          <a:p>
            <a:pPr marL="533400" indent="-533400" algn="l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dirty="0">
                <a:solidFill>
                  <a:srgbClr val="00539D"/>
                </a:solidFill>
                <a:sym typeface="Symbol" pitchFamily="-112" charset="2"/>
              </a:rPr>
              <a:t>D.</a:t>
            </a:r>
            <a:r>
              <a:rPr lang="pt-BR" dirty="0">
                <a:solidFill>
                  <a:schemeClr val="tx1"/>
                </a:solidFill>
                <a:sym typeface="Symbol" pitchFamily="-112" charset="2"/>
              </a:rPr>
              <a:t>	22.6 m</a:t>
            </a:r>
          </a:p>
        </p:txBody>
      </p:sp>
      <p:sp>
        <p:nvSpPr>
          <p:cNvPr id="26631" name="TPQuestion"/>
          <p:cNvSpPr>
            <a:spLocks noChangeArrowheads="1"/>
          </p:cNvSpPr>
          <p:nvPr/>
        </p:nvSpPr>
        <p:spPr bwMode="auto">
          <a:xfrm>
            <a:off x="533400" y="1504950"/>
            <a:ext cx="51816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algn="l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539D"/>
                </a:solidFill>
              </a:rPr>
              <a:t>Find the circumference of the circle. Round to the nearest tenth.</a:t>
            </a:r>
          </a:p>
        </p:txBody>
      </p:sp>
      <p:pic>
        <p:nvPicPr>
          <p:cNvPr id="26632" name="Picture 8" descr="CheckProgres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" y="711200"/>
            <a:ext cx="4038600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9" descr="Example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3" name="Picture 11" descr="LH_7-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7" name="Picture 13" descr="7-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376988" y="1347788"/>
            <a:ext cx="2157412" cy="215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Action Button: Forward or Next 13">
            <a:hlinkClick r:id="" action="ppaction://hlinkshowjump?jump=nextslide" highlightClick="1"/>
          </p:cNvPr>
          <p:cNvSpPr/>
          <p:nvPr/>
        </p:nvSpPr>
        <p:spPr>
          <a:xfrm>
            <a:off x="8458200" y="6229350"/>
            <a:ext cx="685800" cy="62865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Back or Previous 14">
            <a:hlinkClick r:id="" action="ppaction://hlinkshowjump?jump=previousslide" highlightClick="1"/>
          </p:cNvPr>
          <p:cNvSpPr/>
          <p:nvPr/>
        </p:nvSpPr>
        <p:spPr>
          <a:xfrm>
            <a:off x="7772400" y="6229350"/>
            <a:ext cx="685800" cy="62865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 animBg="1"/>
      <p:bldP spid="26630" grpId="0" autoUpdateAnimBg="0"/>
      <p:bldP spid="26631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6629400" y="3733800"/>
            <a:ext cx="1447800" cy="15240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27653" name="Oval 5"/>
          <p:cNvSpPr>
            <a:spLocks noChangeArrowheads="1"/>
          </p:cNvSpPr>
          <p:nvPr/>
        </p:nvSpPr>
        <p:spPr bwMode="auto">
          <a:xfrm>
            <a:off x="971495" y="2524125"/>
            <a:ext cx="404813" cy="40481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4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00125" y="2514600"/>
            <a:ext cx="2790825" cy="322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33400" indent="-533400" algn="l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dirty="0">
                <a:solidFill>
                  <a:srgbClr val="00539D"/>
                </a:solidFill>
                <a:sym typeface="Symbol" pitchFamily="-112" charset="2"/>
              </a:rPr>
              <a:t>A.</a:t>
            </a:r>
            <a:r>
              <a:rPr lang="pt-BR" dirty="0">
                <a:solidFill>
                  <a:schemeClr val="tx1"/>
                </a:solidFill>
                <a:sym typeface="Symbol" pitchFamily="-112" charset="2"/>
              </a:rPr>
              <a:t>	12.6 ft</a:t>
            </a:r>
            <a:r>
              <a:rPr lang="pt-BR" baseline="50000" dirty="0">
                <a:solidFill>
                  <a:schemeClr val="tx1"/>
                </a:solidFill>
                <a:sym typeface="Symbol" pitchFamily="-112" charset="2"/>
              </a:rPr>
              <a:t>2</a:t>
            </a:r>
          </a:p>
          <a:p>
            <a:pPr marL="533400" indent="-533400" algn="l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dirty="0">
                <a:solidFill>
                  <a:srgbClr val="00539D"/>
                </a:solidFill>
                <a:sym typeface="Symbol" pitchFamily="-112" charset="2"/>
              </a:rPr>
              <a:t>B.</a:t>
            </a:r>
            <a:r>
              <a:rPr lang="pt-BR" dirty="0">
                <a:solidFill>
                  <a:schemeClr val="tx1"/>
                </a:solidFill>
                <a:sym typeface="Symbol" pitchFamily="-112" charset="2"/>
              </a:rPr>
              <a:t>	14.1 ft</a:t>
            </a:r>
            <a:r>
              <a:rPr lang="pt-BR" baseline="50000" dirty="0">
                <a:solidFill>
                  <a:schemeClr val="tx1"/>
                </a:solidFill>
                <a:sym typeface="Symbol" pitchFamily="-112" charset="2"/>
              </a:rPr>
              <a:t>2</a:t>
            </a:r>
            <a:endParaRPr lang="pt-BR" dirty="0">
              <a:solidFill>
                <a:schemeClr val="tx1"/>
              </a:solidFill>
              <a:sym typeface="Symbol" pitchFamily="-112" charset="2"/>
            </a:endParaRPr>
          </a:p>
          <a:p>
            <a:pPr marL="533400" indent="-533400" algn="l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dirty="0">
                <a:solidFill>
                  <a:srgbClr val="00539D"/>
                </a:solidFill>
                <a:sym typeface="Symbol" pitchFamily="-112" charset="2"/>
              </a:rPr>
              <a:t>C.</a:t>
            </a:r>
            <a:r>
              <a:rPr lang="pt-BR" dirty="0">
                <a:solidFill>
                  <a:schemeClr val="tx1"/>
                </a:solidFill>
                <a:sym typeface="Symbol" pitchFamily="-112" charset="2"/>
              </a:rPr>
              <a:t>	15.3 ft</a:t>
            </a:r>
            <a:r>
              <a:rPr lang="pt-BR" baseline="50000" dirty="0">
                <a:solidFill>
                  <a:schemeClr val="tx1"/>
                </a:solidFill>
                <a:sym typeface="Symbol" pitchFamily="-112" charset="2"/>
              </a:rPr>
              <a:t>2</a:t>
            </a:r>
            <a:endParaRPr lang="pt-BR" dirty="0">
              <a:solidFill>
                <a:schemeClr val="tx1"/>
              </a:solidFill>
              <a:sym typeface="Symbol" pitchFamily="-112" charset="2"/>
            </a:endParaRPr>
          </a:p>
          <a:p>
            <a:pPr marL="533400" indent="-533400" algn="l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dirty="0">
                <a:solidFill>
                  <a:srgbClr val="00539D"/>
                </a:solidFill>
                <a:sym typeface="Symbol" pitchFamily="-112" charset="2"/>
              </a:rPr>
              <a:t>D.</a:t>
            </a:r>
            <a:r>
              <a:rPr lang="pt-BR" dirty="0">
                <a:solidFill>
                  <a:schemeClr val="tx1"/>
                </a:solidFill>
                <a:sym typeface="Symbol" pitchFamily="-112" charset="2"/>
              </a:rPr>
              <a:t>	17.4 ft</a:t>
            </a:r>
            <a:r>
              <a:rPr lang="pt-BR" baseline="50000" dirty="0">
                <a:solidFill>
                  <a:schemeClr val="tx1"/>
                </a:solidFill>
                <a:sym typeface="Symbol" pitchFamily="-112" charset="2"/>
              </a:rPr>
              <a:t>2</a:t>
            </a:r>
            <a:endParaRPr lang="pt-BR" dirty="0">
              <a:solidFill>
                <a:schemeClr val="tx1"/>
              </a:solidFill>
              <a:sym typeface="Symbol" pitchFamily="-112" charset="2"/>
            </a:endParaRPr>
          </a:p>
        </p:txBody>
      </p:sp>
      <p:sp>
        <p:nvSpPr>
          <p:cNvPr id="27655" name="TPQuestion"/>
          <p:cNvSpPr>
            <a:spLocks noChangeArrowheads="1"/>
          </p:cNvSpPr>
          <p:nvPr/>
        </p:nvSpPr>
        <p:spPr bwMode="auto">
          <a:xfrm>
            <a:off x="533400" y="1504950"/>
            <a:ext cx="51816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algn="l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539D"/>
                </a:solidFill>
              </a:rPr>
              <a:t>Find the area of the circle. Round to the nearest tenth.</a:t>
            </a:r>
          </a:p>
        </p:txBody>
      </p:sp>
      <p:pic>
        <p:nvPicPr>
          <p:cNvPr id="27656" name="Picture 8" descr="Example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Picture 9" descr="CheckProgres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900" y="711200"/>
            <a:ext cx="4038600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7" name="Picture 11" descr="LH_7-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1" name="Picture 13" descr="7-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376988" y="1347788"/>
            <a:ext cx="2157412" cy="215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458200" y="6229350"/>
            <a:ext cx="685800" cy="62865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ction Button: Back or Previous 15">
            <a:hlinkClick r:id="" action="ppaction://hlinkshowjump?jump=previousslide" highlightClick="1"/>
          </p:cNvPr>
          <p:cNvSpPr/>
          <p:nvPr/>
        </p:nvSpPr>
        <p:spPr>
          <a:xfrm>
            <a:off x="7772400" y="6229350"/>
            <a:ext cx="685800" cy="62865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 animBg="1"/>
      <p:bldP spid="27654" grpId="0" autoUpdateAnimBg="0"/>
      <p:bldP spid="27655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162800" y="4495800"/>
            <a:ext cx="1447800" cy="1524000"/>
          </a:xfrm>
        </p:spPr>
        <p:txBody>
          <a:bodyPr/>
          <a:lstStyle/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21509" name="Oval 5"/>
          <p:cNvSpPr>
            <a:spLocks noChangeArrowheads="1"/>
          </p:cNvSpPr>
          <p:nvPr/>
        </p:nvSpPr>
        <p:spPr bwMode="auto">
          <a:xfrm>
            <a:off x="945767" y="3276420"/>
            <a:ext cx="404812" cy="40481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0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00125" y="2514600"/>
            <a:ext cx="2790825" cy="322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33400" indent="-533400" algn="l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dirty="0">
                <a:solidFill>
                  <a:srgbClr val="00539D"/>
                </a:solidFill>
                <a:sym typeface="Symbol" pitchFamily="-112" charset="2"/>
              </a:rPr>
              <a:t>A.	</a:t>
            </a:r>
            <a:r>
              <a:rPr lang="pt-BR" dirty="0">
                <a:solidFill>
                  <a:schemeClr val="tx1"/>
                </a:solidFill>
                <a:sym typeface="Symbol" pitchFamily="-112" charset="2"/>
              </a:rPr>
              <a:t>42.7 cm</a:t>
            </a:r>
            <a:r>
              <a:rPr lang="pt-BR" baseline="50000" dirty="0">
                <a:solidFill>
                  <a:schemeClr val="tx1"/>
                </a:solidFill>
                <a:sym typeface="Symbol" pitchFamily="-112" charset="2"/>
              </a:rPr>
              <a:t>2</a:t>
            </a:r>
          </a:p>
          <a:p>
            <a:pPr marL="533400" indent="-533400" algn="l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dirty="0">
                <a:solidFill>
                  <a:srgbClr val="00539D"/>
                </a:solidFill>
                <a:sym typeface="Symbol" pitchFamily="-112" charset="2"/>
              </a:rPr>
              <a:t>B.	</a:t>
            </a:r>
            <a:r>
              <a:rPr lang="pt-BR" dirty="0" smtClean="0">
                <a:solidFill>
                  <a:schemeClr val="tx1"/>
                </a:solidFill>
                <a:sym typeface="Symbol" pitchFamily="-112" charset="2"/>
              </a:rPr>
              <a:t>50.2 </a:t>
            </a:r>
            <a:r>
              <a:rPr lang="pt-BR" dirty="0">
                <a:solidFill>
                  <a:schemeClr val="tx1"/>
                </a:solidFill>
                <a:sym typeface="Symbol" pitchFamily="-112" charset="2"/>
              </a:rPr>
              <a:t>cm</a:t>
            </a:r>
            <a:r>
              <a:rPr lang="pt-BR" baseline="50000" dirty="0">
                <a:solidFill>
                  <a:schemeClr val="tx1"/>
                </a:solidFill>
                <a:sym typeface="Symbol" pitchFamily="-112" charset="2"/>
              </a:rPr>
              <a:t>2</a:t>
            </a:r>
            <a:endParaRPr lang="pt-BR" dirty="0">
              <a:solidFill>
                <a:schemeClr val="tx1"/>
              </a:solidFill>
              <a:sym typeface="Symbol" pitchFamily="-112" charset="2"/>
            </a:endParaRPr>
          </a:p>
          <a:p>
            <a:pPr marL="533400" indent="-533400" algn="l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dirty="0">
                <a:solidFill>
                  <a:srgbClr val="00539D"/>
                </a:solidFill>
                <a:sym typeface="Symbol" pitchFamily="-112" charset="2"/>
              </a:rPr>
              <a:t>C.	</a:t>
            </a:r>
            <a:r>
              <a:rPr lang="pt-BR" dirty="0">
                <a:solidFill>
                  <a:schemeClr val="tx1"/>
                </a:solidFill>
                <a:sym typeface="Symbol" pitchFamily="-112" charset="2"/>
              </a:rPr>
              <a:t>52.1 cm</a:t>
            </a:r>
            <a:r>
              <a:rPr lang="pt-BR" baseline="50000" dirty="0">
                <a:solidFill>
                  <a:schemeClr val="tx1"/>
                </a:solidFill>
                <a:sym typeface="Symbol" pitchFamily="-112" charset="2"/>
              </a:rPr>
              <a:t>2</a:t>
            </a:r>
            <a:endParaRPr lang="pt-BR" dirty="0">
              <a:solidFill>
                <a:schemeClr val="tx1"/>
              </a:solidFill>
              <a:sym typeface="Symbol" pitchFamily="-112" charset="2"/>
            </a:endParaRPr>
          </a:p>
          <a:p>
            <a:pPr marL="533400" indent="-533400" algn="l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dirty="0">
                <a:solidFill>
                  <a:srgbClr val="00539D"/>
                </a:solidFill>
                <a:sym typeface="Symbol" pitchFamily="-112" charset="2"/>
              </a:rPr>
              <a:t>D.	</a:t>
            </a:r>
            <a:r>
              <a:rPr lang="pt-BR" dirty="0">
                <a:solidFill>
                  <a:schemeClr val="tx1"/>
                </a:solidFill>
                <a:sym typeface="Symbol" pitchFamily="-112" charset="2"/>
              </a:rPr>
              <a:t>54.6 cm</a:t>
            </a:r>
            <a:r>
              <a:rPr lang="pt-BR" baseline="50000" dirty="0">
                <a:solidFill>
                  <a:schemeClr val="tx1"/>
                </a:solidFill>
                <a:sym typeface="Symbol" pitchFamily="-112" charset="2"/>
              </a:rPr>
              <a:t>2</a:t>
            </a:r>
          </a:p>
        </p:txBody>
      </p:sp>
      <p:sp>
        <p:nvSpPr>
          <p:cNvPr id="21511" name="TPQuestion"/>
          <p:cNvSpPr>
            <a:spLocks noChangeArrowheads="1"/>
          </p:cNvSpPr>
          <p:nvPr/>
        </p:nvSpPr>
        <p:spPr bwMode="auto">
          <a:xfrm>
            <a:off x="533400" y="1504950"/>
            <a:ext cx="51054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algn="l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539D"/>
                </a:solidFill>
              </a:rPr>
              <a:t>Find the area of the circle. Round to the nearest tenth.</a:t>
            </a:r>
          </a:p>
        </p:txBody>
      </p:sp>
      <p:pic>
        <p:nvPicPr>
          <p:cNvPr id="21512" name="Picture 8" descr="CheckProgres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" y="711200"/>
            <a:ext cx="4038600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11" descr="Example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3" name="Picture 12" descr="LH_7-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8" name="Picture 14" descr="7-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376988" y="1347788"/>
            <a:ext cx="2157412" cy="215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458200" y="6229350"/>
            <a:ext cx="685800" cy="62865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ction Button: Back or Previous 15">
            <a:hlinkClick r:id="" action="ppaction://hlinkshowjump?jump=previousslide" highlightClick="1"/>
          </p:cNvPr>
          <p:cNvSpPr/>
          <p:nvPr/>
        </p:nvSpPr>
        <p:spPr>
          <a:xfrm>
            <a:off x="7772400" y="6229350"/>
            <a:ext cx="685800" cy="62865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animBg="1"/>
      <p:bldP spid="21510" grpId="0" autoUpdateAnimBg="0"/>
      <p:bldP spid="21511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381000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Divide Your Paper in 1/2</a:t>
            </a:r>
            <a:endParaRPr lang="en-US" sz="4000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2209800" y="4038600"/>
            <a:ext cx="5181600" cy="1588"/>
          </a:xfrm>
          <a:prstGeom prst="line">
            <a:avLst/>
          </a:prstGeom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0" y="1448594"/>
            <a:ext cx="48013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  <a:latin typeface="Baskerville"/>
                <a:cs typeface="Baskerville"/>
              </a:rPr>
              <a:t>Write the formula for</a:t>
            </a:r>
          </a:p>
          <a:p>
            <a:pPr algn="ctr"/>
            <a:r>
              <a:rPr lang="en-US" sz="2800" dirty="0" smtClean="0">
                <a:solidFill>
                  <a:srgbClr val="FFFF00"/>
                </a:solidFill>
                <a:latin typeface="Baskerville"/>
                <a:cs typeface="Baskerville"/>
              </a:rPr>
              <a:t> circumference of a circle:</a:t>
            </a:r>
            <a:endParaRPr lang="en-US" sz="2800" dirty="0">
              <a:solidFill>
                <a:srgbClr val="FFFF00"/>
              </a:solidFill>
              <a:latin typeface="Baskerville"/>
              <a:cs typeface="Baskervill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5006" y="1447800"/>
            <a:ext cx="48013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  <a:latin typeface="Baskerville"/>
                <a:cs typeface="Baskerville"/>
              </a:rPr>
              <a:t>Write the formula for</a:t>
            </a:r>
          </a:p>
          <a:p>
            <a:pPr algn="ctr"/>
            <a:r>
              <a:rPr lang="en-US" sz="2400" dirty="0" smtClean="0">
                <a:solidFill>
                  <a:srgbClr val="FFFF00"/>
                </a:solidFill>
                <a:latin typeface="Baskerville"/>
                <a:cs typeface="Baskerville"/>
              </a:rPr>
              <a:t>area of a circle:</a:t>
            </a:r>
            <a:endParaRPr lang="en-US" sz="2400" dirty="0">
              <a:solidFill>
                <a:srgbClr val="FFFF00"/>
              </a:solidFill>
              <a:latin typeface="Baskerville"/>
              <a:cs typeface="Baskerville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2289765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Arial Rounded MT Bold"/>
                <a:cs typeface="Arial Rounded MT Bold"/>
              </a:rPr>
              <a:t>C = </a:t>
            </a:r>
            <a:r>
              <a:rPr lang="en-US" sz="2800" dirty="0" err="1" smtClean="0">
                <a:solidFill>
                  <a:schemeClr val="bg1"/>
                </a:solidFill>
                <a:latin typeface="Arial Rounded MT Bold"/>
                <a:cs typeface="Arial Rounded MT Bold"/>
              </a:rPr>
              <a:t>πd</a:t>
            </a:r>
            <a:endParaRPr lang="en-US" sz="2800" dirty="0">
              <a:solidFill>
                <a:schemeClr val="bg1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7800" y="229618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Arial Rounded MT Bold"/>
                <a:cs typeface="Arial Rounded MT Bold"/>
              </a:rPr>
              <a:t>A</a:t>
            </a:r>
            <a:r>
              <a:rPr lang="en-US" sz="2800" dirty="0" smtClean="0">
                <a:solidFill>
                  <a:schemeClr val="bg1"/>
                </a:solidFill>
                <a:latin typeface="Arial Rounded MT Bold"/>
                <a:cs typeface="Arial Rounded MT Bold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Arial Rounded MT Bold"/>
                <a:cs typeface="Arial Rounded MT Bold"/>
              </a:rPr>
              <a:t>= πr</a:t>
            </a:r>
            <a:r>
              <a:rPr lang="en-US" sz="2800" baseline="30000" dirty="0" smtClean="0">
                <a:solidFill>
                  <a:schemeClr val="bg1"/>
                </a:solidFill>
                <a:latin typeface="Arial Rounded MT Bold"/>
                <a:cs typeface="Arial Rounded MT Bold"/>
              </a:rPr>
              <a:t>2</a:t>
            </a:r>
            <a:endParaRPr lang="en-US" sz="2800" dirty="0">
              <a:solidFill>
                <a:schemeClr val="bg1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3594318"/>
            <a:ext cx="48013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  <a:latin typeface="Baskerville"/>
                <a:cs typeface="Baskerville"/>
              </a:rPr>
              <a:t>When I say go, write the</a:t>
            </a:r>
          </a:p>
          <a:p>
            <a:pPr algn="ctr"/>
            <a:r>
              <a:rPr lang="en-US" sz="2800" dirty="0" smtClean="0">
                <a:solidFill>
                  <a:srgbClr val="FFFF00"/>
                </a:solidFill>
                <a:latin typeface="Baskerville"/>
                <a:cs typeface="Baskerville"/>
              </a:rPr>
              <a:t>formula for circumference</a:t>
            </a:r>
          </a:p>
          <a:p>
            <a:pPr algn="ctr"/>
            <a:r>
              <a:rPr lang="en-US" sz="2800" dirty="0" smtClean="0">
                <a:solidFill>
                  <a:srgbClr val="FFFF00"/>
                </a:solidFill>
                <a:latin typeface="Baskerville"/>
                <a:cs typeface="Baskerville"/>
              </a:rPr>
              <a:t>as many times as you can</a:t>
            </a:r>
          </a:p>
          <a:p>
            <a:pPr algn="ctr"/>
            <a:r>
              <a:rPr lang="en-US" sz="2800" dirty="0" smtClean="0">
                <a:solidFill>
                  <a:srgbClr val="FFFF00"/>
                </a:solidFill>
                <a:latin typeface="Baskerville"/>
                <a:cs typeface="Baskerville"/>
              </a:rPr>
              <a:t>in 1 minute.</a:t>
            </a:r>
            <a:endParaRPr lang="en-US" sz="2800" dirty="0">
              <a:solidFill>
                <a:srgbClr val="FFFF00"/>
              </a:solidFill>
              <a:latin typeface="Baskerville"/>
              <a:cs typeface="Baskerville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95006" y="3581400"/>
            <a:ext cx="48013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  <a:latin typeface="Baskerville"/>
                <a:cs typeface="Baskerville"/>
              </a:rPr>
              <a:t>When I say go, write the</a:t>
            </a:r>
          </a:p>
          <a:p>
            <a:pPr algn="ctr"/>
            <a:r>
              <a:rPr lang="en-US" sz="2800" dirty="0" smtClean="0">
                <a:solidFill>
                  <a:srgbClr val="FFFF00"/>
                </a:solidFill>
                <a:latin typeface="Baskerville"/>
                <a:cs typeface="Baskerville"/>
              </a:rPr>
              <a:t>formula </a:t>
            </a:r>
            <a:r>
              <a:rPr lang="en-US" sz="2800" smtClean="0">
                <a:solidFill>
                  <a:srgbClr val="FFFF00"/>
                </a:solidFill>
                <a:latin typeface="Baskerville"/>
                <a:cs typeface="Baskerville"/>
              </a:rPr>
              <a:t>for are</a:t>
            </a:r>
          </a:p>
          <a:p>
            <a:pPr algn="ctr"/>
            <a:r>
              <a:rPr lang="en-US" sz="2800" dirty="0" smtClean="0">
                <a:solidFill>
                  <a:srgbClr val="FFFF00"/>
                </a:solidFill>
                <a:latin typeface="Baskerville"/>
                <a:cs typeface="Baskerville"/>
              </a:rPr>
              <a:t>as many times as you can</a:t>
            </a:r>
          </a:p>
          <a:p>
            <a:pPr algn="ctr"/>
            <a:r>
              <a:rPr lang="en-US" sz="2800" dirty="0" smtClean="0">
                <a:solidFill>
                  <a:srgbClr val="FFFF00"/>
                </a:solidFill>
                <a:latin typeface="Baskerville"/>
                <a:cs typeface="Baskerville"/>
              </a:rPr>
              <a:t>in 1 minute.</a:t>
            </a:r>
            <a:endParaRPr lang="en-US" sz="2800" dirty="0">
              <a:solidFill>
                <a:srgbClr val="FFFF00"/>
              </a:solidFill>
              <a:latin typeface="Baskerville"/>
              <a:cs typeface="Baskerville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794" y="3886200"/>
            <a:ext cx="44950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pple Chancery"/>
                <a:cs typeface="Apple Chancery"/>
              </a:rPr>
              <a:t>Count up how many times</a:t>
            </a:r>
          </a:p>
          <a:p>
            <a:r>
              <a:rPr lang="en-US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pple Chancery"/>
                <a:cs typeface="Apple Chancery"/>
              </a:rPr>
              <a:t>You wrote it. Who had the most?</a:t>
            </a:r>
            <a:endParaRPr lang="en-US" sz="24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Apple Chancery"/>
              <a:cs typeface="Apple Chancery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53794" y="3886200"/>
            <a:ext cx="44950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pple Chancery"/>
                <a:cs typeface="Apple Chancery"/>
              </a:rPr>
              <a:t>Count up how many times</a:t>
            </a:r>
          </a:p>
          <a:p>
            <a:r>
              <a:rPr lang="en-US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pple Chancery"/>
                <a:cs typeface="Apple Chancery"/>
              </a:rPr>
              <a:t>You wrote it. Who had the most?</a:t>
            </a:r>
            <a:endParaRPr lang="en-US" sz="24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Apple Chancery"/>
              <a:cs typeface="Apple Chancer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5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tudent_think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09480" y="2209800"/>
            <a:ext cx="3662833" cy="4267200"/>
          </a:xfrm>
          <a:prstGeom prst="rect">
            <a:avLst/>
          </a:prstGeom>
        </p:spPr>
      </p:pic>
      <p:grpSp>
        <p:nvGrpSpPr>
          <p:cNvPr id="2" name="Group 7"/>
          <p:cNvGrpSpPr/>
          <p:nvPr/>
        </p:nvGrpSpPr>
        <p:grpSpPr>
          <a:xfrm>
            <a:off x="4267200" y="304800"/>
            <a:ext cx="4757738" cy="2895600"/>
            <a:chOff x="4233862" y="685800"/>
            <a:chExt cx="4757738" cy="2895600"/>
          </a:xfrm>
        </p:grpSpPr>
        <p:sp>
          <p:nvSpPr>
            <p:cNvPr id="6" name="Cloud Callout 5"/>
            <p:cNvSpPr/>
            <p:nvPr/>
          </p:nvSpPr>
          <p:spPr>
            <a:xfrm>
              <a:off x="4233862" y="685800"/>
              <a:ext cx="4757738" cy="2895600"/>
            </a:xfrm>
            <a:prstGeom prst="cloudCallout">
              <a:avLst>
                <a:gd name="adj1" fmla="val -71548"/>
                <a:gd name="adj2" fmla="val 20135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724400" y="1418272"/>
              <a:ext cx="4191000" cy="163121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Baskerville Old Face"/>
                  <a:cs typeface="Baskerville Old Face"/>
                </a:rPr>
                <a:t>Reflect upon how you participated in the lesson today. Ask yourself:</a:t>
              </a:r>
            </a:p>
            <a:p>
              <a:r>
                <a:rPr lang="en-US" sz="2000" b="1" i="1" dirty="0" smtClean="0">
                  <a:latin typeface="Baskerville Old Face"/>
                  <a:cs typeface="Baskerville Old Face"/>
                </a:rPr>
                <a:t>“Did I take good notes, did I ask questions when I did not understand something?”</a:t>
              </a:r>
              <a:endParaRPr lang="en-US" sz="2000" b="1" i="1" dirty="0">
                <a:latin typeface="Baskerville Old Face"/>
                <a:cs typeface="Baskerville Old Face"/>
              </a:endParaRPr>
            </a:p>
          </p:txBody>
        </p:sp>
      </p:grpSp>
      <p:grpSp>
        <p:nvGrpSpPr>
          <p:cNvPr id="3" name="Group 8"/>
          <p:cNvGrpSpPr/>
          <p:nvPr/>
        </p:nvGrpSpPr>
        <p:grpSpPr>
          <a:xfrm>
            <a:off x="4259646" y="304800"/>
            <a:ext cx="4757738" cy="2895600"/>
            <a:chOff x="4233862" y="685800"/>
            <a:chExt cx="4757738" cy="2895600"/>
          </a:xfrm>
        </p:grpSpPr>
        <p:sp>
          <p:nvSpPr>
            <p:cNvPr id="10" name="Cloud Callout 9"/>
            <p:cNvSpPr/>
            <p:nvPr/>
          </p:nvSpPr>
          <p:spPr>
            <a:xfrm>
              <a:off x="4233862" y="685800"/>
              <a:ext cx="4757738" cy="2895600"/>
            </a:xfrm>
            <a:prstGeom prst="cloudCallout">
              <a:avLst>
                <a:gd name="adj1" fmla="val -71548"/>
                <a:gd name="adj2" fmla="val 20135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724400" y="1418272"/>
              <a:ext cx="4191000" cy="101566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Baskerville Old Face"/>
                  <a:cs typeface="Baskerville Old Face"/>
                </a:rPr>
                <a:t>Write down 1 thing you will do differently during our next lesson that will improve your learning.</a:t>
              </a:r>
              <a:endParaRPr lang="en-US" sz="2000" b="1" dirty="0">
                <a:latin typeface="Baskerville Old Face"/>
                <a:cs typeface="Baskerville Old Face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843" name="Picture 24" descr="Math Proto Interface2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1844" name="Picture 25" descr="Ch07 Ch Head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1845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162800" y="4495800"/>
            <a:ext cx="1447800" cy="1524000"/>
          </a:xfrm>
        </p:spPr>
        <p:txBody>
          <a:bodyPr/>
          <a:lstStyle/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77157" name="Oval 5"/>
          <p:cNvSpPr>
            <a:spLocks noChangeArrowheads="1"/>
          </p:cNvSpPr>
          <p:nvPr/>
        </p:nvSpPr>
        <p:spPr bwMode="auto">
          <a:xfrm>
            <a:off x="1090613" y="3028950"/>
            <a:ext cx="404812" cy="404812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7158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66800" y="3024187"/>
            <a:ext cx="2790825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533400" indent="-533400" algn="l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dirty="0">
                <a:solidFill>
                  <a:srgbClr val="00539D"/>
                </a:solidFill>
                <a:sym typeface="Symbol" charset="2"/>
              </a:rPr>
              <a:t>A.</a:t>
            </a:r>
            <a:r>
              <a:rPr lang="pt-BR" dirty="0">
                <a:solidFill>
                  <a:schemeClr val="tx1"/>
                </a:solidFill>
                <a:sym typeface="Symbol" charset="2"/>
              </a:rPr>
              <a:t>	145</a:t>
            </a:r>
          </a:p>
          <a:p>
            <a:pPr marL="533400" indent="-533400" algn="l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dirty="0">
                <a:solidFill>
                  <a:srgbClr val="00539D"/>
                </a:solidFill>
                <a:sym typeface="Symbol" charset="2"/>
              </a:rPr>
              <a:t>B.</a:t>
            </a:r>
            <a:r>
              <a:rPr lang="pt-BR" dirty="0">
                <a:solidFill>
                  <a:schemeClr val="tx1"/>
                </a:solidFill>
                <a:sym typeface="Symbol" charset="2"/>
              </a:rPr>
              <a:t>	125</a:t>
            </a:r>
          </a:p>
          <a:p>
            <a:pPr marL="533400" indent="-533400" algn="l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dirty="0">
                <a:solidFill>
                  <a:srgbClr val="00539D"/>
                </a:solidFill>
                <a:sym typeface="Symbol" charset="2"/>
              </a:rPr>
              <a:t>C.</a:t>
            </a:r>
            <a:r>
              <a:rPr lang="pt-BR" dirty="0">
                <a:solidFill>
                  <a:schemeClr val="tx1"/>
                </a:solidFill>
                <a:sym typeface="Symbol" charset="2"/>
              </a:rPr>
              <a:t>	55</a:t>
            </a:r>
          </a:p>
          <a:p>
            <a:pPr marL="533400" indent="-533400" algn="l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dirty="0">
                <a:solidFill>
                  <a:srgbClr val="00539D"/>
                </a:solidFill>
                <a:sym typeface="Symbol" charset="2"/>
              </a:rPr>
              <a:t>D.</a:t>
            </a:r>
            <a:r>
              <a:rPr lang="pt-BR" dirty="0">
                <a:solidFill>
                  <a:schemeClr val="tx1"/>
                </a:solidFill>
                <a:sym typeface="Symbol" charset="2"/>
              </a:rPr>
              <a:t>	35</a:t>
            </a:r>
            <a:endParaRPr lang="pt-BR" b="0" dirty="0">
              <a:solidFill>
                <a:schemeClr val="tx1"/>
              </a:solidFill>
              <a:sym typeface="Symbol" charset="2"/>
            </a:endParaRPr>
          </a:p>
        </p:txBody>
      </p:sp>
      <p:sp>
        <p:nvSpPr>
          <p:cNvPr id="177159" name="TPQuestion"/>
          <p:cNvSpPr>
            <a:spLocks noChangeArrowheads="1"/>
          </p:cNvSpPr>
          <p:nvPr/>
        </p:nvSpPr>
        <p:spPr bwMode="auto">
          <a:xfrm>
            <a:off x="685800" y="1657350"/>
            <a:ext cx="4876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algn="l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FF"/>
                </a:solidFill>
                <a:ea typeface="Times New Roman" charset="0"/>
                <a:cs typeface="Times New Roman" charset="0"/>
              </a:rPr>
              <a:t>Refer to the figure. Find </a:t>
            </a:r>
            <a:r>
              <a:rPr lang="en-US" sz="2400" b="1" i="1" dirty="0">
                <a:solidFill>
                  <a:srgbClr val="0000FF"/>
                </a:solidFill>
                <a:ea typeface="Times New Roman" charset="0"/>
                <a:cs typeface="Times New Roman" charset="0"/>
              </a:rPr>
              <a:t>m</a:t>
            </a:r>
            <a:r>
              <a:rPr lang="en-US" sz="2400" b="1" dirty="0">
                <a:solidFill>
                  <a:srgbClr val="0000FF"/>
                </a:solidFill>
                <a:sym typeface="Symbol" charset="2"/>
              </a:rPr>
              <a:t>1 if </a:t>
            </a:r>
            <a:r>
              <a:rPr lang="en-US" sz="2400" b="1" i="1" dirty="0">
                <a:solidFill>
                  <a:srgbClr val="0000FF"/>
                </a:solidFill>
                <a:sym typeface="Symbol" charset="2"/>
              </a:rPr>
              <a:t>m</a:t>
            </a:r>
            <a:r>
              <a:rPr lang="en-US" sz="2400" b="1" dirty="0">
                <a:solidFill>
                  <a:srgbClr val="0000FF"/>
                </a:solidFill>
                <a:sym typeface="Symbol" charset="2"/>
              </a:rPr>
              <a:t>2 is 35°.</a:t>
            </a:r>
          </a:p>
        </p:txBody>
      </p:sp>
      <p:pic>
        <p:nvPicPr>
          <p:cNvPr id="177161" name="Picture 9" descr="Example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3088" y="16383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1852" name="Picture 15" descr="Math NAV-FWD2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hidden">
          <a:xfrm>
            <a:off x="8180388" y="6465888"/>
            <a:ext cx="4619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1853" name="Picture 16" descr="Math NAV-BKD2DEAD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hidden">
          <a:xfrm>
            <a:off x="7708900" y="6465888"/>
            <a:ext cx="4619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1854" name="Picture 17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hidden">
          <a:xfrm>
            <a:off x="7239000" y="6465888"/>
            <a:ext cx="461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1855" name="Text Box 19"/>
          <p:cNvSpPr txBox="1">
            <a:spLocks noChangeArrowheads="1"/>
          </p:cNvSpPr>
          <p:nvPr/>
        </p:nvSpPr>
        <p:spPr bwMode="auto">
          <a:xfrm>
            <a:off x="4848225" y="752475"/>
            <a:ext cx="2201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/>
              <a:t> (over Chapter 6)</a:t>
            </a:r>
          </a:p>
        </p:txBody>
      </p:sp>
      <p:pic>
        <p:nvPicPr>
          <p:cNvPr id="291856" name="Picture 22" descr="FiveMinuteCheck"/>
          <p:cNvPicPr>
            <a:picLocks noChangeAspect="1" noChangeArrowheads="1"/>
          </p:cNvPicPr>
          <p:nvPr/>
        </p:nvPicPr>
        <p:blipFill>
          <a:blip r:embed="rId12"/>
          <a:srcRect t="5835"/>
          <a:stretch>
            <a:fillRect/>
          </a:stretch>
        </p:blipFill>
        <p:spPr bwMode="auto">
          <a:xfrm>
            <a:off x="1255713" y="619125"/>
            <a:ext cx="3657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7178" name="Picture 26" descr="5m_7_1A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926138" y="1809750"/>
            <a:ext cx="2760662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77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7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7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7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77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7" grpId="0" animBg="1"/>
      <p:bldP spid="177158" grpId="0" autoUpdateAnimBg="0"/>
      <p:bldP spid="177159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13" descr="CAM7-EndOf">
            <a:hlinkClick r:id="rId4" action="ppaction://hlinksldjump"/>
          </p:cNvPr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Picture 4" descr="Menu">
            <a:hlinkClick r:id="rId4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6705600" y="6465888"/>
            <a:ext cx="4619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5" name="Picture 5" descr="RESOURCES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5724525" y="6465888"/>
            <a:ext cx="914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6" name="Picture 6" descr="Math NAV-BKD2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7708900" y="6465888"/>
            <a:ext cx="4619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7" name="Picture 7" descr="Math NAV-FWD_DEAD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hidden">
          <a:xfrm>
            <a:off x="8180388" y="6465888"/>
            <a:ext cx="4619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8" name="Picture 11" descr="Math NAV-LessBack2">
            <a:hlinkClick r:id="rId10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hidden">
          <a:xfrm>
            <a:off x="7239000" y="6465888"/>
            <a:ext cx="461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9" name="Picture 12" descr="Math NAV-Online">
            <a:hlinkClick r:id="rId12" highlightClick="1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hidden">
          <a:xfrm>
            <a:off x="5057775" y="6503988"/>
            <a:ext cx="609600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891" name="Picture 20" descr="Math Proto Interface2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3892" name="Picture 21" descr="Ch07 Ch Head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3894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6324600" y="3962400"/>
            <a:ext cx="1447800" cy="15240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78181" name="Oval 5"/>
          <p:cNvSpPr>
            <a:spLocks noChangeArrowheads="1"/>
          </p:cNvSpPr>
          <p:nvPr/>
        </p:nvSpPr>
        <p:spPr bwMode="auto">
          <a:xfrm>
            <a:off x="1090613" y="3352800"/>
            <a:ext cx="404812" cy="40481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182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66800" y="3333750"/>
            <a:ext cx="48006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33400" indent="-533400" algn="l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dirty="0">
                <a:solidFill>
                  <a:srgbClr val="00539D"/>
                </a:solidFill>
                <a:sym typeface="Symbol" charset="2"/>
              </a:rPr>
              <a:t>A.</a:t>
            </a:r>
            <a:r>
              <a:rPr lang="pt-BR" dirty="0">
                <a:solidFill>
                  <a:schemeClr val="tx1"/>
                </a:solidFill>
                <a:sym typeface="Symbol" charset="2"/>
              </a:rPr>
              <a:t>	</a:t>
            </a:r>
            <a:r>
              <a:rPr lang="en-US" i="1" dirty="0">
                <a:solidFill>
                  <a:srgbClr val="000000"/>
                </a:solidFill>
                <a:ea typeface="Times New Roman" charset="0"/>
                <a:cs typeface="Times New Roman" charset="0"/>
                <a:sym typeface="Symbol" charset="2"/>
              </a:rPr>
              <a:t>L'</a:t>
            </a:r>
            <a:r>
              <a:rPr lang="en-US" dirty="0">
                <a:solidFill>
                  <a:srgbClr val="000000"/>
                </a:solidFill>
                <a:ea typeface="Times New Roman" charset="0"/>
                <a:cs typeface="Times New Roman" charset="0"/>
                <a:sym typeface="Symbol" charset="2"/>
              </a:rPr>
              <a:t>(0, 2), </a:t>
            </a:r>
            <a:r>
              <a:rPr lang="en-US" i="1" dirty="0">
                <a:solidFill>
                  <a:srgbClr val="000000"/>
                </a:solidFill>
                <a:ea typeface="Times New Roman" charset="0"/>
                <a:cs typeface="Times New Roman" charset="0"/>
                <a:sym typeface="Symbol" charset="2"/>
              </a:rPr>
              <a:t>M'</a:t>
            </a:r>
            <a:r>
              <a:rPr lang="en-US" dirty="0">
                <a:solidFill>
                  <a:srgbClr val="000000"/>
                </a:solidFill>
                <a:ea typeface="Times New Roman" charset="0"/>
                <a:cs typeface="Times New Roman" charset="0"/>
                <a:sym typeface="Symbol" charset="2"/>
              </a:rPr>
              <a:t>(–2, 0), </a:t>
            </a:r>
            <a:r>
              <a:rPr lang="en-US" i="1" dirty="0">
                <a:solidFill>
                  <a:srgbClr val="000000"/>
                </a:solidFill>
                <a:ea typeface="Times New Roman" charset="0"/>
                <a:cs typeface="Times New Roman" charset="0"/>
                <a:sym typeface="Symbol" charset="2"/>
              </a:rPr>
              <a:t>N'</a:t>
            </a:r>
            <a:r>
              <a:rPr lang="en-US" dirty="0">
                <a:solidFill>
                  <a:srgbClr val="000000"/>
                </a:solidFill>
                <a:ea typeface="Times New Roman" charset="0"/>
                <a:cs typeface="Times New Roman" charset="0"/>
                <a:sym typeface="Symbol" charset="2"/>
              </a:rPr>
              <a:t>(2, 0)</a:t>
            </a:r>
            <a:r>
              <a:rPr lang="en-US" dirty="0">
                <a:solidFill>
                  <a:schemeClr val="tx1"/>
                </a:solidFill>
                <a:sym typeface="Symbol" charset="2"/>
              </a:rPr>
              <a:t> </a:t>
            </a:r>
            <a:endParaRPr lang="pt-BR" dirty="0">
              <a:solidFill>
                <a:schemeClr val="tx1"/>
              </a:solidFill>
              <a:sym typeface="Symbol" charset="2"/>
            </a:endParaRPr>
          </a:p>
          <a:p>
            <a:pPr marL="533400" indent="-533400" algn="l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dirty="0">
                <a:solidFill>
                  <a:srgbClr val="00539D"/>
                </a:solidFill>
                <a:sym typeface="Symbol" charset="2"/>
              </a:rPr>
              <a:t>B.</a:t>
            </a:r>
            <a:r>
              <a:rPr lang="pt-BR" dirty="0">
                <a:solidFill>
                  <a:schemeClr val="tx1"/>
                </a:solidFill>
                <a:sym typeface="Symbol" charset="2"/>
              </a:rPr>
              <a:t>	</a:t>
            </a:r>
            <a:r>
              <a:rPr lang="en-US" i="1" dirty="0">
                <a:solidFill>
                  <a:srgbClr val="000000"/>
                </a:solidFill>
                <a:ea typeface="Times New Roman" charset="0"/>
                <a:cs typeface="Times New Roman" charset="0"/>
                <a:sym typeface="Symbol" charset="2"/>
              </a:rPr>
              <a:t>L'</a:t>
            </a:r>
            <a:r>
              <a:rPr lang="en-US" dirty="0">
                <a:solidFill>
                  <a:srgbClr val="000000"/>
                </a:solidFill>
                <a:ea typeface="Times New Roman" charset="0"/>
                <a:cs typeface="Times New Roman" charset="0"/>
                <a:sym typeface="Symbol" charset="2"/>
              </a:rPr>
              <a:t>(0, 4), </a:t>
            </a:r>
            <a:r>
              <a:rPr lang="en-US" i="1" dirty="0">
                <a:solidFill>
                  <a:srgbClr val="000000"/>
                </a:solidFill>
                <a:ea typeface="Times New Roman" charset="0"/>
                <a:cs typeface="Times New Roman" charset="0"/>
                <a:sym typeface="Symbol" charset="2"/>
              </a:rPr>
              <a:t>M'</a:t>
            </a:r>
            <a:r>
              <a:rPr lang="en-US" dirty="0">
                <a:solidFill>
                  <a:srgbClr val="000000"/>
                </a:solidFill>
                <a:ea typeface="Times New Roman" charset="0"/>
                <a:cs typeface="Times New Roman" charset="0"/>
                <a:sym typeface="Symbol" charset="2"/>
              </a:rPr>
              <a:t>(–</a:t>
            </a:r>
            <a:r>
              <a:rPr lang="en-US" dirty="0" smtClean="0">
                <a:solidFill>
                  <a:srgbClr val="000000"/>
                </a:solidFill>
                <a:ea typeface="Times New Roman" charset="0"/>
                <a:cs typeface="Times New Roman" charset="0"/>
                <a:sym typeface="Symbol" charset="2"/>
              </a:rPr>
              <a:t>2, 0</a:t>
            </a:r>
            <a:r>
              <a:rPr lang="en-US" dirty="0">
                <a:solidFill>
                  <a:srgbClr val="000000"/>
                </a:solidFill>
                <a:ea typeface="Times New Roman" charset="0"/>
                <a:cs typeface="Times New Roman" charset="0"/>
                <a:sym typeface="Symbol" charset="2"/>
              </a:rPr>
              <a:t>), </a:t>
            </a:r>
            <a:r>
              <a:rPr lang="en-US" i="1" dirty="0">
                <a:solidFill>
                  <a:srgbClr val="000000"/>
                </a:solidFill>
                <a:ea typeface="Times New Roman" charset="0"/>
                <a:cs typeface="Times New Roman" charset="0"/>
                <a:sym typeface="Symbol" charset="2"/>
              </a:rPr>
              <a:t>N'</a:t>
            </a:r>
            <a:r>
              <a:rPr lang="en-US" dirty="0">
                <a:solidFill>
                  <a:srgbClr val="000000"/>
                </a:solidFill>
                <a:ea typeface="Times New Roman" charset="0"/>
                <a:cs typeface="Times New Roman" charset="0"/>
                <a:sym typeface="Symbol" charset="2"/>
              </a:rPr>
              <a:t>(2, 0)</a:t>
            </a:r>
            <a:r>
              <a:rPr lang="en-US" dirty="0">
                <a:solidFill>
                  <a:schemeClr val="tx1"/>
                </a:solidFill>
                <a:sym typeface="Symbol" charset="2"/>
              </a:rPr>
              <a:t> </a:t>
            </a:r>
            <a:endParaRPr lang="pt-BR" dirty="0">
              <a:solidFill>
                <a:schemeClr val="tx1"/>
              </a:solidFill>
              <a:sym typeface="Symbol" charset="2"/>
            </a:endParaRPr>
          </a:p>
          <a:p>
            <a:pPr marL="533400" indent="-533400" algn="l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dirty="0">
                <a:solidFill>
                  <a:srgbClr val="00539D"/>
                </a:solidFill>
                <a:sym typeface="Symbol" charset="2"/>
              </a:rPr>
              <a:t>C.</a:t>
            </a:r>
            <a:r>
              <a:rPr lang="pt-BR" dirty="0">
                <a:solidFill>
                  <a:schemeClr val="tx1"/>
                </a:solidFill>
                <a:sym typeface="Symbol" charset="2"/>
              </a:rPr>
              <a:t>	</a:t>
            </a:r>
            <a:r>
              <a:rPr lang="en-US" i="1" dirty="0">
                <a:solidFill>
                  <a:srgbClr val="000000"/>
                </a:solidFill>
                <a:ea typeface="Times New Roman" charset="0"/>
                <a:cs typeface="Times New Roman" charset="0"/>
                <a:sym typeface="Symbol" charset="2"/>
              </a:rPr>
              <a:t>L'</a:t>
            </a:r>
            <a:r>
              <a:rPr lang="en-US" dirty="0">
                <a:solidFill>
                  <a:srgbClr val="000000"/>
                </a:solidFill>
                <a:ea typeface="Times New Roman" charset="0"/>
                <a:cs typeface="Times New Roman" charset="0"/>
                <a:sym typeface="Symbol" charset="2"/>
              </a:rPr>
              <a:t>(4, 2), </a:t>
            </a:r>
            <a:r>
              <a:rPr lang="en-US" i="1" dirty="0">
                <a:solidFill>
                  <a:srgbClr val="000000"/>
                </a:solidFill>
                <a:ea typeface="Times New Roman" charset="0"/>
                <a:cs typeface="Times New Roman" charset="0"/>
                <a:sym typeface="Symbol" charset="2"/>
              </a:rPr>
              <a:t>M'</a:t>
            </a:r>
            <a:r>
              <a:rPr lang="en-US" dirty="0">
                <a:solidFill>
                  <a:srgbClr val="000000"/>
                </a:solidFill>
                <a:ea typeface="Times New Roman" charset="0"/>
                <a:cs typeface="Times New Roman" charset="0"/>
                <a:sym typeface="Symbol" charset="2"/>
              </a:rPr>
              <a:t>(2, 0), </a:t>
            </a:r>
            <a:r>
              <a:rPr lang="en-US" i="1" dirty="0">
                <a:solidFill>
                  <a:srgbClr val="000000"/>
                </a:solidFill>
                <a:ea typeface="Times New Roman" charset="0"/>
                <a:cs typeface="Times New Roman" charset="0"/>
                <a:sym typeface="Symbol" charset="2"/>
              </a:rPr>
              <a:t>N'</a:t>
            </a:r>
            <a:r>
              <a:rPr lang="en-US" dirty="0">
                <a:solidFill>
                  <a:srgbClr val="000000"/>
                </a:solidFill>
                <a:ea typeface="Times New Roman" charset="0"/>
                <a:cs typeface="Times New Roman" charset="0"/>
                <a:sym typeface="Symbol" charset="2"/>
              </a:rPr>
              <a:t>(6, 0)</a:t>
            </a:r>
            <a:r>
              <a:rPr lang="en-US" dirty="0">
                <a:solidFill>
                  <a:schemeClr val="tx1"/>
                </a:solidFill>
                <a:sym typeface="Symbol" charset="2"/>
              </a:rPr>
              <a:t> </a:t>
            </a:r>
            <a:endParaRPr lang="pt-BR" dirty="0">
              <a:solidFill>
                <a:schemeClr val="tx1"/>
              </a:solidFill>
              <a:sym typeface="Symbol" charset="2"/>
            </a:endParaRPr>
          </a:p>
          <a:p>
            <a:pPr marL="533400" indent="-533400" algn="l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dirty="0">
                <a:solidFill>
                  <a:srgbClr val="00539D"/>
                </a:solidFill>
                <a:sym typeface="Symbol" charset="2"/>
              </a:rPr>
              <a:t>D.</a:t>
            </a:r>
            <a:r>
              <a:rPr lang="pt-BR" dirty="0">
                <a:solidFill>
                  <a:schemeClr val="tx1"/>
                </a:solidFill>
                <a:sym typeface="Symbol" charset="2"/>
              </a:rPr>
              <a:t>	</a:t>
            </a:r>
            <a:r>
              <a:rPr lang="en-US" i="1" dirty="0">
                <a:solidFill>
                  <a:srgbClr val="000000"/>
                </a:solidFill>
                <a:ea typeface="Times New Roman" charset="0"/>
                <a:cs typeface="Times New Roman" charset="0"/>
                <a:sym typeface="Symbol" charset="2"/>
              </a:rPr>
              <a:t>L'</a:t>
            </a:r>
            <a:r>
              <a:rPr lang="en-US" dirty="0">
                <a:solidFill>
                  <a:srgbClr val="000000"/>
                </a:solidFill>
                <a:ea typeface="Times New Roman" charset="0"/>
                <a:cs typeface="Times New Roman" charset="0"/>
                <a:sym typeface="Symbol" charset="2"/>
              </a:rPr>
              <a:t>(4, –4), </a:t>
            </a:r>
            <a:r>
              <a:rPr lang="en-US" i="1" dirty="0">
                <a:solidFill>
                  <a:srgbClr val="000000"/>
                </a:solidFill>
                <a:ea typeface="Times New Roman" charset="0"/>
                <a:cs typeface="Times New Roman" charset="0"/>
                <a:sym typeface="Symbol" charset="2"/>
              </a:rPr>
              <a:t>M'</a:t>
            </a:r>
            <a:r>
              <a:rPr lang="en-US" dirty="0">
                <a:solidFill>
                  <a:srgbClr val="000000"/>
                </a:solidFill>
                <a:ea typeface="Times New Roman" charset="0"/>
                <a:cs typeface="Times New Roman" charset="0"/>
                <a:sym typeface="Symbol" charset="2"/>
              </a:rPr>
              <a:t>(2, –6), </a:t>
            </a:r>
            <a:r>
              <a:rPr lang="en-US" i="1" dirty="0">
                <a:solidFill>
                  <a:srgbClr val="000000"/>
                </a:solidFill>
                <a:ea typeface="Times New Roman" charset="0"/>
                <a:cs typeface="Times New Roman" charset="0"/>
                <a:sym typeface="Symbol" charset="2"/>
              </a:rPr>
              <a:t>N'</a:t>
            </a:r>
            <a:r>
              <a:rPr lang="en-US" dirty="0">
                <a:solidFill>
                  <a:srgbClr val="000000"/>
                </a:solidFill>
                <a:ea typeface="Times New Roman" charset="0"/>
                <a:cs typeface="Times New Roman" charset="0"/>
                <a:sym typeface="Symbol" charset="2"/>
              </a:rPr>
              <a:t>(6, –6)</a:t>
            </a:r>
            <a:r>
              <a:rPr lang="en-US" dirty="0">
                <a:solidFill>
                  <a:schemeClr val="tx1"/>
                </a:solidFill>
                <a:sym typeface="Symbol" charset="2"/>
              </a:rPr>
              <a:t> </a:t>
            </a:r>
            <a:endParaRPr lang="pt-BR" dirty="0">
              <a:solidFill>
                <a:schemeClr val="tx1"/>
              </a:solidFill>
              <a:sym typeface="Symbol" charset="2"/>
            </a:endParaRPr>
          </a:p>
        </p:txBody>
      </p:sp>
      <p:sp>
        <p:nvSpPr>
          <p:cNvPr id="178183" name="TPQuestion"/>
          <p:cNvSpPr>
            <a:spLocks noChangeArrowheads="1"/>
          </p:cNvSpPr>
          <p:nvPr/>
        </p:nvSpPr>
        <p:spPr bwMode="auto">
          <a:xfrm>
            <a:off x="685800" y="1447800"/>
            <a:ext cx="8020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algn="l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FF"/>
                </a:solidFill>
                <a:ea typeface="Times New Roman" charset="0"/>
                <a:cs typeface="Times New Roman" charset="0"/>
              </a:rPr>
              <a:t>Find the coordinates of the vertices of triangle </a:t>
            </a:r>
            <a:r>
              <a:rPr lang="en-US" sz="2400" b="1" i="1" dirty="0">
                <a:solidFill>
                  <a:srgbClr val="0000FF"/>
                </a:solidFill>
                <a:ea typeface="Times New Roman" charset="0"/>
                <a:cs typeface="Times New Roman" charset="0"/>
              </a:rPr>
              <a:t>LMN</a:t>
            </a:r>
            <a:r>
              <a:rPr lang="en-US" sz="2400" b="1" dirty="0">
                <a:solidFill>
                  <a:srgbClr val="0000FF"/>
                </a:solidFill>
                <a:ea typeface="Times New Roman" charset="0"/>
                <a:cs typeface="Times New Roman" charset="0"/>
              </a:rPr>
              <a:t> with vertices </a:t>
            </a:r>
            <a:r>
              <a:rPr lang="en-US" sz="2400" b="1" i="1" dirty="0">
                <a:solidFill>
                  <a:srgbClr val="0000FF"/>
                </a:solidFill>
                <a:ea typeface="Times New Roman" charset="0"/>
                <a:cs typeface="Times New Roman" charset="0"/>
              </a:rPr>
              <a:t>L</a:t>
            </a:r>
            <a:r>
              <a:rPr lang="en-US" sz="2400" b="1" dirty="0">
                <a:solidFill>
                  <a:srgbClr val="0000FF"/>
                </a:solidFill>
                <a:ea typeface="Times New Roman" charset="0"/>
                <a:cs typeface="Times New Roman" charset="0"/>
              </a:rPr>
              <a:t>(2, –1), </a:t>
            </a:r>
            <a:r>
              <a:rPr lang="en-US" sz="2400" b="1" i="1" dirty="0">
                <a:solidFill>
                  <a:srgbClr val="0000FF"/>
                </a:solidFill>
                <a:ea typeface="Times New Roman" charset="0"/>
                <a:cs typeface="Times New Roman" charset="0"/>
              </a:rPr>
              <a:t>M</a:t>
            </a:r>
            <a:r>
              <a:rPr lang="en-US" sz="2400" b="1" dirty="0">
                <a:solidFill>
                  <a:srgbClr val="0000FF"/>
                </a:solidFill>
                <a:ea typeface="Times New Roman" charset="0"/>
                <a:cs typeface="Times New Roman" charset="0"/>
              </a:rPr>
              <a:t>(0, –3), and </a:t>
            </a:r>
            <a:r>
              <a:rPr lang="en-US" sz="2400" b="1" i="1" dirty="0">
                <a:solidFill>
                  <a:srgbClr val="0000FF"/>
                </a:solidFill>
                <a:ea typeface="Times New Roman" charset="0"/>
                <a:cs typeface="Times New Roman" charset="0"/>
              </a:rPr>
              <a:t>N</a:t>
            </a:r>
            <a:r>
              <a:rPr lang="en-US" sz="2400" b="1" dirty="0">
                <a:solidFill>
                  <a:srgbClr val="0000FF"/>
                </a:solidFill>
                <a:ea typeface="Times New Roman" charset="0"/>
                <a:cs typeface="Times New Roman" charset="0"/>
              </a:rPr>
              <a:t>(4, –3) translated by (–2, 3).</a:t>
            </a:r>
          </a:p>
        </p:txBody>
      </p:sp>
      <p:pic>
        <p:nvPicPr>
          <p:cNvPr id="178185" name="Picture 9" descr="Example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3088" y="14859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3900" name="Picture 12" descr="Math NAV-FWD2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hidden">
          <a:xfrm>
            <a:off x="8180388" y="6465888"/>
            <a:ext cx="4619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3901" name="Picture 13" descr="Math NAV-BKD2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hidden">
          <a:xfrm>
            <a:off x="7708900" y="6465888"/>
            <a:ext cx="4619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3902" name="Picture 16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hidden">
          <a:xfrm>
            <a:off x="7239000" y="6465888"/>
            <a:ext cx="461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3903" name="Text Box 18"/>
          <p:cNvSpPr txBox="1">
            <a:spLocks noChangeArrowheads="1"/>
          </p:cNvSpPr>
          <p:nvPr/>
        </p:nvSpPr>
        <p:spPr bwMode="auto">
          <a:xfrm>
            <a:off x="4848225" y="752475"/>
            <a:ext cx="2201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/>
              <a:t> (over Chapter 6)</a:t>
            </a:r>
          </a:p>
        </p:txBody>
      </p:sp>
      <p:pic>
        <p:nvPicPr>
          <p:cNvPr id="293904" name="Picture 19" descr="FiveMinuteCheck"/>
          <p:cNvPicPr>
            <a:picLocks noChangeAspect="1" noChangeArrowheads="1"/>
          </p:cNvPicPr>
          <p:nvPr/>
        </p:nvPicPr>
        <p:blipFill>
          <a:blip r:embed="rId12"/>
          <a:srcRect t="5835"/>
          <a:stretch>
            <a:fillRect/>
          </a:stretch>
        </p:blipFill>
        <p:spPr bwMode="auto">
          <a:xfrm>
            <a:off x="1255713" y="619125"/>
            <a:ext cx="3657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78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8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8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78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1" grpId="0" animBg="1"/>
      <p:bldP spid="178182" grpId="0" autoUpdateAnimBg="0"/>
      <p:bldP spid="178183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939" name="Picture 19" descr="Math Proto Interface2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5940" name="Picture 20" descr="Ch07 Ch Head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5941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6629400" y="3733800"/>
            <a:ext cx="1447800" cy="15240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79205" name="Oval 5"/>
          <p:cNvSpPr>
            <a:spLocks noChangeArrowheads="1"/>
          </p:cNvSpPr>
          <p:nvPr/>
        </p:nvSpPr>
        <p:spPr bwMode="auto">
          <a:xfrm>
            <a:off x="1119188" y="4471987"/>
            <a:ext cx="404812" cy="40481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9206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36575" y="3333750"/>
            <a:ext cx="48006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 algn="l">
              <a:spcBef>
                <a:spcPct val="30000"/>
              </a:spcBef>
              <a:spcAft>
                <a:spcPct val="30000"/>
              </a:spcAft>
              <a:buClr>
                <a:srgbClr val="00539D"/>
              </a:buClr>
            </a:pPr>
            <a:r>
              <a:rPr lang="en-US" i="1" dirty="0">
                <a:solidFill>
                  <a:srgbClr val="00539D"/>
                </a:solidFill>
                <a:ea typeface="Times New Roman" charset="0"/>
                <a:cs typeface="Times New Roman" charset="0"/>
                <a:sym typeface="Symbol" charset="2"/>
              </a:rPr>
              <a:t>A.</a:t>
            </a:r>
            <a:r>
              <a:rPr lang="en-US" i="1" dirty="0">
                <a:solidFill>
                  <a:srgbClr val="000000"/>
                </a:solidFill>
                <a:ea typeface="Times New Roman" charset="0"/>
                <a:cs typeface="Times New Roman" charset="0"/>
                <a:sym typeface="Symbol" charset="2"/>
              </a:rPr>
              <a:t>	J'</a:t>
            </a:r>
            <a:r>
              <a:rPr lang="en-US" dirty="0">
                <a:solidFill>
                  <a:srgbClr val="000000"/>
                </a:solidFill>
                <a:ea typeface="Times New Roman" charset="0"/>
                <a:cs typeface="Times New Roman" charset="0"/>
                <a:sym typeface="Symbol" charset="2"/>
              </a:rPr>
              <a:t>(–4, 2), </a:t>
            </a:r>
            <a:r>
              <a:rPr lang="en-US" i="1" dirty="0">
                <a:solidFill>
                  <a:srgbClr val="000000"/>
                </a:solidFill>
                <a:ea typeface="Times New Roman" charset="0"/>
                <a:cs typeface="Times New Roman" charset="0"/>
                <a:sym typeface="Symbol" charset="2"/>
              </a:rPr>
              <a:t>K'</a:t>
            </a:r>
            <a:r>
              <a:rPr lang="en-US" dirty="0">
                <a:solidFill>
                  <a:srgbClr val="000000"/>
                </a:solidFill>
                <a:ea typeface="Times New Roman" charset="0"/>
                <a:cs typeface="Times New Roman" charset="0"/>
                <a:sym typeface="Symbol" charset="2"/>
              </a:rPr>
              <a:t>(–1, 2), </a:t>
            </a:r>
            <a:r>
              <a:rPr lang="en-US" i="1" dirty="0">
                <a:solidFill>
                  <a:srgbClr val="000000"/>
                </a:solidFill>
                <a:ea typeface="Times New Roman" charset="0"/>
                <a:cs typeface="Times New Roman" charset="0"/>
                <a:sym typeface="Symbol" charset="2"/>
              </a:rPr>
              <a:t>L'</a:t>
            </a:r>
            <a:r>
              <a:rPr lang="en-US" dirty="0">
                <a:solidFill>
                  <a:srgbClr val="000000"/>
                </a:solidFill>
                <a:ea typeface="Times New Roman" charset="0"/>
                <a:cs typeface="Times New Roman" charset="0"/>
                <a:sym typeface="Symbol" charset="2"/>
              </a:rPr>
              <a:t>(–1, 1), </a:t>
            </a:r>
            <a:r>
              <a:rPr lang="en-US" i="1" dirty="0">
                <a:solidFill>
                  <a:srgbClr val="000000"/>
                </a:solidFill>
                <a:ea typeface="Times New Roman" charset="0"/>
                <a:cs typeface="Times New Roman" charset="0"/>
                <a:sym typeface="Symbol" charset="2"/>
              </a:rPr>
              <a:t>M'</a:t>
            </a:r>
            <a:r>
              <a:rPr lang="en-US" dirty="0">
                <a:solidFill>
                  <a:srgbClr val="000000"/>
                </a:solidFill>
                <a:ea typeface="Times New Roman" charset="0"/>
                <a:cs typeface="Times New Roman" charset="0"/>
                <a:sym typeface="Symbol" charset="2"/>
              </a:rPr>
              <a:t>(6, 1)</a:t>
            </a:r>
            <a:endParaRPr lang="en-US" dirty="0" smtClean="0">
              <a:solidFill>
                <a:srgbClr val="000000"/>
              </a:solidFill>
              <a:ea typeface="Times New Roman" charset="0"/>
              <a:cs typeface="Times New Roman" charset="0"/>
              <a:sym typeface="Symbol" charset="2"/>
            </a:endParaRPr>
          </a:p>
          <a:p>
            <a:pPr marL="609600" indent="-609600" algn="l">
              <a:spcBef>
                <a:spcPct val="30000"/>
              </a:spcBef>
              <a:spcAft>
                <a:spcPct val="30000"/>
              </a:spcAft>
              <a:buClr>
                <a:srgbClr val="00539D"/>
              </a:buClr>
            </a:pPr>
            <a:endParaRPr lang="en-US" sz="500" i="1" dirty="0" smtClean="0">
              <a:solidFill>
                <a:srgbClr val="00539D"/>
              </a:solidFill>
              <a:ea typeface="Times New Roman" charset="0"/>
              <a:cs typeface="Times New Roman" charset="0"/>
              <a:sym typeface="Symbol" charset="2"/>
            </a:endParaRPr>
          </a:p>
          <a:p>
            <a:pPr marL="609600" indent="-609600" algn="l">
              <a:spcBef>
                <a:spcPct val="30000"/>
              </a:spcBef>
              <a:spcAft>
                <a:spcPct val="30000"/>
              </a:spcAft>
              <a:buClr>
                <a:srgbClr val="00539D"/>
              </a:buClr>
            </a:pPr>
            <a:r>
              <a:rPr lang="en-US" i="1" dirty="0" smtClean="0">
                <a:solidFill>
                  <a:srgbClr val="00539D"/>
                </a:solidFill>
                <a:ea typeface="Times New Roman" charset="0"/>
                <a:cs typeface="Times New Roman" charset="0"/>
                <a:sym typeface="Symbol" charset="2"/>
              </a:rPr>
              <a:t>B</a:t>
            </a:r>
            <a:r>
              <a:rPr lang="en-US" i="1" dirty="0">
                <a:solidFill>
                  <a:srgbClr val="00539D"/>
                </a:solidFill>
                <a:ea typeface="Times New Roman" charset="0"/>
                <a:cs typeface="Times New Roman" charset="0"/>
                <a:sym typeface="Symbol" charset="2"/>
              </a:rPr>
              <a:t>.</a:t>
            </a:r>
            <a:r>
              <a:rPr lang="en-US" i="1" dirty="0">
                <a:solidFill>
                  <a:srgbClr val="000000"/>
                </a:solidFill>
                <a:ea typeface="Times New Roman" charset="0"/>
                <a:cs typeface="Times New Roman" charset="0"/>
                <a:sym typeface="Symbol" charset="2"/>
              </a:rPr>
              <a:t>	J'</a:t>
            </a:r>
            <a:r>
              <a:rPr lang="en-US" dirty="0">
                <a:solidFill>
                  <a:srgbClr val="000000"/>
                </a:solidFill>
                <a:ea typeface="Times New Roman" charset="0"/>
                <a:cs typeface="Times New Roman" charset="0"/>
                <a:sym typeface="Symbol" charset="2"/>
              </a:rPr>
              <a:t>(–4, 2), </a:t>
            </a:r>
            <a:r>
              <a:rPr lang="en-US" i="1" dirty="0">
                <a:solidFill>
                  <a:srgbClr val="000000"/>
                </a:solidFill>
                <a:ea typeface="Times New Roman" charset="0"/>
                <a:cs typeface="Times New Roman" charset="0"/>
                <a:sym typeface="Symbol" charset="2"/>
              </a:rPr>
              <a:t>K'</a:t>
            </a:r>
            <a:r>
              <a:rPr lang="en-US" dirty="0">
                <a:solidFill>
                  <a:srgbClr val="000000"/>
                </a:solidFill>
                <a:ea typeface="Times New Roman" charset="0"/>
                <a:cs typeface="Times New Roman" charset="0"/>
                <a:sym typeface="Symbol" charset="2"/>
              </a:rPr>
              <a:t>(3, 2), </a:t>
            </a:r>
            <a:r>
              <a:rPr lang="en-US" i="1" dirty="0">
                <a:solidFill>
                  <a:srgbClr val="000000"/>
                </a:solidFill>
                <a:ea typeface="Times New Roman" charset="0"/>
                <a:cs typeface="Times New Roman" charset="0"/>
                <a:sym typeface="Symbol" charset="2"/>
              </a:rPr>
              <a:t>L'</a:t>
            </a:r>
            <a:r>
              <a:rPr lang="en-US" dirty="0">
                <a:solidFill>
                  <a:srgbClr val="000000"/>
                </a:solidFill>
                <a:ea typeface="Times New Roman" charset="0"/>
                <a:cs typeface="Times New Roman" charset="0"/>
                <a:sym typeface="Symbol" charset="2"/>
              </a:rPr>
              <a:t>(–1, 1), </a:t>
            </a:r>
            <a:r>
              <a:rPr lang="en-US" i="1" dirty="0">
                <a:solidFill>
                  <a:srgbClr val="000000"/>
                </a:solidFill>
                <a:ea typeface="Times New Roman" charset="0"/>
                <a:cs typeface="Times New Roman" charset="0"/>
                <a:sym typeface="Symbol" charset="2"/>
              </a:rPr>
              <a:t>M'</a:t>
            </a:r>
            <a:r>
              <a:rPr lang="en-US" dirty="0">
                <a:solidFill>
                  <a:srgbClr val="000000"/>
                </a:solidFill>
                <a:ea typeface="Times New Roman" charset="0"/>
                <a:cs typeface="Times New Roman" charset="0"/>
                <a:sym typeface="Symbol" charset="2"/>
              </a:rPr>
              <a:t>(–4, 1)</a:t>
            </a:r>
            <a:endParaRPr lang="en-US" dirty="0" smtClean="0">
              <a:solidFill>
                <a:srgbClr val="000000"/>
              </a:solidFill>
              <a:ea typeface="Times New Roman" charset="0"/>
              <a:cs typeface="Times New Roman" charset="0"/>
              <a:sym typeface="Symbol" charset="2"/>
            </a:endParaRPr>
          </a:p>
          <a:p>
            <a:pPr marL="609600" indent="-609600" algn="l">
              <a:spcBef>
                <a:spcPct val="30000"/>
              </a:spcBef>
              <a:spcAft>
                <a:spcPct val="30000"/>
              </a:spcAft>
              <a:buClr>
                <a:srgbClr val="00539D"/>
              </a:buClr>
            </a:pPr>
            <a:endParaRPr lang="en-US" sz="500" i="1" dirty="0" smtClean="0">
              <a:solidFill>
                <a:srgbClr val="00539D"/>
              </a:solidFill>
              <a:ea typeface="Times New Roman" charset="0"/>
              <a:cs typeface="Times New Roman" charset="0"/>
              <a:sym typeface="Symbol" charset="2"/>
            </a:endParaRPr>
          </a:p>
          <a:p>
            <a:pPr marL="609600" indent="-609600" algn="l">
              <a:spcBef>
                <a:spcPct val="30000"/>
              </a:spcBef>
              <a:spcAft>
                <a:spcPct val="30000"/>
              </a:spcAft>
              <a:buClr>
                <a:srgbClr val="00539D"/>
              </a:buClr>
            </a:pPr>
            <a:r>
              <a:rPr lang="en-US" i="1" dirty="0" smtClean="0">
                <a:solidFill>
                  <a:srgbClr val="00539D"/>
                </a:solidFill>
                <a:ea typeface="Times New Roman" charset="0"/>
                <a:cs typeface="Times New Roman" charset="0"/>
                <a:sym typeface="Symbol" charset="2"/>
              </a:rPr>
              <a:t>C</a:t>
            </a:r>
            <a:r>
              <a:rPr lang="en-US" i="1" dirty="0">
                <a:solidFill>
                  <a:srgbClr val="00539D"/>
                </a:solidFill>
                <a:ea typeface="Times New Roman" charset="0"/>
                <a:cs typeface="Times New Roman" charset="0"/>
                <a:sym typeface="Symbol" charset="2"/>
              </a:rPr>
              <a:t>.</a:t>
            </a:r>
            <a:r>
              <a:rPr lang="en-US" i="1" dirty="0">
                <a:solidFill>
                  <a:srgbClr val="000000"/>
                </a:solidFill>
                <a:ea typeface="Times New Roman" charset="0"/>
                <a:cs typeface="Times New Roman" charset="0"/>
                <a:sym typeface="Symbol" charset="2"/>
              </a:rPr>
              <a:t>	J'</a:t>
            </a:r>
            <a:r>
              <a:rPr lang="en-US" dirty="0">
                <a:solidFill>
                  <a:srgbClr val="000000"/>
                </a:solidFill>
                <a:ea typeface="Times New Roman" charset="0"/>
                <a:cs typeface="Times New Roman" charset="0"/>
                <a:sym typeface="Symbol" charset="2"/>
              </a:rPr>
              <a:t>(–4, 2), </a:t>
            </a:r>
            <a:r>
              <a:rPr lang="en-US" i="1" dirty="0">
                <a:solidFill>
                  <a:srgbClr val="000000"/>
                </a:solidFill>
                <a:ea typeface="Times New Roman" charset="0"/>
                <a:cs typeface="Times New Roman" charset="0"/>
                <a:sym typeface="Symbol" charset="2"/>
              </a:rPr>
              <a:t>K'</a:t>
            </a:r>
            <a:r>
              <a:rPr lang="en-US" dirty="0">
                <a:solidFill>
                  <a:srgbClr val="000000"/>
                </a:solidFill>
                <a:ea typeface="Times New Roman" charset="0"/>
                <a:cs typeface="Times New Roman" charset="0"/>
                <a:sym typeface="Symbol" charset="2"/>
              </a:rPr>
              <a:t>(–1, 2), </a:t>
            </a:r>
            <a:r>
              <a:rPr lang="en-US" i="1" dirty="0">
                <a:solidFill>
                  <a:srgbClr val="000000"/>
                </a:solidFill>
                <a:ea typeface="Times New Roman" charset="0"/>
                <a:cs typeface="Times New Roman" charset="0"/>
                <a:sym typeface="Symbol" charset="2"/>
              </a:rPr>
              <a:t>L'</a:t>
            </a:r>
            <a:r>
              <a:rPr lang="en-US" dirty="0">
                <a:solidFill>
                  <a:srgbClr val="000000"/>
                </a:solidFill>
                <a:ea typeface="Times New Roman" charset="0"/>
                <a:cs typeface="Times New Roman" charset="0"/>
                <a:sym typeface="Symbol" charset="2"/>
              </a:rPr>
              <a:t>(–1, 1), </a:t>
            </a:r>
            <a:r>
              <a:rPr lang="en-US" i="1" dirty="0">
                <a:solidFill>
                  <a:srgbClr val="000000"/>
                </a:solidFill>
                <a:ea typeface="Times New Roman" charset="0"/>
                <a:cs typeface="Times New Roman" charset="0"/>
                <a:sym typeface="Symbol" charset="2"/>
              </a:rPr>
              <a:t>M'</a:t>
            </a:r>
            <a:r>
              <a:rPr lang="en-US" dirty="0">
                <a:solidFill>
                  <a:srgbClr val="000000"/>
                </a:solidFill>
                <a:ea typeface="Times New Roman" charset="0"/>
                <a:cs typeface="Times New Roman" charset="0"/>
                <a:sym typeface="Symbol" charset="2"/>
              </a:rPr>
              <a:t>(–4, 1)</a:t>
            </a:r>
            <a:endParaRPr lang="en-US" dirty="0" smtClean="0">
              <a:solidFill>
                <a:srgbClr val="000000"/>
              </a:solidFill>
              <a:ea typeface="Times New Roman" charset="0"/>
              <a:cs typeface="Times New Roman" charset="0"/>
              <a:sym typeface="Symbol" charset="2"/>
            </a:endParaRPr>
          </a:p>
          <a:p>
            <a:pPr marL="609600" indent="-609600" algn="l">
              <a:spcBef>
                <a:spcPct val="30000"/>
              </a:spcBef>
              <a:spcAft>
                <a:spcPct val="30000"/>
              </a:spcAft>
              <a:buClr>
                <a:srgbClr val="00539D"/>
              </a:buClr>
            </a:pPr>
            <a:endParaRPr lang="pt-BR" sz="500" dirty="0" smtClean="0">
              <a:solidFill>
                <a:srgbClr val="00539D"/>
              </a:solidFill>
              <a:sym typeface="Symbol" charset="2"/>
            </a:endParaRPr>
          </a:p>
          <a:p>
            <a:pPr marL="609600" indent="-609600" algn="l">
              <a:spcBef>
                <a:spcPct val="30000"/>
              </a:spcBef>
              <a:spcAft>
                <a:spcPct val="30000"/>
              </a:spcAft>
              <a:buClr>
                <a:srgbClr val="00539D"/>
              </a:buClr>
            </a:pPr>
            <a:r>
              <a:rPr lang="pt-BR" dirty="0" smtClean="0">
                <a:solidFill>
                  <a:srgbClr val="00539D"/>
                </a:solidFill>
                <a:sym typeface="Symbol" charset="2"/>
              </a:rPr>
              <a:t>D</a:t>
            </a:r>
            <a:r>
              <a:rPr lang="pt-BR" dirty="0">
                <a:solidFill>
                  <a:srgbClr val="00539D"/>
                </a:solidFill>
                <a:sym typeface="Symbol" charset="2"/>
              </a:rPr>
              <a:t>.</a:t>
            </a:r>
            <a:r>
              <a:rPr lang="pt-BR" dirty="0">
                <a:solidFill>
                  <a:schemeClr val="tx1"/>
                </a:solidFill>
                <a:sym typeface="Symbol" charset="2"/>
              </a:rPr>
              <a:t>	</a:t>
            </a:r>
            <a:r>
              <a:rPr lang="en-US" i="1" dirty="0">
                <a:solidFill>
                  <a:schemeClr val="tx1"/>
                </a:solidFill>
                <a:sym typeface="Symbol" charset="2"/>
              </a:rPr>
              <a:t>J'</a:t>
            </a:r>
            <a:r>
              <a:rPr lang="en-US" dirty="0">
                <a:solidFill>
                  <a:schemeClr val="tx1"/>
                </a:solidFill>
                <a:sym typeface="Symbol" charset="2"/>
              </a:rPr>
              <a:t>(6, 2), </a:t>
            </a:r>
            <a:r>
              <a:rPr lang="en-US" i="1" dirty="0">
                <a:solidFill>
                  <a:schemeClr val="tx1"/>
                </a:solidFill>
                <a:sym typeface="Symbol" charset="2"/>
              </a:rPr>
              <a:t>K'</a:t>
            </a:r>
            <a:r>
              <a:rPr lang="en-US" dirty="0">
                <a:solidFill>
                  <a:schemeClr val="tx1"/>
                </a:solidFill>
                <a:sym typeface="Symbol" charset="2"/>
              </a:rPr>
              <a:t>(–1, 2), </a:t>
            </a:r>
            <a:r>
              <a:rPr lang="en-US" i="1" dirty="0">
                <a:solidFill>
                  <a:schemeClr val="tx1"/>
                </a:solidFill>
                <a:sym typeface="Symbol" charset="2"/>
              </a:rPr>
              <a:t>L'</a:t>
            </a:r>
            <a:r>
              <a:rPr lang="en-US" dirty="0">
                <a:solidFill>
                  <a:schemeClr val="tx1"/>
                </a:solidFill>
                <a:sym typeface="Symbol" charset="2"/>
              </a:rPr>
              <a:t>(–1, 1), </a:t>
            </a:r>
            <a:r>
              <a:rPr lang="en-US" i="1" dirty="0">
                <a:solidFill>
                  <a:schemeClr val="tx1"/>
                </a:solidFill>
                <a:sym typeface="Symbol" charset="2"/>
              </a:rPr>
              <a:t>M</a:t>
            </a:r>
            <a:r>
              <a:rPr lang="en-US" i="1" dirty="0">
                <a:solidFill>
                  <a:srgbClr val="000000"/>
                </a:solidFill>
                <a:ea typeface="Times New Roman" charset="0"/>
                <a:cs typeface="Times New Roman" charset="0"/>
                <a:sym typeface="Symbol" charset="2"/>
              </a:rPr>
              <a:t>'</a:t>
            </a:r>
            <a:r>
              <a:rPr lang="en-US" dirty="0">
                <a:solidFill>
                  <a:schemeClr val="tx1"/>
                </a:solidFill>
                <a:sym typeface="Symbol" charset="2"/>
              </a:rPr>
              <a:t>(–4, 1)</a:t>
            </a:r>
            <a:endParaRPr lang="pt-BR" dirty="0">
              <a:solidFill>
                <a:schemeClr val="tx1"/>
              </a:solidFill>
              <a:sym typeface="Symbol" charset="2"/>
            </a:endParaRPr>
          </a:p>
        </p:txBody>
      </p:sp>
      <p:sp>
        <p:nvSpPr>
          <p:cNvPr id="179207" name="TPQuestion"/>
          <p:cNvSpPr>
            <a:spLocks noChangeArrowheads="1"/>
          </p:cNvSpPr>
          <p:nvPr/>
        </p:nvSpPr>
        <p:spPr bwMode="auto">
          <a:xfrm>
            <a:off x="685800" y="1371600"/>
            <a:ext cx="8020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algn="l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FF"/>
                </a:solidFill>
                <a:ea typeface="Times New Roman" charset="0"/>
                <a:cs typeface="Times New Roman" charset="0"/>
              </a:rPr>
              <a:t>Find the coordinates of the vertices of rectangle </a:t>
            </a:r>
            <a:r>
              <a:rPr lang="en-US" sz="2400" b="1" i="1" dirty="0">
                <a:solidFill>
                  <a:srgbClr val="0000FF"/>
                </a:solidFill>
                <a:ea typeface="Times New Roman" charset="0"/>
                <a:cs typeface="Times New Roman" charset="0"/>
              </a:rPr>
              <a:t>JKLM</a:t>
            </a:r>
            <a:r>
              <a:rPr lang="en-US" sz="2400" b="1" dirty="0">
                <a:solidFill>
                  <a:srgbClr val="0000FF"/>
                </a:solidFill>
                <a:ea typeface="Times New Roman" charset="0"/>
                <a:cs typeface="Times New Roman" charset="0"/>
              </a:rPr>
              <a:t> with vertices </a:t>
            </a:r>
            <a:r>
              <a:rPr lang="en-US" sz="2400" b="1" i="1" dirty="0">
                <a:solidFill>
                  <a:srgbClr val="0000FF"/>
                </a:solidFill>
                <a:ea typeface="Times New Roman" charset="0"/>
                <a:cs typeface="Times New Roman" charset="0"/>
              </a:rPr>
              <a:t>J</a:t>
            </a:r>
            <a:r>
              <a:rPr lang="en-US" sz="2400" b="1" dirty="0">
                <a:solidFill>
                  <a:srgbClr val="0000FF"/>
                </a:solidFill>
                <a:ea typeface="Times New Roman" charset="0"/>
                <a:cs typeface="Times New Roman" charset="0"/>
              </a:rPr>
              <a:t>(–5, 4), </a:t>
            </a:r>
            <a:r>
              <a:rPr lang="en-US" sz="2400" b="1" i="1" dirty="0">
                <a:solidFill>
                  <a:srgbClr val="0000FF"/>
                </a:solidFill>
                <a:ea typeface="Times New Roman" charset="0"/>
                <a:cs typeface="Times New Roman" charset="0"/>
              </a:rPr>
              <a:t>K</a:t>
            </a:r>
            <a:r>
              <a:rPr lang="en-US" sz="2400" b="1" dirty="0">
                <a:solidFill>
                  <a:srgbClr val="0000FF"/>
                </a:solidFill>
                <a:ea typeface="Times New Roman" charset="0"/>
                <a:cs typeface="Times New Roman" charset="0"/>
              </a:rPr>
              <a:t>(–2, 4), </a:t>
            </a:r>
            <a:r>
              <a:rPr lang="en-US" sz="2400" b="1" i="1" dirty="0">
                <a:solidFill>
                  <a:srgbClr val="0000FF"/>
                </a:solidFill>
                <a:ea typeface="Times New Roman" charset="0"/>
                <a:cs typeface="Times New Roman" charset="0"/>
              </a:rPr>
              <a:t>L</a:t>
            </a:r>
            <a:r>
              <a:rPr lang="en-US" sz="2400" b="1" dirty="0">
                <a:solidFill>
                  <a:srgbClr val="0000FF"/>
                </a:solidFill>
                <a:ea typeface="Times New Roman" charset="0"/>
                <a:cs typeface="Times New Roman" charset="0"/>
              </a:rPr>
              <a:t>(–2, 3), and </a:t>
            </a:r>
            <a:r>
              <a:rPr lang="en-US" sz="2400" b="1" i="1" dirty="0">
                <a:solidFill>
                  <a:srgbClr val="0000FF"/>
                </a:solidFill>
                <a:ea typeface="Times New Roman" charset="0"/>
                <a:cs typeface="Times New Roman" charset="0"/>
              </a:rPr>
              <a:t>M</a:t>
            </a:r>
            <a:r>
              <a:rPr lang="en-US" sz="2400" b="1" dirty="0">
                <a:solidFill>
                  <a:srgbClr val="0000FF"/>
                </a:solidFill>
                <a:ea typeface="Times New Roman" charset="0"/>
                <a:cs typeface="Times New Roman" charset="0"/>
              </a:rPr>
              <a:t>(–5, 3) translated by (1, –2).</a:t>
            </a:r>
          </a:p>
        </p:txBody>
      </p:sp>
      <p:pic>
        <p:nvPicPr>
          <p:cNvPr id="179208" name="Picture 8" descr="Example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3088" y="14097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5948" name="Picture 12" descr="Math NAV-FWD2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hidden">
          <a:xfrm>
            <a:off x="8180388" y="6465888"/>
            <a:ext cx="4619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5949" name="Picture 13" descr="Math NAV-BKD2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hidden">
          <a:xfrm>
            <a:off x="7708900" y="6465888"/>
            <a:ext cx="4619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5950" name="Picture 16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hidden">
          <a:xfrm>
            <a:off x="7239000" y="6465888"/>
            <a:ext cx="461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5951" name="Text Box 17"/>
          <p:cNvSpPr txBox="1">
            <a:spLocks noChangeArrowheads="1"/>
          </p:cNvSpPr>
          <p:nvPr/>
        </p:nvSpPr>
        <p:spPr bwMode="auto">
          <a:xfrm>
            <a:off x="4848225" y="752475"/>
            <a:ext cx="2201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/>
              <a:t> (over Chapter 6)</a:t>
            </a:r>
          </a:p>
        </p:txBody>
      </p:sp>
      <p:pic>
        <p:nvPicPr>
          <p:cNvPr id="295952" name="Picture 18" descr="FiveMinuteCheck"/>
          <p:cNvPicPr>
            <a:picLocks noChangeAspect="1" noChangeArrowheads="1"/>
          </p:cNvPicPr>
          <p:nvPr/>
        </p:nvPicPr>
        <p:blipFill>
          <a:blip r:embed="rId12"/>
          <a:srcRect t="5835"/>
          <a:stretch>
            <a:fillRect/>
          </a:stretch>
        </p:blipFill>
        <p:spPr bwMode="auto">
          <a:xfrm>
            <a:off x="1255713" y="619125"/>
            <a:ext cx="3657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79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9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9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79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5" grpId="0" animBg="1"/>
      <p:bldP spid="179206" grpId="0" autoUpdateAnimBg="0"/>
      <p:bldP spid="179207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987" name="Picture 19" descr="Math Proto Interface2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988" name="Picture 20" descr="Ch07 Ch Head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989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162800" y="4495800"/>
            <a:ext cx="1447800" cy="1524000"/>
          </a:xfrm>
        </p:spPr>
        <p:txBody>
          <a:bodyPr/>
          <a:lstStyle/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80230" name="Oval 6"/>
          <p:cNvSpPr>
            <a:spLocks noChangeArrowheads="1"/>
          </p:cNvSpPr>
          <p:nvPr/>
        </p:nvSpPr>
        <p:spPr bwMode="auto">
          <a:xfrm>
            <a:off x="1090613" y="3771900"/>
            <a:ext cx="404812" cy="40481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0231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66800" y="2889250"/>
            <a:ext cx="4876800" cy="348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533400" indent="-533400" algn="l">
              <a:spcBef>
                <a:spcPct val="30000"/>
              </a:spcBef>
              <a:spcAft>
                <a:spcPct val="30000"/>
              </a:spcAft>
              <a:buClr>
                <a:srgbClr val="00539D"/>
              </a:buClr>
            </a:pPr>
            <a:r>
              <a:rPr lang="pt-BR">
                <a:solidFill>
                  <a:srgbClr val="00539D"/>
                </a:solidFill>
                <a:sym typeface="Symbol" charset="2"/>
              </a:rPr>
              <a:t>A.</a:t>
            </a:r>
            <a:r>
              <a:rPr lang="pt-BR">
                <a:solidFill>
                  <a:schemeClr val="tx1"/>
                </a:solidFill>
                <a:sym typeface="Symbol" charset="2"/>
              </a:rPr>
              <a:t>	</a:t>
            </a:r>
            <a:r>
              <a:rPr lang="en-US" i="1">
                <a:solidFill>
                  <a:srgbClr val="000000"/>
                </a:solidFill>
                <a:ea typeface="Times New Roman" charset="0"/>
                <a:cs typeface="Times New Roman" charset="0"/>
                <a:sym typeface="Symbol" charset="2"/>
              </a:rPr>
              <a:t>P'</a:t>
            </a:r>
            <a:r>
              <a:rPr lang="en-US">
                <a:solidFill>
                  <a:srgbClr val="000000"/>
                </a:solidFill>
                <a:ea typeface="Times New Roman" charset="0"/>
                <a:cs typeface="Times New Roman" charset="0"/>
                <a:sym typeface="Symbol" charset="2"/>
              </a:rPr>
              <a:t>(1, –2), </a:t>
            </a:r>
            <a:r>
              <a:rPr lang="en-US" i="1">
                <a:solidFill>
                  <a:srgbClr val="000000"/>
                </a:solidFill>
                <a:ea typeface="Times New Roman" charset="0"/>
                <a:cs typeface="Times New Roman" charset="0"/>
                <a:sym typeface="Symbol" charset="2"/>
              </a:rPr>
              <a:t>Q'</a:t>
            </a:r>
            <a:r>
              <a:rPr lang="en-US">
                <a:solidFill>
                  <a:srgbClr val="000000"/>
                </a:solidFill>
                <a:ea typeface="Times New Roman" charset="0"/>
                <a:cs typeface="Times New Roman" charset="0"/>
                <a:sym typeface="Symbol" charset="2"/>
              </a:rPr>
              <a:t>(4, –2), </a:t>
            </a:r>
            <a:r>
              <a:rPr lang="en-US" i="1">
                <a:solidFill>
                  <a:srgbClr val="000000"/>
                </a:solidFill>
                <a:ea typeface="Times New Roman" charset="0"/>
                <a:cs typeface="Times New Roman" charset="0"/>
                <a:sym typeface="Symbol" charset="2"/>
              </a:rPr>
              <a:t>R'</a:t>
            </a:r>
            <a:r>
              <a:rPr lang="en-US">
                <a:solidFill>
                  <a:srgbClr val="000000"/>
                </a:solidFill>
                <a:ea typeface="Times New Roman" charset="0"/>
                <a:cs typeface="Times New Roman" charset="0"/>
                <a:sym typeface="Symbol" charset="2"/>
              </a:rPr>
              <a:t>(4, –1), </a:t>
            </a:r>
            <a:r>
              <a:rPr lang="en-US" i="1">
                <a:solidFill>
                  <a:srgbClr val="000000"/>
                </a:solidFill>
                <a:ea typeface="Times New Roman" charset="0"/>
                <a:cs typeface="Times New Roman" charset="0"/>
                <a:sym typeface="Symbol" charset="2"/>
              </a:rPr>
              <a:t>S'</a:t>
            </a:r>
            <a:r>
              <a:rPr lang="en-US">
                <a:solidFill>
                  <a:srgbClr val="000000"/>
                </a:solidFill>
                <a:ea typeface="Times New Roman" charset="0"/>
                <a:cs typeface="Times New Roman" charset="0"/>
                <a:sym typeface="Symbol" charset="2"/>
              </a:rPr>
              <a:t>(1, 2)</a:t>
            </a:r>
            <a:r>
              <a:rPr lang="en-US">
                <a:solidFill>
                  <a:schemeClr val="tx1"/>
                </a:solidFill>
                <a:sym typeface="Symbol" charset="2"/>
              </a:rPr>
              <a:t> </a:t>
            </a:r>
            <a:endParaRPr lang="pt-BR">
              <a:solidFill>
                <a:schemeClr val="tx1"/>
              </a:solidFill>
              <a:sym typeface="Symbol" charset="2"/>
            </a:endParaRPr>
          </a:p>
          <a:p>
            <a:pPr marL="533400" indent="-533400" algn="l">
              <a:spcBef>
                <a:spcPct val="30000"/>
              </a:spcBef>
              <a:spcAft>
                <a:spcPct val="30000"/>
              </a:spcAft>
              <a:buClr>
                <a:srgbClr val="00539D"/>
              </a:buClr>
            </a:pPr>
            <a:r>
              <a:rPr lang="pt-BR">
                <a:solidFill>
                  <a:srgbClr val="00539D"/>
                </a:solidFill>
                <a:sym typeface="Symbol" charset="2"/>
              </a:rPr>
              <a:t>B.</a:t>
            </a:r>
            <a:r>
              <a:rPr lang="pt-BR">
                <a:solidFill>
                  <a:schemeClr val="tx1"/>
                </a:solidFill>
                <a:sym typeface="Symbol" charset="2"/>
              </a:rPr>
              <a:t>	</a:t>
            </a:r>
            <a:r>
              <a:rPr lang="en-US" i="1">
                <a:solidFill>
                  <a:srgbClr val="000000"/>
                </a:solidFill>
                <a:ea typeface="Times New Roman" charset="0"/>
                <a:cs typeface="Times New Roman" charset="0"/>
                <a:sym typeface="Symbol" charset="2"/>
              </a:rPr>
              <a:t>P'</a:t>
            </a:r>
            <a:r>
              <a:rPr lang="en-US">
                <a:solidFill>
                  <a:srgbClr val="000000"/>
                </a:solidFill>
                <a:ea typeface="Times New Roman" charset="0"/>
                <a:cs typeface="Times New Roman" charset="0"/>
                <a:sym typeface="Symbol" charset="2"/>
              </a:rPr>
              <a:t>(1, –2), </a:t>
            </a:r>
            <a:r>
              <a:rPr lang="en-US" i="1">
                <a:solidFill>
                  <a:srgbClr val="000000"/>
                </a:solidFill>
                <a:ea typeface="Times New Roman" charset="0"/>
                <a:cs typeface="Times New Roman" charset="0"/>
                <a:sym typeface="Symbol" charset="2"/>
              </a:rPr>
              <a:t>Q'</a:t>
            </a:r>
            <a:r>
              <a:rPr lang="en-US">
                <a:solidFill>
                  <a:srgbClr val="000000"/>
                </a:solidFill>
                <a:ea typeface="Times New Roman" charset="0"/>
                <a:cs typeface="Times New Roman" charset="0"/>
                <a:sym typeface="Symbol" charset="2"/>
              </a:rPr>
              <a:t>(4, –2), </a:t>
            </a:r>
            <a:r>
              <a:rPr lang="en-US" i="1">
                <a:solidFill>
                  <a:srgbClr val="000000"/>
                </a:solidFill>
                <a:ea typeface="Times New Roman" charset="0"/>
                <a:cs typeface="Times New Roman" charset="0"/>
                <a:sym typeface="Symbol" charset="2"/>
              </a:rPr>
              <a:t>R'</a:t>
            </a:r>
            <a:r>
              <a:rPr lang="en-US">
                <a:solidFill>
                  <a:srgbClr val="000000"/>
                </a:solidFill>
                <a:ea typeface="Times New Roman" charset="0"/>
                <a:cs typeface="Times New Roman" charset="0"/>
                <a:sym typeface="Symbol" charset="2"/>
              </a:rPr>
              <a:t>(4, –1), </a:t>
            </a:r>
            <a:r>
              <a:rPr lang="en-US" i="1">
                <a:solidFill>
                  <a:srgbClr val="000000"/>
                </a:solidFill>
                <a:ea typeface="Times New Roman" charset="0"/>
                <a:cs typeface="Times New Roman" charset="0"/>
                <a:sym typeface="Symbol" charset="2"/>
              </a:rPr>
              <a:t>S'</a:t>
            </a:r>
            <a:r>
              <a:rPr lang="en-US">
                <a:solidFill>
                  <a:srgbClr val="000000"/>
                </a:solidFill>
                <a:ea typeface="Times New Roman" charset="0"/>
                <a:cs typeface="Times New Roman" charset="0"/>
                <a:sym typeface="Symbol" charset="2"/>
              </a:rPr>
              <a:t>(1, 0)</a:t>
            </a:r>
            <a:r>
              <a:rPr lang="en-US">
                <a:solidFill>
                  <a:schemeClr val="tx1"/>
                </a:solidFill>
                <a:sym typeface="Symbol" charset="2"/>
              </a:rPr>
              <a:t> </a:t>
            </a:r>
            <a:endParaRPr lang="pt-BR">
              <a:solidFill>
                <a:schemeClr val="tx1"/>
              </a:solidFill>
              <a:sym typeface="Symbol" charset="2"/>
            </a:endParaRPr>
          </a:p>
          <a:p>
            <a:pPr marL="533400" indent="-533400" algn="l">
              <a:spcBef>
                <a:spcPct val="30000"/>
              </a:spcBef>
              <a:spcAft>
                <a:spcPct val="30000"/>
              </a:spcAft>
              <a:buClr>
                <a:srgbClr val="00539D"/>
              </a:buClr>
            </a:pPr>
            <a:r>
              <a:rPr lang="pt-BR">
                <a:solidFill>
                  <a:srgbClr val="00539D"/>
                </a:solidFill>
                <a:sym typeface="Symbol" charset="2"/>
              </a:rPr>
              <a:t>C.</a:t>
            </a:r>
            <a:r>
              <a:rPr lang="pt-BR">
                <a:solidFill>
                  <a:schemeClr val="tx1"/>
                </a:solidFill>
                <a:sym typeface="Symbol" charset="2"/>
              </a:rPr>
              <a:t>	</a:t>
            </a:r>
            <a:r>
              <a:rPr lang="en-US" i="1">
                <a:solidFill>
                  <a:srgbClr val="000000"/>
                </a:solidFill>
                <a:ea typeface="Times New Roman" charset="0"/>
                <a:cs typeface="Times New Roman" charset="0"/>
                <a:sym typeface="Symbol" charset="2"/>
              </a:rPr>
              <a:t>P'</a:t>
            </a:r>
            <a:r>
              <a:rPr lang="en-US">
                <a:solidFill>
                  <a:srgbClr val="000000"/>
                </a:solidFill>
                <a:ea typeface="Times New Roman" charset="0"/>
                <a:cs typeface="Times New Roman" charset="0"/>
                <a:sym typeface="Symbol" charset="2"/>
              </a:rPr>
              <a:t>(1,4), </a:t>
            </a:r>
            <a:r>
              <a:rPr lang="en-US" i="1">
                <a:solidFill>
                  <a:srgbClr val="000000"/>
                </a:solidFill>
                <a:ea typeface="Times New Roman" charset="0"/>
                <a:cs typeface="Times New Roman" charset="0"/>
                <a:sym typeface="Symbol" charset="2"/>
              </a:rPr>
              <a:t>Q'</a:t>
            </a:r>
            <a:r>
              <a:rPr lang="en-US">
                <a:solidFill>
                  <a:srgbClr val="000000"/>
                </a:solidFill>
                <a:ea typeface="Times New Roman" charset="0"/>
                <a:cs typeface="Times New Roman" charset="0"/>
                <a:sym typeface="Symbol" charset="2"/>
              </a:rPr>
              <a:t>(4, –2), </a:t>
            </a:r>
            <a:r>
              <a:rPr lang="en-US" i="1">
                <a:solidFill>
                  <a:srgbClr val="000000"/>
                </a:solidFill>
                <a:ea typeface="Times New Roman" charset="0"/>
                <a:cs typeface="Times New Roman" charset="0"/>
                <a:sym typeface="Symbol" charset="2"/>
              </a:rPr>
              <a:t>R'</a:t>
            </a:r>
            <a:r>
              <a:rPr lang="en-US">
                <a:solidFill>
                  <a:srgbClr val="000000"/>
                </a:solidFill>
                <a:ea typeface="Times New Roman" charset="0"/>
                <a:cs typeface="Times New Roman" charset="0"/>
                <a:sym typeface="Symbol" charset="2"/>
              </a:rPr>
              <a:t>(4, –1), </a:t>
            </a:r>
            <a:r>
              <a:rPr lang="en-US" i="1">
                <a:solidFill>
                  <a:srgbClr val="000000"/>
                </a:solidFill>
                <a:ea typeface="Times New Roman" charset="0"/>
                <a:cs typeface="Times New Roman" charset="0"/>
                <a:sym typeface="Symbol" charset="2"/>
              </a:rPr>
              <a:t>S'</a:t>
            </a:r>
            <a:r>
              <a:rPr lang="en-US">
                <a:solidFill>
                  <a:srgbClr val="000000"/>
                </a:solidFill>
                <a:ea typeface="Times New Roman" charset="0"/>
                <a:cs typeface="Times New Roman" charset="0"/>
                <a:sym typeface="Symbol" charset="2"/>
              </a:rPr>
              <a:t>(1, 0)</a:t>
            </a:r>
            <a:r>
              <a:rPr lang="en-US">
                <a:solidFill>
                  <a:schemeClr val="tx1"/>
                </a:solidFill>
                <a:sym typeface="Symbol" charset="2"/>
              </a:rPr>
              <a:t> </a:t>
            </a:r>
            <a:endParaRPr lang="pt-BR">
              <a:solidFill>
                <a:schemeClr val="tx1"/>
              </a:solidFill>
              <a:sym typeface="Symbol" charset="2"/>
            </a:endParaRPr>
          </a:p>
          <a:p>
            <a:pPr marL="533400" indent="-533400" algn="l">
              <a:spcBef>
                <a:spcPct val="30000"/>
              </a:spcBef>
              <a:spcAft>
                <a:spcPct val="30000"/>
              </a:spcAft>
              <a:buClr>
                <a:srgbClr val="00539D"/>
              </a:buClr>
            </a:pPr>
            <a:r>
              <a:rPr lang="pt-BR">
                <a:solidFill>
                  <a:srgbClr val="00539D"/>
                </a:solidFill>
                <a:sym typeface="Symbol" charset="2"/>
              </a:rPr>
              <a:t>D.</a:t>
            </a:r>
            <a:r>
              <a:rPr lang="pt-BR">
                <a:solidFill>
                  <a:schemeClr val="tx1"/>
                </a:solidFill>
                <a:sym typeface="Symbol" charset="2"/>
              </a:rPr>
              <a:t>	</a:t>
            </a:r>
            <a:r>
              <a:rPr lang="en-US" i="1">
                <a:solidFill>
                  <a:srgbClr val="000000"/>
                </a:solidFill>
                <a:ea typeface="Times New Roman" charset="0"/>
                <a:cs typeface="Times New Roman" charset="0"/>
                <a:sym typeface="Symbol" charset="2"/>
              </a:rPr>
              <a:t>P'</a:t>
            </a:r>
            <a:r>
              <a:rPr lang="en-US">
                <a:solidFill>
                  <a:srgbClr val="000000"/>
                </a:solidFill>
                <a:ea typeface="Times New Roman" charset="0"/>
                <a:cs typeface="Times New Roman" charset="0"/>
                <a:sym typeface="Symbol" charset="2"/>
              </a:rPr>
              <a:t>(1, –2), </a:t>
            </a:r>
            <a:r>
              <a:rPr lang="en-US" i="1">
                <a:solidFill>
                  <a:srgbClr val="000000"/>
                </a:solidFill>
                <a:ea typeface="Times New Roman" charset="0"/>
                <a:cs typeface="Times New Roman" charset="0"/>
                <a:sym typeface="Symbol" charset="2"/>
              </a:rPr>
              <a:t>Q'</a:t>
            </a:r>
            <a:r>
              <a:rPr lang="en-US">
                <a:solidFill>
                  <a:srgbClr val="000000"/>
                </a:solidFill>
                <a:ea typeface="Times New Roman" charset="0"/>
                <a:cs typeface="Times New Roman" charset="0"/>
                <a:sym typeface="Symbol" charset="2"/>
              </a:rPr>
              <a:t>(4, 4), </a:t>
            </a:r>
            <a:r>
              <a:rPr lang="en-US" i="1">
                <a:solidFill>
                  <a:srgbClr val="000000"/>
                </a:solidFill>
                <a:ea typeface="Times New Roman" charset="0"/>
                <a:cs typeface="Times New Roman" charset="0"/>
                <a:sym typeface="Symbol" charset="2"/>
              </a:rPr>
              <a:t>R'</a:t>
            </a:r>
            <a:r>
              <a:rPr lang="en-US">
                <a:solidFill>
                  <a:srgbClr val="000000"/>
                </a:solidFill>
                <a:ea typeface="Times New Roman" charset="0"/>
                <a:cs typeface="Times New Roman" charset="0"/>
                <a:sym typeface="Symbol" charset="2"/>
              </a:rPr>
              <a:t>(4, –1), </a:t>
            </a:r>
            <a:r>
              <a:rPr lang="en-US" i="1">
                <a:solidFill>
                  <a:srgbClr val="000000"/>
                </a:solidFill>
                <a:ea typeface="Times New Roman" charset="0"/>
                <a:cs typeface="Times New Roman" charset="0"/>
                <a:sym typeface="Symbol" charset="2"/>
              </a:rPr>
              <a:t>S'</a:t>
            </a:r>
            <a:r>
              <a:rPr lang="en-US">
                <a:solidFill>
                  <a:srgbClr val="000000"/>
                </a:solidFill>
                <a:ea typeface="Times New Roman" charset="0"/>
                <a:cs typeface="Times New Roman" charset="0"/>
                <a:sym typeface="Symbol" charset="2"/>
              </a:rPr>
              <a:t>(1, 0)</a:t>
            </a:r>
            <a:r>
              <a:rPr lang="en-US">
                <a:solidFill>
                  <a:schemeClr val="tx1"/>
                </a:solidFill>
                <a:sym typeface="Symbol" charset="2"/>
              </a:rPr>
              <a:t> </a:t>
            </a:r>
            <a:endParaRPr lang="pt-BR">
              <a:solidFill>
                <a:schemeClr val="tx1"/>
              </a:solidFill>
              <a:sym typeface="Symbol" charset="2"/>
            </a:endParaRPr>
          </a:p>
        </p:txBody>
      </p:sp>
      <p:sp>
        <p:nvSpPr>
          <p:cNvPr id="180232" name="TPQuestion"/>
          <p:cNvSpPr>
            <a:spLocks noChangeArrowheads="1"/>
          </p:cNvSpPr>
          <p:nvPr/>
        </p:nvSpPr>
        <p:spPr bwMode="auto">
          <a:xfrm>
            <a:off x="685800" y="1295400"/>
            <a:ext cx="802005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algn="l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FF"/>
                </a:solidFill>
                <a:ea typeface="Times New Roman" charset="0"/>
                <a:cs typeface="Times New Roman" charset="0"/>
              </a:rPr>
              <a:t>Find the coordinates of the vertices of trapezoid </a:t>
            </a:r>
            <a:r>
              <a:rPr lang="en-US" sz="2400" b="1" i="1" dirty="0">
                <a:solidFill>
                  <a:srgbClr val="0000FF"/>
                </a:solidFill>
                <a:ea typeface="Times New Roman" charset="0"/>
                <a:cs typeface="Times New Roman" charset="0"/>
              </a:rPr>
              <a:t>PQRS</a:t>
            </a:r>
            <a:r>
              <a:rPr lang="en-US" sz="2400" b="1" dirty="0">
                <a:solidFill>
                  <a:srgbClr val="0000FF"/>
                </a:solidFill>
                <a:ea typeface="Times New Roman" charset="0"/>
                <a:cs typeface="Times New Roman" charset="0"/>
              </a:rPr>
              <a:t> with vertices </a:t>
            </a:r>
            <a:r>
              <a:rPr lang="en-US" sz="2400" b="1" i="1" dirty="0">
                <a:solidFill>
                  <a:srgbClr val="0000FF"/>
                </a:solidFill>
                <a:ea typeface="Times New Roman" charset="0"/>
                <a:cs typeface="Times New Roman" charset="0"/>
              </a:rPr>
              <a:t>P</a:t>
            </a:r>
            <a:r>
              <a:rPr lang="en-US" sz="2400" b="1" dirty="0">
                <a:solidFill>
                  <a:srgbClr val="0000FF"/>
                </a:solidFill>
                <a:ea typeface="Times New Roman" charset="0"/>
                <a:cs typeface="Times New Roman" charset="0"/>
              </a:rPr>
              <a:t>(–4, –3), </a:t>
            </a:r>
            <a:r>
              <a:rPr lang="en-US" sz="2400" b="1" i="1" dirty="0">
                <a:solidFill>
                  <a:srgbClr val="0000FF"/>
                </a:solidFill>
                <a:ea typeface="Times New Roman" charset="0"/>
                <a:cs typeface="Times New Roman" charset="0"/>
              </a:rPr>
              <a:t>Q</a:t>
            </a:r>
            <a:r>
              <a:rPr lang="en-US" sz="2400" b="1" dirty="0">
                <a:solidFill>
                  <a:srgbClr val="0000FF"/>
                </a:solidFill>
                <a:ea typeface="Times New Roman" charset="0"/>
                <a:cs typeface="Times New Roman" charset="0"/>
              </a:rPr>
              <a:t>(–1, –3), </a:t>
            </a:r>
            <a:r>
              <a:rPr lang="en-US" sz="2400" b="1" i="1" dirty="0">
                <a:solidFill>
                  <a:srgbClr val="0000FF"/>
                </a:solidFill>
                <a:ea typeface="Times New Roman" charset="0"/>
                <a:cs typeface="Times New Roman" charset="0"/>
              </a:rPr>
              <a:t>R</a:t>
            </a:r>
            <a:r>
              <a:rPr lang="en-US" sz="2400" b="1" dirty="0">
                <a:solidFill>
                  <a:srgbClr val="0000FF"/>
                </a:solidFill>
                <a:ea typeface="Times New Roman" charset="0"/>
                <a:cs typeface="Times New Roman" charset="0"/>
              </a:rPr>
              <a:t>(–1, –2), and </a:t>
            </a:r>
            <a:r>
              <a:rPr lang="en-US" sz="2400" b="1" i="1" dirty="0">
                <a:solidFill>
                  <a:srgbClr val="0000FF"/>
                </a:solidFill>
                <a:ea typeface="Times New Roman" charset="0"/>
                <a:cs typeface="Times New Roman" charset="0"/>
              </a:rPr>
              <a:t>S</a:t>
            </a:r>
            <a:r>
              <a:rPr lang="en-US" sz="2400" b="1" dirty="0">
                <a:solidFill>
                  <a:srgbClr val="0000FF"/>
                </a:solidFill>
                <a:ea typeface="Times New Roman" charset="0"/>
                <a:cs typeface="Times New Roman" charset="0"/>
              </a:rPr>
              <a:t>(–4, –1) translated by (5, 1).</a:t>
            </a:r>
          </a:p>
        </p:txBody>
      </p:sp>
      <p:pic>
        <p:nvPicPr>
          <p:cNvPr id="180235" name="Picture 11" descr="Example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3088" y="13335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996" name="Picture 12" descr="Math NAV-FWD2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hidden">
          <a:xfrm>
            <a:off x="8180388" y="6465888"/>
            <a:ext cx="4619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997" name="Picture 13" descr="Math NAV-BKD2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hidden">
          <a:xfrm>
            <a:off x="7708900" y="6465888"/>
            <a:ext cx="4619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998" name="Picture 16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hidden">
          <a:xfrm>
            <a:off x="7239000" y="6465888"/>
            <a:ext cx="461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999" name="Text Box 17"/>
          <p:cNvSpPr txBox="1">
            <a:spLocks noChangeArrowheads="1"/>
          </p:cNvSpPr>
          <p:nvPr/>
        </p:nvSpPr>
        <p:spPr bwMode="auto">
          <a:xfrm>
            <a:off x="4848225" y="752475"/>
            <a:ext cx="2201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/>
              <a:t> (over Chapter 6)</a:t>
            </a:r>
          </a:p>
        </p:txBody>
      </p:sp>
      <p:pic>
        <p:nvPicPr>
          <p:cNvPr id="298000" name="Picture 18" descr="FiveMinuteCheck"/>
          <p:cNvPicPr>
            <a:picLocks noChangeAspect="1" noChangeArrowheads="1"/>
          </p:cNvPicPr>
          <p:nvPr/>
        </p:nvPicPr>
        <p:blipFill>
          <a:blip r:embed="rId12"/>
          <a:srcRect t="5835"/>
          <a:stretch>
            <a:fillRect/>
          </a:stretch>
        </p:blipFill>
        <p:spPr bwMode="auto">
          <a:xfrm>
            <a:off x="1255713" y="619125"/>
            <a:ext cx="3657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80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0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0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80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30" grpId="0" animBg="1"/>
      <p:bldP spid="180231" grpId="0" autoUpdateAnimBg="0"/>
      <p:bldP spid="180232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Vocab Hea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04900" y="2233613"/>
            <a:ext cx="352901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1057275" y="2879725"/>
            <a:ext cx="38195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1313" algn="l">
              <a:buFontTx/>
              <a:buChar char="•"/>
            </a:pPr>
            <a:r>
              <a:rPr lang="en-US" b="0" dirty="0">
                <a:solidFill>
                  <a:srgbClr val="000000"/>
                </a:solidFill>
              </a:rPr>
              <a:t>circle</a:t>
            </a:r>
          </a:p>
        </p:txBody>
      </p:sp>
      <p:pic>
        <p:nvPicPr>
          <p:cNvPr id="8198" name="Picture 6" descr="Main Idea Head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00138" y="842963"/>
            <a:ext cx="352901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1057275" y="3362325"/>
            <a:ext cx="38957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1313" algn="l">
              <a:buFontTx/>
              <a:buChar char="•"/>
            </a:pPr>
            <a:r>
              <a:rPr lang="en-US" b="0" dirty="0" smtClean="0">
                <a:solidFill>
                  <a:srgbClr val="000000"/>
                </a:solidFill>
              </a:rPr>
              <a:t>center</a:t>
            </a:r>
            <a:endParaRPr lang="en-US" b="0" dirty="0">
              <a:solidFill>
                <a:srgbClr val="000000"/>
              </a:solidFill>
            </a:endParaRP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1057275" y="1500188"/>
            <a:ext cx="7553325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 algn="l">
              <a:buFontTx/>
              <a:buChar char="•"/>
            </a:pPr>
            <a:r>
              <a:rPr lang="en-US" b="0">
                <a:solidFill>
                  <a:srgbClr val="000000"/>
                </a:solidFill>
              </a:rPr>
              <a:t>Find the circumference and area of circles.</a:t>
            </a:r>
          </a:p>
        </p:txBody>
      </p:sp>
      <p:pic>
        <p:nvPicPr>
          <p:cNvPr id="21513" name="Picture 12" descr="LH_7-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8458200" y="6229350"/>
            <a:ext cx="685800" cy="62865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Back or Previous 11">
            <a:hlinkClick r:id="" action="ppaction://hlinkshowjump?jump=previousslide" highlightClick="1"/>
          </p:cNvPr>
          <p:cNvSpPr/>
          <p:nvPr/>
        </p:nvSpPr>
        <p:spPr>
          <a:xfrm>
            <a:off x="7772400" y="6229350"/>
            <a:ext cx="685800" cy="62865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66800" y="378047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1313"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radius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57275" y="42672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1313"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chord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57275" y="47244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1313"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diameter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57275" y="514486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1313"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circumference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59246" y="5574268"/>
            <a:ext cx="1005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1313"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Area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4114800" y="2667000"/>
            <a:ext cx="3352800" cy="33528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2057400" y="3096815"/>
            <a:ext cx="1961634" cy="797119"/>
          </a:xfrm>
          <a:prstGeom prst="straightConnector1">
            <a:avLst/>
          </a:prstGeom>
          <a:ln>
            <a:solidFill>
              <a:srgbClr val="FF00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5797625" y="41910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2176977" y="3614799"/>
            <a:ext cx="3600384" cy="600141"/>
          </a:xfrm>
          <a:prstGeom prst="straightConnector1">
            <a:avLst/>
          </a:prstGeom>
          <a:ln>
            <a:solidFill>
              <a:srgbClr val="FF00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4121225" y="2678668"/>
            <a:ext cx="3352800" cy="3352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4391690" y="5285601"/>
            <a:ext cx="2362200" cy="4293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10800000">
            <a:off x="4814468" y="2958832"/>
            <a:ext cx="1052932" cy="127026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4214404" y="3657600"/>
            <a:ext cx="3139870" cy="122819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Freeform 43"/>
          <p:cNvSpPr/>
          <p:nvPr/>
        </p:nvSpPr>
        <p:spPr>
          <a:xfrm>
            <a:off x="6503020" y="3210053"/>
            <a:ext cx="1202454" cy="2847178"/>
          </a:xfrm>
          <a:custGeom>
            <a:avLst/>
            <a:gdLst>
              <a:gd name="connsiteX0" fmla="*/ 934984 w 1202454"/>
              <a:gd name="connsiteY0" fmla="*/ 0 h 2847178"/>
              <a:gd name="connsiteX1" fmla="*/ 1144309 w 1202454"/>
              <a:gd name="connsiteY1" fmla="*/ 348919 h 2847178"/>
              <a:gd name="connsiteX2" fmla="*/ 1186173 w 1202454"/>
              <a:gd name="connsiteY2" fmla="*/ 990930 h 2847178"/>
              <a:gd name="connsiteX3" fmla="*/ 1046624 w 1202454"/>
              <a:gd name="connsiteY3" fmla="*/ 1800422 h 2847178"/>
              <a:gd name="connsiteX4" fmla="*/ 558199 w 1202454"/>
              <a:gd name="connsiteY4" fmla="*/ 2498259 h 2847178"/>
              <a:gd name="connsiteX5" fmla="*/ 0 w 1202454"/>
              <a:gd name="connsiteY5" fmla="*/ 2847178 h 2847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2454" h="2847178">
                <a:moveTo>
                  <a:pt x="934984" y="0"/>
                </a:moveTo>
                <a:cubicBezTo>
                  <a:pt x="1018714" y="91882"/>
                  <a:pt x="1102444" y="183764"/>
                  <a:pt x="1144309" y="348919"/>
                </a:cubicBezTo>
                <a:cubicBezTo>
                  <a:pt x="1186174" y="514074"/>
                  <a:pt x="1202454" y="749013"/>
                  <a:pt x="1186173" y="990930"/>
                </a:cubicBezTo>
                <a:cubicBezTo>
                  <a:pt x="1169892" y="1232847"/>
                  <a:pt x="1151286" y="1549201"/>
                  <a:pt x="1046624" y="1800422"/>
                </a:cubicBezTo>
                <a:cubicBezTo>
                  <a:pt x="941962" y="2051643"/>
                  <a:pt x="732636" y="2323800"/>
                  <a:pt x="558199" y="2498259"/>
                </a:cubicBezTo>
                <a:cubicBezTo>
                  <a:pt x="383762" y="2672718"/>
                  <a:pt x="0" y="2847178"/>
                  <a:pt x="0" y="2847178"/>
                </a:cubicBezTo>
              </a:path>
            </a:pathLst>
          </a:custGeom>
          <a:ln>
            <a:solidFill>
              <a:srgbClr val="000000"/>
            </a:solidFill>
            <a:headEnd type="stealth" w="lg" len="lg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Arrow Connector 44"/>
          <p:cNvCxnSpPr/>
          <p:nvPr/>
        </p:nvCxnSpPr>
        <p:spPr>
          <a:xfrm flipV="1">
            <a:off x="2414211" y="4591772"/>
            <a:ext cx="2302572" cy="334962"/>
          </a:xfrm>
          <a:prstGeom prst="straightConnector1">
            <a:avLst/>
          </a:prstGeom>
          <a:ln>
            <a:solidFill>
              <a:srgbClr val="FF00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3028230" y="5387307"/>
            <a:ext cx="3474790" cy="669924"/>
          </a:xfrm>
          <a:prstGeom prst="straightConnector1">
            <a:avLst/>
          </a:prstGeom>
          <a:ln>
            <a:solidFill>
              <a:srgbClr val="FF00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1052845" y="6031468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1313"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pi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 flipV="1">
            <a:off x="2057400" y="4829037"/>
            <a:ext cx="4013016" cy="955749"/>
          </a:xfrm>
          <a:prstGeom prst="straightConnector1">
            <a:avLst/>
          </a:prstGeom>
          <a:ln>
            <a:solidFill>
              <a:srgbClr val="FF00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3804905" y="6216134"/>
            <a:ext cx="1648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3.14 or 22/7</a:t>
            </a:r>
            <a:endParaRPr lang="en-US" dirty="0"/>
          </a:p>
        </p:txBody>
      </p:sp>
      <p:cxnSp>
        <p:nvCxnSpPr>
          <p:cNvPr id="57" name="Straight Arrow Connector 56"/>
          <p:cNvCxnSpPr>
            <a:stCxn id="51" idx="3"/>
          </p:cNvCxnSpPr>
          <p:nvPr/>
        </p:nvCxnSpPr>
        <p:spPr>
          <a:xfrm>
            <a:off x="1737648" y="6216134"/>
            <a:ext cx="2239521" cy="190016"/>
          </a:xfrm>
          <a:prstGeom prst="straightConnector1">
            <a:avLst/>
          </a:prstGeom>
          <a:ln>
            <a:solidFill>
              <a:srgbClr val="FF00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Freeform 60"/>
          <p:cNvSpPr/>
          <p:nvPr/>
        </p:nvSpPr>
        <p:spPr>
          <a:xfrm>
            <a:off x="2176977" y="4231223"/>
            <a:ext cx="3767844" cy="1128171"/>
          </a:xfrm>
          <a:custGeom>
            <a:avLst/>
            <a:gdLst>
              <a:gd name="connsiteX0" fmla="*/ 0 w 3767844"/>
              <a:gd name="connsiteY0" fmla="*/ 220982 h 1128171"/>
              <a:gd name="connsiteX1" fmla="*/ 2665401 w 3767844"/>
              <a:gd name="connsiteY1" fmla="*/ 151198 h 1128171"/>
              <a:gd name="connsiteX2" fmla="*/ 3767844 w 3767844"/>
              <a:gd name="connsiteY2" fmla="*/ 1128171 h 1128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67844" h="1128171">
                <a:moveTo>
                  <a:pt x="0" y="220982"/>
                </a:moveTo>
                <a:cubicBezTo>
                  <a:pt x="1018713" y="110491"/>
                  <a:pt x="2037427" y="0"/>
                  <a:pt x="2665401" y="151198"/>
                </a:cubicBezTo>
                <a:cubicBezTo>
                  <a:pt x="3293375" y="302396"/>
                  <a:pt x="3767844" y="1128171"/>
                  <a:pt x="3767844" y="1128171"/>
                </a:cubicBezTo>
              </a:path>
            </a:pathLst>
          </a:custGeom>
          <a:ln>
            <a:solidFill>
              <a:srgbClr val="FF00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cxnSp>
        <p:nvCxnSpPr>
          <p:cNvPr id="62" name="Straight Arrow Connector 61"/>
          <p:cNvCxnSpPr/>
          <p:nvPr/>
        </p:nvCxnSpPr>
        <p:spPr>
          <a:xfrm flipV="1">
            <a:off x="2209800" y="3373438"/>
            <a:ext cx="2895600" cy="559434"/>
          </a:xfrm>
          <a:prstGeom prst="straightConnector1">
            <a:avLst/>
          </a:prstGeom>
          <a:ln>
            <a:solidFill>
              <a:srgbClr val="FF00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00"/>
                            </p:stCondLst>
                            <p:childTnLst>
                              <p:par>
                                <p:cTn id="1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utoUpdateAnimBg="0"/>
      <p:bldP spid="8199" grpId="0" build="p" autoUpdateAnimBg="0"/>
      <p:bldP spid="8201" grpId="0" build="p" autoUpdateAnimBg="0" advAuto="0"/>
      <p:bldP spid="13" grpId="0"/>
      <p:bldP spid="14" grpId="0"/>
      <p:bldP spid="15" grpId="0"/>
      <p:bldP spid="16" grpId="0"/>
      <p:bldP spid="17" grpId="0"/>
      <p:bldP spid="20" grpId="0" animBg="1"/>
      <p:bldP spid="23" grpId="0" animBg="1"/>
      <p:bldP spid="33" grpId="0" animBg="1"/>
      <p:bldP spid="44" grpId="0" animBg="1"/>
      <p:bldP spid="51" grpId="0"/>
      <p:bldP spid="56" grpId="0"/>
      <p:bldP spid="61" grpId="0" animBg="1"/>
      <p:bldP spid="6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12"/>
          <p:cNvSpPr>
            <a:spLocks noChangeArrowheads="1"/>
          </p:cNvSpPr>
          <p:nvPr/>
        </p:nvSpPr>
        <p:spPr bwMode="auto">
          <a:xfrm>
            <a:off x="1057275" y="1271588"/>
            <a:ext cx="770572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1" u="sng" dirty="0">
                <a:ea typeface="Times New Roman" pitchFamily="-112" charset="0"/>
                <a:cs typeface="Times New Roman" pitchFamily="-112" charset="0"/>
              </a:rPr>
              <a:t>Standard 7MG2.1</a:t>
            </a:r>
            <a:r>
              <a:rPr lang="en-US" sz="2400" b="1" u="sng" dirty="0" smtClean="0">
                <a:solidFill>
                  <a:srgbClr val="FF0000"/>
                </a:solidFill>
                <a:ea typeface="Times New Roman" pitchFamily="-112" charset="0"/>
                <a:cs typeface="Times New Roman" pitchFamily="-112" charset="0"/>
              </a:rPr>
              <a:t> </a:t>
            </a:r>
          </a:p>
          <a:p>
            <a:pPr algn="l"/>
            <a:r>
              <a:rPr lang="en-US" sz="2400" b="1" dirty="0" smtClean="0">
                <a:solidFill>
                  <a:srgbClr val="3366FF"/>
                </a:solidFill>
                <a:ea typeface="Times New Roman" pitchFamily="-112" charset="0"/>
                <a:cs typeface="Times New Roman" pitchFamily="-112" charset="0"/>
              </a:rPr>
              <a:t>Use </a:t>
            </a:r>
            <a:r>
              <a:rPr lang="en-US" sz="2400" b="1" dirty="0">
                <a:solidFill>
                  <a:srgbClr val="3366FF"/>
                </a:solidFill>
                <a:ea typeface="Times New Roman" pitchFamily="-112" charset="0"/>
                <a:cs typeface="Times New Roman" pitchFamily="-112" charset="0"/>
              </a:rPr>
              <a:t>formulas routinely for finding the perimeter and area of basic two-dimensional figures </a:t>
            </a:r>
            <a:r>
              <a:rPr lang="en-US" sz="2400" b="0" dirty="0">
                <a:solidFill>
                  <a:srgbClr val="000000"/>
                </a:solidFill>
                <a:ea typeface="Times New Roman" pitchFamily="-112" charset="0"/>
                <a:cs typeface="Times New Roman" pitchFamily="-112" charset="0"/>
              </a:rPr>
              <a:t>and the surface area and volume of basic three-dimensional figures, </a:t>
            </a:r>
            <a:r>
              <a:rPr lang="en-US" sz="2400" b="1" dirty="0">
                <a:solidFill>
                  <a:srgbClr val="3366FF"/>
                </a:solidFill>
                <a:ea typeface="Times New Roman" pitchFamily="-112" charset="0"/>
                <a:cs typeface="Times New Roman" pitchFamily="-112" charset="0"/>
              </a:rPr>
              <a:t>including </a:t>
            </a:r>
            <a:r>
              <a:rPr lang="en-US" sz="2400" b="0" dirty="0">
                <a:solidFill>
                  <a:srgbClr val="000000"/>
                </a:solidFill>
                <a:ea typeface="Times New Roman" pitchFamily="-112" charset="0"/>
                <a:cs typeface="Times New Roman" pitchFamily="-112" charset="0"/>
              </a:rPr>
              <a:t>rectangles, parallelograms, trapezoids, squares, triangles, </a:t>
            </a:r>
            <a:r>
              <a:rPr lang="en-US" sz="2400" b="1" dirty="0">
                <a:solidFill>
                  <a:srgbClr val="3366FF"/>
                </a:solidFill>
                <a:ea typeface="Times New Roman" pitchFamily="-112" charset="0"/>
                <a:cs typeface="Times New Roman" pitchFamily="-112" charset="0"/>
              </a:rPr>
              <a:t>circles</a:t>
            </a:r>
            <a:r>
              <a:rPr lang="en-US" sz="2400" dirty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,</a:t>
            </a:r>
            <a:r>
              <a:rPr lang="en-US" sz="2400" dirty="0">
                <a:solidFill>
                  <a:srgbClr val="000000"/>
                </a:solidFill>
                <a:ea typeface="Times New Roman" pitchFamily="-112" charset="0"/>
                <a:cs typeface="Times New Roman" pitchFamily="-112" charset="0"/>
              </a:rPr>
              <a:t> </a:t>
            </a:r>
            <a:r>
              <a:rPr lang="en-US" sz="2400" b="0" dirty="0">
                <a:solidFill>
                  <a:srgbClr val="000000"/>
                </a:solidFill>
                <a:ea typeface="Times New Roman" pitchFamily="-112" charset="0"/>
                <a:cs typeface="Times New Roman" pitchFamily="-112" charset="0"/>
              </a:rPr>
              <a:t>prisms, and cylinders</a:t>
            </a:r>
            <a:r>
              <a:rPr lang="en-US" sz="2000" b="0" dirty="0">
                <a:solidFill>
                  <a:srgbClr val="000000"/>
                </a:solidFill>
                <a:ea typeface="Times New Roman" pitchFamily="-112" charset="0"/>
                <a:cs typeface="Times New Roman" pitchFamily="-112" charset="0"/>
              </a:rPr>
              <a:t>.</a:t>
            </a:r>
            <a:r>
              <a:rPr lang="en-US" sz="2000" b="0" dirty="0" smtClean="0">
                <a:solidFill>
                  <a:srgbClr val="000000"/>
                </a:solidFill>
                <a:ea typeface="Times New Roman" pitchFamily="-112" charset="0"/>
                <a:cs typeface="Times New Roman" pitchFamily="-112" charset="0"/>
              </a:rPr>
              <a:t> </a:t>
            </a:r>
            <a:endParaRPr lang="en-US" sz="2000" b="0" dirty="0">
              <a:solidFill>
                <a:srgbClr val="000000"/>
              </a:solidFill>
              <a:ea typeface="Times New Roman" pitchFamily="-112" charset="0"/>
              <a:cs typeface="Times New Roman" pitchFamily="-112" charset="0"/>
            </a:endParaRPr>
          </a:p>
        </p:txBody>
      </p:sp>
      <p:pic>
        <p:nvPicPr>
          <p:cNvPr id="23556" name="Picture 14" descr="LH_7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16" descr="CA STDS IC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7763" y="533400"/>
            <a:ext cx="43783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066800" y="3886200"/>
            <a:ext cx="7391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>
                <a:ea typeface="Times New Roman" pitchFamily="-112" charset="0"/>
                <a:cs typeface="Times New Roman" pitchFamily="-112" charset="0"/>
              </a:rPr>
              <a:t>Standard 7MG3.1 </a:t>
            </a:r>
          </a:p>
          <a:p>
            <a:r>
              <a:rPr lang="en-US" sz="2400" b="1" dirty="0" smtClean="0">
                <a:solidFill>
                  <a:srgbClr val="3366FF"/>
                </a:solidFill>
                <a:ea typeface="Times New Roman" pitchFamily="-112" charset="0"/>
                <a:cs typeface="Times New Roman" pitchFamily="-112" charset="0"/>
              </a:rPr>
              <a:t>Identify </a:t>
            </a:r>
            <a:r>
              <a:rPr lang="en-US" sz="2400" dirty="0" smtClean="0">
                <a:solidFill>
                  <a:srgbClr val="000000"/>
                </a:solidFill>
                <a:ea typeface="Times New Roman" pitchFamily="-112" charset="0"/>
                <a:cs typeface="Times New Roman" pitchFamily="-112" charset="0"/>
              </a:rPr>
              <a:t>and construct </a:t>
            </a:r>
            <a:r>
              <a:rPr lang="en-US" sz="2400" b="1" dirty="0" smtClean="0">
                <a:solidFill>
                  <a:srgbClr val="3366FF"/>
                </a:solidFill>
                <a:ea typeface="Times New Roman" pitchFamily="-112" charset="0"/>
                <a:cs typeface="Times New Roman" pitchFamily="-112" charset="0"/>
              </a:rPr>
              <a:t>basic elements of  geometric figures </a:t>
            </a:r>
            <a:r>
              <a:rPr lang="en-US" sz="2400" dirty="0" smtClean="0">
                <a:solidFill>
                  <a:srgbClr val="000000"/>
                </a:solidFill>
                <a:ea typeface="Times New Roman" pitchFamily="-112" charset="0"/>
                <a:cs typeface="Times New Roman" pitchFamily="-112" charset="0"/>
              </a:rPr>
              <a:t>(e.g., altitudes, midpoints, diagonals, angle bisectors, and perpendicular bisectors; </a:t>
            </a:r>
            <a:r>
              <a:rPr lang="en-US" sz="2400" b="1" dirty="0" smtClean="0">
                <a:solidFill>
                  <a:srgbClr val="3366FF"/>
                </a:solidFill>
                <a:ea typeface="Times New Roman" pitchFamily="-112" charset="0"/>
                <a:cs typeface="Times New Roman" pitchFamily="-112" charset="0"/>
              </a:rPr>
              <a:t>central angles, radii, diameters, and chords of circles</a:t>
            </a:r>
            <a:r>
              <a:rPr lang="en-US" sz="2400" dirty="0" smtClean="0">
                <a:solidFill>
                  <a:srgbClr val="000000"/>
                </a:solidFill>
                <a:ea typeface="Times New Roman" pitchFamily="-112" charset="0"/>
                <a:cs typeface="Times New Roman" pitchFamily="-112" charset="0"/>
              </a:rPr>
              <a:t>) by using a compass and straightedge.</a:t>
            </a:r>
            <a:endParaRPr lang="en-US" sz="2400" dirty="0">
              <a:solidFill>
                <a:srgbClr val="00FF00"/>
              </a:solidFill>
              <a:ea typeface="Times New Roman" pitchFamily="-112" charset="0"/>
              <a:cs typeface="Times New Roman" pitchFamily="-112" charset="0"/>
            </a:endParaRPr>
          </a:p>
        </p:txBody>
      </p:sp>
      <p:sp>
        <p:nvSpPr>
          <p:cNvPr id="9" name="Action Button: Forward or Next 8">
            <a:hlinkClick r:id="" action="ppaction://hlinkshowjump?jump=nextslide" highlightClick="1"/>
          </p:cNvPr>
          <p:cNvSpPr/>
          <p:nvPr/>
        </p:nvSpPr>
        <p:spPr>
          <a:xfrm>
            <a:off x="8458200" y="6229350"/>
            <a:ext cx="685800" cy="62865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Back or Previous 9">
            <a:hlinkClick r:id="" action="ppaction://hlinkshowjump?jump=previousslide" highlightClick="1"/>
          </p:cNvPr>
          <p:cNvSpPr/>
          <p:nvPr/>
        </p:nvSpPr>
        <p:spPr>
          <a:xfrm>
            <a:off x="7772400" y="6229350"/>
            <a:ext cx="685800" cy="62865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5" descr="LH_7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0040" name="Picture 8" descr="MAC3_p35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3713" y="1219200"/>
            <a:ext cx="8135937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458200" y="6229350"/>
            <a:ext cx="685800" cy="62865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Back or Previous 7">
            <a:hlinkClick r:id="" action="ppaction://hlinkshowjump?jump=previousslide" highlightClick="1"/>
          </p:cNvPr>
          <p:cNvSpPr/>
          <p:nvPr/>
        </p:nvSpPr>
        <p:spPr>
          <a:xfrm>
            <a:off x="7772400" y="6229350"/>
            <a:ext cx="685800" cy="62865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0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 descr="LH_7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1062" name="Picture 6" descr="MAC3_p35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3713" y="1247775"/>
            <a:ext cx="8135937" cy="22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458200" y="6229350"/>
            <a:ext cx="685800" cy="62865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7772400" y="6229350"/>
            <a:ext cx="685800" cy="62865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1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1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59BE0101329C4F169ED1183E60B3EF18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CHARTLABELS" val="0"/>
  <p:tag name="SLIDEORDER" val="9"/>
  <p:tag name="SLIDEGUID" val="6B69960E51534EB8A6BBEFF6CFE2E663"/>
  <p:tag name="ANSWERSALIAS" val="A¤B¤C¤D"/>
  <p:tag name="RESPONSESGATHERED" val="False"/>
  <p:tag name="QUESTIONTEXT" val="Find the coordinates of the vertices of trapezoid PQRS with vertices P(–4, –3), Q(–1, –3), R(–1, –2), and S(–4, –1) translated by (5, 1)."/>
  <p:tag name="QUESTIONALIAS" val="Find the coordinates of the vertices of trapezoid PQRS with vertices P(–4, –3), Q(–1, –3), R(–1, –2), and S(–4, –1) translated by (5, 1)."/>
  <p:tag name="ANIMREMOVED" val="False"/>
</p:tagLst>
</file>

<file path=ppt/tags/tag1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lphaUCPeriod"/>
  <p:tag name="ANSWERTEXT" val="A&#10;B&#10;C&#10;D"/>
</p:tagLst>
</file>

<file path=ppt/tags/tag1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1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1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59BE0101329C4F169ED1183E60B3EF18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CHARTLABELS" val="0"/>
  <p:tag name="SLIDEORDER" val="8"/>
  <p:tag name="SLIDEGUID" val="E3BEAC4217564217AC7160D73D27D3C2"/>
  <p:tag name="ANSWERSALIAS" val="A¤B¤C¤D"/>
  <p:tag name="QUESTIONTEXT" val="Refer to the figure. Find m1 if m2 is 35°."/>
  <p:tag name="QUESTIONALIAS" val="Refer to the figure. Find m1 if m2 is 35°."/>
  <p:tag name="ANIMREMOVED" val="False"/>
  <p:tag name="RESPONSESGATHERED" val="False"/>
</p:tagLst>
</file>

<file path=ppt/tags/tag2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2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2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GUID" val="59BE0101329C4F169ED1183E60B3EF18"/>
  <p:tag name="SLIDEID" val="59BE0101329C4F169ED1183E60B3EF18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CHARTLABELS" val="0"/>
  <p:tag name="ANSWERSALIAS" val="A¤B¤C¤D"/>
  <p:tag name="RESPONSESGATHERED" val="False"/>
  <p:tag name="QUESTIONTEXT" val="Find the circumference of the circle. Round to the nearest tenth."/>
  <p:tag name="QUESTIONALIAS" val="Find the circumference of the circle. Round to the nearest tenth."/>
  <p:tag name="ANIMREMOVED" val="False"/>
</p:tagLst>
</file>

<file path=ppt/tags/tag2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lphaUCPeriod"/>
  <p:tag name="ANSWERTEXT" val="A&#10;B&#10;C&#10;D"/>
</p:tagLst>
</file>

<file path=ppt/tags/tag2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2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GUID" val="73C8CB726CE24B27A68D0E8CA7E9B806"/>
  <p:tag name="SLIDEID" val="73C8CB726CE24B27A68D0E8CA7E9B806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ANSWERSALIAS" val="A¤B¤C¤D"/>
  <p:tag name="RESPONSESGATHERED" val="False"/>
  <p:tag name="QUESTIONTEXT" val="Find the circumference of the circle. Round to the nearest tenth."/>
  <p:tag name="QUESTIONALIAS" val="Find the circumference of the circle. Round to the nearest tenth."/>
  <p:tag name="ANIMREMOVED" val="False"/>
</p:tagLst>
</file>

<file path=ppt/tags/tag2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rabicPeriod"/>
  <p:tag name="ANSWERTEXT" val="A&#10;B&#10;C&#10;D"/>
</p:tagLst>
</file>

<file path=ppt/tags/tag2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2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GUID" val="F29F049DD2CB444584BFA2AA51C6DFF7"/>
  <p:tag name="SLIDEID" val="F29F049DD2CB444584BFA2AA51C6DFF7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ANSWERSALIAS" val="A¤B¤C¤D"/>
  <p:tag name="RESPONSESGATHERED" val="False"/>
  <p:tag name="QUESTIONTEXT" val="Find the area of the circle. Round to the nearest tenth."/>
  <p:tag name="QUESTIONALIAS" val="Find the area of the circle. Round to the nearest tenth."/>
  <p:tag name="ANIMREMOVED" val="False"/>
</p:tagLst>
</file>

<file path=ppt/tags/tag2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rabicPeriod"/>
  <p:tag name="ANSWERTEXT" val="A&#10;B&#10;C&#10;D"/>
</p:tagLst>
</file>

<file path=ppt/tags/tag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lphaUCPeriod"/>
  <p:tag name="ANSWERTEXT" val="A&#10;B&#10;C&#10;D"/>
</p:tagLst>
</file>

<file path=ppt/tags/tag3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3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59BE0101329C4F169ED1183E60B3EF18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CHARTLABELS" val="0"/>
  <p:tag name="SLIDEORDER" val="4"/>
  <p:tag name="SLIDEGUID" val="2153DB5098844D7AA4AFFFDFA4C16BCA"/>
  <p:tag name="ANSWERSALIAS" val="A¤B¤C¤D"/>
  <p:tag name="RESPONSESGATHERED" val="False"/>
  <p:tag name="QUESTIONTEXT" val="Find the area of the circle. Round to the nearest tenth."/>
  <p:tag name="QUESTIONALIAS" val="Find the area of the circle. Round to the nearest tenth."/>
  <p:tag name="ANIMREMOVED" val="False"/>
</p:tagLst>
</file>

<file path=ppt/tags/tag3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lphaUCPeriod"/>
  <p:tag name="ANSWERTEXT" val="A&#10;B&#10;C&#10;D"/>
</p:tagLst>
</file>

<file path=ppt/tags/tag3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3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73C8CB726CE24B27A68D0E8CA7E9B806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8"/>
  <p:tag name="SLIDEGUID" val="43EFFF67EDE1476998D69F088EFFD1E9"/>
  <p:tag name="ANSWERSALIAS" val="A¤B¤C¤D"/>
  <p:tag name="RESPONSESGATHERED" val="False"/>
  <p:tag name="QUESTIONTEXT" val="Find the coordinates of the vertices of triangle LMN with vertices L(2, –1), M(0, –3), and N(4, –3) translated by (–2, 3)."/>
  <p:tag name="QUESTIONALIAS" val="Find the coordinates of the vertices of triangle LMN with vertices L(2, –1), M(0, –3), and N(4, –3) translated by (–2, 3)."/>
  <p:tag name="ANIMREMOVED" val="False"/>
</p:tagLst>
</file>

<file path=ppt/tags/tag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rabicPeriod"/>
  <p:tag name="ANSWERTEXT" val="A&#10;B&#10;C&#10;D"/>
</p:tagLst>
</file>

<file path=ppt/tags/tag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F29F049DD2CB444584BFA2AA51C6DFF7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8"/>
  <p:tag name="SLIDEGUID" val="8DC237A25B424C7A8865C92408657EBE"/>
  <p:tag name="ANSWERSALIAS" val="A¤B¤C¤D"/>
  <p:tag name="RESPONSESGATHERED" val="False"/>
  <p:tag name="QUESTIONTEXT" val="Find the coordinates of the vertices of rectangle JKLM with vertices J(–5, 4), K(–2, 4), L(–2, 3), and M(–5, 3) translated by (1, –2)."/>
  <p:tag name="QUESTIONALIAS" val="Find the coordinates of the vertices of rectangle JKLM with vertices J(–5, 4), K(–2, 4), L(–2, 3), and M(–5, 3) translated by (1, –2)."/>
  <p:tag name="ANIMREMOVED" val="False"/>
</p:tagLst>
</file>

<file path=ppt/tags/tag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rabicPeriod"/>
  <p:tag name="ANSWERTEXT" val="A&#10;B&#10;C&#10;D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1332</Words>
  <Application>Microsoft Macintosh PowerPoint</Application>
  <PresentationFormat>On-screen Show (4:3)</PresentationFormat>
  <Paragraphs>162</Paragraphs>
  <Slides>20</Slides>
  <Notes>18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Splash Screen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EUSD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Splash Screen</dc:title>
  <dc:creator>Michael Mitchell</dc:creator>
  <cp:lastModifiedBy>MMitchell</cp:lastModifiedBy>
  <cp:revision>40</cp:revision>
  <dcterms:created xsi:type="dcterms:W3CDTF">2009-12-09T18:05:14Z</dcterms:created>
  <dcterms:modified xsi:type="dcterms:W3CDTF">2009-12-09T21:07:18Z</dcterms:modified>
</cp:coreProperties>
</file>