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tags/tag24.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Default Extension="xml" ContentType="application/xml"/>
  <Override PartName="/ppt/tableStyles.xml" ContentType="application/vnd.openxmlformats-officedocument.presentationml.tableStyles+xml"/>
  <Override PartName="/ppt/tags/tag16.xml" ContentType="application/vnd.openxmlformats-officedocument.presentationml.tag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tags/tag2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ppt/tags/tag32.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tags/tag22.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presProps.xml" ContentType="application/vnd.openxmlformats-officedocument.presentationml.presProps+xml"/>
  <Override PartName="/ppt/tags/tag14.xml" ContentType="application/vnd.openxmlformats-officedocument.presentationml.tags+xml"/>
  <Override PartName="/ppt/slides/slide26.xml" ContentType="application/vnd.openxmlformats-officedocument.presentationml.slide+xml"/>
  <Override PartName="/ppt/tags/tag9.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tags/tag28.xml" ContentType="application/vnd.openxmlformats-officedocument.presentationml.tags+xml"/>
  <Override PartName="/ppt/slides/slide11.xml" ContentType="application/vnd.openxmlformats-officedocument.presentationml.slide+xml"/>
  <Override PartName="/ppt/tags/tag21.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slides/slide25.xml" ContentType="application/vnd.openxmlformats-officedocument.presentationml.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tags/tag27.xml" ContentType="application/vnd.openxmlformats-officedocument.presentationml.tags+xml"/>
  <Override PartName="/ppt/notesSlides/notesSlide19.xml" ContentType="application/vnd.openxmlformats-officedocument.presentationml.notesSlide+xml"/>
  <Override PartName="/ppt/slides/slide10.xml" ContentType="application/vnd.openxmlformats-officedocument.presentationml.slide+xml"/>
  <Override PartName="/ppt/tags/tag20.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docProps/app.xml" ContentType="application/vnd.openxmlformats-officedocument.extended-properties+xml"/>
  <Override PartName="/ppt/tags/tag19.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slides/slide24.xml" ContentType="application/vnd.openxmlformats-officedocument.presentationml.slide+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ags/tag26.xml" ContentType="application/vnd.openxmlformats-officedocument.presentationml.tags+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tags/tag35.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tags/tag25.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Override PartName="/ppt/slideLayouts/slideLayout10.xml" ContentType="application/vnd.openxmlformats-officedocument.presentationml.slideLayout+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0"/>
  </p:notesMasterIdLst>
  <p:sldIdLst>
    <p:sldId id="257" r:id="rId2"/>
    <p:sldId id="276" r:id="rId3"/>
    <p:sldId id="277" r:id="rId4"/>
    <p:sldId id="278" r:id="rId5"/>
    <p:sldId id="279" r:id="rId6"/>
    <p:sldId id="275" r:id="rId7"/>
    <p:sldId id="259" r:id="rId8"/>
    <p:sldId id="260" r:id="rId9"/>
    <p:sldId id="261" r:id="rId10"/>
    <p:sldId id="272" r:id="rId11"/>
    <p:sldId id="273" r:id="rId12"/>
    <p:sldId id="262" r:id="rId13"/>
    <p:sldId id="280" r:id="rId14"/>
    <p:sldId id="281" r:id="rId15"/>
    <p:sldId id="282" r:id="rId16"/>
    <p:sldId id="263" r:id="rId17"/>
    <p:sldId id="265" r:id="rId18"/>
    <p:sldId id="283" r:id="rId19"/>
    <p:sldId id="284" r:id="rId20"/>
    <p:sldId id="285" r:id="rId21"/>
    <p:sldId id="266" r:id="rId22"/>
    <p:sldId id="268" r:id="rId23"/>
    <p:sldId id="269" r:id="rId24"/>
    <p:sldId id="264" r:id="rId25"/>
    <p:sldId id="267" r:id="rId26"/>
    <p:sldId id="270" r:id="rId27"/>
    <p:sldId id="274" r:id="rId28"/>
    <p:sldId id="27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showGuides="1">
      <p:cViewPr varScale="1">
        <p:scale>
          <a:sx n="91" d="100"/>
          <a:sy n="91" d="100"/>
        </p:scale>
        <p:origin x="-848" y="-1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EE046-8B01-564F-BF7D-CE5430546204}" type="datetimeFigureOut">
              <a:rPr lang="en-US" smtClean="0"/>
              <a:pPr/>
              <a:t>12/10/09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371F2-CE0B-4D41-B6D0-E81ED7598A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BAF99D-95F7-1B46-A43F-F8077BB0CF5F}"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85929A6-442B-884C-9DDC-CA308BFBFCD5}" type="slidenum">
              <a:rPr lang="en-US"/>
              <a:pPr/>
              <a:t>13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85929A6-442B-884C-9DDC-CA308BFBFCD5}" type="slidenum">
              <a:rPr lang="en-US"/>
              <a:pPr/>
              <a:t>14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85929A6-442B-884C-9DDC-CA308BFBFCD5}" type="slidenum">
              <a:rPr lang="en-US"/>
              <a:pPr/>
              <a:t>15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721C010-DEDF-AA46-A9E4-6599DDBCF302}" type="slidenum">
              <a:rPr lang="en-US"/>
              <a:pPr/>
              <a:t>16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CDDA8C4-6D76-6741-8AE5-A5BA9332A239}" type="slidenum">
              <a:rPr lang="en-US"/>
              <a:pPr/>
              <a:t>17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CDDA8C4-6D76-6741-8AE5-A5BA9332A239}" type="slidenum">
              <a:rPr lang="en-US"/>
              <a:pPr/>
              <a:t>18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CDDA8C4-6D76-6741-8AE5-A5BA9332A239}" type="slidenum">
              <a:rPr lang="en-US"/>
              <a:pPr/>
              <a:t>19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CDDA8C4-6D76-6741-8AE5-A5BA9332A239}" type="slidenum">
              <a:rPr lang="en-US"/>
              <a:pPr/>
              <a:t>20</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1A94642-71B5-DF4E-A133-7BAD86430976}" type="slidenum">
              <a:rPr lang="en-US"/>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4D9C795-FDDE-4746-A94B-5AE017013E4F}" type="slidenum">
              <a:rPr lang="en-US"/>
              <a:pPr/>
              <a:t>22</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F9E2338F-F541-E547-B3BE-E02D8ED159A6}" type="slidenum">
              <a:rPr lang="en-US"/>
              <a:pPr/>
              <a:t>2</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F93A852-8A0B-9B45-BA07-0331B4C01B76}" type="slidenum">
              <a:rPr lang="en-US"/>
              <a:pPr/>
              <a:t>23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F8E94D0-22F4-B146-B7F0-D20BDE3D78DE}" type="slidenum">
              <a:rPr lang="en-US"/>
              <a:pPr/>
              <a:t>24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97AA57F-09D0-174F-9B1E-0B8235C21AAA}" type="slidenum">
              <a:rPr lang="en-US"/>
              <a:pPr/>
              <a:t>25</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36F4443-933E-AC4C-86A6-DB5CE9803B43}" type="slidenum">
              <a:rPr lang="en-US"/>
              <a:pPr/>
              <a:t>26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F8AE10F-02C1-684D-9524-49F3B80B9AFF}" type="slidenum">
              <a:rPr lang="en-US"/>
              <a:pPr/>
              <a:t>28</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2F2E875E-8195-3C43-9EC5-7DC7D50A0263}" type="slidenum">
              <a:rPr lang="en-US"/>
              <a:pPr/>
              <a:t>3</a:t>
            </a:fld>
            <a:endParaRPr lang="en-US"/>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9A1DF45E-D3E6-2A49-AA98-2AE8EF8332C0}" type="slidenum">
              <a:rPr lang="en-US"/>
              <a:pPr/>
              <a:t>4</a:t>
            </a:fld>
            <a:endParaRPr lang="en-US"/>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B5117803-9E7F-E841-B82D-9150D186EDDC}" type="slidenum">
              <a:rPr lang="en-US"/>
              <a:pPr/>
              <a:t>5</a:t>
            </a:fld>
            <a:endParaRPr lang="en-US"/>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2D2526D-FA91-0248-B18B-044BC420A820}" type="slidenum">
              <a:rPr lang="en-US"/>
              <a:pPr/>
              <a:t>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3FE3D29-583D-134C-A15A-4CA76327BBCC}" type="slidenum">
              <a:rPr lang="en-US"/>
              <a:pPr/>
              <a:t>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2664C79-B506-194D-BA40-13099FD54997}" type="slidenum">
              <a:rPr lang="en-US"/>
              <a:pPr/>
              <a:t>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85929A6-442B-884C-9DDC-CA308BFBFCD5}" type="slidenum">
              <a:rPr lang="en-US"/>
              <a:pPr/>
              <a:t>12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E1D212-DC4D-9841-8D45-5BC20E52741A}" type="datetimeFigureOut">
              <a:rPr lang="en-US" smtClean="0"/>
              <a:pPr/>
              <a:t>12/10/09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1D212-DC4D-9841-8D45-5BC20E52741A}" type="datetimeFigureOut">
              <a:rPr lang="en-US" smtClean="0"/>
              <a:pPr/>
              <a:t>12/10/09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1D212-DC4D-9841-8D45-5BC20E52741A}" type="datetimeFigureOut">
              <a:rPr lang="en-US" smtClean="0"/>
              <a:pPr/>
              <a:t>12/10/09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1D212-DC4D-9841-8D45-5BC20E52741A}" type="datetimeFigureOut">
              <a:rPr lang="en-US" smtClean="0"/>
              <a:pPr/>
              <a:t>12/10/09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1D212-DC4D-9841-8D45-5BC20E52741A}" type="datetimeFigureOut">
              <a:rPr lang="en-US" smtClean="0"/>
              <a:pPr/>
              <a:t>12/10/09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1D212-DC4D-9841-8D45-5BC20E52741A}" type="datetimeFigureOut">
              <a:rPr lang="en-US" smtClean="0"/>
              <a:pPr/>
              <a:t>12/10/09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E1D212-DC4D-9841-8D45-5BC20E52741A}" type="datetimeFigureOut">
              <a:rPr lang="en-US" smtClean="0"/>
              <a:pPr/>
              <a:t>12/10/09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E1D212-DC4D-9841-8D45-5BC20E52741A}" type="datetimeFigureOut">
              <a:rPr lang="en-US" smtClean="0"/>
              <a:pPr/>
              <a:t>12/10/09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1D212-DC4D-9841-8D45-5BC20E52741A}" type="datetimeFigureOut">
              <a:rPr lang="en-US" smtClean="0"/>
              <a:pPr/>
              <a:t>12/10/09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1D212-DC4D-9841-8D45-5BC20E52741A}" type="datetimeFigureOut">
              <a:rPr lang="en-US" smtClean="0"/>
              <a:pPr/>
              <a:t>12/10/09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1D212-DC4D-9841-8D45-5BC20E52741A}" type="datetimeFigureOut">
              <a:rPr lang="en-US" smtClean="0"/>
              <a:pPr/>
              <a:t>12/10/09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C8D38-4EE5-6941-9AB8-20F5B45207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1D212-DC4D-9841-8D45-5BC20E52741A}" type="datetimeFigureOut">
              <a:rPr lang="en-US" smtClean="0"/>
              <a:pPr/>
              <a:t>12/10/09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C8D38-4EE5-6941-9AB8-20F5B45207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8.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16.jpe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8.jpeg"/><Relationship Id="rId5" Type="http://schemas.openxmlformats.org/officeDocument/2006/relationships/image" Target="../media/image22.jpeg"/><Relationship Id="rId6" Type="http://schemas.openxmlformats.org/officeDocument/2006/relationships/image" Target="../media/image16.jpeg"/><Relationship Id="rId7" Type="http://schemas.openxmlformats.org/officeDocument/2006/relationships/image" Target="../media/image23.jpe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8.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16.jpe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8.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16.jpe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8.jpeg"/><Relationship Id="rId5" Type="http://schemas.openxmlformats.org/officeDocument/2006/relationships/image" Target="../media/image22.jpe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16.jpeg"/><Relationship Id="rId9" Type="http://schemas.openxmlformats.org/officeDocument/2006/relationships/image" Target="../media/image23.jpe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9.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16.jpe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9.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16.jpe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9.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16.jpe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9.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16.jpe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9.jpeg"/><Relationship Id="rId5" Type="http://schemas.openxmlformats.org/officeDocument/2006/relationships/image" Target="../media/image26.jpe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16.jpeg"/><Relationship Id="rId9" Type="http://schemas.openxmlformats.org/officeDocument/2006/relationships/image" Target="../media/image27.jpe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2.jpeg"/><Relationship Id="rId5" Type="http://schemas.openxmlformats.org/officeDocument/2006/relationships/image" Target="../media/image16.jpeg"/><Relationship Id="rId6" Type="http://schemas.openxmlformats.org/officeDocument/2006/relationships/image" Target="../media/image11.jpeg"/><Relationship Id="rId7" Type="http://schemas.openxmlformats.org/officeDocument/2006/relationships/image" Target="../media/image30.jpe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2.jpeg"/><Relationship Id="rId5" Type="http://schemas.openxmlformats.org/officeDocument/2006/relationships/image" Target="../media/image24.png"/><Relationship Id="rId6" Type="http://schemas.openxmlformats.org/officeDocument/2006/relationships/image" Target="../media/image16.jpeg"/><Relationship Id="rId7" Type="http://schemas.openxmlformats.org/officeDocument/2006/relationships/image" Target="../media/image11.jpeg"/><Relationship Id="rId8" Type="http://schemas.openxmlformats.org/officeDocument/2006/relationships/image" Target="../media/image31.png"/><Relationship Id="rId9" Type="http://schemas.openxmlformats.org/officeDocument/2006/relationships/image" Target="../media/image30.jpe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Layout" Target="../slideLayouts/slideLayout2.xml"/><Relationship Id="rId5" Type="http://schemas.openxmlformats.org/officeDocument/2006/relationships/notesSlide" Target="../notesSlides/notesSlide21.xml"/><Relationship Id="rId6" Type="http://schemas.openxmlformats.org/officeDocument/2006/relationships/image" Target="../media/image32.jpeg"/><Relationship Id="rId7" Type="http://schemas.openxmlformats.org/officeDocument/2006/relationships/image" Target="../media/image8.jpeg"/><Relationship Id="rId8" Type="http://schemas.openxmlformats.org/officeDocument/2006/relationships/image" Target="../media/image33.jpeg"/><Relationship Id="rId9" Type="http://schemas.openxmlformats.org/officeDocument/2006/relationships/image" Target="../media/image16.jpeg"/><Relationship Id="rId1" Type="http://schemas.openxmlformats.org/officeDocument/2006/relationships/tags" Target="../tags/tag29.xml"/><Relationship Id="rId2"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tags" Target="../tags/tag34.xml"/><Relationship Id="rId4" Type="http://schemas.openxmlformats.org/officeDocument/2006/relationships/slideLayout" Target="../slideLayouts/slideLayout2.xml"/><Relationship Id="rId5" Type="http://schemas.openxmlformats.org/officeDocument/2006/relationships/notesSlide" Target="../notesSlides/notesSlide22.xml"/><Relationship Id="rId6" Type="http://schemas.openxmlformats.org/officeDocument/2006/relationships/image" Target="../media/image32.jpeg"/><Relationship Id="rId7" Type="http://schemas.openxmlformats.org/officeDocument/2006/relationships/image" Target="../media/image9.jpeg"/><Relationship Id="rId8" Type="http://schemas.openxmlformats.org/officeDocument/2006/relationships/image" Target="../media/image34.jpeg"/><Relationship Id="rId9" Type="http://schemas.openxmlformats.org/officeDocument/2006/relationships/image" Target="../media/image16.jpeg"/><Relationship Id="rId1" Type="http://schemas.openxmlformats.org/officeDocument/2006/relationships/tags" Target="../tags/tag32.xml"/><Relationship Id="rId2"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slideLayout" Target="../slideLayouts/slideLayout2.xml"/><Relationship Id="rId5" Type="http://schemas.openxmlformats.org/officeDocument/2006/relationships/notesSlide" Target="../notesSlides/notesSlide23.xml"/><Relationship Id="rId6" Type="http://schemas.openxmlformats.org/officeDocument/2006/relationships/image" Target="../media/image32.jpeg"/><Relationship Id="rId7" Type="http://schemas.openxmlformats.org/officeDocument/2006/relationships/image" Target="../media/image16.jpeg"/><Relationship Id="rId8" Type="http://schemas.openxmlformats.org/officeDocument/2006/relationships/image" Target="../media/image11.jpeg"/><Relationship Id="rId9" Type="http://schemas.openxmlformats.org/officeDocument/2006/relationships/image" Target="../media/image35.jpeg"/><Relationship Id="rId1" Type="http://schemas.openxmlformats.org/officeDocument/2006/relationships/tags" Target="../tags/tag35.xml"/><Relationship Id="rId2" Type="http://schemas.openxmlformats.org/officeDocument/2006/relationships/tags" Target="../tags/tag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1" Type="http://schemas.openxmlformats.org/officeDocument/2006/relationships/hyperlink" Target="http://www.ca.gr7math.com/" TargetMode="External"/><Relationship Id="rId12" Type="http://schemas.openxmlformats.org/officeDocument/2006/relationships/image" Target="../media/image41.jpeg"/><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24.xml"/><Relationship Id="rId4" Type="http://schemas.openxmlformats.org/officeDocument/2006/relationships/slide" Target="slide7.xml"/><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5.jpeg"/><Relationship Id="rId9" Type="http://schemas.openxmlformats.org/officeDocument/2006/relationships/image" Target="../media/image40.jpeg"/><Relationship Id="rId10" Type="http://schemas.openxmlformats.org/officeDocument/2006/relationships/image" Target="../media/image6.jpeg"/></Relationships>
</file>

<file path=ppt/slides/_rels/slide3.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9.jpe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4.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0.jpeg"/><Relationship Id="rId13" Type="http://schemas.openxmlformats.org/officeDocument/2006/relationships/image" Target="../media/image11.jpeg"/><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5.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12.jpeg"/><Relationship Id="rId13" Type="http://schemas.openxmlformats.org/officeDocument/2006/relationships/image" Target="../media/image13.jpe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6.jpeg"/><Relationship Id="rId5" Type="http://schemas.openxmlformats.org/officeDocument/2006/relationships/image" Target="../media/image18.jpe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9.jpeg"/><Relationship Id="rId5" Type="http://schemas.openxmlformats.org/officeDocument/2006/relationships/image" Target="../media/image16.jpeg"/><Relationship Id="rId1" Type="http://schemas.openxmlformats.org/officeDocument/2006/relationships/tags" Target="../tags/tag16.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Splash Screen</a:t>
            </a:r>
          </a:p>
        </p:txBody>
      </p:sp>
      <p:pic>
        <p:nvPicPr>
          <p:cNvPr id="15363" name="Picture 5" descr="CAM7 Spl-07"/>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876800" y="4656664"/>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5562600" y="4656664"/>
            <a:ext cx="2743200" cy="1046440"/>
          </a:xfrm>
          <a:prstGeom prst="rect">
            <a:avLst/>
          </a:prstGeom>
          <a:noFill/>
        </p:spPr>
        <p:txBody>
          <a:bodyPr wrap="square" rtlCol="0">
            <a:spAutoFit/>
          </a:bodyPr>
          <a:lstStyle/>
          <a:p>
            <a:pPr algn="ctr"/>
            <a:r>
              <a:rPr lang="en-US" sz="3200" dirty="0" smtClean="0">
                <a:solidFill>
                  <a:schemeClr val="bg1"/>
                </a:solidFill>
              </a:rPr>
              <a:t>Chapter 7</a:t>
            </a:r>
          </a:p>
          <a:p>
            <a:endParaRPr lang="en-US" dirty="0"/>
          </a:p>
        </p:txBody>
      </p:sp>
      <p:sp>
        <p:nvSpPr>
          <p:cNvPr id="8" name="TextBox 7"/>
          <p:cNvSpPr txBox="1"/>
          <p:nvPr/>
        </p:nvSpPr>
        <p:spPr>
          <a:xfrm>
            <a:off x="6012026" y="5190064"/>
            <a:ext cx="1905000" cy="523220"/>
          </a:xfrm>
          <a:prstGeom prst="rect">
            <a:avLst/>
          </a:prstGeom>
          <a:noFill/>
        </p:spPr>
        <p:txBody>
          <a:bodyPr wrap="square" rtlCol="0">
            <a:spAutoFit/>
          </a:bodyPr>
          <a:lstStyle/>
          <a:p>
            <a:r>
              <a:rPr lang="en-US" sz="2800" dirty="0" smtClean="0">
                <a:solidFill>
                  <a:srgbClr val="FFFFFF"/>
                </a:solidFill>
                <a:latin typeface="Baskerville"/>
                <a:cs typeface="Baskerville"/>
              </a:rPr>
              <a:t>Lesson </a:t>
            </a:r>
            <a:r>
              <a:rPr lang="en-US" sz="2800" dirty="0">
                <a:solidFill>
                  <a:srgbClr val="FFFFFF"/>
                </a:solidFill>
                <a:latin typeface="Baskerville"/>
                <a:cs typeface="Baskerville"/>
              </a:rPr>
              <a:t>7</a:t>
            </a:r>
            <a:r>
              <a:rPr lang="en-US" sz="2800" dirty="0" smtClean="0">
                <a:solidFill>
                  <a:srgbClr val="FFFFFF"/>
                </a:solidFill>
                <a:latin typeface="Baskerville"/>
                <a:cs typeface="Baskerville"/>
              </a:rPr>
              <a:t>-</a:t>
            </a:r>
            <a:r>
              <a:rPr lang="en-US" sz="2800" dirty="0">
                <a:solidFill>
                  <a:srgbClr val="FFFFFF"/>
                </a:solidFill>
                <a:latin typeface="Baskerville"/>
                <a:cs typeface="Baskerville"/>
              </a:rPr>
              <a:t>3</a:t>
            </a:r>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sp>
        <p:nvSpPr>
          <p:cNvPr id="34" name="TextBox 33"/>
          <p:cNvSpPr txBox="1"/>
          <p:nvPr/>
        </p:nvSpPr>
        <p:spPr>
          <a:xfrm>
            <a:off x="152400" y="76200"/>
            <a:ext cx="8763000" cy="1015663"/>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000" dirty="0" smtClean="0">
                <a:solidFill>
                  <a:srgbClr val="0000FF"/>
                </a:solidFill>
                <a:latin typeface="Arial Rounded MT Bold"/>
                <a:cs typeface="Arial Rounded MT Bold"/>
              </a:rPr>
              <a:t>- You have been asked to paint the front of this building, including the door, water seal the roof and chimneys, and place new screen material over the windows. </a:t>
            </a:r>
            <a:endParaRPr lang="en-US" sz="2000" dirty="0">
              <a:solidFill>
                <a:srgbClr val="0000FF"/>
              </a:solidFill>
              <a:latin typeface="Arial Rounded MT Bold"/>
              <a:cs typeface="Arial Rounded MT Bold"/>
            </a:endParaRPr>
          </a:p>
        </p:txBody>
      </p:sp>
      <p:sp>
        <p:nvSpPr>
          <p:cNvPr id="35" name="Rectangle 34"/>
          <p:cNvSpPr/>
          <p:nvPr/>
        </p:nvSpPr>
        <p:spPr>
          <a:xfrm>
            <a:off x="152400" y="1143000"/>
            <a:ext cx="8991600" cy="1015663"/>
          </a:xfrm>
          <a:prstGeom prst="rect">
            <a:avLst/>
          </a:prstGeom>
          <a:effectLst>
            <a:outerShdw blurRad="50800" dist="38100" dir="2700000" algn="tl" rotWithShape="0">
              <a:srgbClr val="000000">
                <a:alpha val="43000"/>
              </a:srgbClr>
            </a:outerShdw>
          </a:effectLst>
        </p:spPr>
        <p:txBody>
          <a:bodyPr wrap="square">
            <a:spAutoFit/>
          </a:bodyPr>
          <a:lstStyle/>
          <a:p>
            <a:r>
              <a:rPr lang="en-US" sz="2000" dirty="0" smtClean="0">
                <a:solidFill>
                  <a:srgbClr val="0000FF"/>
                </a:solidFill>
                <a:latin typeface="Arial Rounded MT Bold"/>
                <a:cs typeface="Arial Rounded MT Bold"/>
              </a:rPr>
              <a:t>- To do so you must calculate the square footage for each shape the house contains. How many different shapes are there, what are they, and how many of each one are there?</a:t>
            </a:r>
            <a:endParaRPr lang="en-US" sz="2000" dirty="0">
              <a:solidFill>
                <a:srgbClr val="0000FF"/>
              </a:solidFill>
            </a:endParaRPr>
          </a:p>
        </p:txBody>
      </p:sp>
      <p:pic>
        <p:nvPicPr>
          <p:cNvPr id="36" name="Picture 35" descr="colonial-homes-01-1.jpg"/>
          <p:cNvPicPr>
            <a:picLocks noChangeAspect="1"/>
          </p:cNvPicPr>
          <p:nvPr/>
        </p:nvPicPr>
        <p:blipFill>
          <a:blip r:embed="rId2"/>
          <a:stretch>
            <a:fillRect/>
          </a:stretch>
        </p:blipFill>
        <p:spPr>
          <a:xfrm>
            <a:off x="152400" y="2209800"/>
            <a:ext cx="5257800" cy="4479645"/>
          </a:xfrm>
          <a:prstGeom prst="rect">
            <a:avLst/>
          </a:prstGeom>
          <a:effectLst>
            <a:outerShdw blurRad="50800" dist="38100" dir="2700000" algn="tl" rotWithShape="0">
              <a:srgbClr val="000000">
                <a:alpha val="43000"/>
              </a:srgbClr>
            </a:outerShdw>
          </a:effectLst>
        </p:spPr>
      </p:pic>
      <p:sp>
        <p:nvSpPr>
          <p:cNvPr id="37" name="Trapezoid 36"/>
          <p:cNvSpPr/>
          <p:nvPr/>
        </p:nvSpPr>
        <p:spPr>
          <a:xfrm>
            <a:off x="7696200" y="3048000"/>
            <a:ext cx="990600" cy="990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8001000" y="4724400"/>
            <a:ext cx="381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V="1">
            <a:off x="3200400" y="3657600"/>
            <a:ext cx="4495800" cy="5334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1905000" y="4038600"/>
            <a:ext cx="5943600" cy="1632834"/>
            <a:chOff x="1905000" y="4038600"/>
            <a:chExt cx="5943600" cy="1632834"/>
          </a:xfrm>
        </p:grpSpPr>
        <p:cxnSp>
          <p:nvCxnSpPr>
            <p:cNvPr id="41" name="Straight Arrow Connector 40"/>
            <p:cNvCxnSpPr/>
            <p:nvPr/>
          </p:nvCxnSpPr>
          <p:spPr>
            <a:xfrm flipV="1">
              <a:off x="2324100" y="5257800"/>
              <a:ext cx="5524500" cy="1524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2868277" y="5257800"/>
              <a:ext cx="4980323" cy="41363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905000" y="4038600"/>
              <a:ext cx="5943600" cy="12192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343400" y="5029200"/>
              <a:ext cx="3505200" cy="2286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6172200" y="2590800"/>
            <a:ext cx="2209800" cy="38100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b="1" dirty="0" smtClean="0"/>
              <a:t>1 Trapezoid</a:t>
            </a:r>
            <a:endParaRPr lang="en-US" b="1" dirty="0"/>
          </a:p>
        </p:txBody>
      </p:sp>
      <p:sp>
        <p:nvSpPr>
          <p:cNvPr id="54" name="TextBox 53"/>
          <p:cNvSpPr txBox="1"/>
          <p:nvPr/>
        </p:nvSpPr>
        <p:spPr>
          <a:xfrm>
            <a:off x="6172200" y="4419600"/>
            <a:ext cx="2209800" cy="38100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b="1" dirty="0" smtClean="0"/>
              <a:t>13 Rectangle’s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left)">
                                      <p:cBhvr>
                                        <p:cTn id="24" dur="500"/>
                                        <p:tgtEl>
                                          <p:spTgt spid="53"/>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childTnLst>
                                </p:cTn>
                              </p:par>
                              <p:par>
                                <p:cTn id="33" presetID="22" presetClass="entr" presetSubtype="8"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right)">
                                      <p:cBhvr>
                                        <p:cTn id="3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animBg="1"/>
      <p:bldP spid="38" grpId="0" animBg="1"/>
      <p:bldP spid="53" grpId="0"/>
      <p:bldP spid="5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152400" y="295870"/>
            <a:ext cx="8763000" cy="1015663"/>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000" dirty="0" smtClean="0">
                <a:solidFill>
                  <a:srgbClr val="0000FF"/>
                </a:solidFill>
                <a:latin typeface="Arial Rounded MT Bold"/>
                <a:cs typeface="Arial Rounded MT Bold"/>
              </a:rPr>
              <a:t>- You have been asked to paint the Kuwait national flag for display at the United nations. You have to determine the amount of green, white, red, and black paint that you need.</a:t>
            </a:r>
            <a:endParaRPr lang="en-US" sz="2000" dirty="0">
              <a:solidFill>
                <a:srgbClr val="0000FF"/>
              </a:solidFill>
              <a:latin typeface="Arial Rounded MT Bold"/>
              <a:cs typeface="Arial Rounded MT Bold"/>
            </a:endParaRPr>
          </a:p>
        </p:txBody>
      </p:sp>
      <p:pic>
        <p:nvPicPr>
          <p:cNvPr id="5" name="Picture 4" descr="ku-lgflag.gif"/>
          <p:cNvPicPr>
            <a:picLocks noChangeAspect="1"/>
          </p:cNvPicPr>
          <p:nvPr/>
        </p:nvPicPr>
        <p:blipFill>
          <a:blip r:embed="rId2"/>
          <a:stretch>
            <a:fillRect/>
          </a:stretch>
        </p:blipFill>
        <p:spPr>
          <a:xfrm>
            <a:off x="177799" y="3429000"/>
            <a:ext cx="5181601" cy="2590800"/>
          </a:xfrm>
          <a:prstGeom prst="rect">
            <a:avLst/>
          </a:prstGeom>
        </p:spPr>
      </p:pic>
      <p:sp>
        <p:nvSpPr>
          <p:cNvPr id="6" name="Rectangle 5"/>
          <p:cNvSpPr/>
          <p:nvPr/>
        </p:nvSpPr>
        <p:spPr>
          <a:xfrm>
            <a:off x="152400" y="1600200"/>
            <a:ext cx="8991600" cy="1015663"/>
          </a:xfrm>
          <a:prstGeom prst="rect">
            <a:avLst/>
          </a:prstGeom>
          <a:effectLst>
            <a:outerShdw blurRad="50800" dist="38100" dir="2700000" algn="tl" rotWithShape="0">
              <a:srgbClr val="000000">
                <a:alpha val="43000"/>
              </a:srgbClr>
            </a:outerShdw>
          </a:effectLst>
        </p:spPr>
        <p:txBody>
          <a:bodyPr wrap="square">
            <a:spAutoFit/>
          </a:bodyPr>
          <a:lstStyle/>
          <a:p>
            <a:r>
              <a:rPr lang="en-US" sz="2000" dirty="0" smtClean="0">
                <a:solidFill>
                  <a:srgbClr val="0000FF"/>
                </a:solidFill>
                <a:latin typeface="Arial Rounded MT Bold"/>
                <a:cs typeface="Arial Rounded MT Bold"/>
              </a:rPr>
              <a:t>- To do so you must calculate the square footage for each shape contained in the flag. How many different shapes are there and how many of each one are in the flag?</a:t>
            </a:r>
            <a:endParaRPr lang="en-US" sz="2000" dirty="0">
              <a:solidFill>
                <a:srgbClr val="0000FF"/>
              </a:solidFill>
            </a:endParaRPr>
          </a:p>
        </p:txBody>
      </p:sp>
      <p:cxnSp>
        <p:nvCxnSpPr>
          <p:cNvPr id="7" name="Straight Arrow Connector 6"/>
          <p:cNvCxnSpPr/>
          <p:nvPr/>
        </p:nvCxnSpPr>
        <p:spPr>
          <a:xfrm flipV="1">
            <a:off x="990600" y="3657600"/>
            <a:ext cx="6705600" cy="9525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77000" y="2590800"/>
            <a:ext cx="2209800" cy="38100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b="1" dirty="0" smtClean="0"/>
              <a:t>1 Trapezoid</a:t>
            </a:r>
            <a:endParaRPr lang="en-US" b="1" dirty="0"/>
          </a:p>
        </p:txBody>
      </p:sp>
      <p:sp>
        <p:nvSpPr>
          <p:cNvPr id="9" name="Trapezoid 8"/>
          <p:cNvSpPr/>
          <p:nvPr/>
        </p:nvSpPr>
        <p:spPr>
          <a:xfrm>
            <a:off x="7696200" y="3200400"/>
            <a:ext cx="990600" cy="990600"/>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flipH="1" flipV="1">
            <a:off x="195359" y="4724797"/>
            <a:ext cx="2590006" cy="1588"/>
          </a:xfrm>
          <a:prstGeom prst="line">
            <a:avLst/>
          </a:prstGeom>
          <a:ln w="381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1295400" y="3831898"/>
            <a:ext cx="6400800" cy="1883102"/>
            <a:chOff x="1295400" y="3831898"/>
            <a:chExt cx="6400800" cy="1883102"/>
          </a:xfrm>
        </p:grpSpPr>
        <p:cxnSp>
          <p:nvCxnSpPr>
            <p:cNvPr id="14" name="Straight Arrow Connector 13"/>
            <p:cNvCxnSpPr/>
            <p:nvPr/>
          </p:nvCxnSpPr>
          <p:spPr>
            <a:xfrm>
              <a:off x="1295400" y="3831898"/>
              <a:ext cx="6400800" cy="12192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295400" y="5029200"/>
              <a:ext cx="6400800" cy="6858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5" name="Rectangle 34"/>
          <p:cNvSpPr/>
          <p:nvPr/>
        </p:nvSpPr>
        <p:spPr>
          <a:xfrm>
            <a:off x="7761888" y="6020594"/>
            <a:ext cx="924912" cy="4564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Isosceles Triangle 35"/>
          <p:cNvSpPr/>
          <p:nvPr/>
        </p:nvSpPr>
        <p:spPr>
          <a:xfrm>
            <a:off x="7772400" y="4495800"/>
            <a:ext cx="914400" cy="9144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6477000" y="4343400"/>
            <a:ext cx="2209800" cy="38100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b="1" dirty="0" smtClean="0"/>
              <a:t>2 Triangles</a:t>
            </a:r>
            <a:endParaRPr lang="en-US" b="1" dirty="0"/>
          </a:p>
        </p:txBody>
      </p:sp>
      <p:sp>
        <p:nvSpPr>
          <p:cNvPr id="39" name="TextBox 38"/>
          <p:cNvSpPr txBox="1"/>
          <p:nvPr/>
        </p:nvSpPr>
        <p:spPr>
          <a:xfrm>
            <a:off x="6629400" y="5562600"/>
            <a:ext cx="2209800" cy="38100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b="1" dirty="0" smtClean="0"/>
              <a:t>3 Rectangles</a:t>
            </a:r>
            <a:endParaRPr lang="en-US" b="1" dirty="0"/>
          </a:p>
        </p:txBody>
      </p:sp>
      <p:grpSp>
        <p:nvGrpSpPr>
          <p:cNvPr id="44" name="Group 43"/>
          <p:cNvGrpSpPr/>
          <p:nvPr/>
        </p:nvGrpSpPr>
        <p:grpSpPr>
          <a:xfrm>
            <a:off x="3581400" y="3810000"/>
            <a:ext cx="4114800" cy="2438400"/>
            <a:chOff x="3581400" y="3810000"/>
            <a:chExt cx="4114800" cy="2438400"/>
          </a:xfrm>
        </p:grpSpPr>
        <p:grpSp>
          <p:nvGrpSpPr>
            <p:cNvPr id="43" name="Group 42"/>
            <p:cNvGrpSpPr/>
            <p:nvPr/>
          </p:nvGrpSpPr>
          <p:grpSpPr>
            <a:xfrm>
              <a:off x="3581400" y="3810000"/>
              <a:ext cx="4114800" cy="2438400"/>
              <a:chOff x="3581400" y="3810000"/>
              <a:chExt cx="4114800" cy="2438400"/>
            </a:xfrm>
          </p:grpSpPr>
          <p:cxnSp>
            <p:nvCxnSpPr>
              <p:cNvPr id="21" name="Straight Arrow Connector 20"/>
              <p:cNvCxnSpPr/>
              <p:nvPr/>
            </p:nvCxnSpPr>
            <p:spPr>
              <a:xfrm>
                <a:off x="3581400" y="3810000"/>
                <a:ext cx="4114800" cy="2436369"/>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733800" y="5715000"/>
                <a:ext cx="3962400" cy="5334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0" name="Straight Arrow Connector 39"/>
            <p:cNvCxnSpPr/>
            <p:nvPr/>
          </p:nvCxnSpPr>
          <p:spPr>
            <a:xfrm>
              <a:off x="4191000" y="4724400"/>
              <a:ext cx="3505200" cy="1521969"/>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childTnLst>
                                </p:cTn>
                              </p:par>
                              <p:par>
                                <p:cTn id="36" presetID="22" presetClass="entr" presetSubtype="8"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childTnLst>
                                </p:cTn>
                              </p:par>
                              <p:par>
                                <p:cTn id="47" presetID="22" presetClass="entr" presetSubtype="8"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P spid="35" grpId="0" animBg="1"/>
      <p:bldP spid="36" grpId="0" animBg="1"/>
      <p:bldP spid="38" grpId="0"/>
      <p:bldP spid="39"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7"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p:spPr>
      </p:pic>
      <p:pic>
        <p:nvPicPr>
          <p:cNvPr id="72708"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p:spPr>
      </p:pic>
      <p:sp>
        <p:nvSpPr>
          <p:cNvPr id="72709" name="Text Box 5"/>
          <p:cNvSpPr txBox="1">
            <a:spLocks noChangeArrowheads="1"/>
          </p:cNvSpPr>
          <p:nvPr/>
        </p:nvSpPr>
        <p:spPr bwMode="auto">
          <a:xfrm>
            <a:off x="2506663" y="715963"/>
            <a:ext cx="6332537" cy="493712"/>
          </a:xfrm>
          <a:prstGeom prst="rect">
            <a:avLst/>
          </a:prstGeom>
          <a:noFill/>
          <a:ln w="9525">
            <a:noFill/>
            <a:miter lim="800000"/>
            <a:headEnd/>
            <a:tailEnd/>
          </a:ln>
        </p:spPr>
        <p:txBody>
          <a:bodyPr anchor="ctr">
            <a:prstTxWarp prst="textNoShape">
              <a:avLst/>
            </a:prstTxWarp>
            <a:spAutoFit/>
          </a:bodyPr>
          <a:lstStyle/>
          <a:p>
            <a:pPr algn="l"/>
            <a:r>
              <a:rPr lang="en-US" dirty="0"/>
              <a:t>Find the Area of a Complex Figure</a:t>
            </a:r>
          </a:p>
        </p:txBody>
      </p:sp>
      <p:sp>
        <p:nvSpPr>
          <p:cNvPr id="72710" name="Rectangle 6"/>
          <p:cNvSpPr>
            <a:spLocks noChangeArrowheads="1"/>
          </p:cNvSpPr>
          <p:nvPr/>
        </p:nvSpPr>
        <p:spPr bwMode="auto">
          <a:xfrm>
            <a:off x="876300" y="1503363"/>
            <a:ext cx="7705725" cy="749300"/>
          </a:xfrm>
          <a:prstGeom prst="rect">
            <a:avLst/>
          </a:prstGeom>
          <a:noFill/>
          <a:ln w="9525">
            <a:noFill/>
            <a:miter lim="800000"/>
            <a:headEnd/>
            <a:tailEnd/>
          </a:ln>
        </p:spPr>
        <p:txBody>
          <a:bodyPr>
            <a:prstTxWarp prst="textNoShape">
              <a:avLst/>
            </a:prstTxWarp>
            <a:spAutoFit/>
          </a:bodyPr>
          <a:lstStyle/>
          <a:p>
            <a:pPr algn="l">
              <a:lnSpc>
                <a:spcPct val="80000"/>
              </a:lnSpc>
              <a:buClr>
                <a:srgbClr val="FFFFFF"/>
              </a:buClr>
            </a:pPr>
            <a:r>
              <a:rPr lang="en-US" dirty="0">
                <a:solidFill>
                  <a:srgbClr val="00539D"/>
                </a:solidFill>
              </a:rPr>
              <a:t>Find the area of the complex figure. Round to the nearest tenth.</a:t>
            </a:r>
          </a:p>
        </p:txBody>
      </p:sp>
      <p:sp>
        <p:nvSpPr>
          <p:cNvPr id="72711" name="Text Box 7"/>
          <p:cNvSpPr txBox="1">
            <a:spLocks noChangeArrowheads="1"/>
          </p:cNvSpPr>
          <p:nvPr/>
        </p:nvSpPr>
        <p:spPr bwMode="auto">
          <a:xfrm>
            <a:off x="533400" y="4486275"/>
            <a:ext cx="8077200" cy="749300"/>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a:solidFill>
                  <a:schemeClr val="tx1"/>
                </a:solidFill>
              </a:rPr>
              <a:t>The figure can be separated into two semicircles and a rectangle.</a:t>
            </a:r>
          </a:p>
        </p:txBody>
      </p:sp>
      <p:grpSp>
        <p:nvGrpSpPr>
          <p:cNvPr id="2" name="Group 16"/>
          <p:cNvGrpSpPr>
            <a:grpSpLocks/>
          </p:cNvGrpSpPr>
          <p:nvPr/>
        </p:nvGrpSpPr>
        <p:grpSpPr bwMode="auto">
          <a:xfrm>
            <a:off x="2919413" y="2514600"/>
            <a:ext cx="3281362" cy="1343025"/>
            <a:chOff x="1839" y="1584"/>
            <a:chExt cx="2067" cy="846"/>
          </a:xfrm>
        </p:grpSpPr>
        <p:pic>
          <p:nvPicPr>
            <p:cNvPr id="80907" name="Picture 12" descr="7-13"/>
            <p:cNvPicPr>
              <a:picLocks noChangeAspect="1" noChangeArrowheads="1"/>
            </p:cNvPicPr>
            <p:nvPr/>
          </p:nvPicPr>
          <p:blipFill>
            <a:blip r:embed="rId6"/>
            <a:srcRect l="18867" r="19159" b="81207"/>
            <a:stretch>
              <a:fillRect/>
            </a:stretch>
          </p:blipFill>
          <p:spPr bwMode="auto">
            <a:xfrm>
              <a:off x="2229" y="1584"/>
              <a:ext cx="1281" cy="159"/>
            </a:xfrm>
            <a:prstGeom prst="rect">
              <a:avLst/>
            </a:prstGeom>
            <a:noFill/>
            <a:ln w="9525">
              <a:noFill/>
              <a:miter lim="800000"/>
              <a:headEnd/>
              <a:tailEnd/>
            </a:ln>
          </p:spPr>
        </p:pic>
        <p:pic>
          <p:nvPicPr>
            <p:cNvPr id="80908" name="Picture 13" descr="7-13"/>
            <p:cNvPicPr>
              <a:picLocks noChangeAspect="1" noChangeArrowheads="1"/>
            </p:cNvPicPr>
            <p:nvPr/>
          </p:nvPicPr>
          <p:blipFill>
            <a:blip r:embed="rId6"/>
            <a:srcRect t="19858"/>
            <a:stretch>
              <a:fillRect/>
            </a:stretch>
          </p:blipFill>
          <p:spPr bwMode="auto">
            <a:xfrm>
              <a:off x="1839" y="1752"/>
              <a:ext cx="2067" cy="678"/>
            </a:xfrm>
            <a:prstGeom prst="rect">
              <a:avLst/>
            </a:prstGeom>
            <a:noFill/>
            <a:ln w="9525">
              <a:noFill/>
              <a:miter lim="800000"/>
              <a:headEnd/>
              <a:tailEnd/>
            </a:ln>
          </p:spPr>
        </p:pic>
        <p:sp>
          <p:nvSpPr>
            <p:cNvPr id="80909" name="Line 14"/>
            <p:cNvSpPr>
              <a:spLocks noChangeShapeType="1"/>
            </p:cNvSpPr>
            <p:nvPr/>
          </p:nvSpPr>
          <p:spPr bwMode="auto">
            <a:xfrm>
              <a:off x="3516" y="1635"/>
              <a:ext cx="0" cy="141"/>
            </a:xfrm>
            <a:prstGeom prst="line">
              <a:avLst/>
            </a:prstGeom>
            <a:noFill/>
            <a:ln w="25400">
              <a:solidFill>
                <a:srgbClr val="00539D"/>
              </a:solidFill>
              <a:round/>
              <a:headEnd/>
              <a:tailEnd/>
            </a:ln>
          </p:spPr>
          <p:txBody>
            <a:bodyPr>
              <a:prstTxWarp prst="textNoShape">
                <a:avLst/>
              </a:prstTxWarp>
            </a:bodyPr>
            <a:lstStyle/>
            <a:p>
              <a:endParaRPr lang="en-US"/>
            </a:p>
          </p:txBody>
        </p:sp>
        <p:sp>
          <p:nvSpPr>
            <p:cNvPr id="80910" name="Line 15"/>
            <p:cNvSpPr>
              <a:spLocks noChangeShapeType="1"/>
            </p:cNvSpPr>
            <p:nvPr/>
          </p:nvSpPr>
          <p:spPr bwMode="auto">
            <a:xfrm>
              <a:off x="2226" y="1632"/>
              <a:ext cx="0" cy="141"/>
            </a:xfrm>
            <a:prstGeom prst="line">
              <a:avLst/>
            </a:prstGeom>
            <a:noFill/>
            <a:ln w="25400">
              <a:solidFill>
                <a:srgbClr val="00539D"/>
              </a:solidFill>
              <a:round/>
              <a:headEnd/>
              <a:tailEnd/>
            </a:ln>
          </p:spPr>
          <p:txBody>
            <a:bodyPr>
              <a:prstTxWarp prst="textNoShape">
                <a:avLst/>
              </a:prstTxWarp>
            </a:bodyPr>
            <a:lstStyle/>
            <a:p>
              <a:endParaRPr lang="en-US"/>
            </a:p>
          </p:txBody>
        </p:sp>
      </p:grpSp>
      <p:pic>
        <p:nvPicPr>
          <p:cNvPr id="80906" name="Picture 17" descr="LH_7-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sp>
        <p:nvSpPr>
          <p:cNvPr id="18" name="Action Button: Forward or Next 17">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Box 7"/>
          <p:cNvSpPr txBox="1">
            <a:spLocks noChangeArrowheads="1"/>
          </p:cNvSpPr>
          <p:nvPr/>
        </p:nvSpPr>
        <p:spPr bwMode="auto">
          <a:xfrm>
            <a:off x="539825" y="5118100"/>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Cover up the semi circles and calculate the area of the rectangle.</a:t>
            </a:r>
            <a:endParaRPr lang="en-US" b="0" dirty="0">
              <a:solidFill>
                <a:schemeClr val="tx1"/>
              </a:solidFill>
            </a:endParaRPr>
          </a:p>
        </p:txBody>
      </p:sp>
      <p:sp>
        <p:nvSpPr>
          <p:cNvPr id="16" name="Rectangle 15"/>
          <p:cNvSpPr/>
          <p:nvPr/>
        </p:nvSpPr>
        <p:spPr>
          <a:xfrm>
            <a:off x="2546350" y="2595563"/>
            <a:ext cx="987425" cy="1443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572200" y="2590800"/>
            <a:ext cx="987425" cy="1443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left)">
                                      <p:cBhvr>
                                        <p:cTn id="11" dur="500"/>
                                        <p:tgtEl>
                                          <p:spTgt spid="7270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2707"/>
                                        </p:tgtEl>
                                        <p:attrNameLst>
                                          <p:attrName>style.visibility</p:attrName>
                                        </p:attrNameLst>
                                      </p:cBhvr>
                                      <p:to>
                                        <p:strVal val="visible"/>
                                      </p:to>
                                    </p:set>
                                    <p:animEffect transition="in" filter="box(out)">
                                      <p:cBhvr>
                                        <p:cTn id="15" dur="500"/>
                                        <p:tgtEl>
                                          <p:spTgt spid="727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710">
                                            <p:txEl>
                                              <p:pRg st="0" end="0"/>
                                            </p:txEl>
                                          </p:spTgt>
                                        </p:tgtEl>
                                        <p:attrNameLst>
                                          <p:attrName>style.visibility</p:attrName>
                                        </p:attrNameLst>
                                      </p:cBhvr>
                                      <p:to>
                                        <p:strVal val="visible"/>
                                      </p:to>
                                    </p:set>
                                    <p:animEffect transition="in" filter="wipe(left)">
                                      <p:cBhvr>
                                        <p:cTn id="19" dur="500"/>
                                        <p:tgtEl>
                                          <p:spTgt spid="72710">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2711">
                                            <p:txEl>
                                              <p:pRg st="0" end="0"/>
                                            </p:txEl>
                                          </p:spTgt>
                                        </p:tgtEl>
                                        <p:attrNameLst>
                                          <p:attrName>style.visibility</p:attrName>
                                        </p:attrNameLst>
                                      </p:cBhvr>
                                      <p:to>
                                        <p:strVal val="visible"/>
                                      </p:to>
                                    </p:set>
                                    <p:animEffect transition="in" filter="wipe(left)">
                                      <p:cBhvr>
                                        <p:cTn id="28" dur="500"/>
                                        <p:tgtEl>
                                          <p:spTgt spid="727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wipe(left)">
                                      <p:cBhvr>
                                        <p:cTn id="33" dur="500"/>
                                        <p:tgtEl>
                                          <p:spTgt spid="15">
                                            <p:txEl>
                                              <p:pRg st="0" end="0"/>
                                            </p:txEl>
                                          </p:spTgt>
                                        </p:tgtEl>
                                      </p:cBhvr>
                                    </p:animEffect>
                                  </p:childTnLst>
                                </p:cTn>
                              </p:par>
                            </p:childTnLst>
                          </p:cTn>
                        </p:par>
                        <p:par>
                          <p:cTn id="34" fill="hold">
                            <p:stCondLst>
                              <p:cond delay="500"/>
                            </p:stCondLst>
                            <p:childTnLst>
                              <p:par>
                                <p:cTn id="35" presetID="7"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000" fill="hold"/>
                                        <p:tgtEl>
                                          <p:spTgt spid="16"/>
                                        </p:tgtEl>
                                        <p:attrNameLst>
                                          <p:attrName>ppt_x</p:attrName>
                                        </p:attrNameLst>
                                      </p:cBhvr>
                                      <p:tavLst>
                                        <p:tav tm="0">
                                          <p:val>
                                            <p:strVal val="0-#ppt_w/2"/>
                                          </p:val>
                                        </p:tav>
                                        <p:tav tm="100000">
                                          <p:val>
                                            <p:strVal val="#ppt_x"/>
                                          </p:val>
                                        </p:tav>
                                      </p:tavLst>
                                    </p:anim>
                                    <p:anim calcmode="lin" valueType="num">
                                      <p:cBhvr additive="base">
                                        <p:cTn id="38" dur="2000" fill="hold"/>
                                        <p:tgtEl>
                                          <p:spTgt spid="16"/>
                                        </p:tgtEl>
                                        <p:attrNameLst>
                                          <p:attrName>ppt_y</p:attrName>
                                        </p:attrNameLst>
                                      </p:cBhvr>
                                      <p:tavLst>
                                        <p:tav tm="0">
                                          <p:val>
                                            <p:strVal val="#ppt_y"/>
                                          </p:val>
                                        </p:tav>
                                        <p:tav tm="100000">
                                          <p:val>
                                            <p:strVal val="#ppt_y"/>
                                          </p:val>
                                        </p:tav>
                                      </p:tavLst>
                                    </p:anim>
                                  </p:childTnLst>
                                </p:cTn>
                              </p:par>
                              <p:par>
                                <p:cTn id="39" presetID="7"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2000" fill="hold"/>
                                        <p:tgtEl>
                                          <p:spTgt spid="17"/>
                                        </p:tgtEl>
                                        <p:attrNameLst>
                                          <p:attrName>ppt_x</p:attrName>
                                        </p:attrNameLst>
                                      </p:cBhvr>
                                      <p:tavLst>
                                        <p:tav tm="0">
                                          <p:val>
                                            <p:strVal val="1+#ppt_w/2"/>
                                          </p:val>
                                        </p:tav>
                                        <p:tav tm="100000">
                                          <p:val>
                                            <p:strVal val="#ppt_x"/>
                                          </p:val>
                                        </p:tav>
                                      </p:tavLst>
                                    </p:anim>
                                    <p:anim calcmode="lin" valueType="num">
                                      <p:cBhvr additive="base">
                                        <p:cTn id="4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72711" grpId="0" build="p" autoUpdateAnimBg="0"/>
      <p:bldP spid="15" grpId="0" build="p" autoUpdateAnimBg="0"/>
      <p:bldP spid="16" grpId="0" animBg="1"/>
      <p:bldP spid="17"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7"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p:spPr>
      </p:pic>
      <p:pic>
        <p:nvPicPr>
          <p:cNvPr id="72708"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p:spPr>
      </p:pic>
      <p:sp>
        <p:nvSpPr>
          <p:cNvPr id="72709" name="Text Box 5"/>
          <p:cNvSpPr txBox="1">
            <a:spLocks noChangeArrowheads="1"/>
          </p:cNvSpPr>
          <p:nvPr/>
        </p:nvSpPr>
        <p:spPr bwMode="auto">
          <a:xfrm>
            <a:off x="2506663" y="715963"/>
            <a:ext cx="6332537" cy="493712"/>
          </a:xfrm>
          <a:prstGeom prst="rect">
            <a:avLst/>
          </a:prstGeom>
          <a:noFill/>
          <a:ln w="9525">
            <a:noFill/>
            <a:miter lim="800000"/>
            <a:headEnd/>
            <a:tailEnd/>
          </a:ln>
        </p:spPr>
        <p:txBody>
          <a:bodyPr anchor="ctr">
            <a:prstTxWarp prst="textNoShape">
              <a:avLst/>
            </a:prstTxWarp>
            <a:spAutoFit/>
          </a:bodyPr>
          <a:lstStyle/>
          <a:p>
            <a:pPr algn="l"/>
            <a:r>
              <a:rPr lang="en-US" dirty="0"/>
              <a:t>Find the Area of a Complex Figure</a:t>
            </a:r>
          </a:p>
        </p:txBody>
      </p:sp>
      <p:sp>
        <p:nvSpPr>
          <p:cNvPr id="72710" name="Rectangle 6"/>
          <p:cNvSpPr>
            <a:spLocks noChangeArrowheads="1"/>
          </p:cNvSpPr>
          <p:nvPr/>
        </p:nvSpPr>
        <p:spPr bwMode="auto">
          <a:xfrm>
            <a:off x="876300" y="1503363"/>
            <a:ext cx="7705725" cy="749300"/>
          </a:xfrm>
          <a:prstGeom prst="rect">
            <a:avLst/>
          </a:prstGeom>
          <a:noFill/>
          <a:ln w="9525">
            <a:noFill/>
            <a:miter lim="800000"/>
            <a:headEnd/>
            <a:tailEnd/>
          </a:ln>
        </p:spPr>
        <p:txBody>
          <a:bodyPr>
            <a:prstTxWarp prst="textNoShape">
              <a:avLst/>
            </a:prstTxWarp>
            <a:spAutoFit/>
          </a:bodyPr>
          <a:lstStyle/>
          <a:p>
            <a:pPr algn="l">
              <a:lnSpc>
                <a:spcPct val="80000"/>
              </a:lnSpc>
              <a:buClr>
                <a:srgbClr val="FFFFFF"/>
              </a:buClr>
            </a:pPr>
            <a:r>
              <a:rPr lang="en-US" dirty="0">
                <a:solidFill>
                  <a:srgbClr val="00539D"/>
                </a:solidFill>
              </a:rPr>
              <a:t>Find the area of the complex figure. Round to the nearest tenth.</a:t>
            </a:r>
          </a:p>
        </p:txBody>
      </p:sp>
      <p:sp>
        <p:nvSpPr>
          <p:cNvPr id="72711" name="Text Box 7"/>
          <p:cNvSpPr txBox="1">
            <a:spLocks noChangeArrowheads="1"/>
          </p:cNvSpPr>
          <p:nvPr/>
        </p:nvSpPr>
        <p:spPr bwMode="auto">
          <a:xfrm>
            <a:off x="533400" y="448627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Write the formula for area of a rectangle:			 A = </a:t>
            </a:r>
            <a:r>
              <a:rPr lang="en-US" b="0" dirty="0" err="1" smtClean="0">
                <a:solidFill>
                  <a:schemeClr val="tx1"/>
                </a:solidFill>
              </a:rPr>
              <a:t>lw</a:t>
            </a:r>
            <a:endParaRPr lang="en-US" b="0" dirty="0">
              <a:solidFill>
                <a:schemeClr val="tx1"/>
              </a:solidFill>
            </a:endParaRPr>
          </a:p>
        </p:txBody>
      </p:sp>
      <p:pic>
        <p:nvPicPr>
          <p:cNvPr id="80906" name="Picture 17" descr="LH_7-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sp>
        <p:nvSpPr>
          <p:cNvPr id="18" name="Action Button: Forward or Next 17">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Box 7"/>
          <p:cNvSpPr txBox="1">
            <a:spLocks noChangeArrowheads="1"/>
          </p:cNvSpPr>
          <p:nvPr/>
        </p:nvSpPr>
        <p:spPr bwMode="auto">
          <a:xfrm>
            <a:off x="539825" y="5118100"/>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Replace the variables with the known values:		A = (12cm) (6cm)</a:t>
            </a:r>
            <a:endParaRPr lang="en-US" b="0" dirty="0">
              <a:solidFill>
                <a:schemeClr val="tx1"/>
              </a:solidFill>
            </a:endParaRPr>
          </a:p>
        </p:txBody>
      </p:sp>
      <p:grpSp>
        <p:nvGrpSpPr>
          <p:cNvPr id="20" name="Group 19"/>
          <p:cNvGrpSpPr/>
          <p:nvPr/>
        </p:nvGrpSpPr>
        <p:grpSpPr>
          <a:xfrm>
            <a:off x="2546350" y="2514600"/>
            <a:ext cx="4013275" cy="1524000"/>
            <a:chOff x="2546350" y="2514600"/>
            <a:chExt cx="4013275" cy="1524000"/>
          </a:xfrm>
        </p:grpSpPr>
        <p:grpSp>
          <p:nvGrpSpPr>
            <p:cNvPr id="2" name="Group 16"/>
            <p:cNvGrpSpPr>
              <a:grpSpLocks/>
            </p:cNvGrpSpPr>
            <p:nvPr/>
          </p:nvGrpSpPr>
          <p:grpSpPr bwMode="auto">
            <a:xfrm>
              <a:off x="2919413" y="2514600"/>
              <a:ext cx="3281362" cy="1343025"/>
              <a:chOff x="1839" y="1584"/>
              <a:chExt cx="2067" cy="846"/>
            </a:xfrm>
          </p:grpSpPr>
          <p:pic>
            <p:nvPicPr>
              <p:cNvPr id="80907" name="Picture 12" descr="7-13"/>
              <p:cNvPicPr>
                <a:picLocks noChangeAspect="1" noChangeArrowheads="1"/>
              </p:cNvPicPr>
              <p:nvPr/>
            </p:nvPicPr>
            <p:blipFill>
              <a:blip r:embed="rId7"/>
              <a:srcRect l="18867" r="19159" b="81207"/>
              <a:stretch>
                <a:fillRect/>
              </a:stretch>
            </p:blipFill>
            <p:spPr bwMode="auto">
              <a:xfrm>
                <a:off x="2229" y="1584"/>
                <a:ext cx="1281" cy="159"/>
              </a:xfrm>
              <a:prstGeom prst="rect">
                <a:avLst/>
              </a:prstGeom>
              <a:noFill/>
              <a:ln w="9525">
                <a:noFill/>
                <a:miter lim="800000"/>
                <a:headEnd/>
                <a:tailEnd/>
              </a:ln>
            </p:spPr>
          </p:pic>
          <p:pic>
            <p:nvPicPr>
              <p:cNvPr id="80908" name="Picture 13" descr="7-13"/>
              <p:cNvPicPr>
                <a:picLocks noChangeAspect="1" noChangeArrowheads="1"/>
              </p:cNvPicPr>
              <p:nvPr/>
            </p:nvPicPr>
            <p:blipFill>
              <a:blip r:embed="rId7"/>
              <a:srcRect t="19858"/>
              <a:stretch>
                <a:fillRect/>
              </a:stretch>
            </p:blipFill>
            <p:spPr bwMode="auto">
              <a:xfrm>
                <a:off x="1839" y="1752"/>
                <a:ext cx="2067" cy="678"/>
              </a:xfrm>
              <a:prstGeom prst="rect">
                <a:avLst/>
              </a:prstGeom>
              <a:noFill/>
              <a:ln w="9525">
                <a:noFill/>
                <a:miter lim="800000"/>
                <a:headEnd/>
                <a:tailEnd/>
              </a:ln>
            </p:spPr>
          </p:pic>
          <p:sp>
            <p:nvSpPr>
              <p:cNvPr id="80909" name="Line 14"/>
              <p:cNvSpPr>
                <a:spLocks noChangeShapeType="1"/>
              </p:cNvSpPr>
              <p:nvPr/>
            </p:nvSpPr>
            <p:spPr bwMode="auto">
              <a:xfrm>
                <a:off x="3516" y="1635"/>
                <a:ext cx="0" cy="141"/>
              </a:xfrm>
              <a:prstGeom prst="line">
                <a:avLst/>
              </a:prstGeom>
              <a:noFill/>
              <a:ln w="25400">
                <a:solidFill>
                  <a:srgbClr val="00539D"/>
                </a:solidFill>
                <a:round/>
                <a:headEnd/>
                <a:tailEnd/>
              </a:ln>
            </p:spPr>
            <p:txBody>
              <a:bodyPr>
                <a:prstTxWarp prst="textNoShape">
                  <a:avLst/>
                </a:prstTxWarp>
              </a:bodyPr>
              <a:lstStyle/>
              <a:p>
                <a:endParaRPr lang="en-US"/>
              </a:p>
            </p:txBody>
          </p:sp>
          <p:sp>
            <p:nvSpPr>
              <p:cNvPr id="80910" name="Line 15"/>
              <p:cNvSpPr>
                <a:spLocks noChangeShapeType="1"/>
              </p:cNvSpPr>
              <p:nvPr/>
            </p:nvSpPr>
            <p:spPr bwMode="auto">
              <a:xfrm>
                <a:off x="2226" y="1632"/>
                <a:ext cx="0" cy="141"/>
              </a:xfrm>
              <a:prstGeom prst="line">
                <a:avLst/>
              </a:prstGeom>
              <a:noFill/>
              <a:ln w="25400">
                <a:solidFill>
                  <a:srgbClr val="00539D"/>
                </a:solidFill>
                <a:round/>
                <a:headEnd/>
                <a:tailEnd/>
              </a:ln>
            </p:spPr>
            <p:txBody>
              <a:bodyPr>
                <a:prstTxWarp prst="textNoShape">
                  <a:avLst/>
                </a:prstTxWarp>
              </a:bodyPr>
              <a:lstStyle/>
              <a:p>
                <a:endParaRPr lang="en-US"/>
              </a:p>
            </p:txBody>
          </p:sp>
        </p:grpSp>
        <p:sp>
          <p:nvSpPr>
            <p:cNvPr id="16" name="Rectangle 15"/>
            <p:cNvSpPr/>
            <p:nvPr/>
          </p:nvSpPr>
          <p:spPr>
            <a:xfrm>
              <a:off x="2546350" y="2595563"/>
              <a:ext cx="987425" cy="1443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572200" y="2590800"/>
              <a:ext cx="987425" cy="1443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 Box 7"/>
          <p:cNvSpPr txBox="1">
            <a:spLocks noChangeArrowheads="1"/>
          </p:cNvSpPr>
          <p:nvPr/>
        </p:nvSpPr>
        <p:spPr bwMode="auto">
          <a:xfrm>
            <a:off x="533400" y="584903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Calculate the value:							A = 72 cm</a:t>
            </a:r>
            <a:r>
              <a:rPr lang="en-US" b="0" baseline="30000" dirty="0" smtClean="0">
                <a:solidFill>
                  <a:schemeClr val="tx1"/>
                </a:solidFill>
              </a:rPr>
              <a:t>2</a:t>
            </a:r>
            <a:endParaRPr lang="en-US" b="0" dirty="0">
              <a:solidFill>
                <a:schemeClr val="tx1"/>
              </a:solidFill>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left)">
                                      <p:cBhvr>
                                        <p:cTn id="11" dur="500"/>
                                        <p:tgtEl>
                                          <p:spTgt spid="7270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2707"/>
                                        </p:tgtEl>
                                        <p:attrNameLst>
                                          <p:attrName>style.visibility</p:attrName>
                                        </p:attrNameLst>
                                      </p:cBhvr>
                                      <p:to>
                                        <p:strVal val="visible"/>
                                      </p:to>
                                    </p:set>
                                    <p:animEffect transition="in" filter="box(out)">
                                      <p:cBhvr>
                                        <p:cTn id="15" dur="500"/>
                                        <p:tgtEl>
                                          <p:spTgt spid="727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710">
                                            <p:txEl>
                                              <p:pRg st="0" end="0"/>
                                            </p:txEl>
                                          </p:spTgt>
                                        </p:tgtEl>
                                        <p:attrNameLst>
                                          <p:attrName>style.visibility</p:attrName>
                                        </p:attrNameLst>
                                      </p:cBhvr>
                                      <p:to>
                                        <p:strVal val="visible"/>
                                      </p:to>
                                    </p:set>
                                    <p:animEffect transition="in" filter="wipe(left)">
                                      <p:cBhvr>
                                        <p:cTn id="19" dur="500"/>
                                        <p:tgtEl>
                                          <p:spTgt spid="72710">
                                            <p:txEl>
                                              <p:pRg st="0" end="0"/>
                                            </p:txEl>
                                          </p:spTgt>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2711">
                                            <p:txEl>
                                              <p:pRg st="0" end="0"/>
                                            </p:txEl>
                                          </p:spTgt>
                                        </p:tgtEl>
                                        <p:attrNameLst>
                                          <p:attrName>style.visibility</p:attrName>
                                        </p:attrNameLst>
                                      </p:cBhvr>
                                      <p:to>
                                        <p:strVal val="visible"/>
                                      </p:to>
                                    </p:set>
                                    <p:animEffect transition="in" filter="wipe(left)">
                                      <p:cBhvr>
                                        <p:cTn id="30" dur="500"/>
                                        <p:tgtEl>
                                          <p:spTgt spid="727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left)">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wipe(left)">
                                      <p:cBhvr>
                                        <p:cTn id="4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72711" grpId="0" build="p" autoUpdateAnimBg="0"/>
      <p:bldP spid="15" grpId="0" build="p" autoUpdateAnimBg="0"/>
      <p:bldP spid="21"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7"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p:spPr>
      </p:pic>
      <p:pic>
        <p:nvPicPr>
          <p:cNvPr id="72708"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p:spPr>
      </p:pic>
      <p:sp>
        <p:nvSpPr>
          <p:cNvPr id="72709" name="Text Box 5"/>
          <p:cNvSpPr txBox="1">
            <a:spLocks noChangeArrowheads="1"/>
          </p:cNvSpPr>
          <p:nvPr/>
        </p:nvSpPr>
        <p:spPr bwMode="auto">
          <a:xfrm>
            <a:off x="2506663" y="715963"/>
            <a:ext cx="6332537" cy="493712"/>
          </a:xfrm>
          <a:prstGeom prst="rect">
            <a:avLst/>
          </a:prstGeom>
          <a:noFill/>
          <a:ln w="9525">
            <a:noFill/>
            <a:miter lim="800000"/>
            <a:headEnd/>
            <a:tailEnd/>
          </a:ln>
        </p:spPr>
        <p:txBody>
          <a:bodyPr anchor="ctr">
            <a:prstTxWarp prst="textNoShape">
              <a:avLst/>
            </a:prstTxWarp>
            <a:spAutoFit/>
          </a:bodyPr>
          <a:lstStyle/>
          <a:p>
            <a:pPr algn="l"/>
            <a:r>
              <a:rPr lang="en-US" dirty="0"/>
              <a:t>Find the Area of a Complex Figure</a:t>
            </a:r>
          </a:p>
        </p:txBody>
      </p:sp>
      <p:sp>
        <p:nvSpPr>
          <p:cNvPr id="72710" name="Rectangle 6"/>
          <p:cNvSpPr>
            <a:spLocks noChangeArrowheads="1"/>
          </p:cNvSpPr>
          <p:nvPr/>
        </p:nvSpPr>
        <p:spPr bwMode="auto">
          <a:xfrm>
            <a:off x="876300" y="1503363"/>
            <a:ext cx="7705725" cy="749300"/>
          </a:xfrm>
          <a:prstGeom prst="rect">
            <a:avLst/>
          </a:prstGeom>
          <a:noFill/>
          <a:ln w="9525">
            <a:noFill/>
            <a:miter lim="800000"/>
            <a:headEnd/>
            <a:tailEnd/>
          </a:ln>
        </p:spPr>
        <p:txBody>
          <a:bodyPr>
            <a:prstTxWarp prst="textNoShape">
              <a:avLst/>
            </a:prstTxWarp>
            <a:spAutoFit/>
          </a:bodyPr>
          <a:lstStyle/>
          <a:p>
            <a:pPr algn="l">
              <a:lnSpc>
                <a:spcPct val="80000"/>
              </a:lnSpc>
              <a:buClr>
                <a:srgbClr val="FFFFFF"/>
              </a:buClr>
            </a:pPr>
            <a:r>
              <a:rPr lang="en-US" dirty="0">
                <a:solidFill>
                  <a:srgbClr val="00539D"/>
                </a:solidFill>
              </a:rPr>
              <a:t>Find the area of the complex figure. Round to the nearest tenth.</a:t>
            </a:r>
          </a:p>
        </p:txBody>
      </p:sp>
      <p:grpSp>
        <p:nvGrpSpPr>
          <p:cNvPr id="2" name="Group 16"/>
          <p:cNvGrpSpPr>
            <a:grpSpLocks/>
          </p:cNvGrpSpPr>
          <p:nvPr/>
        </p:nvGrpSpPr>
        <p:grpSpPr bwMode="auto">
          <a:xfrm>
            <a:off x="2919413" y="2514600"/>
            <a:ext cx="3281362" cy="1343025"/>
            <a:chOff x="1839" y="1584"/>
            <a:chExt cx="2067" cy="846"/>
          </a:xfrm>
        </p:grpSpPr>
        <p:pic>
          <p:nvPicPr>
            <p:cNvPr id="80907" name="Picture 12" descr="7-13"/>
            <p:cNvPicPr>
              <a:picLocks noChangeAspect="1" noChangeArrowheads="1"/>
            </p:cNvPicPr>
            <p:nvPr/>
          </p:nvPicPr>
          <p:blipFill>
            <a:blip r:embed="rId6"/>
            <a:srcRect l="18867" r="19159" b="81207"/>
            <a:stretch>
              <a:fillRect/>
            </a:stretch>
          </p:blipFill>
          <p:spPr bwMode="auto">
            <a:xfrm>
              <a:off x="2229" y="1584"/>
              <a:ext cx="1281" cy="159"/>
            </a:xfrm>
            <a:prstGeom prst="rect">
              <a:avLst/>
            </a:prstGeom>
            <a:noFill/>
            <a:ln w="9525">
              <a:noFill/>
              <a:miter lim="800000"/>
              <a:headEnd/>
              <a:tailEnd/>
            </a:ln>
          </p:spPr>
        </p:pic>
        <p:pic>
          <p:nvPicPr>
            <p:cNvPr id="80908" name="Picture 13" descr="7-13"/>
            <p:cNvPicPr>
              <a:picLocks noChangeAspect="1" noChangeArrowheads="1"/>
            </p:cNvPicPr>
            <p:nvPr/>
          </p:nvPicPr>
          <p:blipFill>
            <a:blip r:embed="rId6"/>
            <a:srcRect t="19858"/>
            <a:stretch>
              <a:fillRect/>
            </a:stretch>
          </p:blipFill>
          <p:spPr bwMode="auto">
            <a:xfrm>
              <a:off x="1839" y="1752"/>
              <a:ext cx="2067" cy="678"/>
            </a:xfrm>
            <a:prstGeom prst="rect">
              <a:avLst/>
            </a:prstGeom>
            <a:noFill/>
            <a:ln w="9525">
              <a:noFill/>
              <a:miter lim="800000"/>
              <a:headEnd/>
              <a:tailEnd/>
            </a:ln>
          </p:spPr>
        </p:pic>
        <p:sp>
          <p:nvSpPr>
            <p:cNvPr id="80909" name="Line 14"/>
            <p:cNvSpPr>
              <a:spLocks noChangeShapeType="1"/>
            </p:cNvSpPr>
            <p:nvPr/>
          </p:nvSpPr>
          <p:spPr bwMode="auto">
            <a:xfrm>
              <a:off x="3516" y="1635"/>
              <a:ext cx="0" cy="141"/>
            </a:xfrm>
            <a:prstGeom prst="line">
              <a:avLst/>
            </a:prstGeom>
            <a:noFill/>
            <a:ln w="25400">
              <a:solidFill>
                <a:srgbClr val="00539D"/>
              </a:solidFill>
              <a:round/>
              <a:headEnd/>
              <a:tailEnd/>
            </a:ln>
          </p:spPr>
          <p:txBody>
            <a:bodyPr>
              <a:prstTxWarp prst="textNoShape">
                <a:avLst/>
              </a:prstTxWarp>
            </a:bodyPr>
            <a:lstStyle/>
            <a:p>
              <a:endParaRPr lang="en-US"/>
            </a:p>
          </p:txBody>
        </p:sp>
        <p:sp>
          <p:nvSpPr>
            <p:cNvPr id="80910" name="Line 15"/>
            <p:cNvSpPr>
              <a:spLocks noChangeShapeType="1"/>
            </p:cNvSpPr>
            <p:nvPr/>
          </p:nvSpPr>
          <p:spPr bwMode="auto">
            <a:xfrm>
              <a:off x="2226" y="1632"/>
              <a:ext cx="0" cy="141"/>
            </a:xfrm>
            <a:prstGeom prst="line">
              <a:avLst/>
            </a:prstGeom>
            <a:noFill/>
            <a:ln w="25400">
              <a:solidFill>
                <a:srgbClr val="00539D"/>
              </a:solidFill>
              <a:round/>
              <a:headEnd/>
              <a:tailEnd/>
            </a:ln>
          </p:spPr>
          <p:txBody>
            <a:bodyPr>
              <a:prstTxWarp prst="textNoShape">
                <a:avLst/>
              </a:prstTxWarp>
            </a:bodyPr>
            <a:lstStyle/>
            <a:p>
              <a:endParaRPr lang="en-US"/>
            </a:p>
          </p:txBody>
        </p:sp>
      </p:grpSp>
      <p:pic>
        <p:nvPicPr>
          <p:cNvPr id="80906" name="Picture 17" descr="LH_7-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sp>
        <p:nvSpPr>
          <p:cNvPr id="18" name="Action Button: Forward or Next 17">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Box 7"/>
          <p:cNvSpPr txBox="1">
            <a:spLocks noChangeArrowheads="1"/>
          </p:cNvSpPr>
          <p:nvPr/>
        </p:nvSpPr>
        <p:spPr bwMode="auto">
          <a:xfrm>
            <a:off x="539825" y="4419600"/>
            <a:ext cx="8077200" cy="323165"/>
          </a:xfrm>
          <a:prstGeom prst="rect">
            <a:avLst/>
          </a:prstGeom>
          <a:noFill/>
          <a:ln w="9525">
            <a:noFill/>
            <a:miter lim="800000"/>
            <a:headEnd/>
            <a:tailEnd/>
          </a:ln>
        </p:spPr>
        <p:txBody>
          <a:bodyPr>
            <a:prstTxWarp prst="textNoShape">
              <a:avLst/>
            </a:prstTxWarp>
            <a:spAutoFit/>
          </a:bodyPr>
          <a:lstStyle/>
          <a:p>
            <a:pPr marL="342900">
              <a:lnSpc>
                <a:spcPct val="80000"/>
              </a:lnSpc>
              <a:buClr>
                <a:srgbClr val="FFFFFF"/>
              </a:buClr>
            </a:pPr>
            <a:r>
              <a:rPr lang="en-US" dirty="0" smtClean="0"/>
              <a:t>Now c</a:t>
            </a:r>
            <a:r>
              <a:rPr lang="en-US" b="0" dirty="0" smtClean="0">
                <a:solidFill>
                  <a:schemeClr val="tx1"/>
                </a:solidFill>
              </a:rPr>
              <a:t>over up the rectangle and calculate the area of </a:t>
            </a:r>
            <a:r>
              <a:rPr lang="en-US" dirty="0" smtClean="0"/>
              <a:t>the semi circles .</a:t>
            </a:r>
            <a:endParaRPr lang="en-US" b="0" dirty="0">
              <a:solidFill>
                <a:schemeClr val="tx1"/>
              </a:solidFill>
            </a:endParaRPr>
          </a:p>
        </p:txBody>
      </p:sp>
      <p:sp>
        <p:nvSpPr>
          <p:cNvPr id="16" name="Rectangle 15"/>
          <p:cNvSpPr/>
          <p:nvPr/>
        </p:nvSpPr>
        <p:spPr>
          <a:xfrm>
            <a:off x="3553490" y="2595563"/>
            <a:ext cx="2028502" cy="1443037"/>
          </a:xfrm>
          <a:prstGeom prst="rect">
            <a:avLst/>
          </a:prstGeom>
          <a:solidFill>
            <a:schemeClr val="bg1">
              <a:alpha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left)">
                                      <p:cBhvr>
                                        <p:cTn id="11" dur="500"/>
                                        <p:tgtEl>
                                          <p:spTgt spid="7270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2707"/>
                                        </p:tgtEl>
                                        <p:attrNameLst>
                                          <p:attrName>style.visibility</p:attrName>
                                        </p:attrNameLst>
                                      </p:cBhvr>
                                      <p:to>
                                        <p:strVal val="visible"/>
                                      </p:to>
                                    </p:set>
                                    <p:animEffect transition="in" filter="box(out)">
                                      <p:cBhvr>
                                        <p:cTn id="15" dur="500"/>
                                        <p:tgtEl>
                                          <p:spTgt spid="727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710">
                                            <p:txEl>
                                              <p:pRg st="0" end="0"/>
                                            </p:txEl>
                                          </p:spTgt>
                                        </p:tgtEl>
                                        <p:attrNameLst>
                                          <p:attrName>style.visibility</p:attrName>
                                        </p:attrNameLst>
                                      </p:cBhvr>
                                      <p:to>
                                        <p:strVal val="visible"/>
                                      </p:to>
                                    </p:set>
                                    <p:animEffect transition="in" filter="wipe(left)">
                                      <p:cBhvr>
                                        <p:cTn id="19" dur="500"/>
                                        <p:tgtEl>
                                          <p:spTgt spid="72710">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left)">
                                      <p:cBhvr>
                                        <p:cTn id="28" dur="500"/>
                                        <p:tgtEl>
                                          <p:spTgt spid="15">
                                            <p:txEl>
                                              <p:pRg st="0" end="0"/>
                                            </p:txEl>
                                          </p:spTgt>
                                        </p:tgtEl>
                                      </p:cBhvr>
                                    </p:animEffect>
                                  </p:childTnLst>
                                </p:cTn>
                              </p:par>
                            </p:childTnLst>
                          </p:cTn>
                        </p:par>
                        <p:par>
                          <p:cTn id="29" fill="hold">
                            <p:stCondLst>
                              <p:cond delay="500"/>
                            </p:stCondLst>
                            <p:childTnLst>
                              <p:par>
                                <p:cTn id="30" presetID="7"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2000" fill="hold"/>
                                        <p:tgtEl>
                                          <p:spTgt spid="16"/>
                                        </p:tgtEl>
                                        <p:attrNameLst>
                                          <p:attrName>ppt_x</p:attrName>
                                        </p:attrNameLst>
                                      </p:cBhvr>
                                      <p:tavLst>
                                        <p:tav tm="0">
                                          <p:val>
                                            <p:strVal val="#ppt_x"/>
                                          </p:val>
                                        </p:tav>
                                        <p:tav tm="100000">
                                          <p:val>
                                            <p:strVal val="#ppt_x"/>
                                          </p:val>
                                        </p:tav>
                                      </p:tavLst>
                                    </p:anim>
                                    <p:anim calcmode="lin" valueType="num">
                                      <p:cBhvr additive="base">
                                        <p:cTn id="33"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15" grpId="0" build="p" autoUpdateAnimBg="0"/>
      <p:bldP spid="1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7"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p:spPr>
      </p:pic>
      <p:pic>
        <p:nvPicPr>
          <p:cNvPr id="72708"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p:spPr>
      </p:pic>
      <p:sp>
        <p:nvSpPr>
          <p:cNvPr id="72709" name="Text Box 5"/>
          <p:cNvSpPr txBox="1">
            <a:spLocks noChangeArrowheads="1"/>
          </p:cNvSpPr>
          <p:nvPr/>
        </p:nvSpPr>
        <p:spPr bwMode="auto">
          <a:xfrm>
            <a:off x="2506663" y="715963"/>
            <a:ext cx="6332537" cy="493712"/>
          </a:xfrm>
          <a:prstGeom prst="rect">
            <a:avLst/>
          </a:prstGeom>
          <a:noFill/>
          <a:ln w="9525">
            <a:noFill/>
            <a:miter lim="800000"/>
            <a:headEnd/>
            <a:tailEnd/>
          </a:ln>
        </p:spPr>
        <p:txBody>
          <a:bodyPr anchor="ctr">
            <a:prstTxWarp prst="textNoShape">
              <a:avLst/>
            </a:prstTxWarp>
            <a:spAutoFit/>
          </a:bodyPr>
          <a:lstStyle/>
          <a:p>
            <a:pPr algn="l"/>
            <a:r>
              <a:rPr lang="en-US" dirty="0"/>
              <a:t>Find the Area of a Complex Figure</a:t>
            </a:r>
          </a:p>
        </p:txBody>
      </p:sp>
      <p:sp>
        <p:nvSpPr>
          <p:cNvPr id="72710" name="Rectangle 6"/>
          <p:cNvSpPr>
            <a:spLocks noChangeArrowheads="1"/>
          </p:cNvSpPr>
          <p:nvPr/>
        </p:nvSpPr>
        <p:spPr bwMode="auto">
          <a:xfrm>
            <a:off x="876300" y="1503363"/>
            <a:ext cx="7705725" cy="749300"/>
          </a:xfrm>
          <a:prstGeom prst="rect">
            <a:avLst/>
          </a:prstGeom>
          <a:noFill/>
          <a:ln w="9525">
            <a:noFill/>
            <a:miter lim="800000"/>
            <a:headEnd/>
            <a:tailEnd/>
          </a:ln>
        </p:spPr>
        <p:txBody>
          <a:bodyPr>
            <a:prstTxWarp prst="textNoShape">
              <a:avLst/>
            </a:prstTxWarp>
            <a:spAutoFit/>
          </a:bodyPr>
          <a:lstStyle/>
          <a:p>
            <a:pPr algn="l">
              <a:lnSpc>
                <a:spcPct val="80000"/>
              </a:lnSpc>
              <a:buClr>
                <a:srgbClr val="FFFFFF"/>
              </a:buClr>
            </a:pPr>
            <a:r>
              <a:rPr lang="en-US" dirty="0">
                <a:solidFill>
                  <a:srgbClr val="00539D"/>
                </a:solidFill>
              </a:rPr>
              <a:t>Find the area of the complex figure. Round to the nearest tenth.</a:t>
            </a:r>
          </a:p>
        </p:txBody>
      </p:sp>
      <p:grpSp>
        <p:nvGrpSpPr>
          <p:cNvPr id="2" name="Group 16"/>
          <p:cNvGrpSpPr>
            <a:grpSpLocks/>
          </p:cNvGrpSpPr>
          <p:nvPr/>
        </p:nvGrpSpPr>
        <p:grpSpPr bwMode="auto">
          <a:xfrm>
            <a:off x="2919413" y="1981200"/>
            <a:ext cx="3281362" cy="1343025"/>
            <a:chOff x="1839" y="1584"/>
            <a:chExt cx="2067" cy="846"/>
          </a:xfrm>
        </p:grpSpPr>
        <p:pic>
          <p:nvPicPr>
            <p:cNvPr id="80907" name="Picture 12" descr="7-13"/>
            <p:cNvPicPr>
              <a:picLocks noChangeAspect="1" noChangeArrowheads="1"/>
            </p:cNvPicPr>
            <p:nvPr/>
          </p:nvPicPr>
          <p:blipFill>
            <a:blip r:embed="rId6"/>
            <a:srcRect l="18867" r="19159" b="81207"/>
            <a:stretch>
              <a:fillRect/>
            </a:stretch>
          </p:blipFill>
          <p:spPr bwMode="auto">
            <a:xfrm>
              <a:off x="2229" y="1584"/>
              <a:ext cx="1281" cy="159"/>
            </a:xfrm>
            <a:prstGeom prst="rect">
              <a:avLst/>
            </a:prstGeom>
            <a:noFill/>
            <a:ln w="9525">
              <a:noFill/>
              <a:miter lim="800000"/>
              <a:headEnd/>
              <a:tailEnd/>
            </a:ln>
          </p:spPr>
        </p:pic>
        <p:pic>
          <p:nvPicPr>
            <p:cNvPr id="80908" name="Picture 13" descr="7-13"/>
            <p:cNvPicPr>
              <a:picLocks noChangeAspect="1" noChangeArrowheads="1"/>
            </p:cNvPicPr>
            <p:nvPr/>
          </p:nvPicPr>
          <p:blipFill>
            <a:blip r:embed="rId6"/>
            <a:srcRect t="19858"/>
            <a:stretch>
              <a:fillRect/>
            </a:stretch>
          </p:blipFill>
          <p:spPr bwMode="auto">
            <a:xfrm>
              <a:off x="1839" y="1752"/>
              <a:ext cx="2067" cy="678"/>
            </a:xfrm>
            <a:prstGeom prst="rect">
              <a:avLst/>
            </a:prstGeom>
            <a:noFill/>
            <a:ln w="9525">
              <a:noFill/>
              <a:miter lim="800000"/>
              <a:headEnd/>
              <a:tailEnd/>
            </a:ln>
          </p:spPr>
        </p:pic>
        <p:sp>
          <p:nvSpPr>
            <p:cNvPr id="80909" name="Line 14"/>
            <p:cNvSpPr>
              <a:spLocks noChangeShapeType="1"/>
            </p:cNvSpPr>
            <p:nvPr/>
          </p:nvSpPr>
          <p:spPr bwMode="auto">
            <a:xfrm>
              <a:off x="3516" y="1635"/>
              <a:ext cx="0" cy="141"/>
            </a:xfrm>
            <a:prstGeom prst="line">
              <a:avLst/>
            </a:prstGeom>
            <a:noFill/>
            <a:ln w="25400">
              <a:solidFill>
                <a:srgbClr val="00539D"/>
              </a:solidFill>
              <a:round/>
              <a:headEnd/>
              <a:tailEnd/>
            </a:ln>
          </p:spPr>
          <p:txBody>
            <a:bodyPr>
              <a:prstTxWarp prst="textNoShape">
                <a:avLst/>
              </a:prstTxWarp>
            </a:bodyPr>
            <a:lstStyle/>
            <a:p>
              <a:endParaRPr lang="en-US"/>
            </a:p>
          </p:txBody>
        </p:sp>
        <p:sp>
          <p:nvSpPr>
            <p:cNvPr id="80910" name="Line 15"/>
            <p:cNvSpPr>
              <a:spLocks noChangeShapeType="1"/>
            </p:cNvSpPr>
            <p:nvPr/>
          </p:nvSpPr>
          <p:spPr bwMode="auto">
            <a:xfrm>
              <a:off x="2226" y="1632"/>
              <a:ext cx="0" cy="141"/>
            </a:xfrm>
            <a:prstGeom prst="line">
              <a:avLst/>
            </a:prstGeom>
            <a:noFill/>
            <a:ln w="25400">
              <a:solidFill>
                <a:srgbClr val="00539D"/>
              </a:solidFill>
              <a:round/>
              <a:headEnd/>
              <a:tailEnd/>
            </a:ln>
          </p:spPr>
          <p:txBody>
            <a:bodyPr>
              <a:prstTxWarp prst="textNoShape">
                <a:avLst/>
              </a:prstTxWarp>
            </a:bodyPr>
            <a:lstStyle/>
            <a:p>
              <a:endParaRPr lang="en-US"/>
            </a:p>
          </p:txBody>
        </p:sp>
      </p:grpSp>
      <p:pic>
        <p:nvPicPr>
          <p:cNvPr id="80906" name="Picture 17" descr="LH_7-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sp>
        <p:nvSpPr>
          <p:cNvPr id="18" name="Action Button: Forward or Next 17">
            <a:hlinkClick r:id="" action="ppaction://hlinkshowjump?jump=nextslide" highlightClick="1"/>
          </p:cNvPr>
          <p:cNvSpPr/>
          <p:nvPr/>
        </p:nvSpPr>
        <p:spPr>
          <a:xfrm>
            <a:off x="8915400" y="6648450"/>
            <a:ext cx="228600" cy="2095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686800" y="6648450"/>
            <a:ext cx="228600" cy="2095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553490" y="2062163"/>
            <a:ext cx="2028502" cy="1443037"/>
          </a:xfrm>
          <a:prstGeom prst="rect">
            <a:avLst/>
          </a:prstGeom>
          <a:solidFill>
            <a:schemeClr val="bg1">
              <a:alpha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Box 7"/>
          <p:cNvSpPr txBox="1">
            <a:spLocks noChangeArrowheads="1"/>
          </p:cNvSpPr>
          <p:nvPr/>
        </p:nvSpPr>
        <p:spPr bwMode="auto">
          <a:xfrm>
            <a:off x="533400" y="3886200"/>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Write the formula for area of a circle:			       A = </a:t>
            </a:r>
            <a:r>
              <a:rPr lang="en-US" b="0" dirty="0" err="1" smtClean="0">
                <a:solidFill>
                  <a:schemeClr val="tx1"/>
                </a:solidFill>
              </a:rPr>
              <a:t>π</a:t>
            </a:r>
            <a:r>
              <a:rPr lang="en-US" b="0" dirty="0" smtClean="0">
                <a:solidFill>
                  <a:schemeClr val="tx1"/>
                </a:solidFill>
              </a:rPr>
              <a:t> r</a:t>
            </a:r>
            <a:r>
              <a:rPr lang="en-US" b="0" baseline="30000" dirty="0" smtClean="0">
                <a:solidFill>
                  <a:schemeClr val="tx1"/>
                </a:solidFill>
              </a:rPr>
              <a:t>2</a:t>
            </a:r>
            <a:endParaRPr lang="en-US" b="0" dirty="0">
              <a:solidFill>
                <a:schemeClr val="tx1"/>
              </a:solidFill>
            </a:endParaRPr>
          </a:p>
        </p:txBody>
      </p:sp>
      <p:sp>
        <p:nvSpPr>
          <p:cNvPr id="20" name="Text Box 7"/>
          <p:cNvSpPr txBox="1">
            <a:spLocks noChangeArrowheads="1"/>
          </p:cNvSpPr>
          <p:nvPr/>
        </p:nvSpPr>
        <p:spPr bwMode="auto">
          <a:xfrm>
            <a:off x="539825" y="4419600"/>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Replace the variables with the known values:		A = (3.14) (3</a:t>
            </a:r>
            <a:r>
              <a:rPr lang="en-US" b="0" baseline="30000" dirty="0" smtClean="0">
                <a:solidFill>
                  <a:schemeClr val="tx1"/>
                </a:solidFill>
              </a:rPr>
              <a:t>2</a:t>
            </a:r>
            <a:r>
              <a:rPr lang="en-US" b="0" dirty="0" smtClean="0">
                <a:solidFill>
                  <a:schemeClr val="tx1"/>
                </a:solidFill>
              </a:rPr>
              <a:t>)</a:t>
            </a:r>
            <a:endParaRPr lang="en-US" b="0" dirty="0">
              <a:solidFill>
                <a:schemeClr val="tx1"/>
              </a:solidFill>
            </a:endParaRPr>
          </a:p>
        </p:txBody>
      </p:sp>
      <p:sp>
        <p:nvSpPr>
          <p:cNvPr id="21" name="Text Box 7"/>
          <p:cNvSpPr txBox="1">
            <a:spLocks noChangeArrowheads="1"/>
          </p:cNvSpPr>
          <p:nvPr/>
        </p:nvSpPr>
        <p:spPr bwMode="auto">
          <a:xfrm>
            <a:off x="533400" y="500697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Evaluate the equation:							A = (3.14) (9cm)</a:t>
            </a:r>
            <a:endParaRPr lang="en-US" b="0" dirty="0">
              <a:solidFill>
                <a:schemeClr val="tx1"/>
              </a:solidFill>
            </a:endParaRPr>
          </a:p>
        </p:txBody>
      </p:sp>
      <p:sp>
        <p:nvSpPr>
          <p:cNvPr id="22" name="Text Box 7"/>
          <p:cNvSpPr txBox="1">
            <a:spLocks noChangeArrowheads="1"/>
          </p:cNvSpPr>
          <p:nvPr/>
        </p:nvSpPr>
        <p:spPr bwMode="auto">
          <a:xfrm>
            <a:off x="533400" y="554921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Calculate the solution:							A = 28.26cm</a:t>
            </a:r>
            <a:r>
              <a:rPr lang="en-US" b="0" baseline="30000" dirty="0" smtClean="0">
                <a:solidFill>
                  <a:schemeClr val="tx1"/>
                </a:solidFill>
              </a:rPr>
              <a:t>2</a:t>
            </a:r>
            <a:endParaRPr lang="en-US" b="0" dirty="0">
              <a:solidFill>
                <a:schemeClr val="tx1"/>
              </a:solidFill>
            </a:endParaRPr>
          </a:p>
        </p:txBody>
      </p:sp>
      <p:sp>
        <p:nvSpPr>
          <p:cNvPr id="23" name="Text Box 7"/>
          <p:cNvSpPr txBox="1">
            <a:spLocks noChangeArrowheads="1"/>
          </p:cNvSpPr>
          <p:nvPr/>
        </p:nvSpPr>
        <p:spPr bwMode="auto">
          <a:xfrm>
            <a:off x="505490" y="608261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Round to the nearest tenth:						A = 28.3cm</a:t>
            </a:r>
            <a:r>
              <a:rPr lang="en-US" b="0" baseline="30000" dirty="0" smtClean="0">
                <a:solidFill>
                  <a:schemeClr val="tx1"/>
                </a:solidFill>
              </a:rPr>
              <a:t>2</a:t>
            </a:r>
            <a:endParaRPr lang="en-US" b="0" dirty="0">
              <a:solidFill>
                <a:schemeClr val="tx1"/>
              </a:solidFill>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left)">
                                      <p:cBhvr>
                                        <p:cTn id="11" dur="500"/>
                                        <p:tgtEl>
                                          <p:spTgt spid="7270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2707"/>
                                        </p:tgtEl>
                                        <p:attrNameLst>
                                          <p:attrName>style.visibility</p:attrName>
                                        </p:attrNameLst>
                                      </p:cBhvr>
                                      <p:to>
                                        <p:strVal val="visible"/>
                                      </p:to>
                                    </p:set>
                                    <p:animEffect transition="in" filter="box(out)">
                                      <p:cBhvr>
                                        <p:cTn id="15" dur="500"/>
                                        <p:tgtEl>
                                          <p:spTgt spid="727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710">
                                            <p:txEl>
                                              <p:pRg st="0" end="0"/>
                                            </p:txEl>
                                          </p:spTgt>
                                        </p:tgtEl>
                                        <p:attrNameLst>
                                          <p:attrName>style.visibility</p:attrName>
                                        </p:attrNameLst>
                                      </p:cBhvr>
                                      <p:to>
                                        <p:strVal val="visible"/>
                                      </p:to>
                                    </p:set>
                                    <p:animEffect transition="in" filter="wipe(left)">
                                      <p:cBhvr>
                                        <p:cTn id="19" dur="500"/>
                                        <p:tgtEl>
                                          <p:spTgt spid="72710">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par>
                                <p:cTn id="24" presetID="7" presetClass="entr" presetSubtype="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left)">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wipe(left)">
                                      <p:cBhvr>
                                        <p:cTn id="42" dur="5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wipe(left)">
                                      <p:cBhvr>
                                        <p:cTn id="5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16" grpId="0" animBg="1"/>
      <p:bldP spid="17" grpId="0" build="p" autoUpdateAnimBg="0"/>
      <p:bldP spid="20" grpId="0" build="p" autoUpdateAnimBg="0"/>
      <p:bldP spid="21" grpId="0" build="p" autoUpdateAnimBg="0"/>
      <p:bldP spid="22" grpId="0" build="p" autoUpdateAnimBg="0"/>
      <p:bldP spid="23"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8" name="Picture 3" descr="Example1"/>
          <p:cNvPicPr>
            <a:picLocks noChangeAspect="1" noChangeArrowheads="1"/>
          </p:cNvPicPr>
          <p:nvPr/>
        </p:nvPicPr>
        <p:blipFill>
          <a:blip r:embed="rId4"/>
          <a:srcRect/>
          <a:stretch>
            <a:fillRect/>
          </a:stretch>
        </p:blipFill>
        <p:spPr bwMode="auto">
          <a:xfrm>
            <a:off x="420688" y="2179637"/>
            <a:ext cx="457200" cy="457200"/>
          </a:xfrm>
          <a:prstGeom prst="rect">
            <a:avLst/>
          </a:prstGeom>
          <a:noFill/>
          <a:ln w="9525">
            <a:noFill/>
            <a:miter lim="800000"/>
            <a:headEnd/>
            <a:tailEnd/>
          </a:ln>
        </p:spPr>
      </p:pic>
      <p:pic>
        <p:nvPicPr>
          <p:cNvPr id="82949"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p:spPr>
      </p:pic>
      <p:sp>
        <p:nvSpPr>
          <p:cNvPr id="82950" name="Text Box 5"/>
          <p:cNvSpPr txBox="1">
            <a:spLocks noChangeArrowheads="1"/>
          </p:cNvSpPr>
          <p:nvPr/>
        </p:nvSpPr>
        <p:spPr bwMode="auto">
          <a:xfrm>
            <a:off x="2506663" y="778153"/>
            <a:ext cx="6332537" cy="369332"/>
          </a:xfrm>
          <a:prstGeom prst="rect">
            <a:avLst/>
          </a:prstGeom>
          <a:noFill/>
          <a:ln w="9525">
            <a:noFill/>
            <a:miter lim="800000"/>
            <a:headEnd/>
            <a:tailEnd/>
          </a:ln>
        </p:spPr>
        <p:txBody>
          <a:bodyPr anchor="ctr">
            <a:prstTxWarp prst="textNoShape">
              <a:avLst/>
            </a:prstTxWarp>
            <a:spAutoFit/>
          </a:bodyPr>
          <a:lstStyle/>
          <a:p>
            <a:pPr algn="l"/>
            <a:r>
              <a:rPr lang="en-US" dirty="0" smtClean="0"/>
              <a:t>Area Complex Figures</a:t>
            </a:r>
            <a:endParaRPr lang="en-US" dirty="0"/>
          </a:p>
        </p:txBody>
      </p:sp>
      <p:sp>
        <p:nvSpPr>
          <p:cNvPr id="73737" name="Rectangle 9"/>
          <p:cNvSpPr>
            <a:spLocks noChangeArrowheads="1"/>
          </p:cNvSpPr>
          <p:nvPr/>
        </p:nvSpPr>
        <p:spPr bwMode="auto">
          <a:xfrm>
            <a:off x="533400" y="4648200"/>
            <a:ext cx="8305800" cy="830997"/>
          </a:xfrm>
          <a:prstGeom prst="rect">
            <a:avLst/>
          </a:prstGeom>
          <a:noFill/>
          <a:ln w="9525">
            <a:noFill/>
            <a:miter lim="800000"/>
            <a:headEnd/>
            <a:tailEnd/>
          </a:ln>
        </p:spPr>
        <p:txBody>
          <a:bodyPr wrap="square">
            <a:prstTxWarp prst="textNoShape">
              <a:avLst/>
            </a:prstTxWarp>
            <a:spAutoFit/>
          </a:bodyPr>
          <a:lstStyle/>
          <a:p>
            <a:pPr marL="1712913" indent="-1368425" algn="l">
              <a:spcAft>
                <a:spcPct val="0"/>
              </a:spcAft>
              <a:buClr>
                <a:srgbClr val="FFFFFF"/>
              </a:buClr>
              <a:tabLst>
                <a:tab pos="1943100" algn="l"/>
              </a:tabLst>
            </a:pPr>
            <a:r>
              <a:rPr lang="en-US" sz="2400" dirty="0">
                <a:solidFill>
                  <a:srgbClr val="00539D"/>
                </a:solidFill>
              </a:rPr>
              <a:t>Answer:</a:t>
            </a:r>
            <a:r>
              <a:rPr lang="en-US" sz="2400" b="0" dirty="0"/>
              <a:t> 	The area of the figure is about 28.3 + 72 or 100.3 square centimeters.</a:t>
            </a:r>
          </a:p>
        </p:txBody>
      </p:sp>
      <p:sp>
        <p:nvSpPr>
          <p:cNvPr id="73740" name="Text Box 12"/>
          <p:cNvSpPr txBox="1">
            <a:spLocks noChangeArrowheads="1"/>
          </p:cNvSpPr>
          <p:nvPr/>
        </p:nvSpPr>
        <p:spPr bwMode="black">
          <a:xfrm>
            <a:off x="904875" y="2225675"/>
            <a:ext cx="3543300" cy="477837"/>
          </a:xfrm>
          <a:prstGeom prst="rect">
            <a:avLst/>
          </a:prstGeom>
          <a:noFill/>
          <a:ln w="9525">
            <a:noFill/>
            <a:miter lim="800000"/>
            <a:headEnd/>
            <a:tailEnd/>
          </a:ln>
        </p:spPr>
        <p:txBody>
          <a:bodyPr>
            <a:prstTxWarp prst="textNoShape">
              <a:avLst/>
            </a:prstTxWarp>
          </a:bodyPr>
          <a:lstStyle/>
          <a:p>
            <a:pPr algn="l">
              <a:lnSpc>
                <a:spcPct val="80000"/>
              </a:lnSpc>
              <a:buClr>
                <a:srgbClr val="FFFFFF"/>
              </a:buClr>
              <a:tabLst>
                <a:tab pos="2628900" algn="l"/>
                <a:tab pos="4057650" algn="l"/>
                <a:tab pos="4572000" algn="l"/>
              </a:tabLst>
            </a:pPr>
            <a:r>
              <a:rPr lang="en-US" sz="2400" b="0" dirty="0">
                <a:solidFill>
                  <a:schemeClr val="tx1"/>
                </a:solidFill>
              </a:rPr>
              <a:t>Area of semicircles</a:t>
            </a:r>
          </a:p>
        </p:txBody>
      </p:sp>
      <p:sp>
        <p:nvSpPr>
          <p:cNvPr id="73741" name="Text Box 13"/>
          <p:cNvSpPr txBox="1">
            <a:spLocks noChangeArrowheads="1"/>
          </p:cNvSpPr>
          <p:nvPr/>
        </p:nvSpPr>
        <p:spPr bwMode="auto">
          <a:xfrm>
            <a:off x="5219700" y="2225675"/>
            <a:ext cx="3543300" cy="477837"/>
          </a:xfrm>
          <a:prstGeom prst="rect">
            <a:avLst/>
          </a:prstGeom>
          <a:noFill/>
          <a:ln w="9525">
            <a:noFill/>
            <a:miter lim="800000"/>
            <a:headEnd/>
            <a:tailEnd/>
          </a:ln>
        </p:spPr>
        <p:txBody>
          <a:bodyPr>
            <a:prstTxWarp prst="textNoShape">
              <a:avLst/>
            </a:prstTxWarp>
          </a:bodyPr>
          <a:lstStyle/>
          <a:p>
            <a:pPr algn="l">
              <a:lnSpc>
                <a:spcPct val="80000"/>
              </a:lnSpc>
              <a:buClr>
                <a:srgbClr val="FFFFFF"/>
              </a:buClr>
              <a:tabLst>
                <a:tab pos="2628900" algn="l"/>
                <a:tab pos="4057650" algn="l"/>
                <a:tab pos="4572000" algn="l"/>
              </a:tabLst>
            </a:pPr>
            <a:r>
              <a:rPr lang="en-US" sz="2400" b="0" dirty="0">
                <a:solidFill>
                  <a:schemeClr val="tx1"/>
                </a:solidFill>
              </a:rPr>
              <a:t>Area of rectangle</a:t>
            </a:r>
          </a:p>
        </p:txBody>
      </p:sp>
      <p:pic>
        <p:nvPicPr>
          <p:cNvPr id="73746" name="Picture 18" descr="M3_299"/>
          <p:cNvPicPr>
            <a:picLocks noChangeAspect="1" noChangeArrowheads="1"/>
          </p:cNvPicPr>
          <p:nvPr/>
        </p:nvPicPr>
        <p:blipFill>
          <a:blip r:embed="rId6"/>
          <a:srcRect t="80000"/>
          <a:stretch>
            <a:fillRect/>
          </a:stretch>
        </p:blipFill>
        <p:spPr bwMode="auto">
          <a:xfrm>
            <a:off x="6026150" y="3101975"/>
            <a:ext cx="1517650" cy="430213"/>
          </a:xfrm>
          <a:prstGeom prst="rect">
            <a:avLst/>
          </a:prstGeom>
          <a:noFill/>
          <a:ln w="9525">
            <a:noFill/>
            <a:miter lim="800000"/>
            <a:headEnd/>
            <a:tailEnd/>
          </a:ln>
        </p:spPr>
      </p:pic>
      <p:pic>
        <p:nvPicPr>
          <p:cNvPr id="73753" name="Picture 25" descr="M3_167"/>
          <p:cNvPicPr>
            <a:picLocks noChangeAspect="1" noChangeArrowheads="1"/>
          </p:cNvPicPr>
          <p:nvPr/>
        </p:nvPicPr>
        <p:blipFill>
          <a:blip r:embed="rId7"/>
          <a:srcRect t="83176"/>
          <a:stretch>
            <a:fillRect/>
          </a:stretch>
        </p:blipFill>
        <p:spPr bwMode="auto">
          <a:xfrm>
            <a:off x="1500187" y="2971800"/>
            <a:ext cx="1700213" cy="396875"/>
          </a:xfrm>
          <a:prstGeom prst="rect">
            <a:avLst/>
          </a:prstGeom>
          <a:noFill/>
          <a:ln w="9525">
            <a:noFill/>
            <a:miter lim="800000"/>
            <a:headEnd/>
            <a:tailEnd/>
          </a:ln>
        </p:spPr>
      </p:pic>
      <p:pic>
        <p:nvPicPr>
          <p:cNvPr id="82960" name="Picture 26" descr="LH_7-3"/>
          <p:cNvPicPr>
            <a:picLocks noChangeAspect="1" noChangeArrowheads="1"/>
          </p:cNvPicPr>
          <p:nvPr/>
        </p:nvPicPr>
        <p:blipFill>
          <a:blip r:embed="rId8"/>
          <a:srcRect/>
          <a:stretch>
            <a:fillRect/>
          </a:stretch>
        </p:blipFill>
        <p:spPr bwMode="hidden">
          <a:xfrm>
            <a:off x="0" y="0"/>
            <a:ext cx="9144000" cy="731838"/>
          </a:xfrm>
          <a:prstGeom prst="rect">
            <a:avLst/>
          </a:prstGeom>
          <a:noFill/>
          <a:ln w="9525">
            <a:noFill/>
            <a:miter lim="800000"/>
            <a:headEnd/>
            <a:tailEnd/>
          </a:ln>
        </p:spPr>
      </p:pic>
      <p:sp>
        <p:nvSpPr>
          <p:cNvPr id="17" name="Action Button: Forward or Next 16">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6"/>
          <p:cNvGrpSpPr>
            <a:grpSpLocks/>
          </p:cNvGrpSpPr>
          <p:nvPr/>
        </p:nvGrpSpPr>
        <p:grpSpPr bwMode="auto">
          <a:xfrm>
            <a:off x="5862638" y="638175"/>
            <a:ext cx="3281362" cy="1343025"/>
            <a:chOff x="1839" y="1584"/>
            <a:chExt cx="2067" cy="846"/>
          </a:xfrm>
        </p:grpSpPr>
        <p:pic>
          <p:nvPicPr>
            <p:cNvPr id="20" name="Picture 12" descr="7-13"/>
            <p:cNvPicPr>
              <a:picLocks noChangeAspect="1" noChangeArrowheads="1"/>
            </p:cNvPicPr>
            <p:nvPr/>
          </p:nvPicPr>
          <p:blipFill>
            <a:blip r:embed="rId9"/>
            <a:srcRect l="18867" r="19159" b="81207"/>
            <a:stretch>
              <a:fillRect/>
            </a:stretch>
          </p:blipFill>
          <p:spPr bwMode="auto">
            <a:xfrm>
              <a:off x="2229" y="1584"/>
              <a:ext cx="1281" cy="159"/>
            </a:xfrm>
            <a:prstGeom prst="rect">
              <a:avLst/>
            </a:prstGeom>
            <a:noFill/>
            <a:ln w="9525">
              <a:noFill/>
              <a:miter lim="800000"/>
              <a:headEnd/>
              <a:tailEnd/>
            </a:ln>
          </p:spPr>
        </p:pic>
        <p:pic>
          <p:nvPicPr>
            <p:cNvPr id="21" name="Picture 13" descr="7-13"/>
            <p:cNvPicPr>
              <a:picLocks noChangeAspect="1" noChangeArrowheads="1"/>
            </p:cNvPicPr>
            <p:nvPr/>
          </p:nvPicPr>
          <p:blipFill>
            <a:blip r:embed="rId9"/>
            <a:srcRect t="19858"/>
            <a:stretch>
              <a:fillRect/>
            </a:stretch>
          </p:blipFill>
          <p:spPr bwMode="auto">
            <a:xfrm>
              <a:off x="1839" y="1752"/>
              <a:ext cx="2067" cy="678"/>
            </a:xfrm>
            <a:prstGeom prst="rect">
              <a:avLst/>
            </a:prstGeom>
            <a:noFill/>
            <a:ln w="9525">
              <a:noFill/>
              <a:miter lim="800000"/>
              <a:headEnd/>
              <a:tailEnd/>
            </a:ln>
          </p:spPr>
        </p:pic>
        <p:sp>
          <p:nvSpPr>
            <p:cNvPr id="22" name="Line 14"/>
            <p:cNvSpPr>
              <a:spLocks noChangeShapeType="1"/>
            </p:cNvSpPr>
            <p:nvPr/>
          </p:nvSpPr>
          <p:spPr bwMode="auto">
            <a:xfrm>
              <a:off x="3516" y="1635"/>
              <a:ext cx="0" cy="141"/>
            </a:xfrm>
            <a:prstGeom prst="line">
              <a:avLst/>
            </a:prstGeom>
            <a:noFill/>
            <a:ln w="25400">
              <a:solidFill>
                <a:srgbClr val="00539D"/>
              </a:solidFill>
              <a:round/>
              <a:headEnd/>
              <a:tailEnd/>
            </a:ln>
          </p:spPr>
          <p:txBody>
            <a:bodyPr>
              <a:prstTxWarp prst="textNoShape">
                <a:avLst/>
              </a:prstTxWarp>
            </a:bodyPr>
            <a:lstStyle/>
            <a:p>
              <a:endParaRPr lang="en-US"/>
            </a:p>
          </p:txBody>
        </p:sp>
        <p:sp>
          <p:nvSpPr>
            <p:cNvPr id="23" name="Line 15"/>
            <p:cNvSpPr>
              <a:spLocks noChangeShapeType="1"/>
            </p:cNvSpPr>
            <p:nvPr/>
          </p:nvSpPr>
          <p:spPr bwMode="auto">
            <a:xfrm>
              <a:off x="2226" y="1632"/>
              <a:ext cx="0" cy="141"/>
            </a:xfrm>
            <a:prstGeom prst="line">
              <a:avLst/>
            </a:prstGeom>
            <a:noFill/>
            <a:ln w="25400">
              <a:solidFill>
                <a:srgbClr val="00539D"/>
              </a:solidFill>
              <a:round/>
              <a:headEnd/>
              <a:tailEnd/>
            </a:ln>
          </p:spPr>
          <p:txBody>
            <a:bodyPr>
              <a:prstTxWarp prst="textNoShape">
                <a:avLst/>
              </a:prstTxWarp>
            </a:bodyPr>
            <a:lstStyle/>
            <a:p>
              <a:endParaRPr lang="en-US"/>
            </a:p>
          </p:txBody>
        </p:sp>
      </p:grpSp>
      <p:sp>
        <p:nvSpPr>
          <p:cNvPr id="24" name="TextBox 23"/>
          <p:cNvSpPr txBox="1"/>
          <p:nvPr/>
        </p:nvSpPr>
        <p:spPr>
          <a:xfrm>
            <a:off x="3048000" y="2826603"/>
            <a:ext cx="2171700" cy="830997"/>
          </a:xfrm>
          <a:prstGeom prst="rect">
            <a:avLst/>
          </a:prstGeom>
          <a:noFill/>
        </p:spPr>
        <p:txBody>
          <a:bodyPr wrap="square" rtlCol="0">
            <a:spAutoFit/>
          </a:bodyPr>
          <a:lstStyle/>
          <a:p>
            <a:pPr algn="ctr"/>
            <a:r>
              <a:rPr lang="en-US" sz="4800" dirty="0" smtClean="0"/>
              <a:t>+</a:t>
            </a:r>
            <a:endParaRPr lang="en-US" sz="4800" dirty="0"/>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3740"/>
                                        </p:tgtEl>
                                        <p:attrNameLst>
                                          <p:attrName>style.visibility</p:attrName>
                                        </p:attrNameLst>
                                      </p:cBhvr>
                                      <p:to>
                                        <p:strVal val="visible"/>
                                      </p:to>
                                    </p:set>
                                    <p:animEffect transition="in" filter="wipe(left)">
                                      <p:cBhvr>
                                        <p:cTn id="11" dur="500"/>
                                        <p:tgtEl>
                                          <p:spTgt spid="737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3741"/>
                                        </p:tgtEl>
                                        <p:attrNameLst>
                                          <p:attrName>style.visibility</p:attrName>
                                        </p:attrNameLst>
                                      </p:cBhvr>
                                      <p:to>
                                        <p:strVal val="visible"/>
                                      </p:to>
                                    </p:set>
                                    <p:animEffect transition="in" filter="wipe(left)">
                                      <p:cBhvr>
                                        <p:cTn id="16" dur="500"/>
                                        <p:tgtEl>
                                          <p:spTgt spid="737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3753"/>
                                        </p:tgtEl>
                                        <p:attrNameLst>
                                          <p:attrName>style.visibility</p:attrName>
                                        </p:attrNameLst>
                                      </p:cBhvr>
                                      <p:to>
                                        <p:strVal val="visible"/>
                                      </p:to>
                                    </p:set>
                                    <p:animEffect transition="in" filter="wipe(left)">
                                      <p:cBhvr>
                                        <p:cTn id="21" dur="500"/>
                                        <p:tgtEl>
                                          <p:spTgt spid="7375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3746"/>
                                        </p:tgtEl>
                                        <p:attrNameLst>
                                          <p:attrName>style.visibility</p:attrName>
                                        </p:attrNameLst>
                                      </p:cBhvr>
                                      <p:to>
                                        <p:strVal val="visible"/>
                                      </p:to>
                                    </p:set>
                                    <p:animEffect transition="in" filter="wipe(left)">
                                      <p:cBhvr>
                                        <p:cTn id="26" dur="500"/>
                                        <p:tgtEl>
                                          <p:spTgt spid="7374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3737">
                                            <p:txEl>
                                              <p:pRg st="0" end="0"/>
                                            </p:txEl>
                                          </p:spTgt>
                                        </p:tgtEl>
                                        <p:attrNameLst>
                                          <p:attrName>style.visibility</p:attrName>
                                        </p:attrNameLst>
                                      </p:cBhvr>
                                      <p:to>
                                        <p:strVal val="visible"/>
                                      </p:to>
                                    </p:set>
                                    <p:animEffect transition="in" filter="wipe(left)">
                                      <p:cBhvr>
                                        <p:cTn id="38" dur="500"/>
                                        <p:tgtEl>
                                          <p:spTgt spid="737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build="p" autoUpdateAnimBg="0"/>
      <p:bldP spid="73740" grpId="0" autoUpdateAnimBg="0"/>
      <p:bldP spid="73741" grpId="0" autoUpdateAnimBg="0"/>
      <p:bldP spid="2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876300" y="1503363"/>
            <a:ext cx="7705725" cy="822325"/>
          </a:xfrm>
          <a:prstGeom prst="rect">
            <a:avLst/>
          </a:prstGeom>
          <a:noFill/>
          <a:ln w="9525">
            <a:noFill/>
            <a:miter lim="800000"/>
            <a:headEnd/>
            <a:tailEnd/>
          </a:ln>
        </p:spPr>
        <p:txBody>
          <a:bodyPr>
            <a:prstTxWarp prst="textNoShape">
              <a:avLst/>
            </a:prstTxWarp>
            <a:spAutoFit/>
          </a:bodyPr>
          <a:lstStyle/>
          <a:p>
            <a:pPr algn="l"/>
            <a:r>
              <a:rPr lang="en-US">
                <a:ea typeface="Times New Roman" pitchFamily="-112" charset="0"/>
                <a:cs typeface="Times New Roman" pitchFamily="-112" charset="0"/>
              </a:rPr>
              <a:t>GARDENING</a:t>
            </a:r>
            <a:r>
              <a:rPr lang="en-US" b="0">
                <a:solidFill>
                  <a:srgbClr val="000000"/>
                </a:solidFill>
                <a:ea typeface="Times New Roman" pitchFamily="-112" charset="0"/>
                <a:cs typeface="Times New Roman" pitchFamily="-112" charset="0"/>
              </a:rPr>
              <a:t>  </a:t>
            </a:r>
            <a:r>
              <a:rPr lang="en-US">
                <a:solidFill>
                  <a:srgbClr val="00539D"/>
                </a:solidFill>
                <a:ea typeface="Times New Roman" pitchFamily="-112" charset="0"/>
                <a:cs typeface="Times New Roman" pitchFamily="-112" charset="0"/>
              </a:rPr>
              <a:t>The dimensions of a flower garden are shown. What is the area of the garden?</a:t>
            </a:r>
            <a:endParaRPr lang="en-US" b="0" i="1">
              <a:solidFill>
                <a:srgbClr val="000000"/>
              </a:solidFill>
              <a:ea typeface="Times New Roman" pitchFamily="-112" charset="0"/>
              <a:cs typeface="Times New Roman" pitchFamily="-112" charset="0"/>
            </a:endParaRPr>
          </a:p>
        </p:txBody>
      </p:sp>
      <p:sp>
        <p:nvSpPr>
          <p:cNvPr id="75782" name="Text Box 6"/>
          <p:cNvSpPr txBox="1">
            <a:spLocks noChangeArrowheads="1"/>
          </p:cNvSpPr>
          <p:nvPr/>
        </p:nvSpPr>
        <p:spPr bwMode="auto">
          <a:xfrm>
            <a:off x="533400" y="4800600"/>
            <a:ext cx="8077200" cy="749300"/>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a:solidFill>
                  <a:schemeClr val="tx1"/>
                </a:solidFill>
              </a:rPr>
              <a:t>The garden can be separated into a rectangle and two congruent triangles.</a:t>
            </a:r>
          </a:p>
        </p:txBody>
      </p:sp>
      <p:pic>
        <p:nvPicPr>
          <p:cNvPr id="75784" name="Picture 8" descr="Example2"/>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p:spPr>
      </p:pic>
      <p:pic>
        <p:nvPicPr>
          <p:cNvPr id="75789" name="Picture 13"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a:ln w="9525">
            <a:noFill/>
            <a:miter lim="800000"/>
            <a:headEnd/>
            <a:tailEnd/>
          </a:ln>
        </p:spPr>
      </p:pic>
      <p:pic>
        <p:nvPicPr>
          <p:cNvPr id="75791" name="Picture 15" descr="7-11"/>
          <p:cNvPicPr>
            <a:picLocks noChangeAspect="1" noChangeArrowheads="1"/>
          </p:cNvPicPr>
          <p:nvPr/>
        </p:nvPicPr>
        <p:blipFill>
          <a:blip r:embed="rId6"/>
          <a:srcRect/>
          <a:stretch>
            <a:fillRect/>
          </a:stretch>
        </p:blipFill>
        <p:spPr bwMode="auto">
          <a:xfrm>
            <a:off x="3051175" y="2454275"/>
            <a:ext cx="3016250" cy="2039938"/>
          </a:xfrm>
          <a:prstGeom prst="rect">
            <a:avLst/>
          </a:prstGeom>
          <a:noFill/>
          <a:ln w="9525">
            <a:noFill/>
            <a:miter lim="800000"/>
            <a:headEnd/>
            <a:tailEnd/>
          </a:ln>
        </p:spPr>
      </p:pic>
      <p:pic>
        <p:nvPicPr>
          <p:cNvPr id="87049" name="Picture 16" descr="LH_7-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sp>
        <p:nvSpPr>
          <p:cNvPr id="10" name="Action Button: Forward or Next 9">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7"/>
          <p:cNvSpPr txBox="1">
            <a:spLocks noChangeArrowheads="1"/>
          </p:cNvSpPr>
          <p:nvPr/>
        </p:nvSpPr>
        <p:spPr bwMode="auto">
          <a:xfrm>
            <a:off x="539825" y="569663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Cover up the triangles and calculate the area of the rectangle.</a:t>
            </a:r>
            <a:endParaRPr lang="en-US" b="0" dirty="0">
              <a:solidFill>
                <a:schemeClr val="tx1"/>
              </a:solidFill>
            </a:endParaRPr>
          </a:p>
        </p:txBody>
      </p:sp>
      <p:sp>
        <p:nvSpPr>
          <p:cNvPr id="14" name="Rectangle 13"/>
          <p:cNvSpPr/>
          <p:nvPr/>
        </p:nvSpPr>
        <p:spPr>
          <a:xfrm>
            <a:off x="2644035" y="2747963"/>
            <a:ext cx="987425" cy="1443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88470" y="2743200"/>
            <a:ext cx="987425" cy="1443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wipe(left)">
                                      <p:cBhvr>
                                        <p:cTn id="7" dur="500"/>
                                        <p:tgtEl>
                                          <p:spTgt spid="7578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5784"/>
                                        </p:tgtEl>
                                        <p:attrNameLst>
                                          <p:attrName>style.visibility</p:attrName>
                                        </p:attrNameLst>
                                      </p:cBhvr>
                                      <p:to>
                                        <p:strVal val="visible"/>
                                      </p:to>
                                    </p:set>
                                    <p:animEffect transition="in" filter="box(out)">
                                      <p:cBhvr>
                                        <p:cTn id="11" dur="500"/>
                                        <p:tgtEl>
                                          <p:spTgt spid="757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781">
                                            <p:txEl>
                                              <p:pRg st="0" end="0"/>
                                            </p:txEl>
                                          </p:spTgt>
                                        </p:tgtEl>
                                        <p:attrNameLst>
                                          <p:attrName>style.visibility</p:attrName>
                                        </p:attrNameLst>
                                      </p:cBhvr>
                                      <p:to>
                                        <p:strVal val="visible"/>
                                      </p:to>
                                    </p:set>
                                    <p:animEffect transition="in" filter="wipe(left)">
                                      <p:cBhvr>
                                        <p:cTn id="15" dur="500"/>
                                        <p:tgtEl>
                                          <p:spTgt spid="75781">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5791"/>
                                        </p:tgtEl>
                                        <p:attrNameLst>
                                          <p:attrName>style.visibility</p:attrName>
                                        </p:attrNameLst>
                                      </p:cBhvr>
                                      <p:to>
                                        <p:strVal val="visible"/>
                                      </p:to>
                                    </p:set>
                                    <p:animEffect transition="in" filter="wipe(up)">
                                      <p:cBhvr>
                                        <p:cTn id="19" dur="500"/>
                                        <p:tgtEl>
                                          <p:spTgt spid="757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5782">
                                            <p:txEl>
                                              <p:pRg st="0" end="0"/>
                                            </p:txEl>
                                          </p:spTgt>
                                        </p:tgtEl>
                                        <p:attrNameLst>
                                          <p:attrName>style.visibility</p:attrName>
                                        </p:attrNameLst>
                                      </p:cBhvr>
                                      <p:to>
                                        <p:strVal val="visible"/>
                                      </p:to>
                                    </p:set>
                                    <p:animEffect transition="in" filter="wipe(left)">
                                      <p:cBhvr>
                                        <p:cTn id="24" dur="500"/>
                                        <p:tgtEl>
                                          <p:spTgt spid="7578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left)">
                                      <p:cBhvr>
                                        <p:cTn id="29" dur="500"/>
                                        <p:tgtEl>
                                          <p:spTgt spid="13">
                                            <p:txEl>
                                              <p:pRg st="0" end="0"/>
                                            </p:txEl>
                                          </p:spTgt>
                                        </p:tgtEl>
                                      </p:cBhvr>
                                    </p:animEffect>
                                  </p:childTnLst>
                                </p:cTn>
                              </p:par>
                            </p:childTnLst>
                          </p:cTn>
                        </p:par>
                        <p:par>
                          <p:cTn id="30" fill="hold">
                            <p:stCondLst>
                              <p:cond delay="500"/>
                            </p:stCondLst>
                            <p:childTnLst>
                              <p:par>
                                <p:cTn id="31" presetID="7"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000" fill="hold"/>
                                        <p:tgtEl>
                                          <p:spTgt spid="14"/>
                                        </p:tgtEl>
                                        <p:attrNameLst>
                                          <p:attrName>ppt_x</p:attrName>
                                        </p:attrNameLst>
                                      </p:cBhvr>
                                      <p:tavLst>
                                        <p:tav tm="0">
                                          <p:val>
                                            <p:strVal val="0-#ppt_w/2"/>
                                          </p:val>
                                        </p:tav>
                                        <p:tav tm="100000">
                                          <p:val>
                                            <p:strVal val="#ppt_x"/>
                                          </p:val>
                                        </p:tav>
                                      </p:tavLst>
                                    </p:anim>
                                    <p:anim calcmode="lin" valueType="num">
                                      <p:cBhvr additive="base">
                                        <p:cTn id="34" dur="2000" fill="hold"/>
                                        <p:tgtEl>
                                          <p:spTgt spid="14"/>
                                        </p:tgtEl>
                                        <p:attrNameLst>
                                          <p:attrName>ppt_y</p:attrName>
                                        </p:attrNameLst>
                                      </p:cBhvr>
                                      <p:tavLst>
                                        <p:tav tm="0">
                                          <p:val>
                                            <p:strVal val="#ppt_y"/>
                                          </p:val>
                                        </p:tav>
                                        <p:tav tm="100000">
                                          <p:val>
                                            <p:strVal val="#ppt_y"/>
                                          </p:val>
                                        </p:tav>
                                      </p:tavLst>
                                    </p:anim>
                                  </p:childTnLst>
                                </p:cTn>
                              </p:par>
                              <p:par>
                                <p:cTn id="35" presetID="7"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1+#ppt_w/2"/>
                                          </p:val>
                                        </p:tav>
                                        <p:tav tm="100000">
                                          <p:val>
                                            <p:strVal val="#ppt_x"/>
                                          </p:val>
                                        </p:tav>
                                      </p:tavLst>
                                    </p:anim>
                                    <p:anim calcmode="lin" valueType="num">
                                      <p:cBhvr additive="base">
                                        <p:cTn id="3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autoUpdateAnimBg="0" advAuto="0"/>
      <p:bldP spid="75782" grpId="0" build="p" autoUpdateAnimBg="0"/>
      <p:bldP spid="13" grpId="0" build="p" autoUpdateAnimBg="0"/>
      <p:bldP spid="14" grpId="0" animBg="1"/>
      <p:bldP spid="1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876300" y="1503363"/>
            <a:ext cx="7705725" cy="822325"/>
          </a:xfrm>
          <a:prstGeom prst="rect">
            <a:avLst/>
          </a:prstGeom>
          <a:noFill/>
          <a:ln w="9525">
            <a:noFill/>
            <a:miter lim="800000"/>
            <a:headEnd/>
            <a:tailEnd/>
          </a:ln>
        </p:spPr>
        <p:txBody>
          <a:bodyPr>
            <a:prstTxWarp prst="textNoShape">
              <a:avLst/>
            </a:prstTxWarp>
            <a:spAutoFit/>
          </a:bodyPr>
          <a:lstStyle/>
          <a:p>
            <a:pPr algn="l"/>
            <a:r>
              <a:rPr lang="en-US">
                <a:ea typeface="Times New Roman" pitchFamily="-112" charset="0"/>
                <a:cs typeface="Times New Roman" pitchFamily="-112" charset="0"/>
              </a:rPr>
              <a:t>GARDENING</a:t>
            </a:r>
            <a:r>
              <a:rPr lang="en-US" b="0">
                <a:solidFill>
                  <a:srgbClr val="000000"/>
                </a:solidFill>
                <a:ea typeface="Times New Roman" pitchFamily="-112" charset="0"/>
                <a:cs typeface="Times New Roman" pitchFamily="-112" charset="0"/>
              </a:rPr>
              <a:t>  </a:t>
            </a:r>
            <a:r>
              <a:rPr lang="en-US">
                <a:solidFill>
                  <a:srgbClr val="00539D"/>
                </a:solidFill>
                <a:ea typeface="Times New Roman" pitchFamily="-112" charset="0"/>
                <a:cs typeface="Times New Roman" pitchFamily="-112" charset="0"/>
              </a:rPr>
              <a:t>The dimensions of a flower garden are shown. What is the area of the garden?</a:t>
            </a:r>
            <a:endParaRPr lang="en-US" b="0" i="1">
              <a:solidFill>
                <a:srgbClr val="000000"/>
              </a:solidFill>
              <a:ea typeface="Times New Roman" pitchFamily="-112" charset="0"/>
              <a:cs typeface="Times New Roman" pitchFamily="-112" charset="0"/>
            </a:endParaRPr>
          </a:p>
        </p:txBody>
      </p:sp>
      <p:pic>
        <p:nvPicPr>
          <p:cNvPr id="75784" name="Picture 8" descr="Example2"/>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p:spPr>
      </p:pic>
      <p:pic>
        <p:nvPicPr>
          <p:cNvPr id="75789" name="Picture 13"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a:ln w="9525">
            <a:noFill/>
            <a:miter lim="800000"/>
            <a:headEnd/>
            <a:tailEnd/>
          </a:ln>
        </p:spPr>
      </p:pic>
      <p:pic>
        <p:nvPicPr>
          <p:cNvPr id="75791" name="Picture 15" descr="7-11"/>
          <p:cNvPicPr>
            <a:picLocks noChangeAspect="1" noChangeArrowheads="1"/>
          </p:cNvPicPr>
          <p:nvPr/>
        </p:nvPicPr>
        <p:blipFill>
          <a:blip r:embed="rId6"/>
          <a:srcRect/>
          <a:stretch>
            <a:fillRect/>
          </a:stretch>
        </p:blipFill>
        <p:spPr bwMode="auto">
          <a:xfrm>
            <a:off x="3051175" y="2454275"/>
            <a:ext cx="3016250" cy="2039938"/>
          </a:xfrm>
          <a:prstGeom prst="rect">
            <a:avLst/>
          </a:prstGeom>
          <a:noFill/>
          <a:ln w="9525">
            <a:noFill/>
            <a:miter lim="800000"/>
            <a:headEnd/>
            <a:tailEnd/>
          </a:ln>
        </p:spPr>
      </p:pic>
      <p:pic>
        <p:nvPicPr>
          <p:cNvPr id="87049" name="Picture 16" descr="LH_7-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sp>
        <p:nvSpPr>
          <p:cNvPr id="10" name="Action Button: Forward or Next 9">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644035" y="2747963"/>
            <a:ext cx="987425" cy="1443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88470" y="2743200"/>
            <a:ext cx="987425" cy="1443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Box 7"/>
          <p:cNvSpPr txBox="1">
            <a:spLocks noChangeArrowheads="1"/>
          </p:cNvSpPr>
          <p:nvPr/>
        </p:nvSpPr>
        <p:spPr bwMode="auto">
          <a:xfrm>
            <a:off x="533400" y="448627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Write the formula for area of a rectangle:			 A = </a:t>
            </a:r>
            <a:r>
              <a:rPr lang="en-US" b="0" dirty="0" err="1" smtClean="0">
                <a:solidFill>
                  <a:schemeClr val="tx1"/>
                </a:solidFill>
              </a:rPr>
              <a:t>lw</a:t>
            </a:r>
            <a:r>
              <a:rPr lang="en-US" b="0" dirty="0" smtClean="0">
                <a:solidFill>
                  <a:schemeClr val="tx1"/>
                </a:solidFill>
              </a:rPr>
              <a:t> </a:t>
            </a:r>
            <a:endParaRPr lang="en-US" b="0" dirty="0">
              <a:solidFill>
                <a:schemeClr val="tx1"/>
              </a:solidFill>
            </a:endParaRPr>
          </a:p>
        </p:txBody>
      </p:sp>
      <p:sp>
        <p:nvSpPr>
          <p:cNvPr id="17" name="Text Box 7"/>
          <p:cNvSpPr txBox="1">
            <a:spLocks noChangeArrowheads="1"/>
          </p:cNvSpPr>
          <p:nvPr/>
        </p:nvSpPr>
        <p:spPr bwMode="auto">
          <a:xfrm>
            <a:off x="539825" y="5118100"/>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Replace the variables with the known values:		A = (7 ft) (5 ft)</a:t>
            </a:r>
            <a:endParaRPr lang="en-US" b="0" dirty="0">
              <a:solidFill>
                <a:schemeClr val="tx1"/>
              </a:solidFill>
            </a:endParaRPr>
          </a:p>
        </p:txBody>
      </p:sp>
      <p:sp>
        <p:nvSpPr>
          <p:cNvPr id="18" name="Text Box 7"/>
          <p:cNvSpPr txBox="1">
            <a:spLocks noChangeArrowheads="1"/>
          </p:cNvSpPr>
          <p:nvPr/>
        </p:nvSpPr>
        <p:spPr bwMode="auto">
          <a:xfrm>
            <a:off x="533400" y="584903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Calculate the value:							A = 35 ft</a:t>
            </a:r>
            <a:r>
              <a:rPr lang="en-US" b="0" baseline="30000" dirty="0" smtClean="0">
                <a:solidFill>
                  <a:schemeClr val="tx1"/>
                </a:solidFill>
              </a:rPr>
              <a:t>2</a:t>
            </a:r>
            <a:endParaRPr lang="en-US" b="0" dirty="0">
              <a:solidFill>
                <a:schemeClr val="tx1"/>
              </a:solidFill>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wipe(left)">
                                      <p:cBhvr>
                                        <p:cTn id="7" dur="500"/>
                                        <p:tgtEl>
                                          <p:spTgt spid="7578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5784"/>
                                        </p:tgtEl>
                                        <p:attrNameLst>
                                          <p:attrName>style.visibility</p:attrName>
                                        </p:attrNameLst>
                                      </p:cBhvr>
                                      <p:to>
                                        <p:strVal val="visible"/>
                                      </p:to>
                                    </p:set>
                                    <p:animEffect transition="in" filter="box(out)">
                                      <p:cBhvr>
                                        <p:cTn id="11" dur="500"/>
                                        <p:tgtEl>
                                          <p:spTgt spid="757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781">
                                            <p:txEl>
                                              <p:pRg st="0" end="0"/>
                                            </p:txEl>
                                          </p:spTgt>
                                        </p:tgtEl>
                                        <p:attrNameLst>
                                          <p:attrName>style.visibility</p:attrName>
                                        </p:attrNameLst>
                                      </p:cBhvr>
                                      <p:to>
                                        <p:strVal val="visible"/>
                                      </p:to>
                                    </p:set>
                                    <p:animEffect transition="in" filter="wipe(left)">
                                      <p:cBhvr>
                                        <p:cTn id="15" dur="500"/>
                                        <p:tgtEl>
                                          <p:spTgt spid="75781">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5791"/>
                                        </p:tgtEl>
                                        <p:attrNameLst>
                                          <p:attrName>style.visibility</p:attrName>
                                        </p:attrNameLst>
                                      </p:cBhvr>
                                      <p:to>
                                        <p:strVal val="visible"/>
                                      </p:to>
                                    </p:set>
                                    <p:animEffect transition="in" filter="wipe(up)">
                                      <p:cBhvr>
                                        <p:cTn id="19" dur="500"/>
                                        <p:tgtEl>
                                          <p:spTgt spid="75791"/>
                                        </p:tgtEl>
                                      </p:cBhvr>
                                    </p:animEffect>
                                  </p:childTnLst>
                                </p:cTn>
                              </p:par>
                            </p:childTnLst>
                          </p:cTn>
                        </p:par>
                        <p:par>
                          <p:cTn id="20" fill="hold">
                            <p:stCondLst>
                              <p:cond delay="2000"/>
                            </p:stCondLst>
                            <p:childTnLst>
                              <p:par>
                                <p:cTn id="21" presetID="7"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ppt_y"/>
                                          </p:val>
                                        </p:tav>
                                        <p:tav tm="100000">
                                          <p:val>
                                            <p:strVal val="#ppt_y"/>
                                          </p:val>
                                        </p:tav>
                                      </p:tavLst>
                                    </p:anim>
                                  </p:childTnLst>
                                </p:cTn>
                              </p:par>
                              <p:par>
                                <p:cTn id="25" presetID="7" presetClass="entr" presetSubtype="2"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000" fill="hold"/>
                                        <p:tgtEl>
                                          <p:spTgt spid="15"/>
                                        </p:tgtEl>
                                        <p:attrNameLst>
                                          <p:attrName>ppt_x</p:attrName>
                                        </p:attrNameLst>
                                      </p:cBhvr>
                                      <p:tavLst>
                                        <p:tav tm="0">
                                          <p:val>
                                            <p:strVal val="1+#ppt_w/2"/>
                                          </p:val>
                                        </p:tav>
                                        <p:tav tm="100000">
                                          <p:val>
                                            <p:strVal val="#ppt_x"/>
                                          </p:val>
                                        </p:tav>
                                      </p:tavLst>
                                    </p:anim>
                                    <p:anim calcmode="lin" valueType="num">
                                      <p:cBhvr additive="base">
                                        <p:cTn id="2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ipe(left)">
                                      <p:cBhvr>
                                        <p:cTn id="33" dur="5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wipe(left)">
                                      <p:cBhvr>
                                        <p:cTn id="4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autoUpdateAnimBg="0" advAuto="0"/>
      <p:bldP spid="14" grpId="0" animBg="1"/>
      <p:bldP spid="16" grpId="0" build="p" autoUpdateAnimBg="0"/>
      <p:bldP spid="17" grpId="0" build="p" autoUpdateAnimBg="0"/>
      <p:bldP spid="18" grpId="0" build="p"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876300" y="1503363"/>
            <a:ext cx="7705725" cy="822325"/>
          </a:xfrm>
          <a:prstGeom prst="rect">
            <a:avLst/>
          </a:prstGeom>
          <a:noFill/>
          <a:ln w="9525">
            <a:noFill/>
            <a:miter lim="800000"/>
            <a:headEnd/>
            <a:tailEnd/>
          </a:ln>
        </p:spPr>
        <p:txBody>
          <a:bodyPr>
            <a:prstTxWarp prst="textNoShape">
              <a:avLst/>
            </a:prstTxWarp>
            <a:spAutoFit/>
          </a:bodyPr>
          <a:lstStyle/>
          <a:p>
            <a:pPr algn="l"/>
            <a:r>
              <a:rPr lang="en-US">
                <a:ea typeface="Times New Roman" pitchFamily="-112" charset="0"/>
                <a:cs typeface="Times New Roman" pitchFamily="-112" charset="0"/>
              </a:rPr>
              <a:t>GARDENING</a:t>
            </a:r>
            <a:r>
              <a:rPr lang="en-US" b="0">
                <a:solidFill>
                  <a:srgbClr val="000000"/>
                </a:solidFill>
                <a:ea typeface="Times New Roman" pitchFamily="-112" charset="0"/>
                <a:cs typeface="Times New Roman" pitchFamily="-112" charset="0"/>
              </a:rPr>
              <a:t>  </a:t>
            </a:r>
            <a:r>
              <a:rPr lang="en-US">
                <a:solidFill>
                  <a:srgbClr val="00539D"/>
                </a:solidFill>
                <a:ea typeface="Times New Roman" pitchFamily="-112" charset="0"/>
                <a:cs typeface="Times New Roman" pitchFamily="-112" charset="0"/>
              </a:rPr>
              <a:t>The dimensions of a flower garden are shown. What is the area of the garden?</a:t>
            </a:r>
            <a:endParaRPr lang="en-US" b="0" i="1">
              <a:solidFill>
                <a:srgbClr val="000000"/>
              </a:solidFill>
              <a:ea typeface="Times New Roman" pitchFamily="-112" charset="0"/>
              <a:cs typeface="Times New Roman" pitchFamily="-112" charset="0"/>
            </a:endParaRPr>
          </a:p>
        </p:txBody>
      </p:sp>
      <p:pic>
        <p:nvPicPr>
          <p:cNvPr id="75784" name="Picture 8" descr="Example2"/>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p:spPr>
      </p:pic>
      <p:pic>
        <p:nvPicPr>
          <p:cNvPr id="75789" name="Picture 13"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a:ln w="9525">
            <a:noFill/>
            <a:miter lim="800000"/>
            <a:headEnd/>
            <a:tailEnd/>
          </a:ln>
        </p:spPr>
      </p:pic>
      <p:pic>
        <p:nvPicPr>
          <p:cNvPr id="75791" name="Picture 15" descr="7-11"/>
          <p:cNvPicPr>
            <a:picLocks noChangeAspect="1" noChangeArrowheads="1"/>
          </p:cNvPicPr>
          <p:nvPr/>
        </p:nvPicPr>
        <p:blipFill>
          <a:blip r:embed="rId6"/>
          <a:srcRect/>
          <a:stretch>
            <a:fillRect/>
          </a:stretch>
        </p:blipFill>
        <p:spPr bwMode="auto">
          <a:xfrm>
            <a:off x="3051175" y="2454275"/>
            <a:ext cx="3016250" cy="2039938"/>
          </a:xfrm>
          <a:prstGeom prst="rect">
            <a:avLst/>
          </a:prstGeom>
          <a:noFill/>
          <a:ln w="9525">
            <a:noFill/>
            <a:miter lim="800000"/>
            <a:headEnd/>
            <a:tailEnd/>
          </a:ln>
        </p:spPr>
      </p:pic>
      <p:pic>
        <p:nvPicPr>
          <p:cNvPr id="87049" name="Picture 16" descr="LH_7-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sp>
        <p:nvSpPr>
          <p:cNvPr id="10" name="Action Button: Forward or Next 9">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7"/>
          <p:cNvSpPr txBox="1">
            <a:spLocks noChangeArrowheads="1"/>
          </p:cNvSpPr>
          <p:nvPr/>
        </p:nvSpPr>
        <p:spPr bwMode="auto">
          <a:xfrm>
            <a:off x="539825" y="4724400"/>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Cover up the rectangle and calculate the area of the triangles.</a:t>
            </a:r>
            <a:endParaRPr lang="en-US" b="0" dirty="0">
              <a:solidFill>
                <a:schemeClr val="tx1"/>
              </a:solidFill>
            </a:endParaRPr>
          </a:p>
        </p:txBody>
      </p:sp>
      <p:sp>
        <p:nvSpPr>
          <p:cNvPr id="16" name="Rectangle 15"/>
          <p:cNvSpPr/>
          <p:nvPr/>
        </p:nvSpPr>
        <p:spPr>
          <a:xfrm>
            <a:off x="3614340" y="2747963"/>
            <a:ext cx="1869967" cy="1443037"/>
          </a:xfrm>
          <a:prstGeom prst="rect">
            <a:avLst/>
          </a:prstGeom>
          <a:solidFill>
            <a:schemeClr val="bg1">
              <a:alpha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wipe(left)">
                                      <p:cBhvr>
                                        <p:cTn id="7" dur="500"/>
                                        <p:tgtEl>
                                          <p:spTgt spid="7578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5784"/>
                                        </p:tgtEl>
                                        <p:attrNameLst>
                                          <p:attrName>style.visibility</p:attrName>
                                        </p:attrNameLst>
                                      </p:cBhvr>
                                      <p:to>
                                        <p:strVal val="visible"/>
                                      </p:to>
                                    </p:set>
                                    <p:animEffect transition="in" filter="box(out)">
                                      <p:cBhvr>
                                        <p:cTn id="11" dur="500"/>
                                        <p:tgtEl>
                                          <p:spTgt spid="757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781">
                                            <p:txEl>
                                              <p:pRg st="0" end="0"/>
                                            </p:txEl>
                                          </p:spTgt>
                                        </p:tgtEl>
                                        <p:attrNameLst>
                                          <p:attrName>style.visibility</p:attrName>
                                        </p:attrNameLst>
                                      </p:cBhvr>
                                      <p:to>
                                        <p:strVal val="visible"/>
                                      </p:to>
                                    </p:set>
                                    <p:animEffect transition="in" filter="wipe(left)">
                                      <p:cBhvr>
                                        <p:cTn id="15" dur="500"/>
                                        <p:tgtEl>
                                          <p:spTgt spid="75781">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5791"/>
                                        </p:tgtEl>
                                        <p:attrNameLst>
                                          <p:attrName>style.visibility</p:attrName>
                                        </p:attrNameLst>
                                      </p:cBhvr>
                                      <p:to>
                                        <p:strVal val="visible"/>
                                      </p:to>
                                    </p:set>
                                    <p:animEffect transition="in" filter="wipe(up)">
                                      <p:cBhvr>
                                        <p:cTn id="19" dur="500"/>
                                        <p:tgtEl>
                                          <p:spTgt spid="757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par>
                          <p:cTn id="25" fill="hold">
                            <p:stCondLst>
                              <p:cond delay="500"/>
                            </p:stCondLst>
                            <p:childTnLst>
                              <p:par>
                                <p:cTn id="26" presetID="7"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2000" fill="hold"/>
                                        <p:tgtEl>
                                          <p:spTgt spid="16"/>
                                        </p:tgtEl>
                                        <p:attrNameLst>
                                          <p:attrName>ppt_x</p:attrName>
                                        </p:attrNameLst>
                                      </p:cBhvr>
                                      <p:tavLst>
                                        <p:tav tm="0">
                                          <p:val>
                                            <p:strVal val="#ppt_x"/>
                                          </p:val>
                                        </p:tav>
                                        <p:tav tm="100000">
                                          <p:val>
                                            <p:strVal val="#ppt_x"/>
                                          </p:val>
                                        </p:tav>
                                      </p:tavLst>
                                    </p:anim>
                                    <p:anim calcmode="lin" valueType="num">
                                      <p:cBhvr additive="base">
                                        <p:cTn id="29"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autoUpdateAnimBg="0" advAuto="0"/>
      <p:bldP spid="13" grpId="0" build="p" autoUpdateAnimBg="0"/>
      <p:bldP spid="16"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0035" name="Picture 20"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00036" name="Picture 21" descr="Ch07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00038"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78181" name="Oval 5"/>
          <p:cNvSpPr>
            <a:spLocks noChangeArrowheads="1"/>
          </p:cNvSpPr>
          <p:nvPr/>
        </p:nvSpPr>
        <p:spPr bwMode="auto">
          <a:xfrm>
            <a:off x="1090613" y="2971800"/>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78182" name="TPAnswers"/>
          <p:cNvSpPr>
            <a:spLocks noChangeArrowheads="1"/>
          </p:cNvSpPr>
          <p:nvPr>
            <p:custDataLst>
              <p:tags r:id="rId3"/>
            </p:custDataLst>
          </p:nvPr>
        </p:nvSpPr>
        <p:spPr bwMode="auto">
          <a:xfrm>
            <a:off x="1066800" y="2952750"/>
            <a:ext cx="4800600" cy="3371850"/>
          </a:xfrm>
          <a:prstGeom prst="rect">
            <a:avLst/>
          </a:prstGeom>
          <a:noFill/>
          <a:ln w="9525">
            <a:noFill/>
            <a:miter lim="800000"/>
            <a:headEnd/>
            <a:tailEnd/>
          </a:ln>
        </p:spPr>
        <p:txBody>
          <a:bodyPr>
            <a:prstTxWarp prst="textNoShape">
              <a:avLst/>
            </a:prstTxWarp>
          </a:bodyPr>
          <a:lstStyle/>
          <a:p>
            <a:pPr marL="533400" indent="-533400" algn="l">
              <a:spcBef>
                <a:spcPct val="83000"/>
              </a:spcBef>
              <a:spcAft>
                <a:spcPct val="83000"/>
              </a:spcAft>
              <a:buClr>
                <a:srgbClr val="00539D"/>
              </a:buClr>
            </a:pPr>
            <a:r>
              <a:rPr lang="pt-BR" dirty="0">
                <a:solidFill>
                  <a:srgbClr val="00539D"/>
                </a:solidFill>
                <a:sym typeface="Symbol" charset="2"/>
              </a:rPr>
              <a:t>A.</a:t>
            </a:r>
            <a:r>
              <a:rPr lang="pt-BR" dirty="0">
                <a:solidFill>
                  <a:schemeClr val="tx1"/>
                </a:solidFill>
                <a:sym typeface="Symbol" charset="2"/>
              </a:rPr>
              <a:t>	</a:t>
            </a:r>
            <a:r>
              <a:rPr lang="en-US" i="1" dirty="0">
                <a:solidFill>
                  <a:srgbClr val="000000"/>
                </a:solidFill>
                <a:ea typeface="Times New Roman" charset="0"/>
                <a:cs typeface="Times New Roman" charset="0"/>
                <a:sym typeface="Symbol" charset="2"/>
              </a:rPr>
              <a:t>L'</a:t>
            </a:r>
            <a:r>
              <a:rPr lang="en-US" dirty="0">
                <a:solidFill>
                  <a:srgbClr val="000000"/>
                </a:solidFill>
                <a:ea typeface="Times New Roman" charset="0"/>
                <a:cs typeface="Times New Roman" charset="0"/>
                <a:sym typeface="Symbol" charset="2"/>
              </a:rPr>
              <a:t>(0, 2), </a:t>
            </a:r>
            <a:r>
              <a:rPr lang="en-US" i="1" dirty="0">
                <a:solidFill>
                  <a:srgbClr val="000000"/>
                </a:solidFill>
                <a:ea typeface="Times New Roman" charset="0"/>
                <a:cs typeface="Times New Roman" charset="0"/>
                <a:sym typeface="Symbol" charset="2"/>
              </a:rPr>
              <a:t>M'</a:t>
            </a:r>
            <a:r>
              <a:rPr lang="en-US" dirty="0">
                <a:solidFill>
                  <a:srgbClr val="000000"/>
                </a:solidFill>
                <a:ea typeface="Times New Roman" charset="0"/>
                <a:cs typeface="Times New Roman" charset="0"/>
                <a:sym typeface="Symbol" charset="2"/>
              </a:rPr>
              <a:t>(–2, 0), </a:t>
            </a:r>
            <a:r>
              <a:rPr lang="en-US" i="1" dirty="0">
                <a:solidFill>
                  <a:srgbClr val="000000"/>
                </a:solidFill>
                <a:ea typeface="Times New Roman" charset="0"/>
                <a:cs typeface="Times New Roman" charset="0"/>
                <a:sym typeface="Symbol" charset="2"/>
              </a:rPr>
              <a:t>N'</a:t>
            </a:r>
            <a:r>
              <a:rPr lang="en-US" dirty="0">
                <a:solidFill>
                  <a:srgbClr val="000000"/>
                </a:solidFill>
                <a:ea typeface="Times New Roman" charset="0"/>
                <a:cs typeface="Times New Roman" charset="0"/>
                <a:sym typeface="Symbol" charset="2"/>
              </a:rPr>
              <a:t>(2, 0)</a:t>
            </a:r>
            <a:r>
              <a:rPr lang="en-US" dirty="0">
                <a:solidFill>
                  <a:schemeClr val="tx1"/>
                </a:solidFill>
                <a:sym typeface="Symbol" charset="2"/>
              </a:rPr>
              <a:t> </a:t>
            </a:r>
            <a:endParaRPr lang="pt-BR" dirty="0">
              <a:solidFill>
                <a:schemeClr val="tx1"/>
              </a:solidFill>
              <a:sym typeface="Symbol" charset="2"/>
            </a:endParaRPr>
          </a:p>
          <a:p>
            <a:pPr marL="533400" indent="-533400" algn="l">
              <a:spcBef>
                <a:spcPct val="83000"/>
              </a:spcBef>
              <a:spcAft>
                <a:spcPct val="83000"/>
              </a:spcAft>
              <a:buClr>
                <a:srgbClr val="00539D"/>
              </a:buClr>
            </a:pPr>
            <a:r>
              <a:rPr lang="pt-BR" dirty="0">
                <a:solidFill>
                  <a:srgbClr val="00539D"/>
                </a:solidFill>
                <a:sym typeface="Symbol" charset="2"/>
              </a:rPr>
              <a:t>B.</a:t>
            </a:r>
            <a:r>
              <a:rPr lang="pt-BR" dirty="0">
                <a:solidFill>
                  <a:schemeClr val="tx1"/>
                </a:solidFill>
                <a:sym typeface="Symbol" charset="2"/>
              </a:rPr>
              <a:t>	</a:t>
            </a:r>
            <a:r>
              <a:rPr lang="en-US" i="1" dirty="0">
                <a:solidFill>
                  <a:srgbClr val="000000"/>
                </a:solidFill>
                <a:ea typeface="Times New Roman" charset="0"/>
                <a:cs typeface="Times New Roman" charset="0"/>
                <a:sym typeface="Symbol" charset="2"/>
              </a:rPr>
              <a:t>L'</a:t>
            </a:r>
            <a:r>
              <a:rPr lang="en-US" dirty="0">
                <a:solidFill>
                  <a:srgbClr val="000000"/>
                </a:solidFill>
                <a:ea typeface="Times New Roman" charset="0"/>
                <a:cs typeface="Times New Roman" charset="0"/>
                <a:sym typeface="Symbol" charset="2"/>
              </a:rPr>
              <a:t>(0, 4), </a:t>
            </a:r>
            <a:r>
              <a:rPr lang="en-US" i="1" dirty="0">
                <a:solidFill>
                  <a:srgbClr val="000000"/>
                </a:solidFill>
                <a:ea typeface="Times New Roman" charset="0"/>
                <a:cs typeface="Times New Roman" charset="0"/>
                <a:sym typeface="Symbol" charset="2"/>
              </a:rPr>
              <a:t>M'</a:t>
            </a:r>
            <a:r>
              <a:rPr lang="en-US" dirty="0">
                <a:solidFill>
                  <a:srgbClr val="000000"/>
                </a:solidFill>
                <a:ea typeface="Times New Roman" charset="0"/>
                <a:cs typeface="Times New Roman" charset="0"/>
                <a:sym typeface="Symbol" charset="2"/>
              </a:rPr>
              <a:t>(–</a:t>
            </a:r>
            <a:r>
              <a:rPr lang="en-US" dirty="0" smtClean="0">
                <a:solidFill>
                  <a:srgbClr val="000000"/>
                </a:solidFill>
                <a:ea typeface="Times New Roman" charset="0"/>
                <a:cs typeface="Times New Roman" charset="0"/>
                <a:sym typeface="Symbol" charset="2"/>
              </a:rPr>
              <a:t>2, 0</a:t>
            </a:r>
            <a:r>
              <a:rPr lang="en-US" dirty="0">
                <a:solidFill>
                  <a:srgbClr val="000000"/>
                </a:solidFill>
                <a:ea typeface="Times New Roman" charset="0"/>
                <a:cs typeface="Times New Roman" charset="0"/>
                <a:sym typeface="Symbol" charset="2"/>
              </a:rPr>
              <a:t>), </a:t>
            </a:r>
            <a:r>
              <a:rPr lang="en-US" i="1" dirty="0">
                <a:solidFill>
                  <a:srgbClr val="000000"/>
                </a:solidFill>
                <a:ea typeface="Times New Roman" charset="0"/>
                <a:cs typeface="Times New Roman" charset="0"/>
                <a:sym typeface="Symbol" charset="2"/>
              </a:rPr>
              <a:t>N'</a:t>
            </a:r>
            <a:r>
              <a:rPr lang="en-US" dirty="0">
                <a:solidFill>
                  <a:srgbClr val="000000"/>
                </a:solidFill>
                <a:ea typeface="Times New Roman" charset="0"/>
                <a:cs typeface="Times New Roman" charset="0"/>
                <a:sym typeface="Symbol" charset="2"/>
              </a:rPr>
              <a:t>(2, 0)</a:t>
            </a:r>
            <a:r>
              <a:rPr lang="en-US" dirty="0">
                <a:solidFill>
                  <a:schemeClr val="tx1"/>
                </a:solidFill>
                <a:sym typeface="Symbol" charset="2"/>
              </a:rPr>
              <a:t> </a:t>
            </a:r>
            <a:endParaRPr lang="pt-BR" dirty="0">
              <a:solidFill>
                <a:schemeClr val="tx1"/>
              </a:solidFill>
              <a:sym typeface="Symbol" charset="2"/>
            </a:endParaRPr>
          </a:p>
          <a:p>
            <a:pPr marL="533400" indent="-533400" algn="l">
              <a:spcBef>
                <a:spcPct val="83000"/>
              </a:spcBef>
              <a:spcAft>
                <a:spcPct val="83000"/>
              </a:spcAft>
              <a:buClr>
                <a:srgbClr val="00539D"/>
              </a:buClr>
            </a:pPr>
            <a:r>
              <a:rPr lang="pt-BR" dirty="0">
                <a:solidFill>
                  <a:srgbClr val="00539D"/>
                </a:solidFill>
                <a:sym typeface="Symbol" charset="2"/>
              </a:rPr>
              <a:t>C.</a:t>
            </a:r>
            <a:r>
              <a:rPr lang="pt-BR" dirty="0">
                <a:solidFill>
                  <a:schemeClr val="tx1"/>
                </a:solidFill>
                <a:sym typeface="Symbol" charset="2"/>
              </a:rPr>
              <a:t>	</a:t>
            </a:r>
            <a:r>
              <a:rPr lang="en-US" i="1" dirty="0">
                <a:solidFill>
                  <a:srgbClr val="000000"/>
                </a:solidFill>
                <a:ea typeface="Times New Roman" charset="0"/>
                <a:cs typeface="Times New Roman" charset="0"/>
                <a:sym typeface="Symbol" charset="2"/>
              </a:rPr>
              <a:t>L'</a:t>
            </a:r>
            <a:r>
              <a:rPr lang="en-US" dirty="0">
                <a:solidFill>
                  <a:srgbClr val="000000"/>
                </a:solidFill>
                <a:ea typeface="Times New Roman" charset="0"/>
                <a:cs typeface="Times New Roman" charset="0"/>
                <a:sym typeface="Symbol" charset="2"/>
              </a:rPr>
              <a:t>(4, 2), </a:t>
            </a:r>
            <a:r>
              <a:rPr lang="en-US" i="1" dirty="0">
                <a:solidFill>
                  <a:srgbClr val="000000"/>
                </a:solidFill>
                <a:ea typeface="Times New Roman" charset="0"/>
                <a:cs typeface="Times New Roman" charset="0"/>
                <a:sym typeface="Symbol" charset="2"/>
              </a:rPr>
              <a:t>M'</a:t>
            </a:r>
            <a:r>
              <a:rPr lang="en-US" dirty="0">
                <a:solidFill>
                  <a:srgbClr val="000000"/>
                </a:solidFill>
                <a:ea typeface="Times New Roman" charset="0"/>
                <a:cs typeface="Times New Roman" charset="0"/>
                <a:sym typeface="Symbol" charset="2"/>
              </a:rPr>
              <a:t>(2, 0), </a:t>
            </a:r>
            <a:r>
              <a:rPr lang="en-US" i="1" dirty="0">
                <a:solidFill>
                  <a:srgbClr val="000000"/>
                </a:solidFill>
                <a:ea typeface="Times New Roman" charset="0"/>
                <a:cs typeface="Times New Roman" charset="0"/>
                <a:sym typeface="Symbol" charset="2"/>
              </a:rPr>
              <a:t>N'</a:t>
            </a:r>
            <a:r>
              <a:rPr lang="en-US" dirty="0">
                <a:solidFill>
                  <a:srgbClr val="000000"/>
                </a:solidFill>
                <a:ea typeface="Times New Roman" charset="0"/>
                <a:cs typeface="Times New Roman" charset="0"/>
                <a:sym typeface="Symbol" charset="2"/>
              </a:rPr>
              <a:t>(6, 0)</a:t>
            </a:r>
            <a:r>
              <a:rPr lang="en-US" dirty="0">
                <a:solidFill>
                  <a:schemeClr val="tx1"/>
                </a:solidFill>
                <a:sym typeface="Symbol" charset="2"/>
              </a:rPr>
              <a:t> </a:t>
            </a:r>
            <a:endParaRPr lang="pt-BR" dirty="0">
              <a:solidFill>
                <a:schemeClr val="tx1"/>
              </a:solidFill>
              <a:sym typeface="Symbol" charset="2"/>
            </a:endParaRPr>
          </a:p>
          <a:p>
            <a:pPr marL="533400" indent="-533400" algn="l">
              <a:spcBef>
                <a:spcPct val="83000"/>
              </a:spcBef>
              <a:spcAft>
                <a:spcPct val="83000"/>
              </a:spcAft>
              <a:buClr>
                <a:srgbClr val="00539D"/>
              </a:buClr>
            </a:pPr>
            <a:r>
              <a:rPr lang="pt-BR" dirty="0">
                <a:solidFill>
                  <a:srgbClr val="00539D"/>
                </a:solidFill>
                <a:sym typeface="Symbol" charset="2"/>
              </a:rPr>
              <a:t>D.</a:t>
            </a:r>
            <a:r>
              <a:rPr lang="pt-BR" dirty="0">
                <a:solidFill>
                  <a:schemeClr val="tx1"/>
                </a:solidFill>
                <a:sym typeface="Symbol" charset="2"/>
              </a:rPr>
              <a:t>	</a:t>
            </a:r>
            <a:r>
              <a:rPr lang="en-US" i="1" dirty="0">
                <a:solidFill>
                  <a:srgbClr val="000000"/>
                </a:solidFill>
                <a:ea typeface="Times New Roman" charset="0"/>
                <a:cs typeface="Times New Roman" charset="0"/>
                <a:sym typeface="Symbol" charset="2"/>
              </a:rPr>
              <a:t>L'</a:t>
            </a:r>
            <a:r>
              <a:rPr lang="en-US" dirty="0">
                <a:solidFill>
                  <a:srgbClr val="000000"/>
                </a:solidFill>
                <a:ea typeface="Times New Roman" charset="0"/>
                <a:cs typeface="Times New Roman" charset="0"/>
                <a:sym typeface="Symbol" charset="2"/>
              </a:rPr>
              <a:t>(4, –4), </a:t>
            </a:r>
            <a:r>
              <a:rPr lang="en-US" i="1" dirty="0">
                <a:solidFill>
                  <a:srgbClr val="000000"/>
                </a:solidFill>
                <a:ea typeface="Times New Roman" charset="0"/>
                <a:cs typeface="Times New Roman" charset="0"/>
                <a:sym typeface="Symbol" charset="2"/>
              </a:rPr>
              <a:t>M'</a:t>
            </a:r>
            <a:r>
              <a:rPr lang="en-US" dirty="0">
                <a:solidFill>
                  <a:srgbClr val="000000"/>
                </a:solidFill>
                <a:ea typeface="Times New Roman" charset="0"/>
                <a:cs typeface="Times New Roman" charset="0"/>
                <a:sym typeface="Symbol" charset="2"/>
              </a:rPr>
              <a:t>(2, –6), </a:t>
            </a:r>
            <a:r>
              <a:rPr lang="en-US" i="1" dirty="0">
                <a:solidFill>
                  <a:srgbClr val="000000"/>
                </a:solidFill>
                <a:ea typeface="Times New Roman" charset="0"/>
                <a:cs typeface="Times New Roman" charset="0"/>
                <a:sym typeface="Symbol" charset="2"/>
              </a:rPr>
              <a:t>N'</a:t>
            </a:r>
            <a:r>
              <a:rPr lang="en-US" dirty="0">
                <a:solidFill>
                  <a:srgbClr val="000000"/>
                </a:solidFill>
                <a:ea typeface="Times New Roman" charset="0"/>
                <a:cs typeface="Times New Roman" charset="0"/>
                <a:sym typeface="Symbol" charset="2"/>
              </a:rPr>
              <a:t>(6, –6)</a:t>
            </a:r>
            <a:r>
              <a:rPr lang="en-US" dirty="0">
                <a:solidFill>
                  <a:schemeClr val="tx1"/>
                </a:solidFill>
                <a:sym typeface="Symbol" charset="2"/>
              </a:rPr>
              <a:t> </a:t>
            </a:r>
            <a:endParaRPr lang="pt-BR" dirty="0">
              <a:solidFill>
                <a:schemeClr val="tx1"/>
              </a:solidFill>
              <a:sym typeface="Symbol" charset="2"/>
            </a:endParaRPr>
          </a:p>
        </p:txBody>
      </p:sp>
      <p:sp>
        <p:nvSpPr>
          <p:cNvPr id="178183" name="TPQuestion"/>
          <p:cNvSpPr>
            <a:spLocks noChangeArrowheads="1"/>
          </p:cNvSpPr>
          <p:nvPr/>
        </p:nvSpPr>
        <p:spPr bwMode="auto">
          <a:xfrm>
            <a:off x="685800" y="1295400"/>
            <a:ext cx="8020050" cy="457200"/>
          </a:xfrm>
          <a:prstGeom prst="rect">
            <a:avLst/>
          </a:prstGeom>
          <a:noFill/>
          <a:ln w="9525">
            <a:noFill/>
            <a:miter lim="800000"/>
            <a:headEnd/>
            <a:tailEnd/>
          </a:ln>
        </p:spPr>
        <p:txBody>
          <a:bodyPr>
            <a:prstTxWarp prst="textNoShape">
              <a:avLst/>
            </a:prstTxWarp>
          </a:bodyPr>
          <a:lstStyle/>
          <a:p>
            <a:pPr marL="342900" algn="l">
              <a:spcBef>
                <a:spcPct val="0"/>
              </a:spcBef>
              <a:spcAft>
                <a:spcPct val="0"/>
              </a:spcAft>
            </a:pPr>
            <a:r>
              <a:rPr lang="en-US" sz="2400" b="1" dirty="0">
                <a:solidFill>
                  <a:srgbClr val="0000FF"/>
                </a:solidFill>
                <a:ea typeface="Times New Roman" charset="0"/>
                <a:cs typeface="Times New Roman" charset="0"/>
              </a:rPr>
              <a:t>Find the coordinates of the vertices of triangle </a:t>
            </a:r>
            <a:r>
              <a:rPr lang="en-US" sz="2400" b="1" i="1" dirty="0">
                <a:solidFill>
                  <a:srgbClr val="0000FF"/>
                </a:solidFill>
                <a:ea typeface="Times New Roman" charset="0"/>
                <a:cs typeface="Times New Roman" charset="0"/>
              </a:rPr>
              <a:t>LMN</a:t>
            </a:r>
            <a:r>
              <a:rPr lang="en-US" sz="2400" b="1" dirty="0">
                <a:solidFill>
                  <a:srgbClr val="0000FF"/>
                </a:solidFill>
                <a:ea typeface="Times New Roman" charset="0"/>
                <a:cs typeface="Times New Roman" charset="0"/>
              </a:rPr>
              <a:t> with vertices </a:t>
            </a:r>
            <a:r>
              <a:rPr lang="en-US" sz="2400" b="1" i="1" dirty="0">
                <a:solidFill>
                  <a:srgbClr val="0000FF"/>
                </a:solidFill>
                <a:ea typeface="Times New Roman" charset="0"/>
                <a:cs typeface="Times New Roman" charset="0"/>
              </a:rPr>
              <a:t>L</a:t>
            </a:r>
            <a:r>
              <a:rPr lang="en-US" sz="2400" b="1" dirty="0">
                <a:solidFill>
                  <a:srgbClr val="0000FF"/>
                </a:solidFill>
                <a:ea typeface="Times New Roman" charset="0"/>
                <a:cs typeface="Times New Roman" charset="0"/>
              </a:rPr>
              <a:t>(2, –1), </a:t>
            </a:r>
            <a:r>
              <a:rPr lang="en-US" sz="2400" b="1" i="1" dirty="0">
                <a:solidFill>
                  <a:srgbClr val="0000FF"/>
                </a:solidFill>
                <a:ea typeface="Times New Roman" charset="0"/>
                <a:cs typeface="Times New Roman" charset="0"/>
              </a:rPr>
              <a:t>M</a:t>
            </a:r>
            <a:r>
              <a:rPr lang="en-US" sz="2400" b="1" dirty="0">
                <a:solidFill>
                  <a:srgbClr val="0000FF"/>
                </a:solidFill>
                <a:ea typeface="Times New Roman" charset="0"/>
                <a:cs typeface="Times New Roman" charset="0"/>
              </a:rPr>
              <a:t>(0, –3), and </a:t>
            </a:r>
            <a:r>
              <a:rPr lang="en-US" sz="2400" b="1" i="1" dirty="0">
                <a:solidFill>
                  <a:srgbClr val="0000FF"/>
                </a:solidFill>
                <a:ea typeface="Times New Roman" charset="0"/>
                <a:cs typeface="Times New Roman" charset="0"/>
              </a:rPr>
              <a:t>N</a:t>
            </a:r>
            <a:r>
              <a:rPr lang="en-US" sz="2400" b="1" dirty="0">
                <a:solidFill>
                  <a:srgbClr val="0000FF"/>
                </a:solidFill>
                <a:ea typeface="Times New Roman" charset="0"/>
                <a:cs typeface="Times New Roman" charset="0"/>
              </a:rPr>
              <a:t>(4, –3) translated by (–2, 3).</a:t>
            </a:r>
          </a:p>
        </p:txBody>
      </p:sp>
      <p:pic>
        <p:nvPicPr>
          <p:cNvPr id="300044" name="Picture 12"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00045" name="Picture 13"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00046"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00047" name="Text Box 18"/>
          <p:cNvSpPr txBox="1">
            <a:spLocks noChangeArrowheads="1"/>
          </p:cNvSpPr>
          <p:nvPr/>
        </p:nvSpPr>
        <p:spPr bwMode="auto">
          <a:xfrm>
            <a:off x="4848225" y="752475"/>
            <a:ext cx="2201863" cy="396875"/>
          </a:xfrm>
          <a:prstGeom prst="rect">
            <a:avLst/>
          </a:prstGeom>
          <a:noFill/>
          <a:ln w="9525">
            <a:noFill/>
            <a:miter lim="800000"/>
            <a:headEnd/>
            <a:tailEnd/>
          </a:ln>
        </p:spPr>
        <p:txBody>
          <a:bodyPr wrap="none">
            <a:prstTxWarp prst="textNoShape">
              <a:avLst/>
            </a:prstTxWarp>
            <a:spAutoFit/>
          </a:bodyPr>
          <a:lstStyle/>
          <a:p>
            <a:pPr algn="l">
              <a:lnSpc>
                <a:spcPct val="100000"/>
              </a:lnSpc>
              <a:spcBef>
                <a:spcPct val="0"/>
              </a:spcBef>
              <a:spcAft>
                <a:spcPct val="0"/>
              </a:spcAft>
            </a:pPr>
            <a:r>
              <a:rPr lang="en-US" sz="2000"/>
              <a:t> (over Chapter 6)</a:t>
            </a:r>
          </a:p>
        </p:txBody>
      </p:sp>
      <p:pic>
        <p:nvPicPr>
          <p:cNvPr id="300048" name="Picture 19"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8" name="Picture 8" descr="Example1"/>
          <p:cNvPicPr>
            <a:picLocks noChangeAspect="1" noChangeArrowheads="1"/>
          </p:cNvPicPr>
          <p:nvPr/>
        </p:nvPicPr>
        <p:blipFill>
          <a:blip r:embed="rId12"/>
          <a:srcRect/>
          <a:stretch>
            <a:fillRect/>
          </a:stretch>
        </p:blipFill>
        <p:spPr bwMode="auto">
          <a:xfrm>
            <a:off x="573088" y="13716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8183"/>
                                        </p:tgtEl>
                                        <p:attrNameLst>
                                          <p:attrName>style.visibility</p:attrName>
                                        </p:attrNameLst>
                                      </p:cBhvr>
                                      <p:to>
                                        <p:strVal val="visible"/>
                                      </p:to>
                                    </p:set>
                                    <p:animEffect transition="in" filter="wipe(left)">
                                      <p:cBhvr>
                                        <p:cTn id="11" dur="500"/>
                                        <p:tgtEl>
                                          <p:spTgt spid="17818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8182"/>
                                        </p:tgtEl>
                                        <p:attrNameLst>
                                          <p:attrName>style.visibility</p:attrName>
                                        </p:attrNameLst>
                                      </p:cBhvr>
                                      <p:to>
                                        <p:strVal val="visible"/>
                                      </p:to>
                                    </p:set>
                                    <p:animEffect transition="in" filter="wipe(left)">
                                      <p:cBhvr>
                                        <p:cTn id="15" dur="500"/>
                                        <p:tgtEl>
                                          <p:spTgt spid="17818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78181"/>
                                        </p:tgtEl>
                                        <p:attrNameLst>
                                          <p:attrName>style.visibility</p:attrName>
                                        </p:attrNameLst>
                                      </p:cBhvr>
                                      <p:to>
                                        <p:strVal val="visible"/>
                                      </p:to>
                                    </p:set>
                                    <p:animEffect transition="in" filter="box(in)">
                                      <p:cBhvr>
                                        <p:cTn id="20" dur="500"/>
                                        <p:tgtEl>
                                          <p:spTgt spid="178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nimBg="1"/>
      <p:bldP spid="178182" grpId="0" autoUpdateAnimBg="0"/>
      <p:bldP spid="178183"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876300" y="1219200"/>
            <a:ext cx="7705725" cy="822325"/>
          </a:xfrm>
          <a:prstGeom prst="rect">
            <a:avLst/>
          </a:prstGeom>
          <a:noFill/>
          <a:ln w="9525">
            <a:noFill/>
            <a:miter lim="800000"/>
            <a:headEnd/>
            <a:tailEnd/>
          </a:ln>
        </p:spPr>
        <p:txBody>
          <a:bodyPr>
            <a:prstTxWarp prst="textNoShape">
              <a:avLst/>
            </a:prstTxWarp>
            <a:spAutoFit/>
          </a:bodyPr>
          <a:lstStyle/>
          <a:p>
            <a:pPr algn="l"/>
            <a:r>
              <a:rPr lang="en-US" dirty="0">
                <a:ea typeface="Times New Roman" pitchFamily="-112" charset="0"/>
                <a:cs typeface="Times New Roman" pitchFamily="-112" charset="0"/>
              </a:rPr>
              <a:t>GARDENING</a:t>
            </a:r>
            <a:r>
              <a:rPr lang="en-US" b="0" dirty="0">
                <a:solidFill>
                  <a:srgbClr val="000000"/>
                </a:solidFill>
                <a:ea typeface="Times New Roman" pitchFamily="-112" charset="0"/>
                <a:cs typeface="Times New Roman" pitchFamily="-112" charset="0"/>
              </a:rPr>
              <a:t>  </a:t>
            </a:r>
            <a:r>
              <a:rPr lang="en-US" dirty="0">
                <a:solidFill>
                  <a:srgbClr val="00539D"/>
                </a:solidFill>
                <a:ea typeface="Times New Roman" pitchFamily="-112" charset="0"/>
                <a:cs typeface="Times New Roman" pitchFamily="-112" charset="0"/>
              </a:rPr>
              <a:t>The dimensions of a flower garden are shown. What is the area of the garden?</a:t>
            </a:r>
            <a:endParaRPr lang="en-US" b="0" i="1" dirty="0">
              <a:solidFill>
                <a:srgbClr val="000000"/>
              </a:solidFill>
              <a:ea typeface="Times New Roman" pitchFamily="-112" charset="0"/>
              <a:cs typeface="Times New Roman" pitchFamily="-112" charset="0"/>
            </a:endParaRPr>
          </a:p>
        </p:txBody>
      </p:sp>
      <p:pic>
        <p:nvPicPr>
          <p:cNvPr id="75784" name="Picture 8" descr="Example2"/>
          <p:cNvPicPr>
            <a:picLocks noChangeAspect="1" noChangeArrowheads="1"/>
          </p:cNvPicPr>
          <p:nvPr/>
        </p:nvPicPr>
        <p:blipFill>
          <a:blip r:embed="rId4"/>
          <a:srcRect/>
          <a:stretch>
            <a:fillRect/>
          </a:stretch>
        </p:blipFill>
        <p:spPr bwMode="auto">
          <a:xfrm>
            <a:off x="420688" y="1253133"/>
            <a:ext cx="457200" cy="457200"/>
          </a:xfrm>
          <a:prstGeom prst="rect">
            <a:avLst/>
          </a:prstGeom>
          <a:noFill/>
          <a:ln w="9525">
            <a:noFill/>
            <a:miter lim="800000"/>
            <a:headEnd/>
            <a:tailEnd/>
          </a:ln>
        </p:spPr>
      </p:pic>
      <p:pic>
        <p:nvPicPr>
          <p:cNvPr id="75789" name="Picture 13"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a:ln w="9525">
            <a:noFill/>
            <a:miter lim="800000"/>
            <a:headEnd/>
            <a:tailEnd/>
          </a:ln>
        </p:spPr>
      </p:pic>
      <p:pic>
        <p:nvPicPr>
          <p:cNvPr id="75791" name="Picture 15" descr="7-11"/>
          <p:cNvPicPr>
            <a:picLocks noChangeAspect="1" noChangeArrowheads="1"/>
          </p:cNvPicPr>
          <p:nvPr/>
        </p:nvPicPr>
        <p:blipFill>
          <a:blip r:embed="rId6"/>
          <a:srcRect/>
          <a:stretch>
            <a:fillRect/>
          </a:stretch>
        </p:blipFill>
        <p:spPr bwMode="auto">
          <a:xfrm>
            <a:off x="3051175" y="1752600"/>
            <a:ext cx="3016250" cy="2039938"/>
          </a:xfrm>
          <a:prstGeom prst="rect">
            <a:avLst/>
          </a:prstGeom>
          <a:noFill/>
          <a:ln w="9525">
            <a:noFill/>
            <a:miter lim="800000"/>
            <a:headEnd/>
            <a:tailEnd/>
          </a:ln>
        </p:spPr>
      </p:pic>
      <p:pic>
        <p:nvPicPr>
          <p:cNvPr id="87049" name="Picture 16" descr="LH_7-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sp>
        <p:nvSpPr>
          <p:cNvPr id="10" name="Action Button: Forward or Next 9">
            <a:hlinkClick r:id="" action="ppaction://hlinkshowjump?jump=nextslide" highlightClick="1"/>
          </p:cNvPr>
          <p:cNvSpPr/>
          <p:nvPr/>
        </p:nvSpPr>
        <p:spPr>
          <a:xfrm flipH="1">
            <a:off x="8915400" y="6622400"/>
            <a:ext cx="257018" cy="2356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flipH="1">
            <a:off x="8658382" y="6622400"/>
            <a:ext cx="257018" cy="2356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614340" y="2046288"/>
            <a:ext cx="1869967" cy="1443037"/>
          </a:xfrm>
          <a:prstGeom prst="rect">
            <a:avLst/>
          </a:prstGeom>
          <a:solidFill>
            <a:schemeClr val="bg1">
              <a:alpha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Box 7"/>
          <p:cNvSpPr txBox="1">
            <a:spLocks noChangeArrowheads="1"/>
          </p:cNvSpPr>
          <p:nvPr/>
        </p:nvSpPr>
        <p:spPr bwMode="auto">
          <a:xfrm>
            <a:off x="533400" y="3886200"/>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Write the formula for area of a triangle:			 A = </a:t>
            </a:r>
            <a:r>
              <a:rPr lang="en-US" dirty="0" smtClean="0"/>
              <a:t>½ </a:t>
            </a:r>
            <a:r>
              <a:rPr lang="en-US" dirty="0" err="1" smtClean="0"/>
              <a:t>bh</a:t>
            </a:r>
            <a:r>
              <a:rPr lang="en-US" dirty="0" smtClean="0"/>
              <a:t> or bh/2</a:t>
            </a:r>
            <a:endParaRPr lang="en-US" b="0" dirty="0">
              <a:solidFill>
                <a:schemeClr val="tx1"/>
              </a:solidFill>
            </a:endParaRPr>
          </a:p>
        </p:txBody>
      </p:sp>
      <p:sp>
        <p:nvSpPr>
          <p:cNvPr id="14" name="Text Box 7"/>
          <p:cNvSpPr txBox="1">
            <a:spLocks noChangeArrowheads="1"/>
          </p:cNvSpPr>
          <p:nvPr/>
        </p:nvSpPr>
        <p:spPr bwMode="auto">
          <a:xfrm>
            <a:off x="539825" y="4419600"/>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Replace the variables with the known values:		A = ½ (5 ft) (2 ft)</a:t>
            </a:r>
            <a:endParaRPr lang="en-US" b="0" dirty="0">
              <a:solidFill>
                <a:schemeClr val="tx1"/>
              </a:solidFill>
            </a:endParaRPr>
          </a:p>
        </p:txBody>
      </p:sp>
      <p:sp>
        <p:nvSpPr>
          <p:cNvPr id="15" name="Text Box 7"/>
          <p:cNvSpPr txBox="1">
            <a:spLocks noChangeArrowheads="1"/>
          </p:cNvSpPr>
          <p:nvPr/>
        </p:nvSpPr>
        <p:spPr bwMode="auto">
          <a:xfrm>
            <a:off x="533400" y="500697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Evaluate the equation:							A = ½ (10 ft)</a:t>
            </a:r>
            <a:endParaRPr lang="en-US" b="0" dirty="0">
              <a:solidFill>
                <a:schemeClr val="tx1"/>
              </a:solidFill>
            </a:endParaRPr>
          </a:p>
        </p:txBody>
      </p:sp>
      <p:sp>
        <p:nvSpPr>
          <p:cNvPr id="17" name="Text Box 7"/>
          <p:cNvSpPr txBox="1">
            <a:spLocks noChangeArrowheads="1"/>
          </p:cNvSpPr>
          <p:nvPr/>
        </p:nvSpPr>
        <p:spPr bwMode="auto">
          <a:xfrm>
            <a:off x="533400" y="5549215"/>
            <a:ext cx="8077200" cy="323165"/>
          </a:xfrm>
          <a:prstGeom prst="rect">
            <a:avLst/>
          </a:prstGeom>
          <a:noFill/>
          <a:ln w="9525">
            <a:noFill/>
            <a:miter lim="800000"/>
            <a:headEnd/>
            <a:tailEnd/>
          </a:ln>
        </p:spPr>
        <p:txBody>
          <a:bodyPr>
            <a:prstTxWarp prst="textNoShape">
              <a:avLst/>
            </a:prstTxWarp>
            <a:spAutoFit/>
          </a:bodyPr>
          <a:lstStyle/>
          <a:p>
            <a:pPr marL="342900" algn="l">
              <a:lnSpc>
                <a:spcPct val="80000"/>
              </a:lnSpc>
              <a:buClr>
                <a:srgbClr val="FFFFFF"/>
              </a:buClr>
            </a:pPr>
            <a:r>
              <a:rPr lang="en-US" b="0" dirty="0" smtClean="0">
                <a:solidFill>
                  <a:schemeClr val="tx1"/>
                </a:solidFill>
              </a:rPr>
              <a:t>Calculate the solution:							A = 5 ft</a:t>
            </a:r>
            <a:r>
              <a:rPr lang="en-US" b="0" baseline="30000" dirty="0" smtClean="0">
                <a:solidFill>
                  <a:schemeClr val="tx1"/>
                </a:solidFill>
              </a:rPr>
              <a:t>2</a:t>
            </a:r>
            <a:endParaRPr lang="en-US" b="0" dirty="0">
              <a:solidFill>
                <a:schemeClr val="tx1"/>
              </a:solidFill>
            </a:endParaRPr>
          </a:p>
        </p:txBody>
      </p:sp>
      <p:sp>
        <p:nvSpPr>
          <p:cNvPr id="19" name="Text Box 7"/>
          <p:cNvSpPr txBox="1">
            <a:spLocks noChangeArrowheads="1"/>
          </p:cNvSpPr>
          <p:nvPr/>
        </p:nvSpPr>
        <p:spPr bwMode="auto">
          <a:xfrm>
            <a:off x="505490" y="6077635"/>
            <a:ext cx="8409910" cy="544765"/>
          </a:xfrm>
          <a:prstGeom prst="rect">
            <a:avLst/>
          </a:prstGeom>
          <a:noFill/>
          <a:ln w="9525">
            <a:noFill/>
            <a:miter lim="800000"/>
            <a:headEnd/>
            <a:tailEnd/>
          </a:ln>
        </p:spPr>
        <p:txBody>
          <a:bodyPr wrap="square">
            <a:prstTxWarp prst="textNoShape">
              <a:avLst/>
            </a:prstTxWarp>
            <a:spAutoFit/>
          </a:bodyPr>
          <a:lstStyle/>
          <a:p>
            <a:pPr marL="342900">
              <a:lnSpc>
                <a:spcPct val="80000"/>
              </a:lnSpc>
              <a:buClr>
                <a:srgbClr val="FFFFFF"/>
              </a:buClr>
            </a:pPr>
            <a:r>
              <a:rPr lang="en-US" b="0" dirty="0" smtClean="0">
                <a:solidFill>
                  <a:schemeClr val="tx1"/>
                </a:solidFill>
              </a:rPr>
              <a:t>Remember there are 2 triangles:					A = (5 </a:t>
            </a:r>
            <a:r>
              <a:rPr lang="en-US" dirty="0" smtClean="0"/>
              <a:t>ft</a:t>
            </a:r>
            <a:r>
              <a:rPr lang="en-US" baseline="30000" dirty="0" smtClean="0"/>
              <a:t>2</a:t>
            </a:r>
            <a:r>
              <a:rPr lang="en-US" dirty="0" smtClean="0"/>
              <a:t>) (5 ft</a:t>
            </a:r>
            <a:r>
              <a:rPr lang="en-US" baseline="30000" dirty="0" smtClean="0"/>
              <a:t>2</a:t>
            </a:r>
            <a:r>
              <a:rPr lang="en-US" dirty="0" smtClean="0"/>
              <a:t>) or 10 ft</a:t>
            </a:r>
            <a:r>
              <a:rPr lang="en-US" baseline="30000" dirty="0" smtClean="0"/>
              <a:t>2</a:t>
            </a:r>
            <a:endParaRPr lang="en-US" dirty="0" smtClean="0"/>
          </a:p>
          <a:p>
            <a:pPr marL="342900" algn="l">
              <a:lnSpc>
                <a:spcPct val="80000"/>
              </a:lnSpc>
              <a:buClr>
                <a:srgbClr val="FFFFFF"/>
              </a:buClr>
            </a:pPr>
            <a:endParaRPr lang="en-US" b="0" dirty="0">
              <a:solidFill>
                <a:schemeClr val="tx1"/>
              </a:solidFill>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wipe(left)">
                                      <p:cBhvr>
                                        <p:cTn id="7" dur="500"/>
                                        <p:tgtEl>
                                          <p:spTgt spid="7578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5784"/>
                                        </p:tgtEl>
                                        <p:attrNameLst>
                                          <p:attrName>style.visibility</p:attrName>
                                        </p:attrNameLst>
                                      </p:cBhvr>
                                      <p:to>
                                        <p:strVal val="visible"/>
                                      </p:to>
                                    </p:set>
                                    <p:animEffect transition="in" filter="box(out)">
                                      <p:cBhvr>
                                        <p:cTn id="11" dur="500"/>
                                        <p:tgtEl>
                                          <p:spTgt spid="757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781">
                                            <p:txEl>
                                              <p:pRg st="0" end="0"/>
                                            </p:txEl>
                                          </p:spTgt>
                                        </p:tgtEl>
                                        <p:attrNameLst>
                                          <p:attrName>style.visibility</p:attrName>
                                        </p:attrNameLst>
                                      </p:cBhvr>
                                      <p:to>
                                        <p:strVal val="visible"/>
                                      </p:to>
                                    </p:set>
                                    <p:animEffect transition="in" filter="wipe(left)">
                                      <p:cBhvr>
                                        <p:cTn id="15" dur="500"/>
                                        <p:tgtEl>
                                          <p:spTgt spid="75781">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5791"/>
                                        </p:tgtEl>
                                        <p:attrNameLst>
                                          <p:attrName>style.visibility</p:attrName>
                                        </p:attrNameLst>
                                      </p:cBhvr>
                                      <p:to>
                                        <p:strVal val="visible"/>
                                      </p:to>
                                    </p:set>
                                    <p:animEffect transition="in" filter="wipe(up)">
                                      <p:cBhvr>
                                        <p:cTn id="19" dur="500"/>
                                        <p:tgtEl>
                                          <p:spTgt spid="75791"/>
                                        </p:tgtEl>
                                      </p:cBhvr>
                                    </p:animEffect>
                                  </p:childTnLst>
                                </p:cTn>
                              </p:par>
                            </p:childTnLst>
                          </p:cTn>
                        </p:par>
                        <p:par>
                          <p:cTn id="20" fill="hold">
                            <p:stCondLst>
                              <p:cond delay="2000"/>
                            </p:stCondLst>
                            <p:childTnLst>
                              <p:par>
                                <p:cTn id="21" presetID="7"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000" fill="hold"/>
                                        <p:tgtEl>
                                          <p:spTgt spid="16"/>
                                        </p:tgtEl>
                                        <p:attrNameLst>
                                          <p:attrName>ppt_x</p:attrName>
                                        </p:attrNameLst>
                                      </p:cBhvr>
                                      <p:tavLst>
                                        <p:tav tm="0">
                                          <p:val>
                                            <p:strVal val="#ppt_x"/>
                                          </p:val>
                                        </p:tav>
                                        <p:tav tm="100000">
                                          <p:val>
                                            <p:strVal val="#ppt_x"/>
                                          </p:val>
                                        </p:tav>
                                      </p:tavLst>
                                    </p:anim>
                                    <p:anim calcmode="lin" valueType="num">
                                      <p:cBhvr additive="base">
                                        <p:cTn id="24"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wipe(left)">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wipe(left)">
                                      <p:cBhvr>
                                        <p:cTn id="4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autoUpdateAnimBg="0" advAuto="0"/>
      <p:bldP spid="16" grpId="0" animBg="1"/>
      <p:bldP spid="12" grpId="0" build="p" autoUpdateAnimBg="0"/>
      <p:bldP spid="14" grpId="0" build="p" autoUpdateAnimBg="0"/>
      <p:bldP spid="15" grpId="0" build="p" autoUpdateAnimBg="0"/>
      <p:bldP spid="17" grpId="0" build="p" autoUpdateAnimBg="0"/>
      <p:bldP spid="19"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091" name="Picture 8" descr="Example2"/>
          <p:cNvPicPr>
            <a:picLocks noChangeAspect="1" noChangeArrowheads="1"/>
          </p:cNvPicPr>
          <p:nvPr/>
        </p:nvPicPr>
        <p:blipFill>
          <a:blip r:embed="rId4"/>
          <a:srcRect/>
          <a:stretch>
            <a:fillRect/>
          </a:stretch>
        </p:blipFill>
        <p:spPr bwMode="auto">
          <a:xfrm>
            <a:off x="420688" y="2495550"/>
            <a:ext cx="457200" cy="457200"/>
          </a:xfrm>
          <a:prstGeom prst="rect">
            <a:avLst/>
          </a:prstGeom>
          <a:noFill/>
          <a:ln w="9525">
            <a:noFill/>
            <a:miter lim="800000"/>
            <a:headEnd/>
            <a:tailEnd/>
          </a:ln>
        </p:spPr>
      </p:pic>
      <p:sp>
        <p:nvSpPr>
          <p:cNvPr id="76809" name="Rectangle 9"/>
          <p:cNvSpPr>
            <a:spLocks noChangeArrowheads="1"/>
          </p:cNvSpPr>
          <p:nvPr/>
        </p:nvSpPr>
        <p:spPr bwMode="auto">
          <a:xfrm>
            <a:off x="381000" y="4876800"/>
            <a:ext cx="8458200" cy="830997"/>
          </a:xfrm>
          <a:prstGeom prst="rect">
            <a:avLst/>
          </a:prstGeom>
          <a:noFill/>
          <a:ln w="9525">
            <a:noFill/>
            <a:miter lim="800000"/>
            <a:headEnd/>
            <a:tailEnd/>
          </a:ln>
        </p:spPr>
        <p:txBody>
          <a:bodyPr wrap="square">
            <a:prstTxWarp prst="textNoShape">
              <a:avLst/>
            </a:prstTxWarp>
            <a:spAutoFit/>
          </a:bodyPr>
          <a:lstStyle/>
          <a:p>
            <a:pPr marL="1712913" indent="-1368425" algn="l">
              <a:spcAft>
                <a:spcPct val="0"/>
              </a:spcAft>
              <a:buClr>
                <a:srgbClr val="FFFFFF"/>
              </a:buClr>
              <a:tabLst>
                <a:tab pos="1943100" algn="l"/>
              </a:tabLst>
            </a:pPr>
            <a:r>
              <a:rPr lang="en-US" sz="2400" dirty="0">
                <a:solidFill>
                  <a:srgbClr val="00539D"/>
                </a:solidFill>
              </a:rPr>
              <a:t>Answer:</a:t>
            </a:r>
            <a:r>
              <a:rPr lang="en-US" sz="2400" b="0" dirty="0"/>
              <a:t> 	The area of the garden is 35 + 5 + 5 or 45 square feet.</a:t>
            </a:r>
          </a:p>
        </p:txBody>
      </p:sp>
      <p:pic>
        <p:nvPicPr>
          <p:cNvPr id="89094" name="Picture 13"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a:ln w="9525">
            <a:noFill/>
            <a:miter lim="800000"/>
            <a:headEnd/>
            <a:tailEnd/>
          </a:ln>
        </p:spPr>
      </p:pic>
      <p:sp>
        <p:nvSpPr>
          <p:cNvPr id="76814" name="Text Box 14"/>
          <p:cNvSpPr txBox="1">
            <a:spLocks noChangeArrowheads="1"/>
          </p:cNvSpPr>
          <p:nvPr/>
        </p:nvSpPr>
        <p:spPr bwMode="black">
          <a:xfrm>
            <a:off x="904875" y="2541588"/>
            <a:ext cx="3543300" cy="477837"/>
          </a:xfrm>
          <a:prstGeom prst="rect">
            <a:avLst/>
          </a:prstGeom>
          <a:noFill/>
          <a:ln w="9525">
            <a:noFill/>
            <a:miter lim="800000"/>
            <a:headEnd/>
            <a:tailEnd/>
          </a:ln>
        </p:spPr>
        <p:txBody>
          <a:bodyPr>
            <a:prstTxWarp prst="textNoShape">
              <a:avLst/>
            </a:prstTxWarp>
          </a:bodyPr>
          <a:lstStyle/>
          <a:p>
            <a:pPr algn="l">
              <a:lnSpc>
                <a:spcPct val="80000"/>
              </a:lnSpc>
              <a:buClr>
                <a:srgbClr val="FFFFFF"/>
              </a:buClr>
              <a:tabLst>
                <a:tab pos="2628900" algn="l"/>
                <a:tab pos="4057650" algn="l"/>
                <a:tab pos="4572000" algn="l"/>
              </a:tabLst>
            </a:pPr>
            <a:r>
              <a:rPr lang="en-US" sz="2400" b="0" dirty="0">
                <a:solidFill>
                  <a:schemeClr val="tx1"/>
                </a:solidFill>
              </a:rPr>
              <a:t>Area of rectangle</a:t>
            </a:r>
          </a:p>
        </p:txBody>
      </p:sp>
      <p:sp>
        <p:nvSpPr>
          <p:cNvPr id="76815" name="Text Box 15"/>
          <p:cNvSpPr txBox="1">
            <a:spLocks noChangeArrowheads="1"/>
          </p:cNvSpPr>
          <p:nvPr/>
        </p:nvSpPr>
        <p:spPr bwMode="auto">
          <a:xfrm>
            <a:off x="5219700" y="2541588"/>
            <a:ext cx="3543300" cy="477837"/>
          </a:xfrm>
          <a:prstGeom prst="rect">
            <a:avLst/>
          </a:prstGeom>
          <a:noFill/>
          <a:ln w="9525">
            <a:noFill/>
            <a:miter lim="800000"/>
            <a:headEnd/>
            <a:tailEnd/>
          </a:ln>
        </p:spPr>
        <p:txBody>
          <a:bodyPr>
            <a:prstTxWarp prst="textNoShape">
              <a:avLst/>
            </a:prstTxWarp>
          </a:bodyPr>
          <a:lstStyle/>
          <a:p>
            <a:pPr algn="l">
              <a:lnSpc>
                <a:spcPct val="80000"/>
              </a:lnSpc>
              <a:buClr>
                <a:srgbClr val="FFFFFF"/>
              </a:buClr>
              <a:tabLst>
                <a:tab pos="2628900" algn="l"/>
                <a:tab pos="4057650" algn="l"/>
                <a:tab pos="4572000" algn="l"/>
              </a:tabLst>
            </a:pPr>
            <a:r>
              <a:rPr lang="en-US" sz="2400" b="0" dirty="0">
                <a:solidFill>
                  <a:schemeClr val="tx1"/>
                </a:solidFill>
              </a:rPr>
              <a:t>Area of one triangle</a:t>
            </a:r>
          </a:p>
        </p:txBody>
      </p:sp>
      <p:pic>
        <p:nvPicPr>
          <p:cNvPr id="76819" name="Picture 19" descr="M3_300"/>
          <p:cNvPicPr>
            <a:picLocks noChangeAspect="1" noChangeArrowheads="1"/>
          </p:cNvPicPr>
          <p:nvPr/>
        </p:nvPicPr>
        <p:blipFill>
          <a:blip r:embed="rId6"/>
          <a:srcRect t="81564"/>
          <a:stretch>
            <a:fillRect/>
          </a:stretch>
        </p:blipFill>
        <p:spPr bwMode="auto">
          <a:xfrm>
            <a:off x="1344612" y="3473450"/>
            <a:ext cx="1371600" cy="401638"/>
          </a:xfrm>
          <a:prstGeom prst="rect">
            <a:avLst/>
          </a:prstGeom>
          <a:noFill/>
          <a:ln w="9525">
            <a:noFill/>
            <a:miter lim="800000"/>
            <a:headEnd/>
            <a:tailEnd/>
          </a:ln>
        </p:spPr>
      </p:pic>
      <p:pic>
        <p:nvPicPr>
          <p:cNvPr id="76821" name="Picture 21" descr="M3_166"/>
          <p:cNvPicPr>
            <a:picLocks noChangeAspect="1" noChangeArrowheads="1"/>
          </p:cNvPicPr>
          <p:nvPr/>
        </p:nvPicPr>
        <p:blipFill>
          <a:blip r:embed="rId7"/>
          <a:srcRect t="83629"/>
          <a:stretch>
            <a:fillRect/>
          </a:stretch>
        </p:blipFill>
        <p:spPr bwMode="auto">
          <a:xfrm>
            <a:off x="5983287" y="3448050"/>
            <a:ext cx="1636713" cy="438150"/>
          </a:xfrm>
          <a:prstGeom prst="rect">
            <a:avLst/>
          </a:prstGeom>
          <a:noFill/>
          <a:ln w="9525">
            <a:noFill/>
            <a:miter lim="800000"/>
            <a:headEnd/>
            <a:tailEnd/>
          </a:ln>
        </p:spPr>
      </p:pic>
      <p:pic>
        <p:nvPicPr>
          <p:cNvPr id="89103" name="Picture 22" descr="LH_7-3"/>
          <p:cNvPicPr>
            <a:picLocks noChangeAspect="1" noChangeArrowheads="1"/>
          </p:cNvPicPr>
          <p:nvPr/>
        </p:nvPicPr>
        <p:blipFill>
          <a:blip r:embed="rId8"/>
          <a:srcRect/>
          <a:stretch>
            <a:fillRect/>
          </a:stretch>
        </p:blipFill>
        <p:spPr bwMode="hidden">
          <a:xfrm>
            <a:off x="0" y="0"/>
            <a:ext cx="9144000" cy="731838"/>
          </a:xfrm>
          <a:prstGeom prst="rect">
            <a:avLst/>
          </a:prstGeom>
          <a:noFill/>
          <a:ln w="9525">
            <a:noFill/>
            <a:miter lim="800000"/>
            <a:headEnd/>
            <a:tailEnd/>
          </a:ln>
        </p:spPr>
      </p:pic>
      <p:sp>
        <p:nvSpPr>
          <p:cNvPr id="16" name="Action Button: Forward or Next 15">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5" descr="7-11"/>
          <p:cNvPicPr>
            <a:picLocks noChangeAspect="1" noChangeArrowheads="1"/>
          </p:cNvPicPr>
          <p:nvPr/>
        </p:nvPicPr>
        <p:blipFill>
          <a:blip r:embed="rId9"/>
          <a:srcRect/>
          <a:stretch>
            <a:fillRect/>
          </a:stretch>
        </p:blipFill>
        <p:spPr bwMode="auto">
          <a:xfrm>
            <a:off x="6747777" y="566737"/>
            <a:ext cx="2091423" cy="1414463"/>
          </a:xfrm>
          <a:prstGeom prst="rect">
            <a:avLst/>
          </a:prstGeom>
          <a:noFill/>
          <a:ln w="9525">
            <a:noFill/>
            <a:miter lim="800000"/>
            <a:headEnd/>
            <a:tailEnd/>
          </a:ln>
        </p:spPr>
      </p:pic>
      <p:sp>
        <p:nvSpPr>
          <p:cNvPr id="19" name="TextBox 18"/>
          <p:cNvSpPr txBox="1"/>
          <p:nvPr/>
        </p:nvSpPr>
        <p:spPr>
          <a:xfrm>
            <a:off x="3048000" y="2826603"/>
            <a:ext cx="2171700" cy="830997"/>
          </a:xfrm>
          <a:prstGeom prst="rect">
            <a:avLst/>
          </a:prstGeom>
          <a:noFill/>
        </p:spPr>
        <p:txBody>
          <a:bodyPr wrap="square" rtlCol="0">
            <a:spAutoFit/>
          </a:bodyPr>
          <a:lstStyle/>
          <a:p>
            <a:pPr algn="ctr"/>
            <a:r>
              <a:rPr lang="en-US" sz="4800" dirty="0" smtClean="0"/>
              <a:t>+</a:t>
            </a:r>
            <a:endParaRPr lang="en-US" sz="4800" dirty="0"/>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814"/>
                                        </p:tgtEl>
                                        <p:attrNameLst>
                                          <p:attrName>style.visibility</p:attrName>
                                        </p:attrNameLst>
                                      </p:cBhvr>
                                      <p:to>
                                        <p:strVal val="visible"/>
                                      </p:to>
                                    </p:set>
                                    <p:animEffect transition="in" filter="wipe(left)">
                                      <p:cBhvr>
                                        <p:cTn id="11" dur="500"/>
                                        <p:tgtEl>
                                          <p:spTgt spid="768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6819"/>
                                        </p:tgtEl>
                                        <p:attrNameLst>
                                          <p:attrName>style.visibility</p:attrName>
                                        </p:attrNameLst>
                                      </p:cBhvr>
                                      <p:to>
                                        <p:strVal val="visible"/>
                                      </p:to>
                                    </p:set>
                                    <p:animEffect transition="in" filter="wipe(left)">
                                      <p:cBhvr>
                                        <p:cTn id="16" dur="500"/>
                                        <p:tgtEl>
                                          <p:spTgt spid="768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6815"/>
                                        </p:tgtEl>
                                        <p:attrNameLst>
                                          <p:attrName>style.visibility</p:attrName>
                                        </p:attrNameLst>
                                      </p:cBhvr>
                                      <p:to>
                                        <p:strVal val="visible"/>
                                      </p:to>
                                    </p:set>
                                    <p:animEffect transition="in" filter="wipe(left)">
                                      <p:cBhvr>
                                        <p:cTn id="21" dur="500"/>
                                        <p:tgtEl>
                                          <p:spTgt spid="768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6821"/>
                                        </p:tgtEl>
                                        <p:attrNameLst>
                                          <p:attrName>style.visibility</p:attrName>
                                        </p:attrNameLst>
                                      </p:cBhvr>
                                      <p:to>
                                        <p:strVal val="visible"/>
                                      </p:to>
                                    </p:set>
                                    <p:animEffect transition="in" filter="wipe(left)">
                                      <p:cBhvr>
                                        <p:cTn id="26" dur="500"/>
                                        <p:tgtEl>
                                          <p:spTgt spid="768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6809">
                                            <p:txEl>
                                              <p:pRg st="0" end="0"/>
                                            </p:txEl>
                                          </p:spTgt>
                                        </p:tgtEl>
                                        <p:attrNameLst>
                                          <p:attrName>style.visibility</p:attrName>
                                        </p:attrNameLst>
                                      </p:cBhvr>
                                      <p:to>
                                        <p:strVal val="visible"/>
                                      </p:to>
                                    </p:set>
                                    <p:animEffect transition="in" filter="wipe(left)">
                                      <p:cBhvr>
                                        <p:cTn id="38" dur="500"/>
                                        <p:tgtEl>
                                          <p:spTgt spid="768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build="p" autoUpdateAnimBg="0"/>
      <p:bldP spid="76814" grpId="0" autoUpdateAnimBg="0"/>
      <p:bldP spid="76815" grpId="0" autoUpdateAnimBg="0"/>
      <p:bldP spid="19"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9892" name="Picture 4"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a:ln w="9525">
            <a:noFill/>
            <a:miter lim="800000"/>
            <a:headEnd/>
            <a:tailEnd/>
          </a:ln>
        </p:spPr>
      </p:pic>
      <p:sp>
        <p:nvSpPr>
          <p:cNvPr id="549893" name="Text Box 5"/>
          <p:cNvSpPr txBox="1">
            <a:spLocks noChangeArrowheads="1"/>
          </p:cNvSpPr>
          <p:nvPr/>
        </p:nvSpPr>
        <p:spPr bwMode="auto">
          <a:xfrm>
            <a:off x="2506663" y="715963"/>
            <a:ext cx="6332537" cy="493712"/>
          </a:xfrm>
          <a:prstGeom prst="rect">
            <a:avLst/>
          </a:prstGeom>
          <a:noFill/>
          <a:ln w="9525">
            <a:noFill/>
            <a:miter lim="800000"/>
            <a:headEnd/>
            <a:tailEnd/>
          </a:ln>
        </p:spPr>
        <p:txBody>
          <a:bodyPr anchor="ctr">
            <a:prstTxWarp prst="textNoShape">
              <a:avLst/>
            </a:prstTxWarp>
            <a:spAutoFit/>
          </a:bodyPr>
          <a:lstStyle/>
          <a:p>
            <a:pPr algn="l"/>
            <a:r>
              <a:rPr lang="en-US"/>
              <a:t>Find the Area of a Shaded Region</a:t>
            </a:r>
          </a:p>
        </p:txBody>
      </p:sp>
      <p:sp>
        <p:nvSpPr>
          <p:cNvPr id="549894" name="Rectangle 6"/>
          <p:cNvSpPr>
            <a:spLocks noChangeArrowheads="1"/>
          </p:cNvSpPr>
          <p:nvPr/>
        </p:nvSpPr>
        <p:spPr bwMode="auto">
          <a:xfrm>
            <a:off x="876300" y="1503363"/>
            <a:ext cx="7705725" cy="822325"/>
          </a:xfrm>
          <a:prstGeom prst="rect">
            <a:avLst/>
          </a:prstGeom>
          <a:noFill/>
          <a:ln w="9525">
            <a:noFill/>
            <a:miter lim="800000"/>
            <a:headEnd/>
            <a:tailEnd/>
          </a:ln>
        </p:spPr>
        <p:txBody>
          <a:bodyPr>
            <a:prstTxWarp prst="textNoShape">
              <a:avLst/>
            </a:prstTxWarp>
            <a:spAutoFit/>
          </a:bodyPr>
          <a:lstStyle/>
          <a:p>
            <a:pPr algn="l">
              <a:buClr>
                <a:srgbClr val="FFFFFF"/>
              </a:buClr>
            </a:pPr>
            <a:r>
              <a:rPr lang="en-US">
                <a:solidFill>
                  <a:srgbClr val="00539D"/>
                </a:solidFill>
              </a:rPr>
              <a:t>Find the area of the shaded figure. Round to the nearest tenth if necessary.</a:t>
            </a:r>
          </a:p>
        </p:txBody>
      </p:sp>
      <p:sp>
        <p:nvSpPr>
          <p:cNvPr id="549895" name="Text Box 7"/>
          <p:cNvSpPr txBox="1">
            <a:spLocks noChangeArrowheads="1"/>
          </p:cNvSpPr>
          <p:nvPr/>
        </p:nvSpPr>
        <p:spPr bwMode="auto">
          <a:xfrm>
            <a:off x="533400" y="5730875"/>
            <a:ext cx="8077200" cy="822325"/>
          </a:xfrm>
          <a:prstGeom prst="rect">
            <a:avLst/>
          </a:prstGeom>
          <a:noFill/>
          <a:ln w="9525">
            <a:noFill/>
            <a:miter lim="800000"/>
            <a:headEnd/>
            <a:tailEnd/>
          </a:ln>
        </p:spPr>
        <p:txBody>
          <a:bodyPr>
            <a:prstTxWarp prst="textNoShape">
              <a:avLst/>
            </a:prstTxWarp>
            <a:spAutoFit/>
          </a:bodyPr>
          <a:lstStyle/>
          <a:p>
            <a:pPr marL="342900" algn="l">
              <a:buClr>
                <a:srgbClr val="FFFFFF"/>
              </a:buClr>
            </a:pPr>
            <a:r>
              <a:rPr lang="en-US" b="0" dirty="0">
                <a:solidFill>
                  <a:schemeClr val="tx1"/>
                </a:solidFill>
              </a:rPr>
              <a:t>Find the area of the rectangle and subtract the area of the two triangles.</a:t>
            </a:r>
          </a:p>
        </p:txBody>
      </p:sp>
      <p:pic>
        <p:nvPicPr>
          <p:cNvPr id="93192" name="Picture 14" descr="LH_7-3"/>
          <p:cNvPicPr>
            <a:picLocks noChangeAspect="1" noChangeArrowheads="1"/>
          </p:cNvPicPr>
          <p:nvPr/>
        </p:nvPicPr>
        <p:blipFill>
          <a:blip r:embed="rId5"/>
          <a:srcRect/>
          <a:stretch>
            <a:fillRect/>
          </a:stretch>
        </p:blipFill>
        <p:spPr bwMode="hidden">
          <a:xfrm>
            <a:off x="0" y="0"/>
            <a:ext cx="9144000" cy="731838"/>
          </a:xfrm>
          <a:prstGeom prst="rect">
            <a:avLst/>
          </a:prstGeom>
          <a:noFill/>
          <a:ln w="9525">
            <a:noFill/>
            <a:miter lim="800000"/>
            <a:headEnd/>
            <a:tailEnd/>
          </a:ln>
        </p:spPr>
      </p:pic>
      <p:pic>
        <p:nvPicPr>
          <p:cNvPr id="549903" name="Picture 15" descr="Example3"/>
          <p:cNvPicPr>
            <a:picLocks noChangeAspect="1" noChangeArrowheads="1"/>
          </p:cNvPicPr>
          <p:nvPr/>
        </p:nvPicPr>
        <p:blipFill>
          <a:blip r:embed="rId6"/>
          <a:srcRect/>
          <a:stretch>
            <a:fillRect/>
          </a:stretch>
        </p:blipFill>
        <p:spPr bwMode="auto">
          <a:xfrm>
            <a:off x="420688" y="1495425"/>
            <a:ext cx="457200" cy="457200"/>
          </a:xfrm>
          <a:prstGeom prst="rect">
            <a:avLst/>
          </a:prstGeom>
          <a:noFill/>
          <a:ln w="9525">
            <a:noFill/>
            <a:miter lim="800000"/>
            <a:headEnd/>
            <a:tailEnd/>
          </a:ln>
        </p:spPr>
      </p:pic>
      <p:pic>
        <p:nvPicPr>
          <p:cNvPr id="549905" name="Picture 17" descr="CAM7-07-03-03"/>
          <p:cNvPicPr>
            <a:picLocks noChangeAspect="1" noChangeArrowheads="1"/>
          </p:cNvPicPr>
          <p:nvPr/>
        </p:nvPicPr>
        <p:blipFill>
          <a:blip r:embed="rId7"/>
          <a:srcRect/>
          <a:stretch>
            <a:fillRect/>
          </a:stretch>
        </p:blipFill>
        <p:spPr bwMode="auto">
          <a:xfrm>
            <a:off x="2590800" y="2438400"/>
            <a:ext cx="3943350" cy="2860675"/>
          </a:xfrm>
          <a:prstGeom prst="rect">
            <a:avLst/>
          </a:prstGeom>
          <a:noFill/>
          <a:ln w="9525">
            <a:noFill/>
            <a:miter lim="800000"/>
            <a:headEnd/>
            <a:tailEnd/>
          </a:ln>
        </p:spPr>
      </p:pic>
      <p:sp>
        <p:nvSpPr>
          <p:cNvPr id="12" name="Action Button: Forward or Next 11">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9892"/>
                                        </p:tgtEl>
                                        <p:attrNameLst>
                                          <p:attrName>style.visibility</p:attrName>
                                        </p:attrNameLst>
                                      </p:cBhvr>
                                      <p:to>
                                        <p:strVal val="visible"/>
                                      </p:to>
                                    </p:set>
                                    <p:animEffect transition="in" filter="wipe(left)">
                                      <p:cBhvr>
                                        <p:cTn id="7" dur="500"/>
                                        <p:tgtEl>
                                          <p:spTgt spid="54989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9893"/>
                                        </p:tgtEl>
                                        <p:attrNameLst>
                                          <p:attrName>style.visibility</p:attrName>
                                        </p:attrNameLst>
                                      </p:cBhvr>
                                      <p:to>
                                        <p:strVal val="visible"/>
                                      </p:to>
                                    </p:set>
                                    <p:animEffect transition="in" filter="wipe(left)">
                                      <p:cBhvr>
                                        <p:cTn id="11" dur="500"/>
                                        <p:tgtEl>
                                          <p:spTgt spid="54989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549903"/>
                                        </p:tgtEl>
                                        <p:attrNameLst>
                                          <p:attrName>style.visibility</p:attrName>
                                        </p:attrNameLst>
                                      </p:cBhvr>
                                      <p:to>
                                        <p:strVal val="visible"/>
                                      </p:to>
                                    </p:set>
                                    <p:animEffect transition="in" filter="box(out)">
                                      <p:cBhvr>
                                        <p:cTn id="15" dur="500"/>
                                        <p:tgtEl>
                                          <p:spTgt spid="54990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49894">
                                            <p:txEl>
                                              <p:pRg st="0" end="0"/>
                                            </p:txEl>
                                          </p:spTgt>
                                        </p:tgtEl>
                                        <p:attrNameLst>
                                          <p:attrName>style.visibility</p:attrName>
                                        </p:attrNameLst>
                                      </p:cBhvr>
                                      <p:to>
                                        <p:strVal val="visible"/>
                                      </p:to>
                                    </p:set>
                                    <p:animEffect transition="in" filter="wipe(left)">
                                      <p:cBhvr>
                                        <p:cTn id="19" dur="500"/>
                                        <p:tgtEl>
                                          <p:spTgt spid="549894">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49905"/>
                                        </p:tgtEl>
                                        <p:attrNameLst>
                                          <p:attrName>style.visibility</p:attrName>
                                        </p:attrNameLst>
                                      </p:cBhvr>
                                      <p:to>
                                        <p:strVal val="visible"/>
                                      </p:to>
                                    </p:set>
                                    <p:animEffect transition="in" filter="wipe(left)">
                                      <p:cBhvr>
                                        <p:cTn id="23" dur="500"/>
                                        <p:tgtEl>
                                          <p:spTgt spid="5499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49895">
                                            <p:txEl>
                                              <p:pRg st="0" end="0"/>
                                            </p:txEl>
                                          </p:spTgt>
                                        </p:tgtEl>
                                        <p:attrNameLst>
                                          <p:attrName>style.visibility</p:attrName>
                                        </p:attrNameLst>
                                      </p:cBhvr>
                                      <p:to>
                                        <p:strVal val="visible"/>
                                      </p:to>
                                    </p:set>
                                    <p:animEffect transition="in" filter="wipe(left)">
                                      <p:cBhvr>
                                        <p:cTn id="28" dur="500"/>
                                        <p:tgtEl>
                                          <p:spTgt spid="5498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3" grpId="0" autoUpdateAnimBg="0"/>
      <p:bldP spid="549894" grpId="0" build="p" autoUpdateAnimBg="0" advAuto="0"/>
      <p:bldP spid="549895" grpId="0" build="p"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5" name="Picture 5"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a:ln w="9525">
            <a:noFill/>
            <a:miter lim="800000"/>
            <a:headEnd/>
            <a:tailEnd/>
          </a:ln>
        </p:spPr>
      </p:pic>
      <p:sp>
        <p:nvSpPr>
          <p:cNvPr id="95236" name="Text Box 6"/>
          <p:cNvSpPr txBox="1">
            <a:spLocks noChangeArrowheads="1"/>
          </p:cNvSpPr>
          <p:nvPr/>
        </p:nvSpPr>
        <p:spPr bwMode="auto">
          <a:xfrm>
            <a:off x="2506663" y="715963"/>
            <a:ext cx="6332537" cy="493712"/>
          </a:xfrm>
          <a:prstGeom prst="rect">
            <a:avLst/>
          </a:prstGeom>
          <a:noFill/>
          <a:ln w="9525">
            <a:noFill/>
            <a:miter lim="800000"/>
            <a:headEnd/>
            <a:tailEnd/>
          </a:ln>
        </p:spPr>
        <p:txBody>
          <a:bodyPr anchor="ctr">
            <a:prstTxWarp prst="textNoShape">
              <a:avLst/>
            </a:prstTxWarp>
            <a:spAutoFit/>
          </a:bodyPr>
          <a:lstStyle/>
          <a:p>
            <a:pPr algn="l"/>
            <a:r>
              <a:rPr lang="en-US"/>
              <a:t>Find the Area of a Shaded Region</a:t>
            </a:r>
          </a:p>
        </p:txBody>
      </p:sp>
      <p:sp>
        <p:nvSpPr>
          <p:cNvPr id="551943" name="Rectangle 7"/>
          <p:cNvSpPr>
            <a:spLocks noChangeArrowheads="1"/>
          </p:cNvSpPr>
          <p:nvPr/>
        </p:nvSpPr>
        <p:spPr bwMode="auto">
          <a:xfrm>
            <a:off x="76200" y="5798403"/>
            <a:ext cx="7496175" cy="830997"/>
          </a:xfrm>
          <a:prstGeom prst="rect">
            <a:avLst/>
          </a:prstGeom>
          <a:noFill/>
          <a:ln w="9525">
            <a:noFill/>
            <a:miter lim="800000"/>
            <a:headEnd/>
            <a:tailEnd/>
          </a:ln>
        </p:spPr>
        <p:txBody>
          <a:bodyPr wrap="square">
            <a:prstTxWarp prst="textNoShape">
              <a:avLst/>
            </a:prstTxWarp>
            <a:spAutoFit/>
          </a:bodyPr>
          <a:lstStyle/>
          <a:p>
            <a:pPr marL="1712913" indent="-1368425" algn="l">
              <a:spcAft>
                <a:spcPct val="0"/>
              </a:spcAft>
              <a:buClr>
                <a:srgbClr val="FFFFFF"/>
              </a:buClr>
              <a:tabLst>
                <a:tab pos="1943100" algn="l"/>
              </a:tabLst>
            </a:pPr>
            <a:r>
              <a:rPr lang="en-US" sz="2400" dirty="0">
                <a:solidFill>
                  <a:srgbClr val="00539D"/>
                </a:solidFill>
              </a:rPr>
              <a:t>Answer:</a:t>
            </a:r>
            <a:r>
              <a:rPr lang="en-US" sz="2400" b="0" dirty="0"/>
              <a:t> 	The area of the shaded region is 192 – 48 or 144 square inches.</a:t>
            </a:r>
          </a:p>
        </p:txBody>
      </p:sp>
      <p:sp>
        <p:nvSpPr>
          <p:cNvPr id="551945" name="Text Box 9"/>
          <p:cNvSpPr txBox="1">
            <a:spLocks noChangeArrowheads="1"/>
          </p:cNvSpPr>
          <p:nvPr/>
        </p:nvSpPr>
        <p:spPr bwMode="black">
          <a:xfrm>
            <a:off x="904875" y="2186285"/>
            <a:ext cx="3543300" cy="477837"/>
          </a:xfrm>
          <a:prstGeom prst="rect">
            <a:avLst/>
          </a:prstGeom>
          <a:noFill/>
          <a:ln w="9525">
            <a:noFill/>
            <a:miter lim="800000"/>
            <a:headEnd/>
            <a:tailEnd/>
          </a:ln>
        </p:spPr>
        <p:txBody>
          <a:bodyPr>
            <a:prstTxWarp prst="textNoShape">
              <a:avLst/>
            </a:prstTxWarp>
          </a:bodyPr>
          <a:lstStyle/>
          <a:p>
            <a:pPr algn="l">
              <a:lnSpc>
                <a:spcPct val="80000"/>
              </a:lnSpc>
              <a:buClr>
                <a:srgbClr val="FFFFFF"/>
              </a:buClr>
              <a:tabLst>
                <a:tab pos="2628900" algn="l"/>
                <a:tab pos="4057650" algn="l"/>
                <a:tab pos="4572000" algn="l"/>
              </a:tabLst>
            </a:pPr>
            <a:r>
              <a:rPr lang="en-US" b="0">
                <a:solidFill>
                  <a:schemeClr val="tx1"/>
                </a:solidFill>
              </a:rPr>
              <a:t>Area of rectangle</a:t>
            </a:r>
          </a:p>
        </p:txBody>
      </p:sp>
      <p:sp>
        <p:nvSpPr>
          <p:cNvPr id="551946" name="Text Box 10"/>
          <p:cNvSpPr txBox="1">
            <a:spLocks noChangeArrowheads="1"/>
          </p:cNvSpPr>
          <p:nvPr/>
        </p:nvSpPr>
        <p:spPr bwMode="auto">
          <a:xfrm>
            <a:off x="5600700" y="2186285"/>
            <a:ext cx="3314700" cy="477837"/>
          </a:xfrm>
          <a:prstGeom prst="rect">
            <a:avLst/>
          </a:prstGeom>
          <a:noFill/>
          <a:ln w="9525">
            <a:noFill/>
            <a:miter lim="800000"/>
            <a:headEnd/>
            <a:tailEnd/>
          </a:ln>
        </p:spPr>
        <p:txBody>
          <a:bodyPr>
            <a:prstTxWarp prst="textNoShape">
              <a:avLst/>
            </a:prstTxWarp>
          </a:bodyPr>
          <a:lstStyle/>
          <a:p>
            <a:pPr algn="l">
              <a:lnSpc>
                <a:spcPct val="80000"/>
              </a:lnSpc>
              <a:buClr>
                <a:srgbClr val="FFFFFF"/>
              </a:buClr>
              <a:tabLst>
                <a:tab pos="2628900" algn="l"/>
                <a:tab pos="4057650" algn="l"/>
                <a:tab pos="4572000" algn="l"/>
              </a:tabLst>
            </a:pPr>
            <a:r>
              <a:rPr lang="en-US" b="0">
                <a:solidFill>
                  <a:schemeClr val="tx1"/>
                </a:solidFill>
              </a:rPr>
              <a:t>Area of triangles</a:t>
            </a:r>
          </a:p>
        </p:txBody>
      </p:sp>
      <p:pic>
        <p:nvPicPr>
          <p:cNvPr id="551947" name="Picture 11" descr="M3_299"/>
          <p:cNvPicPr>
            <a:picLocks noChangeAspect="1" noChangeArrowheads="1"/>
          </p:cNvPicPr>
          <p:nvPr/>
        </p:nvPicPr>
        <p:blipFill>
          <a:blip r:embed="rId5"/>
          <a:srcRect b="79095"/>
          <a:stretch>
            <a:fillRect/>
          </a:stretch>
        </p:blipFill>
        <p:spPr bwMode="auto">
          <a:xfrm>
            <a:off x="495300" y="2838747"/>
            <a:ext cx="1517650" cy="449263"/>
          </a:xfrm>
          <a:prstGeom prst="rect">
            <a:avLst/>
          </a:prstGeom>
          <a:noFill/>
          <a:ln w="9525">
            <a:noFill/>
            <a:miter lim="800000"/>
            <a:headEnd/>
            <a:tailEnd/>
          </a:ln>
        </p:spPr>
      </p:pic>
      <p:pic>
        <p:nvPicPr>
          <p:cNvPr id="95242" name="Picture 16" descr="LH_7-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pic>
        <p:nvPicPr>
          <p:cNvPr id="95243" name="Picture 17" descr="Example3"/>
          <p:cNvPicPr>
            <a:picLocks noChangeAspect="1" noChangeArrowheads="1"/>
          </p:cNvPicPr>
          <p:nvPr/>
        </p:nvPicPr>
        <p:blipFill>
          <a:blip r:embed="rId7"/>
          <a:srcRect/>
          <a:stretch>
            <a:fillRect/>
          </a:stretch>
        </p:blipFill>
        <p:spPr bwMode="auto">
          <a:xfrm>
            <a:off x="420688" y="2140247"/>
            <a:ext cx="457200" cy="457200"/>
          </a:xfrm>
          <a:prstGeom prst="rect">
            <a:avLst/>
          </a:prstGeom>
          <a:noFill/>
          <a:ln w="9525">
            <a:noFill/>
            <a:miter lim="800000"/>
            <a:headEnd/>
            <a:tailEnd/>
          </a:ln>
        </p:spPr>
      </p:pic>
      <p:sp>
        <p:nvSpPr>
          <p:cNvPr id="551955" name="Text Box 19"/>
          <p:cNvSpPr txBox="1">
            <a:spLocks noChangeArrowheads="1"/>
          </p:cNvSpPr>
          <p:nvPr/>
        </p:nvSpPr>
        <p:spPr bwMode="auto">
          <a:xfrm>
            <a:off x="76200" y="3653135"/>
            <a:ext cx="4572000" cy="830997"/>
          </a:xfrm>
          <a:prstGeom prst="rect">
            <a:avLst/>
          </a:prstGeom>
          <a:noFill/>
          <a:ln w="9525">
            <a:noFill/>
            <a:miter lim="800000"/>
            <a:headEnd/>
            <a:tailEnd/>
          </a:ln>
        </p:spPr>
        <p:txBody>
          <a:bodyPr>
            <a:prstTxWarp prst="textNoShape">
              <a:avLst/>
            </a:prstTxWarp>
            <a:spAutoFit/>
          </a:bodyPr>
          <a:lstStyle/>
          <a:p>
            <a:pPr marL="2286000" indent="-1943100" algn="l">
              <a:buClr>
                <a:srgbClr val="FFFFFF"/>
              </a:buClr>
              <a:tabLst>
                <a:tab pos="628650" algn="l"/>
                <a:tab pos="914400" algn="l"/>
              </a:tabLst>
            </a:pPr>
            <a:r>
              <a:rPr lang="en-US" sz="2400" b="0" i="1" dirty="0">
                <a:solidFill>
                  <a:schemeClr val="tx1"/>
                </a:solidFill>
              </a:rPr>
              <a:t>A</a:t>
            </a:r>
            <a:r>
              <a:rPr lang="en-US" sz="2400" b="0" dirty="0">
                <a:solidFill>
                  <a:schemeClr val="tx1"/>
                </a:solidFill>
              </a:rPr>
              <a:t>	=	</a:t>
            </a:r>
            <a:r>
              <a:rPr lang="en-US" sz="2400" b="0" dirty="0"/>
              <a:t>16</a:t>
            </a:r>
            <a:r>
              <a:rPr lang="en-US" sz="2400" b="0" dirty="0">
                <a:solidFill>
                  <a:schemeClr val="tx1"/>
                </a:solidFill>
              </a:rPr>
              <a:t> </a:t>
            </a:r>
            <a:r>
              <a:rPr lang="en-US" sz="2400" b="0" dirty="0">
                <a:solidFill>
                  <a:schemeClr val="tx1"/>
                </a:solidFill>
                <a:ea typeface="Arial" pitchFamily="-112" charset="0"/>
                <a:cs typeface="Arial" pitchFamily="-112" charset="0"/>
              </a:rPr>
              <a:t>● </a:t>
            </a:r>
            <a:r>
              <a:rPr lang="en-US" sz="2400" b="0" dirty="0">
                <a:solidFill>
                  <a:srgbClr val="339933"/>
                </a:solidFill>
                <a:ea typeface="Arial" pitchFamily="-112" charset="0"/>
                <a:cs typeface="Arial" pitchFamily="-112" charset="0"/>
              </a:rPr>
              <a:t>12</a:t>
            </a:r>
            <a:r>
              <a:rPr lang="en-US" sz="2400" b="0" dirty="0">
                <a:solidFill>
                  <a:schemeClr val="tx1"/>
                </a:solidFill>
                <a:ea typeface="Arial" pitchFamily="-112" charset="0"/>
                <a:cs typeface="Arial" pitchFamily="-112" charset="0"/>
              </a:rPr>
              <a:t>	</a:t>
            </a:r>
            <a:r>
              <a:rPr lang="en-US" sz="2400" b="0" i="1" dirty="0">
                <a:solidFill>
                  <a:schemeClr val="tx1"/>
                </a:solidFill>
                <a:ea typeface="Arial" pitchFamily="-112" charset="0"/>
                <a:cs typeface="Arial" pitchFamily="-112" charset="0"/>
              </a:rPr>
              <a:t>ℓ</a:t>
            </a:r>
            <a:r>
              <a:rPr lang="en-US" sz="2400" b="0" dirty="0">
                <a:solidFill>
                  <a:schemeClr val="tx1"/>
                </a:solidFill>
                <a:ea typeface="Arial" pitchFamily="-112" charset="0"/>
                <a:cs typeface="Arial" pitchFamily="-112" charset="0"/>
              </a:rPr>
              <a:t> = 8 + 8 or 16, </a:t>
            </a:r>
            <a:r>
              <a:rPr lang="en-US" sz="2400" b="0" i="1" dirty="0" err="1">
                <a:solidFill>
                  <a:schemeClr val="tx1"/>
                </a:solidFill>
                <a:ea typeface="Arial" pitchFamily="-112" charset="0"/>
                <a:cs typeface="Arial" pitchFamily="-112" charset="0"/>
              </a:rPr>
              <a:t>w</a:t>
            </a:r>
            <a:r>
              <a:rPr lang="en-US" sz="2400" b="0" dirty="0">
                <a:solidFill>
                  <a:schemeClr val="tx1"/>
                </a:solidFill>
                <a:ea typeface="Arial" pitchFamily="-112" charset="0"/>
                <a:cs typeface="Arial" pitchFamily="-112" charset="0"/>
              </a:rPr>
              <a:t> = 6 + 6 or 12</a:t>
            </a:r>
            <a:endParaRPr lang="en-US" sz="2400" b="0" i="1" dirty="0">
              <a:solidFill>
                <a:schemeClr val="tx1"/>
              </a:solidFill>
              <a:ea typeface="Arial" pitchFamily="-112" charset="0"/>
              <a:cs typeface="Arial" pitchFamily="-112" charset="0"/>
            </a:endParaRPr>
          </a:p>
        </p:txBody>
      </p:sp>
      <p:sp>
        <p:nvSpPr>
          <p:cNvPr id="551956" name="Text Box 20"/>
          <p:cNvSpPr txBox="1">
            <a:spLocks noChangeArrowheads="1"/>
          </p:cNvSpPr>
          <p:nvPr/>
        </p:nvSpPr>
        <p:spPr bwMode="auto">
          <a:xfrm>
            <a:off x="76200" y="4872335"/>
            <a:ext cx="4572000" cy="461665"/>
          </a:xfrm>
          <a:prstGeom prst="rect">
            <a:avLst/>
          </a:prstGeom>
          <a:noFill/>
          <a:ln w="9525">
            <a:noFill/>
            <a:miter lim="800000"/>
            <a:headEnd/>
            <a:tailEnd/>
          </a:ln>
        </p:spPr>
        <p:txBody>
          <a:bodyPr>
            <a:prstTxWarp prst="textNoShape">
              <a:avLst/>
            </a:prstTxWarp>
            <a:spAutoFit/>
          </a:bodyPr>
          <a:lstStyle/>
          <a:p>
            <a:pPr marL="2286000" indent="-1943100" algn="l">
              <a:buClr>
                <a:srgbClr val="FFFFFF"/>
              </a:buClr>
              <a:tabLst>
                <a:tab pos="628650" algn="l"/>
                <a:tab pos="914400" algn="l"/>
              </a:tabLst>
            </a:pPr>
            <a:r>
              <a:rPr lang="en-US" sz="2400" b="0" i="1" dirty="0">
                <a:solidFill>
                  <a:schemeClr val="tx1"/>
                </a:solidFill>
              </a:rPr>
              <a:t>A</a:t>
            </a:r>
            <a:r>
              <a:rPr lang="en-US" sz="2400" b="0" dirty="0">
                <a:solidFill>
                  <a:schemeClr val="tx1"/>
                </a:solidFill>
              </a:rPr>
              <a:t>	=	192</a:t>
            </a:r>
            <a:r>
              <a:rPr lang="en-US" sz="2400" b="0" dirty="0">
                <a:solidFill>
                  <a:schemeClr val="tx1"/>
                </a:solidFill>
                <a:ea typeface="Arial" pitchFamily="-112" charset="0"/>
                <a:cs typeface="Arial" pitchFamily="-112" charset="0"/>
              </a:rPr>
              <a:t>	Simplify.</a:t>
            </a:r>
          </a:p>
        </p:txBody>
      </p:sp>
      <p:sp>
        <p:nvSpPr>
          <p:cNvPr id="551957" name="Text Box 21"/>
          <p:cNvSpPr txBox="1">
            <a:spLocks noChangeArrowheads="1"/>
          </p:cNvSpPr>
          <p:nvPr/>
        </p:nvSpPr>
        <p:spPr bwMode="auto">
          <a:xfrm>
            <a:off x="4876800" y="4872335"/>
            <a:ext cx="3505200" cy="461665"/>
          </a:xfrm>
          <a:prstGeom prst="rect">
            <a:avLst/>
          </a:prstGeom>
          <a:noFill/>
          <a:ln w="9525">
            <a:noFill/>
            <a:miter lim="800000"/>
            <a:headEnd/>
            <a:tailEnd/>
          </a:ln>
        </p:spPr>
        <p:txBody>
          <a:bodyPr>
            <a:prstTxWarp prst="textNoShape">
              <a:avLst/>
            </a:prstTxWarp>
            <a:spAutoFit/>
          </a:bodyPr>
          <a:lstStyle/>
          <a:p>
            <a:pPr marL="1943100" indent="-1600200" algn="l">
              <a:buClr>
                <a:srgbClr val="FFFFFF"/>
              </a:buClr>
              <a:tabLst>
                <a:tab pos="628650" algn="l"/>
                <a:tab pos="914400" algn="l"/>
              </a:tabLst>
            </a:pPr>
            <a:r>
              <a:rPr lang="en-US" sz="2400" b="0" i="1" dirty="0">
                <a:solidFill>
                  <a:schemeClr val="tx1"/>
                </a:solidFill>
              </a:rPr>
              <a:t>A</a:t>
            </a:r>
            <a:r>
              <a:rPr lang="en-US" sz="2400" b="0" dirty="0">
                <a:solidFill>
                  <a:schemeClr val="tx1"/>
                </a:solidFill>
              </a:rPr>
              <a:t>	=	48</a:t>
            </a:r>
            <a:r>
              <a:rPr lang="en-US" sz="2400" b="0" dirty="0">
                <a:solidFill>
                  <a:schemeClr val="tx1"/>
                </a:solidFill>
                <a:ea typeface="Arial" pitchFamily="-112" charset="0"/>
                <a:cs typeface="Arial" pitchFamily="-112" charset="0"/>
              </a:rPr>
              <a:t>	Simplify.</a:t>
            </a:r>
          </a:p>
        </p:txBody>
      </p:sp>
      <p:pic>
        <p:nvPicPr>
          <p:cNvPr id="551958" name="Picture 22" descr="7-3-3"/>
          <p:cNvPicPr>
            <a:picLocks noChangeAspect="1" noChangeArrowheads="1"/>
          </p:cNvPicPr>
          <p:nvPr/>
        </p:nvPicPr>
        <p:blipFill>
          <a:blip r:embed="rId8"/>
          <a:srcRect r="47377" b="52925"/>
          <a:stretch>
            <a:fillRect/>
          </a:stretch>
        </p:blipFill>
        <p:spPr bwMode="auto">
          <a:xfrm>
            <a:off x="5262563" y="2606972"/>
            <a:ext cx="2405062" cy="830263"/>
          </a:xfrm>
          <a:prstGeom prst="rect">
            <a:avLst/>
          </a:prstGeom>
          <a:noFill/>
          <a:ln w="9525">
            <a:noFill/>
            <a:miter lim="800000"/>
            <a:headEnd/>
            <a:tailEnd/>
          </a:ln>
        </p:spPr>
      </p:pic>
      <p:pic>
        <p:nvPicPr>
          <p:cNvPr id="551959" name="Picture 23" descr="7-3-3"/>
          <p:cNvPicPr>
            <a:picLocks noChangeAspect="1" noChangeArrowheads="1"/>
          </p:cNvPicPr>
          <p:nvPr/>
        </p:nvPicPr>
        <p:blipFill>
          <a:blip r:embed="rId8"/>
          <a:srcRect t="50224" r="48315"/>
          <a:stretch>
            <a:fillRect/>
          </a:stretch>
        </p:blipFill>
        <p:spPr bwMode="auto">
          <a:xfrm>
            <a:off x="5257800" y="3576934"/>
            <a:ext cx="2362200" cy="877888"/>
          </a:xfrm>
          <a:prstGeom prst="rect">
            <a:avLst/>
          </a:prstGeom>
          <a:noFill/>
          <a:ln w="9525">
            <a:noFill/>
            <a:miter lim="800000"/>
            <a:headEnd/>
            <a:tailEnd/>
          </a:ln>
        </p:spPr>
      </p:pic>
      <p:pic>
        <p:nvPicPr>
          <p:cNvPr id="551960" name="Picture 24" descr="7-3-3"/>
          <p:cNvPicPr preferRelativeResize="0">
            <a:picLocks noChangeArrowheads="1"/>
          </p:cNvPicPr>
          <p:nvPr/>
        </p:nvPicPr>
        <p:blipFill>
          <a:blip r:embed="rId8"/>
          <a:srcRect l="65022" t="63185" b="12962"/>
          <a:stretch>
            <a:fillRect/>
          </a:stretch>
        </p:blipFill>
        <p:spPr bwMode="auto">
          <a:xfrm>
            <a:off x="7800975" y="3805534"/>
            <a:ext cx="1162050" cy="420688"/>
          </a:xfrm>
          <a:prstGeom prst="rect">
            <a:avLst/>
          </a:prstGeom>
          <a:noFill/>
          <a:ln w="9525">
            <a:noFill/>
            <a:miter lim="800000"/>
            <a:headEnd/>
            <a:tailEnd/>
          </a:ln>
        </p:spPr>
      </p:pic>
      <p:sp>
        <p:nvSpPr>
          <p:cNvPr id="18" name="Action Button: Forward or Next 17">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7" descr="CAM7-07-03-03"/>
          <p:cNvPicPr>
            <a:picLocks noChangeAspect="1" noChangeArrowheads="1"/>
          </p:cNvPicPr>
          <p:nvPr/>
        </p:nvPicPr>
        <p:blipFill>
          <a:blip r:embed="rId9"/>
          <a:srcRect/>
          <a:stretch>
            <a:fillRect/>
          </a:stretch>
        </p:blipFill>
        <p:spPr bwMode="auto">
          <a:xfrm>
            <a:off x="6729412" y="604879"/>
            <a:ext cx="2109788" cy="1530531"/>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1945"/>
                                        </p:tgtEl>
                                        <p:attrNameLst>
                                          <p:attrName>style.visibility</p:attrName>
                                        </p:attrNameLst>
                                      </p:cBhvr>
                                      <p:to>
                                        <p:strVal val="visible"/>
                                      </p:to>
                                    </p:set>
                                    <p:animEffect transition="in" filter="wipe(left)">
                                      <p:cBhvr>
                                        <p:cTn id="11" dur="500"/>
                                        <p:tgtEl>
                                          <p:spTgt spid="5519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51947"/>
                                        </p:tgtEl>
                                        <p:attrNameLst>
                                          <p:attrName>style.visibility</p:attrName>
                                        </p:attrNameLst>
                                      </p:cBhvr>
                                      <p:to>
                                        <p:strVal val="visible"/>
                                      </p:to>
                                    </p:set>
                                    <p:animEffect transition="in" filter="wipe(left)">
                                      <p:cBhvr>
                                        <p:cTn id="16" dur="500"/>
                                        <p:tgtEl>
                                          <p:spTgt spid="5519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1955">
                                            <p:txEl>
                                              <p:pRg st="0" end="0"/>
                                            </p:txEl>
                                          </p:spTgt>
                                        </p:tgtEl>
                                        <p:attrNameLst>
                                          <p:attrName>style.visibility</p:attrName>
                                        </p:attrNameLst>
                                      </p:cBhvr>
                                      <p:to>
                                        <p:strVal val="visible"/>
                                      </p:to>
                                    </p:set>
                                    <p:animEffect transition="in" filter="wipe(left)">
                                      <p:cBhvr>
                                        <p:cTn id="21" dur="500"/>
                                        <p:tgtEl>
                                          <p:spTgt spid="55195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51956">
                                            <p:txEl>
                                              <p:pRg st="0" end="0"/>
                                            </p:txEl>
                                          </p:spTgt>
                                        </p:tgtEl>
                                        <p:attrNameLst>
                                          <p:attrName>style.visibility</p:attrName>
                                        </p:attrNameLst>
                                      </p:cBhvr>
                                      <p:to>
                                        <p:strVal val="visible"/>
                                      </p:to>
                                    </p:set>
                                    <p:animEffect transition="in" filter="wipe(left)">
                                      <p:cBhvr>
                                        <p:cTn id="26" dur="500"/>
                                        <p:tgtEl>
                                          <p:spTgt spid="55195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51946"/>
                                        </p:tgtEl>
                                        <p:attrNameLst>
                                          <p:attrName>style.visibility</p:attrName>
                                        </p:attrNameLst>
                                      </p:cBhvr>
                                      <p:to>
                                        <p:strVal val="visible"/>
                                      </p:to>
                                    </p:set>
                                    <p:animEffect transition="in" filter="wipe(left)">
                                      <p:cBhvr>
                                        <p:cTn id="31" dur="500"/>
                                        <p:tgtEl>
                                          <p:spTgt spid="55194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51958"/>
                                        </p:tgtEl>
                                        <p:attrNameLst>
                                          <p:attrName>style.visibility</p:attrName>
                                        </p:attrNameLst>
                                      </p:cBhvr>
                                      <p:to>
                                        <p:strVal val="visible"/>
                                      </p:to>
                                    </p:set>
                                    <p:animEffect transition="in" filter="wipe(left)">
                                      <p:cBhvr>
                                        <p:cTn id="36" dur="500"/>
                                        <p:tgtEl>
                                          <p:spTgt spid="55195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51959"/>
                                        </p:tgtEl>
                                        <p:attrNameLst>
                                          <p:attrName>style.visibility</p:attrName>
                                        </p:attrNameLst>
                                      </p:cBhvr>
                                      <p:to>
                                        <p:strVal val="visible"/>
                                      </p:to>
                                    </p:set>
                                    <p:animEffect transition="in" filter="wipe(left)">
                                      <p:cBhvr>
                                        <p:cTn id="41" dur="500"/>
                                        <p:tgtEl>
                                          <p:spTgt spid="551959"/>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51960"/>
                                        </p:tgtEl>
                                        <p:attrNameLst>
                                          <p:attrName>style.visibility</p:attrName>
                                        </p:attrNameLst>
                                      </p:cBhvr>
                                      <p:to>
                                        <p:strVal val="visible"/>
                                      </p:to>
                                    </p:set>
                                    <p:animEffect transition="in" filter="wipe(left)">
                                      <p:cBhvr>
                                        <p:cTn id="45" dur="500"/>
                                        <p:tgtEl>
                                          <p:spTgt spid="5519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51957">
                                            <p:txEl>
                                              <p:pRg st="0" end="0"/>
                                            </p:txEl>
                                          </p:spTgt>
                                        </p:tgtEl>
                                        <p:attrNameLst>
                                          <p:attrName>style.visibility</p:attrName>
                                        </p:attrNameLst>
                                      </p:cBhvr>
                                      <p:to>
                                        <p:strVal val="visible"/>
                                      </p:to>
                                    </p:set>
                                    <p:animEffect transition="in" filter="wipe(left)">
                                      <p:cBhvr>
                                        <p:cTn id="50" dur="500"/>
                                        <p:tgtEl>
                                          <p:spTgt spid="55195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51943">
                                            <p:txEl>
                                              <p:pRg st="0" end="0"/>
                                            </p:txEl>
                                          </p:spTgt>
                                        </p:tgtEl>
                                        <p:attrNameLst>
                                          <p:attrName>style.visibility</p:attrName>
                                        </p:attrNameLst>
                                      </p:cBhvr>
                                      <p:to>
                                        <p:strVal val="visible"/>
                                      </p:to>
                                    </p:set>
                                    <p:animEffect transition="in" filter="wipe(left)">
                                      <p:cBhvr>
                                        <p:cTn id="55" dur="500"/>
                                        <p:tgtEl>
                                          <p:spTgt spid="5519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3" grpId="0" build="p" autoUpdateAnimBg="0"/>
      <p:bldP spid="551945" grpId="0" autoUpdateAnimBg="0"/>
      <p:bldP spid="551946" grpId="0" autoUpdateAnimBg="0"/>
      <p:bldP spid="551955" grpId="0" build="p" autoUpdateAnimBg="0"/>
      <p:bldP spid="551956" grpId="0" build="p" autoUpdateAnimBg="0"/>
      <p:bldP spid="551957" grpId="0" build="p"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74757" name="Oval 5"/>
          <p:cNvSpPr>
            <a:spLocks noChangeArrowheads="1"/>
          </p:cNvSpPr>
          <p:nvPr/>
        </p:nvSpPr>
        <p:spPr bwMode="auto">
          <a:xfrm>
            <a:off x="604783" y="4548187"/>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74758" name="TPAnswers"/>
          <p:cNvSpPr>
            <a:spLocks noChangeArrowheads="1"/>
          </p:cNvSpPr>
          <p:nvPr>
            <p:custDataLst>
              <p:tags r:id="rId3"/>
            </p:custDataLst>
          </p:nvPr>
        </p:nvSpPr>
        <p:spPr bwMode="auto">
          <a:xfrm>
            <a:off x="609600" y="2819400"/>
            <a:ext cx="2790825" cy="3108544"/>
          </a:xfrm>
          <a:prstGeom prst="rect">
            <a:avLst/>
          </a:prstGeom>
          <a:noFill/>
          <a:ln w="9525">
            <a:noFill/>
            <a:miter lim="800000"/>
            <a:headEnd/>
            <a:tailEnd/>
          </a:ln>
        </p:spPr>
        <p:txBody>
          <a:bodyPr>
            <a:prstTxWarp prst="textNoShape">
              <a:avLst/>
            </a:prstTxWarp>
            <a:spAutoFit/>
          </a:bodyPr>
          <a:lstStyle/>
          <a:p>
            <a:pPr marL="533400" indent="-533400" algn="l">
              <a:spcBef>
                <a:spcPct val="50000"/>
              </a:spcBef>
              <a:spcAft>
                <a:spcPct val="50000"/>
              </a:spcAft>
              <a:buClr>
                <a:srgbClr val="00539D"/>
              </a:buClr>
            </a:pPr>
            <a:r>
              <a:rPr lang="pt-BR" sz="2800" dirty="0">
                <a:solidFill>
                  <a:srgbClr val="00539D"/>
                </a:solidFill>
                <a:sym typeface="Symbol" pitchFamily="-112" charset="2"/>
              </a:rPr>
              <a:t>A.</a:t>
            </a:r>
            <a:r>
              <a:rPr lang="pt-BR" sz="2800" dirty="0">
                <a:solidFill>
                  <a:schemeClr val="tx1"/>
                </a:solidFill>
                <a:sym typeface="Symbol" pitchFamily="-112" charset="2"/>
              </a:rPr>
              <a:t>	15.6 ft</a:t>
            </a:r>
            <a:r>
              <a:rPr lang="pt-BR" sz="2800" baseline="50000" dirty="0">
                <a:solidFill>
                  <a:schemeClr val="tx1"/>
                </a:solidFill>
                <a:sym typeface="Symbol" pitchFamily="-112" charset="2"/>
              </a:rPr>
              <a:t>2</a:t>
            </a:r>
          </a:p>
          <a:p>
            <a:pPr marL="533400" indent="-533400" algn="l">
              <a:spcBef>
                <a:spcPct val="50000"/>
              </a:spcBef>
              <a:spcAft>
                <a:spcPct val="50000"/>
              </a:spcAft>
              <a:buClr>
                <a:srgbClr val="00539D"/>
              </a:buClr>
            </a:pPr>
            <a:r>
              <a:rPr lang="pt-BR" sz="2800" dirty="0">
                <a:solidFill>
                  <a:srgbClr val="00539D"/>
                </a:solidFill>
                <a:sym typeface="Symbol" pitchFamily="-112" charset="2"/>
              </a:rPr>
              <a:t>B.</a:t>
            </a:r>
            <a:r>
              <a:rPr lang="pt-BR" sz="2800" dirty="0">
                <a:solidFill>
                  <a:schemeClr val="tx1"/>
                </a:solidFill>
                <a:sym typeface="Symbol" pitchFamily="-112" charset="2"/>
              </a:rPr>
              <a:t>	16.2 ft</a:t>
            </a:r>
            <a:r>
              <a:rPr lang="pt-BR" sz="2800" baseline="50000" dirty="0">
                <a:solidFill>
                  <a:schemeClr val="tx1"/>
                </a:solidFill>
                <a:sym typeface="Symbol" pitchFamily="-112" charset="2"/>
              </a:rPr>
              <a:t>2</a:t>
            </a:r>
          </a:p>
          <a:p>
            <a:pPr marL="533400" indent="-533400" algn="l">
              <a:spcBef>
                <a:spcPct val="50000"/>
              </a:spcBef>
              <a:spcAft>
                <a:spcPct val="50000"/>
              </a:spcAft>
              <a:buClr>
                <a:srgbClr val="00539D"/>
              </a:buClr>
            </a:pPr>
            <a:r>
              <a:rPr lang="pt-BR" sz="2800" dirty="0">
                <a:solidFill>
                  <a:srgbClr val="00539D"/>
                </a:solidFill>
                <a:sym typeface="Symbol" pitchFamily="-112" charset="2"/>
              </a:rPr>
              <a:t>C.</a:t>
            </a:r>
            <a:r>
              <a:rPr lang="pt-BR" sz="2800" dirty="0">
                <a:solidFill>
                  <a:schemeClr val="tx1"/>
                </a:solidFill>
                <a:sym typeface="Symbol" pitchFamily="-112" charset="2"/>
              </a:rPr>
              <a:t>	16.8 ft</a:t>
            </a:r>
            <a:r>
              <a:rPr lang="pt-BR" sz="2800" baseline="50000" dirty="0">
                <a:solidFill>
                  <a:schemeClr val="tx1"/>
                </a:solidFill>
                <a:sym typeface="Symbol" pitchFamily="-112" charset="2"/>
              </a:rPr>
              <a:t>2</a:t>
            </a:r>
          </a:p>
          <a:p>
            <a:pPr marL="533400" indent="-533400" algn="l">
              <a:spcBef>
                <a:spcPct val="50000"/>
              </a:spcBef>
              <a:spcAft>
                <a:spcPct val="50000"/>
              </a:spcAft>
              <a:buClr>
                <a:srgbClr val="00539D"/>
              </a:buClr>
            </a:pPr>
            <a:r>
              <a:rPr lang="pt-BR" sz="2800" dirty="0">
                <a:solidFill>
                  <a:srgbClr val="00539D"/>
                </a:solidFill>
                <a:sym typeface="Symbol" pitchFamily="-112" charset="2"/>
              </a:rPr>
              <a:t>D.</a:t>
            </a:r>
            <a:r>
              <a:rPr lang="pt-BR" sz="2800" dirty="0">
                <a:solidFill>
                  <a:schemeClr val="tx1"/>
                </a:solidFill>
                <a:sym typeface="Symbol" pitchFamily="-112" charset="2"/>
              </a:rPr>
              <a:t>	17.1 ft</a:t>
            </a:r>
            <a:r>
              <a:rPr lang="pt-BR" sz="2800" baseline="50000" dirty="0">
                <a:solidFill>
                  <a:schemeClr val="tx1"/>
                </a:solidFill>
                <a:sym typeface="Symbol" pitchFamily="-112" charset="2"/>
              </a:rPr>
              <a:t>2</a:t>
            </a:r>
          </a:p>
        </p:txBody>
      </p:sp>
      <p:sp>
        <p:nvSpPr>
          <p:cNvPr id="74759" name="TPQuestion"/>
          <p:cNvSpPr>
            <a:spLocks noChangeArrowheads="1"/>
          </p:cNvSpPr>
          <p:nvPr/>
        </p:nvSpPr>
        <p:spPr bwMode="auto">
          <a:xfrm>
            <a:off x="533400" y="1504950"/>
            <a:ext cx="8305800" cy="749300"/>
          </a:xfrm>
          <a:prstGeom prst="rect">
            <a:avLst/>
          </a:prstGeom>
          <a:noFill/>
          <a:ln w="9525">
            <a:noFill/>
            <a:miter lim="800000"/>
            <a:headEnd/>
            <a:tailEnd/>
          </a:ln>
        </p:spPr>
        <p:txBody>
          <a:bodyPr>
            <a:prstTxWarp prst="textNoShape">
              <a:avLst/>
            </a:prstTxWarp>
            <a:spAutoFit/>
          </a:bodyPr>
          <a:lstStyle/>
          <a:p>
            <a:pPr marL="342900" algn="l">
              <a:spcBef>
                <a:spcPct val="0"/>
              </a:spcBef>
              <a:spcAft>
                <a:spcPct val="0"/>
              </a:spcAft>
            </a:pPr>
            <a:r>
              <a:rPr lang="en-US">
                <a:solidFill>
                  <a:srgbClr val="00539D"/>
                </a:solidFill>
              </a:rPr>
              <a:t>Find the area of the complex figure. Round to the nearest tenth.</a:t>
            </a:r>
          </a:p>
        </p:txBody>
      </p:sp>
      <p:pic>
        <p:nvPicPr>
          <p:cNvPr id="74760"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p:spPr>
      </p:pic>
      <p:pic>
        <p:nvPicPr>
          <p:cNvPr id="74761" name="Picture 9" descr="Example1"/>
          <p:cNvPicPr>
            <a:picLocks noChangeAspect="1" noChangeArrowheads="1"/>
          </p:cNvPicPr>
          <p:nvPr/>
        </p:nvPicPr>
        <p:blipFill>
          <a:blip r:embed="rId7"/>
          <a:srcRect/>
          <a:stretch>
            <a:fillRect/>
          </a:stretch>
        </p:blipFill>
        <p:spPr bwMode="auto">
          <a:xfrm>
            <a:off x="420688" y="1495425"/>
            <a:ext cx="457200" cy="457200"/>
          </a:xfrm>
          <a:prstGeom prst="rect">
            <a:avLst/>
          </a:prstGeom>
          <a:noFill/>
          <a:ln w="9525">
            <a:noFill/>
            <a:miter lim="800000"/>
            <a:headEnd/>
            <a:tailEnd/>
          </a:ln>
        </p:spPr>
      </p:pic>
      <p:pic>
        <p:nvPicPr>
          <p:cNvPr id="74765" name="Picture 13" descr="7-14"/>
          <p:cNvPicPr>
            <a:picLocks noChangeAspect="1" noChangeArrowheads="1"/>
          </p:cNvPicPr>
          <p:nvPr/>
        </p:nvPicPr>
        <p:blipFill>
          <a:blip r:embed="rId8"/>
          <a:srcRect/>
          <a:stretch>
            <a:fillRect/>
          </a:stretch>
        </p:blipFill>
        <p:spPr bwMode="auto">
          <a:xfrm>
            <a:off x="2856226" y="3295650"/>
            <a:ext cx="6059174" cy="1962150"/>
          </a:xfrm>
          <a:prstGeom prst="rect">
            <a:avLst/>
          </a:prstGeom>
          <a:noFill/>
          <a:ln w="9525">
            <a:noFill/>
            <a:miter lim="800000"/>
            <a:headEnd/>
            <a:tailEnd/>
          </a:ln>
        </p:spPr>
      </p:pic>
      <p:pic>
        <p:nvPicPr>
          <p:cNvPr id="85005" name="Picture 14" descr="LH_7-3"/>
          <p:cNvPicPr>
            <a:picLocks noChangeAspect="1" noChangeArrowheads="1"/>
          </p:cNvPicPr>
          <p:nvPr/>
        </p:nvPicPr>
        <p:blipFill>
          <a:blip r:embed="rId9"/>
          <a:srcRect/>
          <a:stretch>
            <a:fillRect/>
          </a:stretch>
        </p:blipFill>
        <p:spPr bwMode="hidden">
          <a:xfrm>
            <a:off x="0" y="0"/>
            <a:ext cx="9144000" cy="731838"/>
          </a:xfrm>
          <a:prstGeom prst="rect">
            <a:avLst/>
          </a:prstGeom>
          <a:noFill/>
          <a:ln w="9525">
            <a:noFill/>
            <a:miter lim="800000"/>
            <a:headEnd/>
            <a:tailEnd/>
          </a:ln>
        </p:spPr>
      </p:pic>
      <p:sp>
        <p:nvSpPr>
          <p:cNvPr id="15" name="Action Button: Forward or Next 14">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wipe(left)">
                                      <p:cBhvr>
                                        <p:cTn id="7" dur="500"/>
                                        <p:tgtEl>
                                          <p:spTgt spid="7476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4761"/>
                                        </p:tgtEl>
                                        <p:attrNameLst>
                                          <p:attrName>style.visibility</p:attrName>
                                        </p:attrNameLst>
                                      </p:cBhvr>
                                      <p:to>
                                        <p:strVal val="visible"/>
                                      </p:to>
                                    </p:set>
                                    <p:animEffect transition="in" filter="box(out)">
                                      <p:cBhvr>
                                        <p:cTn id="11" dur="500"/>
                                        <p:tgtEl>
                                          <p:spTgt spid="747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4759"/>
                                        </p:tgtEl>
                                        <p:attrNameLst>
                                          <p:attrName>style.visibility</p:attrName>
                                        </p:attrNameLst>
                                      </p:cBhvr>
                                      <p:to>
                                        <p:strVal val="visible"/>
                                      </p:to>
                                    </p:set>
                                    <p:animEffect transition="in" filter="wipe(left)">
                                      <p:cBhvr>
                                        <p:cTn id="15" dur="500"/>
                                        <p:tgtEl>
                                          <p:spTgt spid="7475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4765"/>
                                        </p:tgtEl>
                                        <p:attrNameLst>
                                          <p:attrName>style.visibility</p:attrName>
                                        </p:attrNameLst>
                                      </p:cBhvr>
                                      <p:to>
                                        <p:strVal val="visible"/>
                                      </p:to>
                                    </p:set>
                                    <p:animEffect transition="in" filter="wipe(up)">
                                      <p:cBhvr>
                                        <p:cTn id="19" dur="500"/>
                                        <p:tgtEl>
                                          <p:spTgt spid="7476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4758"/>
                                        </p:tgtEl>
                                        <p:attrNameLst>
                                          <p:attrName>style.visibility</p:attrName>
                                        </p:attrNameLst>
                                      </p:cBhvr>
                                      <p:to>
                                        <p:strVal val="visible"/>
                                      </p:to>
                                    </p:set>
                                    <p:animEffect transition="in" filter="wipe(left)">
                                      <p:cBhvr>
                                        <p:cTn id="23" dur="500"/>
                                        <p:tgtEl>
                                          <p:spTgt spid="7475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4757"/>
                                        </p:tgtEl>
                                        <p:attrNameLst>
                                          <p:attrName>style.visibility</p:attrName>
                                        </p:attrNameLst>
                                      </p:cBhvr>
                                      <p:to>
                                        <p:strVal val="visible"/>
                                      </p:to>
                                    </p:set>
                                    <p:animEffect transition="in" filter="box(in)">
                                      <p:cBhvr>
                                        <p:cTn id="28"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autoUpdateAnimBg="0"/>
      <p:bldP spid="74759"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40"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77829" name="Oval 5"/>
          <p:cNvSpPr>
            <a:spLocks noChangeArrowheads="1"/>
          </p:cNvSpPr>
          <p:nvPr/>
        </p:nvSpPr>
        <p:spPr bwMode="auto">
          <a:xfrm>
            <a:off x="983046" y="5801714"/>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77830" name="TPAnswers"/>
          <p:cNvSpPr>
            <a:spLocks noChangeArrowheads="1"/>
          </p:cNvSpPr>
          <p:nvPr>
            <p:custDataLst>
              <p:tags r:id="rId3"/>
            </p:custDataLst>
          </p:nvPr>
        </p:nvSpPr>
        <p:spPr bwMode="auto">
          <a:xfrm>
            <a:off x="1000125" y="2819400"/>
            <a:ext cx="2200275" cy="3408933"/>
          </a:xfrm>
          <a:prstGeom prst="rect">
            <a:avLst/>
          </a:prstGeom>
          <a:noFill/>
          <a:ln w="9525">
            <a:noFill/>
            <a:miter lim="800000"/>
            <a:headEnd/>
            <a:tailEnd/>
          </a:ln>
        </p:spPr>
        <p:txBody>
          <a:bodyPr>
            <a:prstTxWarp prst="textNoShape">
              <a:avLst/>
            </a:prstTxWarp>
            <a:spAutoFit/>
          </a:bodyPr>
          <a:lstStyle/>
          <a:p>
            <a:pPr marL="533400" indent="-533400" algn="l">
              <a:spcBef>
                <a:spcPct val="83000"/>
              </a:spcBef>
              <a:spcAft>
                <a:spcPct val="83000"/>
              </a:spcAft>
              <a:buClr>
                <a:srgbClr val="00539D"/>
              </a:buClr>
            </a:pPr>
            <a:r>
              <a:rPr lang="pt-BR" sz="2400" dirty="0">
                <a:solidFill>
                  <a:srgbClr val="00539D"/>
                </a:solidFill>
                <a:sym typeface="Symbol" pitchFamily="-112" charset="2"/>
              </a:rPr>
              <a:t>A.</a:t>
            </a:r>
            <a:r>
              <a:rPr lang="pt-BR" sz="2400" dirty="0">
                <a:solidFill>
                  <a:schemeClr val="tx1"/>
                </a:solidFill>
                <a:sym typeface="Symbol" pitchFamily="-112" charset="2"/>
              </a:rPr>
              <a:t>	48 ft</a:t>
            </a:r>
            <a:r>
              <a:rPr lang="pt-BR" sz="2400" baseline="40000" dirty="0">
                <a:solidFill>
                  <a:schemeClr val="tx1"/>
                </a:solidFill>
                <a:sym typeface="Symbol" pitchFamily="-112" charset="2"/>
              </a:rPr>
              <a:t>2</a:t>
            </a:r>
            <a:endParaRPr lang="pt-BR" sz="2400" dirty="0">
              <a:solidFill>
                <a:schemeClr val="tx1"/>
              </a:solidFill>
              <a:sym typeface="Symbol" pitchFamily="-112" charset="2"/>
            </a:endParaRPr>
          </a:p>
          <a:p>
            <a:pPr marL="533400" indent="-533400" algn="l">
              <a:spcBef>
                <a:spcPct val="83000"/>
              </a:spcBef>
              <a:spcAft>
                <a:spcPct val="83000"/>
              </a:spcAft>
              <a:buClr>
                <a:srgbClr val="00539D"/>
              </a:buClr>
            </a:pPr>
            <a:r>
              <a:rPr lang="pt-BR" sz="2400" dirty="0">
                <a:solidFill>
                  <a:srgbClr val="00539D"/>
                </a:solidFill>
                <a:sym typeface="Symbol" pitchFamily="-112" charset="2"/>
              </a:rPr>
              <a:t>B.</a:t>
            </a:r>
            <a:r>
              <a:rPr lang="pt-BR" sz="2400" dirty="0">
                <a:solidFill>
                  <a:schemeClr val="tx1"/>
                </a:solidFill>
                <a:sym typeface="Symbol" pitchFamily="-112" charset="2"/>
              </a:rPr>
              <a:t>	56 ft</a:t>
            </a:r>
            <a:r>
              <a:rPr lang="pt-BR" sz="2400" baseline="40000" dirty="0">
                <a:solidFill>
                  <a:schemeClr val="tx1"/>
                </a:solidFill>
                <a:sym typeface="Symbol" pitchFamily="-112" charset="2"/>
              </a:rPr>
              <a:t>2</a:t>
            </a:r>
            <a:endParaRPr lang="pt-BR" sz="2400" dirty="0">
              <a:solidFill>
                <a:schemeClr val="tx1"/>
              </a:solidFill>
              <a:sym typeface="Symbol" pitchFamily="-112" charset="2"/>
            </a:endParaRPr>
          </a:p>
          <a:p>
            <a:pPr marL="533400" indent="-533400" algn="l">
              <a:spcBef>
                <a:spcPct val="83000"/>
              </a:spcBef>
              <a:spcAft>
                <a:spcPct val="83000"/>
              </a:spcAft>
              <a:buClr>
                <a:srgbClr val="00539D"/>
              </a:buClr>
            </a:pPr>
            <a:r>
              <a:rPr lang="pt-BR" sz="2400" dirty="0">
                <a:solidFill>
                  <a:srgbClr val="00539D"/>
                </a:solidFill>
                <a:sym typeface="Symbol" pitchFamily="-112" charset="2"/>
              </a:rPr>
              <a:t>C.</a:t>
            </a:r>
            <a:r>
              <a:rPr lang="pt-BR" sz="2400" dirty="0">
                <a:solidFill>
                  <a:schemeClr val="tx1"/>
                </a:solidFill>
                <a:sym typeface="Symbol" pitchFamily="-112" charset="2"/>
              </a:rPr>
              <a:t>	64 ft</a:t>
            </a:r>
            <a:r>
              <a:rPr lang="pt-BR" sz="2400" baseline="40000" dirty="0">
                <a:solidFill>
                  <a:schemeClr val="tx1"/>
                </a:solidFill>
                <a:sym typeface="Symbol" pitchFamily="-112" charset="2"/>
              </a:rPr>
              <a:t>2</a:t>
            </a:r>
            <a:endParaRPr lang="pt-BR" sz="2400" dirty="0">
              <a:solidFill>
                <a:schemeClr val="tx1"/>
              </a:solidFill>
              <a:sym typeface="Symbol" pitchFamily="-112" charset="2"/>
            </a:endParaRPr>
          </a:p>
          <a:p>
            <a:pPr marL="533400" indent="-533400" algn="l">
              <a:spcBef>
                <a:spcPct val="83000"/>
              </a:spcBef>
              <a:spcAft>
                <a:spcPct val="83000"/>
              </a:spcAft>
              <a:buClr>
                <a:srgbClr val="00539D"/>
              </a:buClr>
            </a:pPr>
            <a:r>
              <a:rPr lang="pt-BR" sz="2400" dirty="0">
                <a:solidFill>
                  <a:srgbClr val="00539D"/>
                </a:solidFill>
                <a:sym typeface="Symbol" pitchFamily="-112" charset="2"/>
              </a:rPr>
              <a:t>D.</a:t>
            </a:r>
            <a:r>
              <a:rPr lang="pt-BR" sz="2400" dirty="0">
                <a:solidFill>
                  <a:schemeClr val="tx1"/>
                </a:solidFill>
                <a:sym typeface="Symbol" pitchFamily="-112" charset="2"/>
              </a:rPr>
              <a:t>	70 ft</a:t>
            </a:r>
            <a:r>
              <a:rPr lang="pt-BR" sz="2400" baseline="40000" dirty="0">
                <a:solidFill>
                  <a:schemeClr val="tx1"/>
                </a:solidFill>
                <a:sym typeface="Symbol" pitchFamily="-112" charset="2"/>
              </a:rPr>
              <a:t>2</a:t>
            </a:r>
          </a:p>
        </p:txBody>
      </p:sp>
      <p:sp>
        <p:nvSpPr>
          <p:cNvPr id="77831" name="TPQuestion"/>
          <p:cNvSpPr>
            <a:spLocks noChangeArrowheads="1"/>
          </p:cNvSpPr>
          <p:nvPr/>
        </p:nvSpPr>
        <p:spPr bwMode="auto">
          <a:xfrm>
            <a:off x="533400" y="1504950"/>
            <a:ext cx="5638800" cy="1077913"/>
          </a:xfrm>
          <a:prstGeom prst="rect">
            <a:avLst/>
          </a:prstGeom>
          <a:noFill/>
          <a:ln w="9525">
            <a:noFill/>
            <a:miter lim="800000"/>
            <a:headEnd/>
            <a:tailEnd/>
          </a:ln>
        </p:spPr>
        <p:txBody>
          <a:bodyPr>
            <a:prstTxWarp prst="textNoShape">
              <a:avLst/>
            </a:prstTxWarp>
            <a:spAutoFit/>
          </a:bodyPr>
          <a:lstStyle/>
          <a:p>
            <a:pPr marL="342900" algn="l">
              <a:spcBef>
                <a:spcPct val="0"/>
              </a:spcBef>
              <a:spcAft>
                <a:spcPct val="0"/>
              </a:spcAft>
            </a:pPr>
            <a:r>
              <a:rPr lang="en-US">
                <a:ea typeface="Times New Roman" pitchFamily="-112" charset="0"/>
                <a:cs typeface="Times New Roman" pitchFamily="-112" charset="0"/>
              </a:rPr>
              <a:t>GARDENING</a:t>
            </a:r>
            <a:r>
              <a:rPr lang="en-US">
                <a:solidFill>
                  <a:srgbClr val="00539D"/>
                </a:solidFill>
                <a:ea typeface="Times New Roman" pitchFamily="-112" charset="0"/>
                <a:cs typeface="Times New Roman" pitchFamily="-112" charset="0"/>
              </a:rPr>
              <a:t>  The dimensions of a flower garden are shown. What is the area of the garden?</a:t>
            </a:r>
          </a:p>
        </p:txBody>
      </p:sp>
      <p:pic>
        <p:nvPicPr>
          <p:cNvPr id="77832"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p:spPr>
      </p:pic>
      <p:pic>
        <p:nvPicPr>
          <p:cNvPr id="77833" name="Picture 9" descr="Example2"/>
          <p:cNvPicPr>
            <a:picLocks noChangeAspect="1" noChangeArrowheads="1"/>
          </p:cNvPicPr>
          <p:nvPr/>
        </p:nvPicPr>
        <p:blipFill>
          <a:blip r:embed="rId7"/>
          <a:srcRect/>
          <a:stretch>
            <a:fillRect/>
          </a:stretch>
        </p:blipFill>
        <p:spPr bwMode="auto">
          <a:xfrm>
            <a:off x="420688" y="1495425"/>
            <a:ext cx="457200" cy="457200"/>
          </a:xfrm>
          <a:prstGeom prst="rect">
            <a:avLst/>
          </a:prstGeom>
          <a:noFill/>
          <a:ln w="9525">
            <a:noFill/>
            <a:miter lim="800000"/>
            <a:headEnd/>
            <a:tailEnd/>
          </a:ln>
        </p:spPr>
      </p:pic>
      <p:pic>
        <p:nvPicPr>
          <p:cNvPr id="77840" name="Picture 16" descr="7-12"/>
          <p:cNvPicPr>
            <a:picLocks noChangeAspect="1" noChangeArrowheads="1"/>
          </p:cNvPicPr>
          <p:nvPr/>
        </p:nvPicPr>
        <p:blipFill>
          <a:blip r:embed="rId8"/>
          <a:srcRect/>
          <a:stretch>
            <a:fillRect/>
          </a:stretch>
        </p:blipFill>
        <p:spPr bwMode="auto">
          <a:xfrm>
            <a:off x="4419600" y="2142828"/>
            <a:ext cx="2973388" cy="4181772"/>
          </a:xfrm>
          <a:prstGeom prst="rect">
            <a:avLst/>
          </a:prstGeom>
          <a:noFill/>
          <a:ln w="9525">
            <a:noFill/>
            <a:miter lim="800000"/>
            <a:headEnd/>
            <a:tailEnd/>
          </a:ln>
        </p:spPr>
      </p:pic>
      <p:pic>
        <p:nvPicPr>
          <p:cNvPr id="91149" name="Picture 17" descr="LH_7-3"/>
          <p:cNvPicPr>
            <a:picLocks noChangeAspect="1" noChangeArrowheads="1"/>
          </p:cNvPicPr>
          <p:nvPr/>
        </p:nvPicPr>
        <p:blipFill>
          <a:blip r:embed="rId9"/>
          <a:srcRect/>
          <a:stretch>
            <a:fillRect/>
          </a:stretch>
        </p:blipFill>
        <p:spPr bwMode="hidden">
          <a:xfrm>
            <a:off x="0" y="0"/>
            <a:ext cx="9144000" cy="731838"/>
          </a:xfrm>
          <a:prstGeom prst="rect">
            <a:avLst/>
          </a:prstGeom>
          <a:noFill/>
          <a:ln w="9525">
            <a:noFill/>
            <a:miter lim="800000"/>
            <a:headEnd/>
            <a:tailEnd/>
          </a:ln>
        </p:spPr>
      </p:pic>
      <p:sp>
        <p:nvSpPr>
          <p:cNvPr id="14" name="Action Button: Forward or Next 13">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left)">
                                      <p:cBhvr>
                                        <p:cTn id="7" dur="500"/>
                                        <p:tgtEl>
                                          <p:spTgt spid="7783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7833"/>
                                        </p:tgtEl>
                                        <p:attrNameLst>
                                          <p:attrName>style.visibility</p:attrName>
                                        </p:attrNameLst>
                                      </p:cBhvr>
                                      <p:to>
                                        <p:strVal val="visible"/>
                                      </p:to>
                                    </p:set>
                                    <p:animEffect transition="in" filter="box(out)">
                                      <p:cBhvr>
                                        <p:cTn id="11" dur="500"/>
                                        <p:tgtEl>
                                          <p:spTgt spid="778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7831"/>
                                        </p:tgtEl>
                                        <p:attrNameLst>
                                          <p:attrName>style.visibility</p:attrName>
                                        </p:attrNameLst>
                                      </p:cBhvr>
                                      <p:to>
                                        <p:strVal val="visible"/>
                                      </p:to>
                                    </p:set>
                                    <p:animEffect transition="in" filter="wipe(left)">
                                      <p:cBhvr>
                                        <p:cTn id="15" dur="500"/>
                                        <p:tgtEl>
                                          <p:spTgt spid="778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7840"/>
                                        </p:tgtEl>
                                        <p:attrNameLst>
                                          <p:attrName>style.visibility</p:attrName>
                                        </p:attrNameLst>
                                      </p:cBhvr>
                                      <p:to>
                                        <p:strVal val="visible"/>
                                      </p:to>
                                    </p:set>
                                    <p:animEffect transition="in" filter="wipe(up)">
                                      <p:cBhvr>
                                        <p:cTn id="19" dur="500"/>
                                        <p:tgtEl>
                                          <p:spTgt spid="7784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7830"/>
                                        </p:tgtEl>
                                        <p:attrNameLst>
                                          <p:attrName>style.visibility</p:attrName>
                                        </p:attrNameLst>
                                      </p:cBhvr>
                                      <p:to>
                                        <p:strVal val="visible"/>
                                      </p:to>
                                    </p:set>
                                    <p:animEffect transition="in" filter="wipe(left)">
                                      <p:cBhvr>
                                        <p:cTn id="23" dur="500"/>
                                        <p:tgtEl>
                                          <p:spTgt spid="7783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7829"/>
                                        </p:tgtEl>
                                        <p:attrNameLst>
                                          <p:attrName>style.visibility</p:attrName>
                                        </p:attrNameLst>
                                      </p:cBhvr>
                                      <p:to>
                                        <p:strVal val="visible"/>
                                      </p:to>
                                    </p:set>
                                    <p:animEffect transition="in" filter="box(in)">
                                      <p:cBhvr>
                                        <p:cTn id="28"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P spid="77830" grpId="0" autoUpdateAnimBg="0"/>
      <p:bldP spid="77831"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3"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553989" name="Oval 5"/>
          <p:cNvSpPr>
            <a:spLocks noChangeArrowheads="1"/>
          </p:cNvSpPr>
          <p:nvPr/>
        </p:nvSpPr>
        <p:spPr bwMode="auto">
          <a:xfrm>
            <a:off x="900770" y="4022335"/>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553990" name="TPAnswers"/>
          <p:cNvSpPr>
            <a:spLocks noChangeArrowheads="1"/>
          </p:cNvSpPr>
          <p:nvPr>
            <p:custDataLst>
              <p:tags r:id="rId3"/>
            </p:custDataLst>
          </p:nvPr>
        </p:nvSpPr>
        <p:spPr bwMode="auto">
          <a:xfrm>
            <a:off x="914400" y="2908300"/>
            <a:ext cx="2790825" cy="3539430"/>
          </a:xfrm>
          <a:prstGeom prst="rect">
            <a:avLst/>
          </a:prstGeom>
          <a:noFill/>
          <a:ln w="9525">
            <a:noFill/>
            <a:miter lim="800000"/>
            <a:headEnd/>
            <a:tailEnd/>
          </a:ln>
        </p:spPr>
        <p:txBody>
          <a:bodyPr>
            <a:prstTxWarp prst="textNoShape">
              <a:avLst/>
            </a:prstTxWarp>
            <a:spAutoFit/>
          </a:bodyPr>
          <a:lstStyle/>
          <a:p>
            <a:pPr marL="533400" indent="-533400" algn="l">
              <a:spcBef>
                <a:spcPct val="50000"/>
              </a:spcBef>
              <a:spcAft>
                <a:spcPct val="50000"/>
              </a:spcAft>
              <a:buClr>
                <a:srgbClr val="00539D"/>
              </a:buClr>
            </a:pPr>
            <a:r>
              <a:rPr lang="pt-BR" sz="3200" dirty="0">
                <a:solidFill>
                  <a:srgbClr val="00539D"/>
                </a:solidFill>
                <a:sym typeface="Symbol" pitchFamily="-112" charset="2"/>
              </a:rPr>
              <a:t>A.</a:t>
            </a:r>
            <a:r>
              <a:rPr lang="pt-BR" sz="3200" dirty="0">
                <a:solidFill>
                  <a:schemeClr val="tx1"/>
                </a:solidFill>
                <a:sym typeface="Symbol" pitchFamily="-112" charset="2"/>
              </a:rPr>
              <a:t>	92.5 cm</a:t>
            </a:r>
            <a:r>
              <a:rPr lang="pt-BR" sz="3200" baseline="50000" dirty="0">
                <a:solidFill>
                  <a:schemeClr val="tx1"/>
                </a:solidFill>
                <a:sym typeface="Symbol" pitchFamily="-112" charset="2"/>
              </a:rPr>
              <a:t>2</a:t>
            </a:r>
          </a:p>
          <a:p>
            <a:pPr marL="533400" indent="-533400" algn="l">
              <a:spcBef>
                <a:spcPct val="50000"/>
              </a:spcBef>
              <a:spcAft>
                <a:spcPct val="50000"/>
              </a:spcAft>
              <a:buClr>
                <a:srgbClr val="00539D"/>
              </a:buClr>
            </a:pPr>
            <a:r>
              <a:rPr lang="pt-BR" sz="3200" dirty="0">
                <a:solidFill>
                  <a:srgbClr val="00539D"/>
                </a:solidFill>
                <a:sym typeface="Symbol" pitchFamily="-112" charset="2"/>
              </a:rPr>
              <a:t>B.</a:t>
            </a:r>
            <a:r>
              <a:rPr lang="pt-BR" sz="3200" dirty="0" smtClean="0">
                <a:solidFill>
                  <a:schemeClr val="tx1"/>
                </a:solidFill>
                <a:sym typeface="Symbol" pitchFamily="-112" charset="2"/>
              </a:rPr>
              <a:t>	80.5cm</a:t>
            </a:r>
            <a:r>
              <a:rPr lang="pt-BR" sz="3200" baseline="50000" dirty="0" smtClean="0">
                <a:solidFill>
                  <a:schemeClr val="tx1"/>
                </a:solidFill>
                <a:sym typeface="Symbol" pitchFamily="-112" charset="2"/>
              </a:rPr>
              <a:t>2</a:t>
            </a:r>
            <a:endParaRPr lang="pt-BR" sz="3200" baseline="50000" dirty="0">
              <a:solidFill>
                <a:schemeClr val="tx1"/>
              </a:solidFill>
              <a:sym typeface="Symbol" pitchFamily="-112" charset="2"/>
            </a:endParaRPr>
          </a:p>
          <a:p>
            <a:pPr marL="533400" indent="-533400" algn="l">
              <a:spcBef>
                <a:spcPct val="50000"/>
              </a:spcBef>
              <a:spcAft>
                <a:spcPct val="50000"/>
              </a:spcAft>
              <a:buClr>
                <a:srgbClr val="00539D"/>
              </a:buClr>
            </a:pPr>
            <a:r>
              <a:rPr lang="pt-BR" sz="3200" dirty="0">
                <a:solidFill>
                  <a:srgbClr val="00539D"/>
                </a:solidFill>
                <a:sym typeface="Symbol" pitchFamily="-112" charset="2"/>
              </a:rPr>
              <a:t>C.</a:t>
            </a:r>
            <a:r>
              <a:rPr lang="pt-BR" sz="3200" dirty="0">
                <a:solidFill>
                  <a:schemeClr val="tx1"/>
                </a:solidFill>
                <a:sym typeface="Symbol" pitchFamily="-112" charset="2"/>
              </a:rPr>
              <a:t>	86 cm</a:t>
            </a:r>
            <a:r>
              <a:rPr lang="pt-BR" sz="3200" baseline="50000" dirty="0">
                <a:solidFill>
                  <a:schemeClr val="tx1"/>
                </a:solidFill>
                <a:sym typeface="Symbol" pitchFamily="-112" charset="2"/>
              </a:rPr>
              <a:t>2</a:t>
            </a:r>
          </a:p>
          <a:p>
            <a:pPr marL="533400" indent="-533400" algn="l">
              <a:spcBef>
                <a:spcPct val="50000"/>
              </a:spcBef>
              <a:spcAft>
                <a:spcPct val="50000"/>
              </a:spcAft>
              <a:buClr>
                <a:srgbClr val="00539D"/>
              </a:buClr>
            </a:pPr>
            <a:r>
              <a:rPr lang="pt-BR" sz="3200" dirty="0">
                <a:solidFill>
                  <a:srgbClr val="00539D"/>
                </a:solidFill>
                <a:sym typeface="Symbol" pitchFamily="-112" charset="2"/>
              </a:rPr>
              <a:t>D.</a:t>
            </a:r>
            <a:r>
              <a:rPr lang="pt-BR" sz="3200" dirty="0">
                <a:solidFill>
                  <a:schemeClr val="tx1"/>
                </a:solidFill>
                <a:sym typeface="Symbol" pitchFamily="-112" charset="2"/>
              </a:rPr>
              <a:t>	39 cm</a:t>
            </a:r>
            <a:r>
              <a:rPr lang="pt-BR" sz="3200" baseline="50000" dirty="0">
                <a:solidFill>
                  <a:schemeClr val="tx1"/>
                </a:solidFill>
                <a:sym typeface="Symbol" pitchFamily="-112" charset="2"/>
              </a:rPr>
              <a:t>2</a:t>
            </a:r>
          </a:p>
        </p:txBody>
      </p:sp>
      <p:sp>
        <p:nvSpPr>
          <p:cNvPr id="553991" name="TPQuestion"/>
          <p:cNvSpPr>
            <a:spLocks noChangeArrowheads="1"/>
          </p:cNvSpPr>
          <p:nvPr/>
        </p:nvSpPr>
        <p:spPr bwMode="auto">
          <a:xfrm>
            <a:off x="533400" y="1504950"/>
            <a:ext cx="5334000" cy="1077913"/>
          </a:xfrm>
          <a:prstGeom prst="rect">
            <a:avLst/>
          </a:prstGeom>
          <a:noFill/>
          <a:ln w="9525">
            <a:noFill/>
            <a:miter lim="800000"/>
            <a:headEnd/>
            <a:tailEnd/>
          </a:ln>
        </p:spPr>
        <p:txBody>
          <a:bodyPr>
            <a:prstTxWarp prst="textNoShape">
              <a:avLst/>
            </a:prstTxWarp>
            <a:spAutoFit/>
          </a:bodyPr>
          <a:lstStyle/>
          <a:p>
            <a:pPr marL="342900" algn="l">
              <a:spcBef>
                <a:spcPct val="0"/>
              </a:spcBef>
              <a:spcAft>
                <a:spcPct val="0"/>
              </a:spcAft>
            </a:pPr>
            <a:r>
              <a:rPr lang="en-US">
                <a:solidFill>
                  <a:srgbClr val="00539D"/>
                </a:solidFill>
              </a:rPr>
              <a:t>Find the area of the shaded portion of the square. Round to the nearest tenth if necessary.</a:t>
            </a:r>
          </a:p>
        </p:txBody>
      </p:sp>
      <p:pic>
        <p:nvPicPr>
          <p:cNvPr id="553992"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p:spPr>
      </p:pic>
      <p:pic>
        <p:nvPicPr>
          <p:cNvPr id="97291" name="Picture 13" descr="LH_7-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pic>
        <p:nvPicPr>
          <p:cNvPr id="553998" name="Picture 14" descr="Example3"/>
          <p:cNvPicPr>
            <a:picLocks noChangeAspect="1" noChangeArrowheads="1"/>
          </p:cNvPicPr>
          <p:nvPr/>
        </p:nvPicPr>
        <p:blipFill>
          <a:blip r:embed="rId8"/>
          <a:srcRect/>
          <a:stretch>
            <a:fillRect/>
          </a:stretch>
        </p:blipFill>
        <p:spPr bwMode="auto">
          <a:xfrm>
            <a:off x="420688" y="1495425"/>
            <a:ext cx="457200" cy="457200"/>
          </a:xfrm>
          <a:prstGeom prst="rect">
            <a:avLst/>
          </a:prstGeom>
          <a:noFill/>
          <a:ln w="9525">
            <a:noFill/>
            <a:miter lim="800000"/>
            <a:headEnd/>
            <a:tailEnd/>
          </a:ln>
        </p:spPr>
      </p:pic>
      <p:pic>
        <p:nvPicPr>
          <p:cNvPr id="554000" name="Picture 16" descr="CAM7-07-03-03-CYP"/>
          <p:cNvPicPr>
            <a:picLocks noChangeAspect="1" noChangeArrowheads="1"/>
          </p:cNvPicPr>
          <p:nvPr/>
        </p:nvPicPr>
        <p:blipFill>
          <a:blip r:embed="rId9"/>
          <a:srcRect/>
          <a:stretch>
            <a:fillRect/>
          </a:stretch>
        </p:blipFill>
        <p:spPr bwMode="auto">
          <a:xfrm>
            <a:off x="4724400" y="2453481"/>
            <a:ext cx="3669831" cy="3490119"/>
          </a:xfrm>
          <a:prstGeom prst="rect">
            <a:avLst/>
          </a:prstGeom>
          <a:noFill/>
          <a:ln w="9525">
            <a:noFill/>
            <a:miter lim="800000"/>
            <a:headEnd/>
            <a:tailEnd/>
          </a:ln>
        </p:spPr>
      </p:pic>
      <p:sp>
        <p:nvSpPr>
          <p:cNvPr id="14" name="Action Button: Forward or Next 13">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3992"/>
                                        </p:tgtEl>
                                        <p:attrNameLst>
                                          <p:attrName>style.visibility</p:attrName>
                                        </p:attrNameLst>
                                      </p:cBhvr>
                                      <p:to>
                                        <p:strVal val="visible"/>
                                      </p:to>
                                    </p:set>
                                    <p:animEffect transition="in" filter="wipe(left)">
                                      <p:cBhvr>
                                        <p:cTn id="7" dur="500"/>
                                        <p:tgtEl>
                                          <p:spTgt spid="55399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53998"/>
                                        </p:tgtEl>
                                        <p:attrNameLst>
                                          <p:attrName>style.visibility</p:attrName>
                                        </p:attrNameLst>
                                      </p:cBhvr>
                                      <p:to>
                                        <p:strVal val="visible"/>
                                      </p:to>
                                    </p:set>
                                    <p:animEffect transition="in" filter="box(out)">
                                      <p:cBhvr>
                                        <p:cTn id="11" dur="500"/>
                                        <p:tgtEl>
                                          <p:spTgt spid="55399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53991"/>
                                        </p:tgtEl>
                                        <p:attrNameLst>
                                          <p:attrName>style.visibility</p:attrName>
                                        </p:attrNameLst>
                                      </p:cBhvr>
                                      <p:to>
                                        <p:strVal val="visible"/>
                                      </p:to>
                                    </p:set>
                                    <p:animEffect transition="in" filter="wipe(left)">
                                      <p:cBhvr>
                                        <p:cTn id="15" dur="500"/>
                                        <p:tgtEl>
                                          <p:spTgt spid="55399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4000"/>
                                        </p:tgtEl>
                                        <p:attrNameLst>
                                          <p:attrName>style.visibility</p:attrName>
                                        </p:attrNameLst>
                                      </p:cBhvr>
                                      <p:to>
                                        <p:strVal val="visible"/>
                                      </p:to>
                                    </p:set>
                                    <p:animEffect transition="in" filter="wipe(left)">
                                      <p:cBhvr>
                                        <p:cTn id="19" dur="500"/>
                                        <p:tgtEl>
                                          <p:spTgt spid="55400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53990"/>
                                        </p:tgtEl>
                                        <p:attrNameLst>
                                          <p:attrName>style.visibility</p:attrName>
                                        </p:attrNameLst>
                                      </p:cBhvr>
                                      <p:to>
                                        <p:strVal val="visible"/>
                                      </p:to>
                                    </p:set>
                                    <p:animEffect transition="in" filter="wipe(left)">
                                      <p:cBhvr>
                                        <p:cTn id="23" dur="500"/>
                                        <p:tgtEl>
                                          <p:spTgt spid="55399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53989"/>
                                        </p:tgtEl>
                                        <p:attrNameLst>
                                          <p:attrName>style.visibility</p:attrName>
                                        </p:attrNameLst>
                                      </p:cBhvr>
                                      <p:to>
                                        <p:strVal val="visible"/>
                                      </p:to>
                                    </p:set>
                                    <p:animEffect transition="in" filter="box(in)">
                                      <p:cBhvr>
                                        <p:cTn id="28" dur="500"/>
                                        <p:tgtEl>
                                          <p:spTgt spid="553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9" grpId="0" animBg="1"/>
      <p:bldP spid="553990" grpId="0" autoUpdateAnimBg="0"/>
      <p:bldP spid="553991" grpId="0"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pic>
        <p:nvPicPr>
          <p:cNvPr id="5" name="Picture 4" descr="42-16032510.jpg"/>
          <p:cNvPicPr>
            <a:picLocks noChangeAspect="1"/>
          </p:cNvPicPr>
          <p:nvPr/>
        </p:nvPicPr>
        <p:blipFill>
          <a:blip r:embed="rId2"/>
          <a:stretch>
            <a:fillRect/>
          </a:stretch>
        </p:blipFill>
        <p:spPr>
          <a:xfrm>
            <a:off x="228600" y="1688307"/>
            <a:ext cx="3243262" cy="4864893"/>
          </a:xfrm>
          <a:prstGeom prst="rect">
            <a:avLst/>
          </a:prstGeom>
          <a:effectLst>
            <a:outerShdw blurRad="50800" dist="38100" dir="2700000" algn="tl" rotWithShape="0">
              <a:srgbClr val="000000">
                <a:alpha val="43000"/>
              </a:srgbClr>
            </a:outerShdw>
          </a:effectLst>
        </p:spPr>
      </p:pic>
      <p:pic>
        <p:nvPicPr>
          <p:cNvPr id="12" name="Picture 11" descr="42-16032510.jpg"/>
          <p:cNvPicPr>
            <a:picLocks noChangeAspect="1"/>
          </p:cNvPicPr>
          <p:nvPr/>
        </p:nvPicPr>
        <p:blipFill>
          <a:blip r:embed="rId2"/>
          <a:stretch>
            <a:fillRect/>
          </a:stretch>
        </p:blipFill>
        <p:spPr>
          <a:xfrm flipH="1">
            <a:off x="2090738" y="1688307"/>
            <a:ext cx="3243262" cy="4864893"/>
          </a:xfrm>
          <a:prstGeom prst="rect">
            <a:avLst/>
          </a:prstGeom>
          <a:effectLst>
            <a:outerShdw blurRad="50800" dist="38100" dir="2700000" algn="tl" rotWithShape="0">
              <a:srgbClr val="000000">
                <a:alpha val="43000"/>
              </a:srgbClr>
            </a:outerShdw>
          </a:effectLst>
        </p:spPr>
      </p:pic>
      <p:grpSp>
        <p:nvGrpSpPr>
          <p:cNvPr id="8" name="Group 7"/>
          <p:cNvGrpSpPr/>
          <p:nvPr/>
        </p:nvGrpSpPr>
        <p:grpSpPr>
          <a:xfrm>
            <a:off x="4267200" y="304800"/>
            <a:ext cx="4757738" cy="2895600"/>
            <a:chOff x="4233862" y="685800"/>
            <a:chExt cx="4757738" cy="2895600"/>
          </a:xfrm>
        </p:grpSpPr>
        <p:sp>
          <p:nvSpPr>
            <p:cNvPr id="6" name="Cloud Callout 5"/>
            <p:cNvSpPr/>
            <p:nvPr/>
          </p:nvSpPr>
          <p:spPr>
            <a:xfrm>
              <a:off x="4233862" y="685800"/>
              <a:ext cx="4757738" cy="2895600"/>
            </a:xfrm>
            <a:prstGeom prst="cloudCallout">
              <a:avLst>
                <a:gd name="adj1" fmla="val -71548"/>
                <a:gd name="adj2" fmla="val 201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724400" y="1418272"/>
              <a:ext cx="41910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000" b="1" dirty="0" smtClean="0">
                  <a:latin typeface="Baskerville Old Face"/>
                  <a:cs typeface="Baskerville Old Face"/>
                </a:rPr>
                <a:t>Reflect upon how you participated in the lesson today. Ask yourself:</a:t>
              </a:r>
            </a:p>
            <a:p>
              <a:r>
                <a:rPr lang="en-US" sz="2000" b="1" i="1" dirty="0" smtClean="0">
                  <a:latin typeface="Baskerville Old Face"/>
                  <a:cs typeface="Baskerville Old Face"/>
                </a:rPr>
                <a:t>“Was I a team player. Did I distract anyone, was I distracted </a:t>
              </a:r>
              <a:r>
                <a:rPr lang="en-US" sz="2000" b="1" i="1" smtClean="0">
                  <a:latin typeface="Baskerville Old Face"/>
                  <a:cs typeface="Baskerville Old Face"/>
                </a:rPr>
                <a:t>by anyone?</a:t>
              </a:r>
              <a:r>
                <a:rPr lang="en-US" sz="2000" b="1" i="1" dirty="0" smtClean="0">
                  <a:latin typeface="Baskerville Old Face"/>
                  <a:cs typeface="Baskerville Old Face"/>
                </a:rPr>
                <a:t>”</a:t>
              </a:r>
              <a:endParaRPr lang="en-US" sz="2000" b="1" i="1" dirty="0">
                <a:latin typeface="Baskerville Old Face"/>
                <a:cs typeface="Baskerville Old Face"/>
              </a:endParaRPr>
            </a:p>
          </p:txBody>
        </p:sp>
      </p:grpSp>
      <p:grpSp>
        <p:nvGrpSpPr>
          <p:cNvPr id="9" name="Group 8"/>
          <p:cNvGrpSpPr/>
          <p:nvPr/>
        </p:nvGrpSpPr>
        <p:grpSpPr>
          <a:xfrm>
            <a:off x="4259646" y="3124200"/>
            <a:ext cx="4757738" cy="2895600"/>
            <a:chOff x="4233862" y="685800"/>
            <a:chExt cx="4757738" cy="2895600"/>
          </a:xfrm>
        </p:grpSpPr>
        <p:sp>
          <p:nvSpPr>
            <p:cNvPr id="10" name="Cloud Callout 9"/>
            <p:cNvSpPr/>
            <p:nvPr/>
          </p:nvSpPr>
          <p:spPr>
            <a:xfrm>
              <a:off x="4233862" y="685800"/>
              <a:ext cx="4757738" cy="2895600"/>
            </a:xfrm>
            <a:prstGeom prst="cloudCallout">
              <a:avLst>
                <a:gd name="adj1" fmla="val -71548"/>
                <a:gd name="adj2" fmla="val 201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724400" y="1418272"/>
              <a:ext cx="4191000" cy="1015663"/>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000" b="1" dirty="0" smtClean="0">
                  <a:latin typeface="Baskerville Old Face"/>
                  <a:cs typeface="Baskerville Old Face"/>
                </a:rPr>
                <a:t>Write down 1 thing you will do differently during our next lesson that will improve your learning.</a:t>
              </a:r>
              <a:endParaRPr lang="en-US" sz="2000" b="1" dirty="0">
                <a:latin typeface="Baskerville Old Face"/>
                <a:cs typeface="Baskerville Old Fac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8"/>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30" name="Picture 13"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99332" name="Picture 3" descr="Menu">
            <a:hlinkClick r:id="rId4" action="ppaction://hlinksldjump" highlightClick="1"/>
          </p:cNvPr>
          <p:cNvPicPr>
            <a:picLocks noChangeAspect="1" noChangeArrowheads="1"/>
          </p:cNvPicPr>
          <p:nvPr/>
        </p:nvPicPr>
        <p:blipFill>
          <a:blip r:embed="rId6"/>
          <a:srcRect/>
          <a:stretch>
            <a:fillRect/>
          </a:stretch>
        </p:blipFill>
        <p:spPr bwMode="hidden">
          <a:xfrm>
            <a:off x="6705600" y="6465888"/>
            <a:ext cx="461963" cy="369887"/>
          </a:xfrm>
          <a:prstGeom prst="rect">
            <a:avLst/>
          </a:prstGeom>
          <a:noFill/>
          <a:ln w="9525">
            <a:noFill/>
            <a:miter lim="800000"/>
            <a:headEnd/>
            <a:tailEnd/>
          </a:ln>
        </p:spPr>
      </p:pic>
      <p:pic>
        <p:nvPicPr>
          <p:cNvPr id="99333" name="Picture 4" descr="RESOURCES3">
            <a:hlinkClick r:id="" action="ppaction://noaction" highlightClick="1"/>
          </p:cNvPr>
          <p:cNvPicPr>
            <a:picLocks noChangeAspect="1" noChangeArrowheads="1"/>
          </p:cNvPicPr>
          <p:nvPr/>
        </p:nvPicPr>
        <p:blipFill>
          <a:blip r:embed="rId7"/>
          <a:srcRect/>
          <a:stretch>
            <a:fillRect/>
          </a:stretch>
        </p:blipFill>
        <p:spPr bwMode="hidden">
          <a:xfrm>
            <a:off x="5724525" y="6465888"/>
            <a:ext cx="914400" cy="365125"/>
          </a:xfrm>
          <a:prstGeom prst="rect">
            <a:avLst/>
          </a:prstGeom>
          <a:noFill/>
          <a:ln w="9525">
            <a:noFill/>
            <a:miter lim="800000"/>
            <a:headEnd/>
            <a:tailEnd/>
          </a:ln>
        </p:spPr>
      </p:pic>
      <p:pic>
        <p:nvPicPr>
          <p:cNvPr id="99334" name="Picture 5" descr="Math NAV-BKD2">
            <a:hlinkClick r:id="" action="ppaction://hlinkshowjump?jump=previousslide" highlightClick="1"/>
          </p:cNvPr>
          <p:cNvPicPr>
            <a:picLocks noChangeAspect="1" noChangeArrowheads="1"/>
          </p:cNvPicPr>
          <p:nvPr/>
        </p:nvPicPr>
        <p:blipFill>
          <a:blip r:embed="rId8"/>
          <a:srcRect/>
          <a:stretch>
            <a:fillRect/>
          </a:stretch>
        </p:blipFill>
        <p:spPr bwMode="hidden">
          <a:xfrm>
            <a:off x="7708900" y="6465888"/>
            <a:ext cx="461963" cy="369887"/>
          </a:xfrm>
          <a:prstGeom prst="rect">
            <a:avLst/>
          </a:prstGeom>
          <a:noFill/>
          <a:ln w="9525">
            <a:noFill/>
            <a:miter lim="800000"/>
            <a:headEnd/>
            <a:tailEnd/>
          </a:ln>
        </p:spPr>
      </p:pic>
      <p:pic>
        <p:nvPicPr>
          <p:cNvPr id="99335" name="Picture 6" descr="Math NAV-FWD_DEAD2">
            <a:hlinkClick r:id="" action="ppaction://noaction" highlightClick="1"/>
          </p:cNvPr>
          <p:cNvPicPr>
            <a:picLocks noChangeAspect="1" noChangeArrowheads="1"/>
          </p:cNvPicPr>
          <p:nvPr/>
        </p:nvPicPr>
        <p:blipFill>
          <a:blip r:embed="rId9"/>
          <a:srcRect/>
          <a:stretch>
            <a:fillRect/>
          </a:stretch>
        </p:blipFill>
        <p:spPr bwMode="hidden">
          <a:xfrm>
            <a:off x="8180388" y="6465888"/>
            <a:ext cx="461962" cy="369887"/>
          </a:xfrm>
          <a:prstGeom prst="rect">
            <a:avLst/>
          </a:prstGeom>
          <a:noFill/>
          <a:ln w="9525">
            <a:noFill/>
            <a:miter lim="800000"/>
            <a:headEnd/>
            <a:tailEnd/>
          </a:ln>
        </p:spPr>
      </p:pic>
      <p:pic>
        <p:nvPicPr>
          <p:cNvPr id="99336" name="Picture 11"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pic>
        <p:nvPicPr>
          <p:cNvPr id="99337" name="Picture 12" descr="Math NAV-Online">
            <a:hlinkClick r:id="rId11" highlightClick="1"/>
          </p:cNvPr>
          <p:cNvPicPr>
            <a:picLocks noChangeAspect="1" noChangeArrowheads="1"/>
          </p:cNvPicPr>
          <p:nvPr/>
        </p:nvPicPr>
        <p:blipFill>
          <a:blip r:embed="rId12"/>
          <a:srcRect/>
          <a:stretch>
            <a:fillRect/>
          </a:stretch>
        </p:blipFill>
        <p:spPr bwMode="hidden">
          <a:xfrm>
            <a:off x="5057775" y="6503988"/>
            <a:ext cx="609600" cy="334962"/>
          </a:xfrm>
          <a:prstGeom prst="rect">
            <a:avLst/>
          </a:prstGeom>
          <a:noFill/>
          <a:ln w="9525">
            <a:noFill/>
            <a:miter lim="800000"/>
            <a:headEnd/>
            <a:tailEnd/>
          </a:ln>
        </p:spPr>
      </p:pic>
    </p:spTree>
    <p:custDataLst>
      <p:tags r:id="rId1"/>
    </p:custData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2083" name="Picture 19"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02084" name="Picture 20" descr="Ch07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02085"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79205" name="Oval 5"/>
          <p:cNvSpPr>
            <a:spLocks noChangeArrowheads="1"/>
          </p:cNvSpPr>
          <p:nvPr/>
        </p:nvSpPr>
        <p:spPr bwMode="auto">
          <a:xfrm>
            <a:off x="1049413" y="3768129"/>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79206" name="TPAnswers"/>
          <p:cNvSpPr>
            <a:spLocks noChangeArrowheads="1"/>
          </p:cNvSpPr>
          <p:nvPr>
            <p:custDataLst>
              <p:tags r:id="rId3"/>
            </p:custDataLst>
          </p:nvPr>
        </p:nvSpPr>
        <p:spPr bwMode="auto">
          <a:xfrm>
            <a:off x="1066800" y="2895600"/>
            <a:ext cx="4800600" cy="3371850"/>
          </a:xfrm>
          <a:prstGeom prst="rect">
            <a:avLst/>
          </a:prstGeom>
          <a:noFill/>
          <a:ln w="9525">
            <a:noFill/>
            <a:miter lim="800000"/>
            <a:headEnd/>
            <a:tailEnd/>
          </a:ln>
        </p:spPr>
        <p:txBody>
          <a:bodyPr>
            <a:prstTxWarp prst="textNoShape">
              <a:avLst/>
            </a:prstTxWarp>
          </a:bodyPr>
          <a:lstStyle/>
          <a:p>
            <a:pPr marL="609600" indent="-609600" algn="l">
              <a:spcBef>
                <a:spcPct val="30000"/>
              </a:spcBef>
              <a:spcAft>
                <a:spcPct val="30000"/>
              </a:spcAft>
              <a:buClr>
                <a:srgbClr val="00539D"/>
              </a:buClr>
            </a:pPr>
            <a:r>
              <a:rPr lang="en-US" i="1">
                <a:solidFill>
                  <a:srgbClr val="00539D"/>
                </a:solidFill>
                <a:ea typeface="Times New Roman" charset="0"/>
                <a:cs typeface="Times New Roman" charset="0"/>
                <a:sym typeface="Symbol" charset="2"/>
              </a:rPr>
              <a:t>A.</a:t>
            </a:r>
            <a:r>
              <a:rPr lang="en-US" i="1">
                <a:solidFill>
                  <a:srgbClr val="000000"/>
                </a:solidFill>
                <a:ea typeface="Times New Roman" charset="0"/>
                <a:cs typeface="Times New Roman" charset="0"/>
                <a:sym typeface="Symbol" charset="2"/>
              </a:rPr>
              <a:t>	J'</a:t>
            </a:r>
            <a:r>
              <a:rPr lang="en-US">
                <a:solidFill>
                  <a:srgbClr val="000000"/>
                </a:solidFill>
                <a:ea typeface="Times New Roman" charset="0"/>
                <a:cs typeface="Times New Roman" charset="0"/>
                <a:sym typeface="Symbol" charset="2"/>
              </a:rPr>
              <a:t>(–4, 2), </a:t>
            </a:r>
            <a:r>
              <a:rPr lang="en-US" i="1">
                <a:solidFill>
                  <a:srgbClr val="000000"/>
                </a:solidFill>
                <a:ea typeface="Times New Roman" charset="0"/>
                <a:cs typeface="Times New Roman" charset="0"/>
                <a:sym typeface="Symbol" charset="2"/>
              </a:rPr>
              <a:t>K'</a:t>
            </a:r>
            <a:r>
              <a:rPr lang="en-US">
                <a:solidFill>
                  <a:srgbClr val="000000"/>
                </a:solidFill>
                <a:ea typeface="Times New Roman" charset="0"/>
                <a:cs typeface="Times New Roman" charset="0"/>
                <a:sym typeface="Symbol" charset="2"/>
              </a:rPr>
              <a:t>(–1, 2), </a:t>
            </a:r>
            <a:r>
              <a:rPr lang="en-US" i="1">
                <a:solidFill>
                  <a:srgbClr val="000000"/>
                </a:solidFill>
                <a:ea typeface="Times New Roman" charset="0"/>
                <a:cs typeface="Times New Roman" charset="0"/>
                <a:sym typeface="Symbol" charset="2"/>
              </a:rPr>
              <a:t>L'</a:t>
            </a:r>
            <a:r>
              <a:rPr lang="en-US">
                <a:solidFill>
                  <a:srgbClr val="000000"/>
                </a:solidFill>
                <a:ea typeface="Times New Roman" charset="0"/>
                <a:cs typeface="Times New Roman" charset="0"/>
                <a:sym typeface="Symbol" charset="2"/>
              </a:rPr>
              <a:t>(–1, 1), </a:t>
            </a:r>
            <a:r>
              <a:rPr lang="en-US" i="1">
                <a:solidFill>
                  <a:srgbClr val="000000"/>
                </a:solidFill>
                <a:ea typeface="Times New Roman" charset="0"/>
                <a:cs typeface="Times New Roman" charset="0"/>
                <a:sym typeface="Symbol" charset="2"/>
              </a:rPr>
              <a:t>M'</a:t>
            </a:r>
            <a:r>
              <a:rPr lang="en-US">
                <a:solidFill>
                  <a:srgbClr val="000000"/>
                </a:solidFill>
                <a:ea typeface="Times New Roman" charset="0"/>
                <a:cs typeface="Times New Roman" charset="0"/>
                <a:sym typeface="Symbol" charset="2"/>
              </a:rPr>
              <a:t>(6, 1)</a:t>
            </a:r>
          </a:p>
          <a:p>
            <a:pPr marL="609600" indent="-609600" algn="l">
              <a:spcBef>
                <a:spcPct val="30000"/>
              </a:spcBef>
              <a:spcAft>
                <a:spcPct val="30000"/>
              </a:spcAft>
              <a:buClr>
                <a:srgbClr val="00539D"/>
              </a:buClr>
            </a:pPr>
            <a:r>
              <a:rPr lang="en-US" i="1">
                <a:solidFill>
                  <a:srgbClr val="00539D"/>
                </a:solidFill>
                <a:ea typeface="Times New Roman" charset="0"/>
                <a:cs typeface="Times New Roman" charset="0"/>
                <a:sym typeface="Symbol" charset="2"/>
              </a:rPr>
              <a:t>B.</a:t>
            </a:r>
            <a:r>
              <a:rPr lang="en-US" i="1">
                <a:solidFill>
                  <a:srgbClr val="000000"/>
                </a:solidFill>
                <a:ea typeface="Times New Roman" charset="0"/>
                <a:cs typeface="Times New Roman" charset="0"/>
                <a:sym typeface="Symbol" charset="2"/>
              </a:rPr>
              <a:t>	J'</a:t>
            </a:r>
            <a:r>
              <a:rPr lang="en-US">
                <a:solidFill>
                  <a:srgbClr val="000000"/>
                </a:solidFill>
                <a:ea typeface="Times New Roman" charset="0"/>
                <a:cs typeface="Times New Roman" charset="0"/>
                <a:sym typeface="Symbol" charset="2"/>
              </a:rPr>
              <a:t>(–4, 2), </a:t>
            </a:r>
            <a:r>
              <a:rPr lang="en-US" i="1">
                <a:solidFill>
                  <a:srgbClr val="000000"/>
                </a:solidFill>
                <a:ea typeface="Times New Roman" charset="0"/>
                <a:cs typeface="Times New Roman" charset="0"/>
                <a:sym typeface="Symbol" charset="2"/>
              </a:rPr>
              <a:t>K'</a:t>
            </a:r>
            <a:r>
              <a:rPr lang="en-US">
                <a:solidFill>
                  <a:srgbClr val="000000"/>
                </a:solidFill>
                <a:ea typeface="Times New Roman" charset="0"/>
                <a:cs typeface="Times New Roman" charset="0"/>
                <a:sym typeface="Symbol" charset="2"/>
              </a:rPr>
              <a:t>(3, 2), </a:t>
            </a:r>
            <a:r>
              <a:rPr lang="en-US" i="1">
                <a:solidFill>
                  <a:srgbClr val="000000"/>
                </a:solidFill>
                <a:ea typeface="Times New Roman" charset="0"/>
                <a:cs typeface="Times New Roman" charset="0"/>
                <a:sym typeface="Symbol" charset="2"/>
              </a:rPr>
              <a:t>L'</a:t>
            </a:r>
            <a:r>
              <a:rPr lang="en-US">
                <a:solidFill>
                  <a:srgbClr val="000000"/>
                </a:solidFill>
                <a:ea typeface="Times New Roman" charset="0"/>
                <a:cs typeface="Times New Roman" charset="0"/>
                <a:sym typeface="Symbol" charset="2"/>
              </a:rPr>
              <a:t>(–1, 1), </a:t>
            </a:r>
            <a:r>
              <a:rPr lang="en-US" i="1">
                <a:solidFill>
                  <a:srgbClr val="000000"/>
                </a:solidFill>
                <a:ea typeface="Times New Roman" charset="0"/>
                <a:cs typeface="Times New Roman" charset="0"/>
                <a:sym typeface="Symbol" charset="2"/>
              </a:rPr>
              <a:t>M'</a:t>
            </a:r>
            <a:r>
              <a:rPr lang="en-US">
                <a:solidFill>
                  <a:srgbClr val="000000"/>
                </a:solidFill>
                <a:ea typeface="Times New Roman" charset="0"/>
                <a:cs typeface="Times New Roman" charset="0"/>
                <a:sym typeface="Symbol" charset="2"/>
              </a:rPr>
              <a:t>(–4, 1)</a:t>
            </a:r>
          </a:p>
          <a:p>
            <a:pPr marL="609600" indent="-609600" algn="l">
              <a:spcBef>
                <a:spcPct val="30000"/>
              </a:spcBef>
              <a:spcAft>
                <a:spcPct val="30000"/>
              </a:spcAft>
              <a:buClr>
                <a:srgbClr val="00539D"/>
              </a:buClr>
            </a:pPr>
            <a:r>
              <a:rPr lang="en-US" i="1">
                <a:solidFill>
                  <a:srgbClr val="00539D"/>
                </a:solidFill>
                <a:ea typeface="Times New Roman" charset="0"/>
                <a:cs typeface="Times New Roman" charset="0"/>
                <a:sym typeface="Symbol" charset="2"/>
              </a:rPr>
              <a:t>C.</a:t>
            </a:r>
            <a:r>
              <a:rPr lang="en-US" i="1">
                <a:solidFill>
                  <a:srgbClr val="000000"/>
                </a:solidFill>
                <a:ea typeface="Times New Roman" charset="0"/>
                <a:cs typeface="Times New Roman" charset="0"/>
                <a:sym typeface="Symbol" charset="2"/>
              </a:rPr>
              <a:t>	J'</a:t>
            </a:r>
            <a:r>
              <a:rPr lang="en-US">
                <a:solidFill>
                  <a:srgbClr val="000000"/>
                </a:solidFill>
                <a:ea typeface="Times New Roman" charset="0"/>
                <a:cs typeface="Times New Roman" charset="0"/>
                <a:sym typeface="Symbol" charset="2"/>
              </a:rPr>
              <a:t>(–4, 2), </a:t>
            </a:r>
            <a:r>
              <a:rPr lang="en-US" i="1">
                <a:solidFill>
                  <a:srgbClr val="000000"/>
                </a:solidFill>
                <a:ea typeface="Times New Roman" charset="0"/>
                <a:cs typeface="Times New Roman" charset="0"/>
                <a:sym typeface="Symbol" charset="2"/>
              </a:rPr>
              <a:t>K'</a:t>
            </a:r>
            <a:r>
              <a:rPr lang="en-US">
                <a:solidFill>
                  <a:srgbClr val="000000"/>
                </a:solidFill>
                <a:ea typeface="Times New Roman" charset="0"/>
                <a:cs typeface="Times New Roman" charset="0"/>
                <a:sym typeface="Symbol" charset="2"/>
              </a:rPr>
              <a:t>(–1, 2), </a:t>
            </a:r>
            <a:r>
              <a:rPr lang="en-US" i="1">
                <a:solidFill>
                  <a:srgbClr val="000000"/>
                </a:solidFill>
                <a:ea typeface="Times New Roman" charset="0"/>
                <a:cs typeface="Times New Roman" charset="0"/>
                <a:sym typeface="Symbol" charset="2"/>
              </a:rPr>
              <a:t>L'</a:t>
            </a:r>
            <a:r>
              <a:rPr lang="en-US">
                <a:solidFill>
                  <a:srgbClr val="000000"/>
                </a:solidFill>
                <a:ea typeface="Times New Roman" charset="0"/>
                <a:cs typeface="Times New Roman" charset="0"/>
                <a:sym typeface="Symbol" charset="2"/>
              </a:rPr>
              <a:t>(–1, 1), </a:t>
            </a:r>
            <a:r>
              <a:rPr lang="en-US" i="1">
                <a:solidFill>
                  <a:srgbClr val="000000"/>
                </a:solidFill>
                <a:ea typeface="Times New Roman" charset="0"/>
                <a:cs typeface="Times New Roman" charset="0"/>
                <a:sym typeface="Symbol" charset="2"/>
              </a:rPr>
              <a:t>M'</a:t>
            </a:r>
            <a:r>
              <a:rPr lang="en-US">
                <a:solidFill>
                  <a:srgbClr val="000000"/>
                </a:solidFill>
                <a:ea typeface="Times New Roman" charset="0"/>
                <a:cs typeface="Times New Roman" charset="0"/>
                <a:sym typeface="Symbol" charset="2"/>
              </a:rPr>
              <a:t>(–4, 1)</a:t>
            </a:r>
          </a:p>
          <a:p>
            <a:pPr marL="609600" indent="-609600" algn="l">
              <a:spcBef>
                <a:spcPct val="30000"/>
              </a:spcBef>
              <a:spcAft>
                <a:spcPct val="30000"/>
              </a:spcAft>
              <a:buClr>
                <a:srgbClr val="00539D"/>
              </a:buClr>
            </a:pPr>
            <a:r>
              <a:rPr lang="pt-BR">
                <a:solidFill>
                  <a:srgbClr val="00539D"/>
                </a:solidFill>
                <a:sym typeface="Symbol" charset="2"/>
              </a:rPr>
              <a:t>D.</a:t>
            </a:r>
            <a:r>
              <a:rPr lang="pt-BR">
                <a:solidFill>
                  <a:schemeClr val="tx1"/>
                </a:solidFill>
                <a:sym typeface="Symbol" charset="2"/>
              </a:rPr>
              <a:t>	</a:t>
            </a:r>
            <a:r>
              <a:rPr lang="en-US" i="1">
                <a:solidFill>
                  <a:schemeClr val="tx1"/>
                </a:solidFill>
                <a:sym typeface="Symbol" charset="2"/>
              </a:rPr>
              <a:t>J'</a:t>
            </a:r>
            <a:r>
              <a:rPr lang="en-US">
                <a:solidFill>
                  <a:schemeClr val="tx1"/>
                </a:solidFill>
                <a:sym typeface="Symbol" charset="2"/>
              </a:rPr>
              <a:t>(6, 2), </a:t>
            </a:r>
            <a:r>
              <a:rPr lang="en-US" i="1">
                <a:solidFill>
                  <a:schemeClr val="tx1"/>
                </a:solidFill>
                <a:sym typeface="Symbol" charset="2"/>
              </a:rPr>
              <a:t>K'</a:t>
            </a:r>
            <a:r>
              <a:rPr lang="en-US">
                <a:solidFill>
                  <a:schemeClr val="tx1"/>
                </a:solidFill>
                <a:sym typeface="Symbol" charset="2"/>
              </a:rPr>
              <a:t>(–1, 2), </a:t>
            </a:r>
            <a:r>
              <a:rPr lang="en-US" i="1">
                <a:solidFill>
                  <a:schemeClr val="tx1"/>
                </a:solidFill>
                <a:sym typeface="Symbol" charset="2"/>
              </a:rPr>
              <a:t>L'</a:t>
            </a:r>
            <a:r>
              <a:rPr lang="en-US">
                <a:solidFill>
                  <a:schemeClr val="tx1"/>
                </a:solidFill>
                <a:sym typeface="Symbol" charset="2"/>
              </a:rPr>
              <a:t>(–1, 1), </a:t>
            </a:r>
            <a:r>
              <a:rPr lang="en-US" i="1">
                <a:solidFill>
                  <a:schemeClr val="tx1"/>
                </a:solidFill>
                <a:sym typeface="Symbol" charset="2"/>
              </a:rPr>
              <a:t>M</a:t>
            </a:r>
            <a:r>
              <a:rPr lang="en-US" i="1">
                <a:solidFill>
                  <a:srgbClr val="000000"/>
                </a:solidFill>
                <a:ea typeface="Times New Roman" charset="0"/>
                <a:cs typeface="Times New Roman" charset="0"/>
                <a:sym typeface="Symbol" charset="2"/>
              </a:rPr>
              <a:t>'</a:t>
            </a:r>
            <a:r>
              <a:rPr lang="en-US">
                <a:solidFill>
                  <a:schemeClr val="tx1"/>
                </a:solidFill>
                <a:sym typeface="Symbol" charset="2"/>
              </a:rPr>
              <a:t>(–4, 1)</a:t>
            </a:r>
            <a:endParaRPr lang="pt-BR">
              <a:solidFill>
                <a:schemeClr val="tx1"/>
              </a:solidFill>
              <a:sym typeface="Symbol" charset="2"/>
            </a:endParaRPr>
          </a:p>
        </p:txBody>
      </p:sp>
      <p:sp>
        <p:nvSpPr>
          <p:cNvPr id="179207" name="TPQuestion"/>
          <p:cNvSpPr>
            <a:spLocks noChangeArrowheads="1"/>
          </p:cNvSpPr>
          <p:nvPr/>
        </p:nvSpPr>
        <p:spPr bwMode="auto">
          <a:xfrm>
            <a:off x="685800" y="1295400"/>
            <a:ext cx="8020050" cy="457200"/>
          </a:xfrm>
          <a:prstGeom prst="rect">
            <a:avLst/>
          </a:prstGeom>
          <a:noFill/>
          <a:ln w="9525">
            <a:noFill/>
            <a:miter lim="800000"/>
            <a:headEnd/>
            <a:tailEnd/>
          </a:ln>
        </p:spPr>
        <p:txBody>
          <a:bodyPr>
            <a:prstTxWarp prst="textNoShape">
              <a:avLst/>
            </a:prstTxWarp>
          </a:bodyPr>
          <a:lstStyle/>
          <a:p>
            <a:pPr marL="342900" algn="l">
              <a:spcBef>
                <a:spcPct val="0"/>
              </a:spcBef>
              <a:spcAft>
                <a:spcPct val="0"/>
              </a:spcAft>
            </a:pPr>
            <a:r>
              <a:rPr lang="en-US" sz="2400" b="1" dirty="0">
                <a:solidFill>
                  <a:srgbClr val="0000FF"/>
                </a:solidFill>
                <a:ea typeface="Times New Roman" charset="0"/>
                <a:cs typeface="Times New Roman" charset="0"/>
              </a:rPr>
              <a:t>Find the coordinates of the vertices of rectangle </a:t>
            </a:r>
            <a:r>
              <a:rPr lang="en-US" sz="2400" b="1" i="1" dirty="0">
                <a:solidFill>
                  <a:srgbClr val="0000FF"/>
                </a:solidFill>
                <a:ea typeface="Times New Roman" charset="0"/>
                <a:cs typeface="Times New Roman" charset="0"/>
              </a:rPr>
              <a:t>JKLM</a:t>
            </a:r>
            <a:r>
              <a:rPr lang="en-US" sz="2400" b="1" dirty="0">
                <a:solidFill>
                  <a:srgbClr val="0000FF"/>
                </a:solidFill>
                <a:ea typeface="Times New Roman" charset="0"/>
                <a:cs typeface="Times New Roman" charset="0"/>
              </a:rPr>
              <a:t> with vertices </a:t>
            </a:r>
            <a:r>
              <a:rPr lang="en-US" sz="2400" b="1" i="1" dirty="0">
                <a:solidFill>
                  <a:srgbClr val="0000FF"/>
                </a:solidFill>
                <a:ea typeface="Times New Roman" charset="0"/>
                <a:cs typeface="Times New Roman" charset="0"/>
              </a:rPr>
              <a:t>J</a:t>
            </a:r>
            <a:r>
              <a:rPr lang="en-US" sz="2400" b="1" dirty="0">
                <a:solidFill>
                  <a:srgbClr val="0000FF"/>
                </a:solidFill>
                <a:ea typeface="Times New Roman" charset="0"/>
                <a:cs typeface="Times New Roman" charset="0"/>
              </a:rPr>
              <a:t>(–5, 4), </a:t>
            </a:r>
            <a:r>
              <a:rPr lang="en-US" sz="2400" b="1" i="1" dirty="0">
                <a:solidFill>
                  <a:srgbClr val="0000FF"/>
                </a:solidFill>
                <a:ea typeface="Times New Roman" charset="0"/>
                <a:cs typeface="Times New Roman" charset="0"/>
              </a:rPr>
              <a:t>K</a:t>
            </a:r>
            <a:r>
              <a:rPr lang="en-US" sz="2400" b="1" dirty="0">
                <a:solidFill>
                  <a:srgbClr val="0000FF"/>
                </a:solidFill>
                <a:ea typeface="Times New Roman" charset="0"/>
                <a:cs typeface="Times New Roman" charset="0"/>
              </a:rPr>
              <a:t>(–2, 4), </a:t>
            </a:r>
            <a:r>
              <a:rPr lang="en-US" sz="2400" b="1" i="1" dirty="0">
                <a:solidFill>
                  <a:srgbClr val="0000FF"/>
                </a:solidFill>
                <a:ea typeface="Times New Roman" charset="0"/>
                <a:cs typeface="Times New Roman" charset="0"/>
              </a:rPr>
              <a:t>L</a:t>
            </a:r>
            <a:r>
              <a:rPr lang="en-US" sz="2400" b="1" dirty="0">
                <a:solidFill>
                  <a:srgbClr val="0000FF"/>
                </a:solidFill>
                <a:ea typeface="Times New Roman" charset="0"/>
                <a:cs typeface="Times New Roman" charset="0"/>
              </a:rPr>
              <a:t>(–2, 3), and </a:t>
            </a:r>
            <a:r>
              <a:rPr lang="en-US" sz="2400" b="1" i="1" dirty="0">
                <a:solidFill>
                  <a:srgbClr val="0000FF"/>
                </a:solidFill>
                <a:ea typeface="Times New Roman" charset="0"/>
                <a:cs typeface="Times New Roman" charset="0"/>
              </a:rPr>
              <a:t>M</a:t>
            </a:r>
            <a:r>
              <a:rPr lang="en-US" sz="2400" b="1" dirty="0">
                <a:solidFill>
                  <a:srgbClr val="0000FF"/>
                </a:solidFill>
                <a:ea typeface="Times New Roman" charset="0"/>
                <a:cs typeface="Times New Roman" charset="0"/>
              </a:rPr>
              <a:t>(–5, 3) translated by (1, –2).</a:t>
            </a:r>
          </a:p>
        </p:txBody>
      </p:sp>
      <p:pic>
        <p:nvPicPr>
          <p:cNvPr id="302092" name="Picture 12"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02093" name="Picture 13"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02094"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02095" name="Text Box 17"/>
          <p:cNvSpPr txBox="1">
            <a:spLocks noChangeArrowheads="1"/>
          </p:cNvSpPr>
          <p:nvPr/>
        </p:nvSpPr>
        <p:spPr bwMode="auto">
          <a:xfrm>
            <a:off x="4848225" y="752475"/>
            <a:ext cx="2201863" cy="396875"/>
          </a:xfrm>
          <a:prstGeom prst="rect">
            <a:avLst/>
          </a:prstGeom>
          <a:noFill/>
          <a:ln w="9525">
            <a:noFill/>
            <a:miter lim="800000"/>
            <a:headEnd/>
            <a:tailEnd/>
          </a:ln>
        </p:spPr>
        <p:txBody>
          <a:bodyPr wrap="none">
            <a:prstTxWarp prst="textNoShape">
              <a:avLst/>
            </a:prstTxWarp>
            <a:spAutoFit/>
          </a:bodyPr>
          <a:lstStyle/>
          <a:p>
            <a:pPr algn="l">
              <a:lnSpc>
                <a:spcPct val="100000"/>
              </a:lnSpc>
              <a:spcBef>
                <a:spcPct val="0"/>
              </a:spcBef>
              <a:spcAft>
                <a:spcPct val="0"/>
              </a:spcAft>
            </a:pPr>
            <a:r>
              <a:rPr lang="en-US" sz="2000"/>
              <a:t> (over Chapter 6)</a:t>
            </a:r>
          </a:p>
        </p:txBody>
      </p:sp>
      <p:pic>
        <p:nvPicPr>
          <p:cNvPr id="302096"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7" name="Picture 9" descr="Example2"/>
          <p:cNvPicPr>
            <a:picLocks noChangeAspect="1" noChangeArrowheads="1"/>
          </p:cNvPicPr>
          <p:nvPr/>
        </p:nvPicPr>
        <p:blipFill>
          <a:blip r:embed="rId12"/>
          <a:srcRect/>
          <a:stretch>
            <a:fillRect/>
          </a:stretch>
        </p:blipFill>
        <p:spPr bwMode="auto">
          <a:xfrm>
            <a:off x="573088" y="13335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9207"/>
                                        </p:tgtEl>
                                        <p:attrNameLst>
                                          <p:attrName>style.visibility</p:attrName>
                                        </p:attrNameLst>
                                      </p:cBhvr>
                                      <p:to>
                                        <p:strVal val="visible"/>
                                      </p:to>
                                    </p:set>
                                    <p:animEffect transition="in" filter="wipe(left)">
                                      <p:cBhvr>
                                        <p:cTn id="11" dur="500"/>
                                        <p:tgtEl>
                                          <p:spTgt spid="17920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9206"/>
                                        </p:tgtEl>
                                        <p:attrNameLst>
                                          <p:attrName>style.visibility</p:attrName>
                                        </p:attrNameLst>
                                      </p:cBhvr>
                                      <p:to>
                                        <p:strVal val="visible"/>
                                      </p:to>
                                    </p:set>
                                    <p:animEffect transition="in" filter="wipe(left)">
                                      <p:cBhvr>
                                        <p:cTn id="15" dur="500"/>
                                        <p:tgtEl>
                                          <p:spTgt spid="17920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79205"/>
                                        </p:tgtEl>
                                        <p:attrNameLst>
                                          <p:attrName>style.visibility</p:attrName>
                                        </p:attrNameLst>
                                      </p:cBhvr>
                                      <p:to>
                                        <p:strVal val="visible"/>
                                      </p:to>
                                    </p:set>
                                    <p:animEffect transition="in" filter="box(in)">
                                      <p:cBhvr>
                                        <p:cTn id="20" dur="500"/>
                                        <p:tgtEl>
                                          <p:spTgt spid="17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p:bldP spid="179206" grpId="0" autoUpdateAnimBg="0"/>
      <p:bldP spid="179207"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0275" name="Picture 17"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10276" name="Picture 18" descr="Ch07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10278"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0469" name="Oval 5"/>
          <p:cNvSpPr>
            <a:spLocks noChangeArrowheads="1"/>
          </p:cNvSpPr>
          <p:nvPr/>
        </p:nvSpPr>
        <p:spPr bwMode="auto">
          <a:xfrm>
            <a:off x="1090613" y="3733800"/>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0470" name="TPAnswers"/>
          <p:cNvSpPr>
            <a:spLocks noChangeArrowheads="1"/>
          </p:cNvSpPr>
          <p:nvPr>
            <p:custDataLst>
              <p:tags r:id="rId3"/>
            </p:custDataLst>
          </p:nvPr>
        </p:nvSpPr>
        <p:spPr bwMode="auto">
          <a:xfrm>
            <a:off x="1066800" y="2971800"/>
            <a:ext cx="3581400" cy="2990850"/>
          </a:xfrm>
          <a:prstGeom prst="rect">
            <a:avLst/>
          </a:prstGeom>
          <a:noFill/>
          <a:ln w="9525">
            <a:noFill/>
            <a:miter lim="800000"/>
            <a:headEnd/>
            <a:tailEnd/>
          </a:ln>
        </p:spPr>
        <p:txBody>
          <a:bodyPr>
            <a:prstTxWarp prst="textNoShape">
              <a:avLst/>
            </a:prstTxWarp>
          </a:bodyPr>
          <a:lstStyle/>
          <a:p>
            <a:pPr marL="533400" indent="-533400" algn="l">
              <a:spcBef>
                <a:spcPct val="83000"/>
              </a:spcBef>
              <a:spcAft>
                <a:spcPct val="83000"/>
              </a:spcAft>
              <a:buClr>
                <a:srgbClr val="00539D"/>
              </a:buClr>
            </a:pPr>
            <a:r>
              <a:rPr lang="pt-BR">
                <a:solidFill>
                  <a:srgbClr val="00539D"/>
                </a:solidFill>
                <a:sym typeface="Symbol" charset="2"/>
              </a:rPr>
              <a:t>A.</a:t>
            </a:r>
            <a:r>
              <a:rPr lang="pt-BR">
                <a:solidFill>
                  <a:schemeClr val="tx1"/>
                </a:solidFill>
                <a:sym typeface="Symbol" charset="2"/>
              </a:rPr>
              <a:t>	</a:t>
            </a:r>
            <a:r>
              <a:rPr lang="en-US">
                <a:solidFill>
                  <a:schemeClr val="tx1"/>
                </a:solidFill>
                <a:sym typeface="Symbol" charset="2"/>
              </a:rPr>
              <a:t>16.5 ft; 86.6 ft</a:t>
            </a:r>
            <a:r>
              <a:rPr lang="en-US" baseline="40000">
                <a:solidFill>
                  <a:schemeClr val="tx1"/>
                </a:solidFill>
                <a:sym typeface="Symbol" charset="2"/>
              </a:rPr>
              <a:t>2</a:t>
            </a:r>
            <a:r>
              <a:rPr lang="en-US" b="0">
                <a:solidFill>
                  <a:schemeClr val="tx1"/>
                </a:solidFill>
                <a:sym typeface="Symbol" charset="2"/>
              </a:rPr>
              <a:t> </a:t>
            </a:r>
            <a:endParaRPr lang="pt-BR">
              <a:solidFill>
                <a:schemeClr val="tx1"/>
              </a:solidFill>
              <a:sym typeface="Symbol" charset="2"/>
            </a:endParaRPr>
          </a:p>
          <a:p>
            <a:pPr marL="533400" indent="-533400" algn="l">
              <a:spcBef>
                <a:spcPct val="83000"/>
              </a:spcBef>
              <a:spcAft>
                <a:spcPct val="83000"/>
              </a:spcAft>
              <a:buClr>
                <a:srgbClr val="00539D"/>
              </a:buClr>
            </a:pPr>
            <a:r>
              <a:rPr lang="pt-BR">
                <a:solidFill>
                  <a:srgbClr val="00539D"/>
                </a:solidFill>
                <a:sym typeface="Symbol" charset="2"/>
              </a:rPr>
              <a:t>B.</a:t>
            </a:r>
            <a:r>
              <a:rPr lang="pt-BR">
                <a:solidFill>
                  <a:schemeClr val="tx1"/>
                </a:solidFill>
                <a:sym typeface="Symbol" charset="2"/>
              </a:rPr>
              <a:t>	</a:t>
            </a:r>
            <a:r>
              <a:rPr lang="en-US">
                <a:solidFill>
                  <a:schemeClr val="tx1"/>
                </a:solidFill>
                <a:sym typeface="Symbol" charset="2"/>
              </a:rPr>
              <a:t>33.0 ft; 86.6 ft</a:t>
            </a:r>
            <a:r>
              <a:rPr lang="en-US" baseline="40000">
                <a:solidFill>
                  <a:schemeClr val="tx1"/>
                </a:solidFill>
                <a:sym typeface="Symbol" charset="2"/>
              </a:rPr>
              <a:t>2</a:t>
            </a:r>
            <a:endParaRPr lang="pt-BR">
              <a:solidFill>
                <a:schemeClr val="tx1"/>
              </a:solidFill>
              <a:sym typeface="Symbol" charset="2"/>
            </a:endParaRPr>
          </a:p>
          <a:p>
            <a:pPr marL="533400" indent="-533400" algn="l">
              <a:spcBef>
                <a:spcPct val="83000"/>
              </a:spcBef>
              <a:spcAft>
                <a:spcPct val="83000"/>
              </a:spcAft>
              <a:buClr>
                <a:srgbClr val="00539D"/>
              </a:buClr>
            </a:pPr>
            <a:r>
              <a:rPr lang="pt-BR">
                <a:solidFill>
                  <a:srgbClr val="00539D"/>
                </a:solidFill>
                <a:sym typeface="Symbol" charset="2"/>
              </a:rPr>
              <a:t>C.</a:t>
            </a:r>
            <a:r>
              <a:rPr lang="pt-BR">
                <a:solidFill>
                  <a:schemeClr val="tx1"/>
                </a:solidFill>
                <a:sym typeface="Symbol" charset="2"/>
              </a:rPr>
              <a:t>	</a:t>
            </a:r>
            <a:r>
              <a:rPr lang="en-US">
                <a:solidFill>
                  <a:schemeClr val="tx1"/>
                </a:solidFill>
                <a:sym typeface="Symbol" charset="2"/>
              </a:rPr>
              <a:t>16.5 ft; 33.0 ft</a:t>
            </a:r>
            <a:r>
              <a:rPr lang="en-US" baseline="40000">
                <a:solidFill>
                  <a:schemeClr val="tx1"/>
                </a:solidFill>
                <a:sym typeface="Symbol" charset="2"/>
              </a:rPr>
              <a:t>2</a:t>
            </a:r>
            <a:endParaRPr lang="pt-BR">
              <a:solidFill>
                <a:schemeClr val="tx1"/>
              </a:solidFill>
              <a:sym typeface="Symbol" charset="2"/>
            </a:endParaRPr>
          </a:p>
          <a:p>
            <a:pPr marL="533400" indent="-533400" algn="l">
              <a:spcBef>
                <a:spcPct val="83000"/>
              </a:spcBef>
              <a:spcAft>
                <a:spcPct val="83000"/>
              </a:spcAft>
              <a:buClr>
                <a:srgbClr val="00539D"/>
              </a:buClr>
            </a:pPr>
            <a:r>
              <a:rPr lang="pt-BR">
                <a:solidFill>
                  <a:srgbClr val="00539D"/>
                </a:solidFill>
                <a:sym typeface="Symbol" charset="2"/>
              </a:rPr>
              <a:t>D.</a:t>
            </a:r>
            <a:r>
              <a:rPr lang="pt-BR">
                <a:solidFill>
                  <a:schemeClr val="tx1"/>
                </a:solidFill>
                <a:sym typeface="Symbol" charset="2"/>
              </a:rPr>
              <a:t>	</a:t>
            </a:r>
            <a:r>
              <a:rPr lang="en-US">
                <a:solidFill>
                  <a:schemeClr val="tx1"/>
                </a:solidFill>
                <a:sym typeface="Symbol" charset="2"/>
              </a:rPr>
              <a:t>33.0 ft; 43.3 ft</a:t>
            </a:r>
            <a:r>
              <a:rPr lang="en-US" baseline="40000">
                <a:solidFill>
                  <a:schemeClr val="tx1"/>
                </a:solidFill>
                <a:sym typeface="Symbol" charset="2"/>
              </a:rPr>
              <a:t>2</a:t>
            </a:r>
            <a:endParaRPr lang="pt-BR" baseline="40000">
              <a:solidFill>
                <a:schemeClr val="tx1"/>
              </a:solidFill>
              <a:sym typeface="Symbol" charset="2"/>
            </a:endParaRPr>
          </a:p>
        </p:txBody>
      </p:sp>
      <p:sp>
        <p:nvSpPr>
          <p:cNvPr id="190471" name="TPQuestion"/>
          <p:cNvSpPr>
            <a:spLocks noChangeArrowheads="1"/>
          </p:cNvSpPr>
          <p:nvPr/>
        </p:nvSpPr>
        <p:spPr bwMode="auto">
          <a:xfrm>
            <a:off x="685800" y="1371600"/>
            <a:ext cx="5486400" cy="457200"/>
          </a:xfrm>
          <a:prstGeom prst="rect">
            <a:avLst/>
          </a:prstGeom>
          <a:noFill/>
          <a:ln w="9525">
            <a:noFill/>
            <a:miter lim="800000"/>
            <a:headEnd/>
            <a:tailEnd/>
          </a:ln>
        </p:spPr>
        <p:txBody>
          <a:bodyPr>
            <a:prstTxWarp prst="textNoShape">
              <a:avLst/>
            </a:prstTxWarp>
          </a:bodyPr>
          <a:lstStyle/>
          <a:p>
            <a:pPr marL="342900" algn="l">
              <a:spcBef>
                <a:spcPct val="0"/>
              </a:spcBef>
              <a:spcAft>
                <a:spcPct val="0"/>
              </a:spcAft>
            </a:pPr>
            <a:r>
              <a:rPr lang="en-US" sz="2400" b="1" dirty="0">
                <a:solidFill>
                  <a:srgbClr val="0000FF"/>
                </a:solidFill>
              </a:rPr>
              <a:t>Find the circumference and area of the circle in the figure. Round to the nearest tenth.</a:t>
            </a:r>
          </a:p>
        </p:txBody>
      </p:sp>
      <p:pic>
        <p:nvPicPr>
          <p:cNvPr id="310284"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10285"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10286" name="Picture 14"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10287" name="Text Box 15"/>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gn="l">
              <a:lnSpc>
                <a:spcPct val="100000"/>
              </a:lnSpc>
              <a:spcBef>
                <a:spcPct val="0"/>
              </a:spcBef>
              <a:spcAft>
                <a:spcPct val="0"/>
              </a:spcAft>
            </a:pPr>
            <a:r>
              <a:rPr lang="en-US" sz="2000"/>
              <a:t> (over Lesson 7-1)</a:t>
            </a:r>
          </a:p>
        </p:txBody>
      </p:sp>
      <p:pic>
        <p:nvPicPr>
          <p:cNvPr id="310288" name="Picture 16"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90483" name="Picture 19" descr="5m_7_2B"/>
          <p:cNvPicPr>
            <a:picLocks noChangeAspect="1" noChangeArrowheads="1"/>
          </p:cNvPicPr>
          <p:nvPr/>
        </p:nvPicPr>
        <p:blipFill>
          <a:blip r:embed="rId12"/>
          <a:srcRect/>
          <a:stretch>
            <a:fillRect/>
          </a:stretch>
        </p:blipFill>
        <p:spPr bwMode="auto">
          <a:xfrm>
            <a:off x="5943600" y="1466849"/>
            <a:ext cx="2743200" cy="2736643"/>
          </a:xfrm>
          <a:prstGeom prst="rect">
            <a:avLst/>
          </a:prstGeom>
          <a:noFill/>
          <a:ln w="9525">
            <a:noFill/>
            <a:miter lim="800000"/>
            <a:headEnd/>
            <a:tailEnd/>
          </a:ln>
        </p:spPr>
      </p:pic>
      <p:pic>
        <p:nvPicPr>
          <p:cNvPr id="18" name="Picture 8" descr="Example3"/>
          <p:cNvPicPr>
            <a:picLocks noChangeAspect="1" noChangeArrowheads="1"/>
          </p:cNvPicPr>
          <p:nvPr/>
        </p:nvPicPr>
        <p:blipFill>
          <a:blip r:embed="rId13"/>
          <a:srcRect/>
          <a:stretch>
            <a:fillRect/>
          </a:stretch>
        </p:blipFill>
        <p:spPr bwMode="auto">
          <a:xfrm>
            <a:off x="609600" y="142875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0471"/>
                                        </p:tgtEl>
                                        <p:attrNameLst>
                                          <p:attrName>style.visibility</p:attrName>
                                        </p:attrNameLst>
                                      </p:cBhvr>
                                      <p:to>
                                        <p:strVal val="visible"/>
                                      </p:to>
                                    </p:set>
                                    <p:animEffect transition="in" filter="wipe(left)">
                                      <p:cBhvr>
                                        <p:cTn id="11" dur="500"/>
                                        <p:tgtEl>
                                          <p:spTgt spid="19047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0483"/>
                                        </p:tgtEl>
                                        <p:attrNameLst>
                                          <p:attrName>style.visibility</p:attrName>
                                        </p:attrNameLst>
                                      </p:cBhvr>
                                      <p:to>
                                        <p:strVal val="visible"/>
                                      </p:to>
                                    </p:set>
                                    <p:animEffect transition="in" filter="wipe(up)">
                                      <p:cBhvr>
                                        <p:cTn id="15" dur="500"/>
                                        <p:tgtEl>
                                          <p:spTgt spid="19048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0470"/>
                                        </p:tgtEl>
                                        <p:attrNameLst>
                                          <p:attrName>style.visibility</p:attrName>
                                        </p:attrNameLst>
                                      </p:cBhvr>
                                      <p:to>
                                        <p:strVal val="visible"/>
                                      </p:to>
                                    </p:set>
                                    <p:animEffect transition="in" filter="wipe(left)">
                                      <p:cBhvr>
                                        <p:cTn id="19" dur="500"/>
                                        <p:tgtEl>
                                          <p:spTgt spid="19047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90469"/>
                                        </p:tgtEl>
                                        <p:attrNameLst>
                                          <p:attrName>style.visibility</p:attrName>
                                        </p:attrNameLst>
                                      </p:cBhvr>
                                      <p:to>
                                        <p:strVal val="visible"/>
                                      </p:to>
                                    </p:set>
                                    <p:animEffect transition="in" filter="box(in)">
                                      <p:cBhvr>
                                        <p:cTn id="24" dur="5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nimBg="1"/>
      <p:bldP spid="190470" grpId="0" autoUpdateAnimBg="0"/>
      <p:bldP spid="190471"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2323" name="Picture 18"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12324" name="Picture 19" descr="Ch07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12325"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1493" name="Oval 5"/>
          <p:cNvSpPr>
            <a:spLocks noChangeArrowheads="1"/>
          </p:cNvSpPr>
          <p:nvPr/>
        </p:nvSpPr>
        <p:spPr bwMode="auto">
          <a:xfrm>
            <a:off x="1044318" y="4433557"/>
            <a:ext cx="404812" cy="404813"/>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1494" name="TPAnswers"/>
          <p:cNvSpPr>
            <a:spLocks noChangeArrowheads="1"/>
          </p:cNvSpPr>
          <p:nvPr>
            <p:custDataLst>
              <p:tags r:id="rId3"/>
            </p:custDataLst>
          </p:nvPr>
        </p:nvSpPr>
        <p:spPr bwMode="auto">
          <a:xfrm>
            <a:off x="1066800" y="2971800"/>
            <a:ext cx="4114800" cy="2990850"/>
          </a:xfrm>
          <a:prstGeom prst="rect">
            <a:avLst/>
          </a:prstGeom>
          <a:noFill/>
          <a:ln w="9525">
            <a:noFill/>
            <a:miter lim="800000"/>
            <a:headEnd/>
            <a:tailEnd/>
          </a:ln>
        </p:spPr>
        <p:txBody>
          <a:bodyPr>
            <a:prstTxWarp prst="textNoShape">
              <a:avLst/>
            </a:prstTxWarp>
          </a:bodyPr>
          <a:lstStyle/>
          <a:p>
            <a:pPr marL="533400" indent="-533400" algn="l">
              <a:spcBef>
                <a:spcPct val="83000"/>
              </a:spcBef>
              <a:spcAft>
                <a:spcPct val="83000"/>
              </a:spcAft>
              <a:buClr>
                <a:srgbClr val="00539D"/>
              </a:buClr>
            </a:pPr>
            <a:r>
              <a:rPr lang="pt-BR">
                <a:solidFill>
                  <a:srgbClr val="00539D"/>
                </a:solidFill>
                <a:sym typeface="Symbol" charset="2"/>
              </a:rPr>
              <a:t>A.</a:t>
            </a:r>
            <a:r>
              <a:rPr lang="pt-BR">
                <a:solidFill>
                  <a:schemeClr val="tx1"/>
                </a:solidFill>
                <a:sym typeface="Symbol" charset="2"/>
              </a:rPr>
              <a:t>	</a:t>
            </a:r>
            <a:r>
              <a:rPr lang="en-US">
                <a:solidFill>
                  <a:schemeClr val="tx1"/>
                </a:solidFill>
                <a:sym typeface="Symbol" charset="2"/>
              </a:rPr>
              <a:t>157.1 yd; 1963.5 yd</a:t>
            </a:r>
            <a:r>
              <a:rPr lang="en-US" baseline="40000">
                <a:solidFill>
                  <a:schemeClr val="tx1"/>
                </a:solidFill>
                <a:sym typeface="Symbol" charset="2"/>
              </a:rPr>
              <a:t>2</a:t>
            </a:r>
            <a:r>
              <a:rPr lang="en-US" b="0">
                <a:solidFill>
                  <a:schemeClr val="tx1"/>
                </a:solidFill>
                <a:sym typeface="Symbol" charset="2"/>
              </a:rPr>
              <a:t> </a:t>
            </a:r>
            <a:endParaRPr lang="pt-BR">
              <a:solidFill>
                <a:schemeClr val="tx1"/>
              </a:solidFill>
              <a:sym typeface="Symbol" charset="2"/>
            </a:endParaRPr>
          </a:p>
          <a:p>
            <a:pPr marL="533400" indent="-533400" algn="l">
              <a:spcBef>
                <a:spcPct val="83000"/>
              </a:spcBef>
              <a:spcAft>
                <a:spcPct val="83000"/>
              </a:spcAft>
              <a:buClr>
                <a:srgbClr val="00539D"/>
              </a:buClr>
            </a:pPr>
            <a:r>
              <a:rPr lang="pt-BR">
                <a:solidFill>
                  <a:srgbClr val="00539D"/>
                </a:solidFill>
                <a:sym typeface="Symbol" charset="2"/>
              </a:rPr>
              <a:t>B.</a:t>
            </a:r>
            <a:r>
              <a:rPr lang="pt-BR">
                <a:solidFill>
                  <a:schemeClr val="tx1"/>
                </a:solidFill>
                <a:sym typeface="Symbol" charset="2"/>
              </a:rPr>
              <a:t>	</a:t>
            </a:r>
            <a:r>
              <a:rPr lang="en-US">
                <a:solidFill>
                  <a:schemeClr val="tx1"/>
                </a:solidFill>
                <a:sym typeface="Symbol" charset="2"/>
              </a:rPr>
              <a:t>157 yd; 490.9 yd</a:t>
            </a:r>
            <a:r>
              <a:rPr lang="en-US" baseline="40000">
                <a:solidFill>
                  <a:schemeClr val="tx1"/>
                </a:solidFill>
                <a:sym typeface="Symbol" charset="2"/>
              </a:rPr>
              <a:t>2</a:t>
            </a:r>
            <a:r>
              <a:rPr lang="en-US" b="0">
                <a:solidFill>
                  <a:schemeClr val="tx1"/>
                </a:solidFill>
                <a:sym typeface="Symbol" charset="2"/>
              </a:rPr>
              <a:t> </a:t>
            </a:r>
            <a:endParaRPr lang="pt-BR">
              <a:solidFill>
                <a:schemeClr val="tx1"/>
              </a:solidFill>
              <a:sym typeface="Symbol" charset="2"/>
            </a:endParaRPr>
          </a:p>
          <a:p>
            <a:pPr marL="533400" indent="-533400" algn="l">
              <a:spcBef>
                <a:spcPct val="83000"/>
              </a:spcBef>
              <a:spcAft>
                <a:spcPct val="83000"/>
              </a:spcAft>
              <a:buClr>
                <a:srgbClr val="00539D"/>
              </a:buClr>
            </a:pPr>
            <a:r>
              <a:rPr lang="pt-BR">
                <a:solidFill>
                  <a:srgbClr val="00539D"/>
                </a:solidFill>
                <a:sym typeface="Symbol" charset="2"/>
              </a:rPr>
              <a:t>C.</a:t>
            </a:r>
            <a:r>
              <a:rPr lang="pt-BR">
                <a:solidFill>
                  <a:schemeClr val="tx1"/>
                </a:solidFill>
                <a:sym typeface="Symbol" charset="2"/>
              </a:rPr>
              <a:t>	</a:t>
            </a:r>
            <a:r>
              <a:rPr lang="en-US">
                <a:solidFill>
                  <a:schemeClr val="tx1"/>
                </a:solidFill>
                <a:sym typeface="Symbol" charset="2"/>
              </a:rPr>
              <a:t>78.5 yd; 490.9 yd</a:t>
            </a:r>
            <a:r>
              <a:rPr lang="en-US" baseline="40000">
                <a:solidFill>
                  <a:schemeClr val="tx1"/>
                </a:solidFill>
                <a:sym typeface="Symbol" charset="2"/>
              </a:rPr>
              <a:t>2</a:t>
            </a:r>
            <a:r>
              <a:rPr lang="en-US" b="0">
                <a:solidFill>
                  <a:schemeClr val="tx1"/>
                </a:solidFill>
                <a:sym typeface="Symbol" charset="2"/>
              </a:rPr>
              <a:t> </a:t>
            </a:r>
            <a:endParaRPr lang="pt-BR">
              <a:solidFill>
                <a:schemeClr val="tx1"/>
              </a:solidFill>
              <a:sym typeface="Symbol" charset="2"/>
            </a:endParaRPr>
          </a:p>
          <a:p>
            <a:pPr marL="533400" indent="-533400" algn="l">
              <a:spcBef>
                <a:spcPct val="83000"/>
              </a:spcBef>
              <a:spcAft>
                <a:spcPct val="83000"/>
              </a:spcAft>
              <a:buClr>
                <a:srgbClr val="00539D"/>
              </a:buClr>
            </a:pPr>
            <a:r>
              <a:rPr lang="pt-BR">
                <a:solidFill>
                  <a:srgbClr val="00539D"/>
                </a:solidFill>
                <a:sym typeface="Symbol" charset="2"/>
              </a:rPr>
              <a:t>D.</a:t>
            </a:r>
            <a:r>
              <a:rPr lang="pt-BR">
                <a:solidFill>
                  <a:schemeClr val="tx1"/>
                </a:solidFill>
                <a:sym typeface="Symbol" charset="2"/>
              </a:rPr>
              <a:t>	</a:t>
            </a:r>
            <a:r>
              <a:rPr lang="en-US">
                <a:solidFill>
                  <a:schemeClr val="tx1"/>
                </a:solidFill>
                <a:sym typeface="Symbol" charset="2"/>
              </a:rPr>
              <a:t>78.5 yd; 245.3 yd</a:t>
            </a:r>
            <a:r>
              <a:rPr lang="en-US" baseline="40000">
                <a:solidFill>
                  <a:schemeClr val="tx1"/>
                </a:solidFill>
                <a:sym typeface="Symbol" charset="2"/>
              </a:rPr>
              <a:t>2</a:t>
            </a:r>
            <a:r>
              <a:rPr lang="en-US" b="0">
                <a:solidFill>
                  <a:schemeClr val="tx1"/>
                </a:solidFill>
                <a:sym typeface="Symbol" charset="2"/>
              </a:rPr>
              <a:t> </a:t>
            </a:r>
            <a:endParaRPr lang="pt-BR" b="0">
              <a:solidFill>
                <a:schemeClr val="tx1"/>
              </a:solidFill>
              <a:sym typeface="Symbol" charset="2"/>
            </a:endParaRPr>
          </a:p>
        </p:txBody>
      </p:sp>
      <p:sp>
        <p:nvSpPr>
          <p:cNvPr id="191495" name="TPQuestion"/>
          <p:cNvSpPr>
            <a:spLocks noChangeArrowheads="1"/>
          </p:cNvSpPr>
          <p:nvPr/>
        </p:nvSpPr>
        <p:spPr bwMode="auto">
          <a:xfrm>
            <a:off x="685800" y="1371600"/>
            <a:ext cx="5105400" cy="457200"/>
          </a:xfrm>
          <a:prstGeom prst="rect">
            <a:avLst/>
          </a:prstGeom>
          <a:noFill/>
          <a:ln w="9525">
            <a:noFill/>
            <a:miter lim="800000"/>
            <a:headEnd/>
            <a:tailEnd/>
          </a:ln>
        </p:spPr>
        <p:txBody>
          <a:bodyPr>
            <a:prstTxWarp prst="textNoShape">
              <a:avLst/>
            </a:prstTxWarp>
          </a:bodyPr>
          <a:lstStyle/>
          <a:p>
            <a:pPr marL="342900" algn="l">
              <a:spcBef>
                <a:spcPct val="0"/>
              </a:spcBef>
              <a:spcAft>
                <a:spcPct val="0"/>
              </a:spcAft>
            </a:pPr>
            <a:r>
              <a:rPr lang="en-US" sz="2400" b="1" dirty="0">
                <a:solidFill>
                  <a:srgbClr val="0000FF"/>
                </a:solidFill>
              </a:rPr>
              <a:t>Find the circumference and area of the circle in the figure. Round to the nearest tenth. </a:t>
            </a:r>
          </a:p>
        </p:txBody>
      </p:sp>
      <p:pic>
        <p:nvPicPr>
          <p:cNvPr id="312332"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12333"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12334"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12335" name="Text Box 16"/>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gn="l">
              <a:lnSpc>
                <a:spcPct val="100000"/>
              </a:lnSpc>
              <a:spcBef>
                <a:spcPct val="0"/>
              </a:spcBef>
              <a:spcAft>
                <a:spcPct val="0"/>
              </a:spcAft>
            </a:pPr>
            <a:r>
              <a:rPr lang="en-US" sz="2000"/>
              <a:t> (over Lesson 7-1)</a:t>
            </a:r>
          </a:p>
        </p:txBody>
      </p:sp>
      <p:pic>
        <p:nvPicPr>
          <p:cNvPr id="312336"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91508" name="Picture 20" descr="5m_7_2C"/>
          <p:cNvPicPr>
            <a:picLocks noChangeAspect="1" noChangeArrowheads="1"/>
          </p:cNvPicPr>
          <p:nvPr/>
        </p:nvPicPr>
        <p:blipFill>
          <a:blip r:embed="rId12"/>
          <a:srcRect/>
          <a:stretch>
            <a:fillRect/>
          </a:stretch>
        </p:blipFill>
        <p:spPr bwMode="auto">
          <a:xfrm>
            <a:off x="5943600" y="1219200"/>
            <a:ext cx="1992313" cy="1992313"/>
          </a:xfrm>
          <a:prstGeom prst="rect">
            <a:avLst/>
          </a:prstGeom>
          <a:noFill/>
          <a:ln w="9525">
            <a:noFill/>
            <a:miter lim="800000"/>
            <a:headEnd/>
            <a:tailEnd/>
          </a:ln>
        </p:spPr>
      </p:pic>
      <p:pic>
        <p:nvPicPr>
          <p:cNvPr id="19" name="Picture 9" descr="Example4"/>
          <p:cNvPicPr>
            <a:picLocks noChangeAspect="1" noChangeArrowheads="1"/>
          </p:cNvPicPr>
          <p:nvPr/>
        </p:nvPicPr>
        <p:blipFill>
          <a:blip r:embed="rId13"/>
          <a:srcRect/>
          <a:stretch>
            <a:fillRect/>
          </a:stretch>
        </p:blipFill>
        <p:spPr bwMode="auto">
          <a:xfrm>
            <a:off x="573088" y="1405929"/>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1495"/>
                                        </p:tgtEl>
                                        <p:attrNameLst>
                                          <p:attrName>style.visibility</p:attrName>
                                        </p:attrNameLst>
                                      </p:cBhvr>
                                      <p:to>
                                        <p:strVal val="visible"/>
                                      </p:to>
                                    </p:set>
                                    <p:animEffect transition="in" filter="wipe(left)">
                                      <p:cBhvr>
                                        <p:cTn id="11" dur="500"/>
                                        <p:tgtEl>
                                          <p:spTgt spid="19149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1508"/>
                                        </p:tgtEl>
                                        <p:attrNameLst>
                                          <p:attrName>style.visibility</p:attrName>
                                        </p:attrNameLst>
                                      </p:cBhvr>
                                      <p:to>
                                        <p:strVal val="visible"/>
                                      </p:to>
                                    </p:set>
                                    <p:animEffect transition="in" filter="wipe(up)">
                                      <p:cBhvr>
                                        <p:cTn id="15" dur="500"/>
                                        <p:tgtEl>
                                          <p:spTgt spid="19150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1494"/>
                                        </p:tgtEl>
                                        <p:attrNameLst>
                                          <p:attrName>style.visibility</p:attrName>
                                        </p:attrNameLst>
                                      </p:cBhvr>
                                      <p:to>
                                        <p:strVal val="visible"/>
                                      </p:to>
                                    </p:set>
                                    <p:animEffect transition="in" filter="wipe(left)">
                                      <p:cBhvr>
                                        <p:cTn id="19" dur="500"/>
                                        <p:tgtEl>
                                          <p:spTgt spid="19149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91493"/>
                                        </p:tgtEl>
                                        <p:attrNameLst>
                                          <p:attrName>style.visibility</p:attrName>
                                        </p:attrNameLst>
                                      </p:cBhvr>
                                      <p:to>
                                        <p:strVal val="visible"/>
                                      </p:to>
                                    </p:set>
                                    <p:animEffect transition="in" filter="box(in)">
                                      <p:cBhvr>
                                        <p:cTn id="24"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animBg="1"/>
      <p:bldP spid="191494" grpId="0" autoUpdateAnimBg="0"/>
      <p:bldP spid="191495"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4" name="TextBox 3"/>
          <p:cNvSpPr txBox="1"/>
          <p:nvPr/>
        </p:nvSpPr>
        <p:spPr>
          <a:xfrm>
            <a:off x="762000" y="838200"/>
            <a:ext cx="7772400" cy="255454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4000" b="1" dirty="0" smtClean="0"/>
              <a:t>	</a:t>
            </a:r>
            <a:r>
              <a:rPr lang="en-US" sz="4000" dirty="0" smtClean="0">
                <a:solidFill>
                  <a:srgbClr val="FFFF00"/>
                </a:solidFill>
                <a:latin typeface="Bookman Old Style"/>
                <a:cs typeface="Bookman Old Style"/>
              </a:rPr>
              <a:t>Last lesson you were asked to write down 1 thing you would do this lesson that would improve your learning.</a:t>
            </a:r>
            <a:endParaRPr lang="en-US" sz="4000" dirty="0">
              <a:solidFill>
                <a:srgbClr val="FFFF00"/>
              </a:solidFill>
              <a:latin typeface="Bookman Old Style"/>
              <a:cs typeface="Bookman Old Style"/>
            </a:endParaRPr>
          </a:p>
        </p:txBody>
      </p:sp>
      <p:sp>
        <p:nvSpPr>
          <p:cNvPr id="5" name="TextBox 4"/>
          <p:cNvSpPr txBox="1"/>
          <p:nvPr/>
        </p:nvSpPr>
        <p:spPr>
          <a:xfrm>
            <a:off x="914400" y="3846255"/>
            <a:ext cx="7772400" cy="1938992"/>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4000" dirty="0" smtClean="0"/>
              <a:t>	</a:t>
            </a:r>
            <a:r>
              <a:rPr lang="en-US" sz="4000" dirty="0" smtClean="0">
                <a:solidFill>
                  <a:srgbClr val="FFFF00"/>
                </a:solidFill>
                <a:latin typeface="Bookman Old Style"/>
                <a:cs typeface="Bookman Old Style"/>
              </a:rPr>
              <a:t>To begin today’s lesson, write down that goal at the top of your paper.</a:t>
            </a:r>
            <a:endParaRPr lang="en-US" sz="4000" dirty="0">
              <a:solidFill>
                <a:srgbClr val="FFFF00"/>
              </a:solidFill>
              <a:latin typeface="Bookman Old Style"/>
              <a:cs typeface="Bookman Old Style"/>
            </a:endParaRPr>
          </a:p>
        </p:txBody>
      </p:sp>
      <p:sp>
        <p:nvSpPr>
          <p:cNvPr id="6" name="Action Button: Forward or Next 5">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9" name="Picture 3" descr="Vocab Head"/>
          <p:cNvPicPr>
            <a:picLocks noChangeAspect="1" noChangeArrowheads="1"/>
          </p:cNvPicPr>
          <p:nvPr/>
        </p:nvPicPr>
        <p:blipFill>
          <a:blip r:embed="rId4"/>
          <a:srcRect/>
          <a:stretch>
            <a:fillRect/>
          </a:stretch>
        </p:blipFill>
        <p:spPr bwMode="auto">
          <a:xfrm>
            <a:off x="885825" y="2438400"/>
            <a:ext cx="3529013" cy="511175"/>
          </a:xfrm>
          <a:prstGeom prst="rect">
            <a:avLst/>
          </a:prstGeom>
          <a:noFill/>
          <a:ln w="9525">
            <a:noFill/>
            <a:miter lim="800000"/>
            <a:headEnd/>
            <a:tailEnd/>
          </a:ln>
        </p:spPr>
      </p:pic>
      <p:sp>
        <p:nvSpPr>
          <p:cNvPr id="70660" name="Rectangle 4"/>
          <p:cNvSpPr>
            <a:spLocks noChangeArrowheads="1"/>
          </p:cNvSpPr>
          <p:nvPr/>
        </p:nvSpPr>
        <p:spPr bwMode="auto">
          <a:xfrm>
            <a:off x="838200" y="4154487"/>
            <a:ext cx="3819525" cy="493713"/>
          </a:xfrm>
          <a:prstGeom prst="rect">
            <a:avLst/>
          </a:prstGeom>
          <a:noFill/>
          <a:ln w="9525">
            <a:noFill/>
            <a:miter lim="800000"/>
            <a:headEnd/>
            <a:tailEnd/>
          </a:ln>
        </p:spPr>
        <p:txBody>
          <a:bodyPr>
            <a:prstTxWarp prst="textNoShape">
              <a:avLst/>
            </a:prstTxWarp>
            <a:spAutoFit/>
          </a:bodyPr>
          <a:lstStyle/>
          <a:p>
            <a:pPr marL="342900" indent="-341313" algn="l">
              <a:buFontTx/>
              <a:buChar char="•"/>
            </a:pPr>
            <a:r>
              <a:rPr lang="en-US" b="0" dirty="0">
                <a:solidFill>
                  <a:srgbClr val="000000"/>
                </a:solidFill>
              </a:rPr>
              <a:t>complex figure</a:t>
            </a:r>
          </a:p>
        </p:txBody>
      </p:sp>
      <p:pic>
        <p:nvPicPr>
          <p:cNvPr id="70661" name="Picture 5" descr="Main Idea Head2"/>
          <p:cNvPicPr>
            <a:picLocks noChangeAspect="1" noChangeArrowheads="1"/>
          </p:cNvPicPr>
          <p:nvPr/>
        </p:nvPicPr>
        <p:blipFill>
          <a:blip r:embed="rId5"/>
          <a:srcRect/>
          <a:stretch>
            <a:fillRect/>
          </a:stretch>
        </p:blipFill>
        <p:spPr bwMode="auto">
          <a:xfrm>
            <a:off x="881063" y="762000"/>
            <a:ext cx="3529012" cy="511175"/>
          </a:xfrm>
          <a:prstGeom prst="rect">
            <a:avLst/>
          </a:prstGeom>
          <a:noFill/>
          <a:ln w="9525">
            <a:noFill/>
            <a:miter lim="800000"/>
            <a:headEnd/>
            <a:tailEnd/>
          </a:ln>
        </p:spPr>
      </p:pic>
      <p:sp>
        <p:nvSpPr>
          <p:cNvPr id="70663" name="Rectangle 7"/>
          <p:cNvSpPr>
            <a:spLocks noChangeArrowheads="1"/>
          </p:cNvSpPr>
          <p:nvPr/>
        </p:nvSpPr>
        <p:spPr bwMode="auto">
          <a:xfrm>
            <a:off x="838200" y="1576388"/>
            <a:ext cx="7553325" cy="493712"/>
          </a:xfrm>
          <a:prstGeom prst="rect">
            <a:avLst/>
          </a:prstGeom>
          <a:noFill/>
          <a:ln w="9525">
            <a:noFill/>
            <a:miter lim="800000"/>
            <a:headEnd/>
            <a:tailEnd/>
          </a:ln>
        </p:spPr>
        <p:txBody>
          <a:bodyPr>
            <a:prstTxWarp prst="textNoShape">
              <a:avLst/>
            </a:prstTxWarp>
            <a:spAutoFit/>
          </a:bodyPr>
          <a:lstStyle/>
          <a:p>
            <a:pPr marL="342900" indent="-342900" algn="l">
              <a:buFontTx/>
              <a:buChar char="•"/>
            </a:pPr>
            <a:r>
              <a:rPr lang="en-US" b="0" dirty="0">
                <a:solidFill>
                  <a:srgbClr val="000000"/>
                </a:solidFill>
              </a:rPr>
              <a:t>Find the area of complex figures.</a:t>
            </a:r>
          </a:p>
        </p:txBody>
      </p:sp>
      <p:pic>
        <p:nvPicPr>
          <p:cNvPr id="74760" name="Picture 12" descr="LH_7-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sp>
        <p:nvSpPr>
          <p:cNvPr id="10" name="Action Button: Forward or Next 9">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Screen shot 2009-12-10 at 6.47.28 AM.png"/>
          <p:cNvPicPr>
            <a:picLocks noChangeAspect="1"/>
          </p:cNvPicPr>
          <p:nvPr/>
        </p:nvPicPr>
        <p:blipFill>
          <a:blip r:embed="rId7"/>
          <a:stretch>
            <a:fillRect/>
          </a:stretch>
        </p:blipFill>
        <p:spPr>
          <a:xfrm>
            <a:off x="3026492" y="3371850"/>
            <a:ext cx="5965108" cy="2266950"/>
          </a:xfrm>
          <a:prstGeom prst="rect">
            <a:avLst/>
          </a:prstGeom>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ipe(left)">
                                      <p:cBhvr>
                                        <p:cTn id="7" dur="500"/>
                                        <p:tgtEl>
                                          <p:spTgt spid="706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63">
                                            <p:txEl>
                                              <p:pRg st="0" end="0"/>
                                            </p:txEl>
                                          </p:spTgt>
                                        </p:tgtEl>
                                        <p:attrNameLst>
                                          <p:attrName>style.visibility</p:attrName>
                                        </p:attrNameLst>
                                      </p:cBhvr>
                                      <p:to>
                                        <p:strVal val="visible"/>
                                      </p:to>
                                    </p:set>
                                    <p:animEffect transition="in" filter="wipe(left)">
                                      <p:cBhvr>
                                        <p:cTn id="12" dur="500"/>
                                        <p:tgtEl>
                                          <p:spTgt spid="706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0659"/>
                                        </p:tgtEl>
                                        <p:attrNameLst>
                                          <p:attrName>style.visibility</p:attrName>
                                        </p:attrNameLst>
                                      </p:cBhvr>
                                      <p:to>
                                        <p:strVal val="visible"/>
                                      </p:to>
                                    </p:set>
                                    <p:animEffect transition="in" filter="wipe(left)">
                                      <p:cBhvr>
                                        <p:cTn id="17" dur="500"/>
                                        <p:tgtEl>
                                          <p:spTgt spid="706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60"/>
                                        </p:tgtEl>
                                        <p:attrNameLst>
                                          <p:attrName>style.visibility</p:attrName>
                                        </p:attrNameLst>
                                      </p:cBhvr>
                                      <p:to>
                                        <p:strVal val="visible"/>
                                      </p:to>
                                    </p:set>
                                    <p:animEffect transition="in" filter="wipe(left)">
                                      <p:cBhvr>
                                        <p:cTn id="22" dur="500"/>
                                        <p:tgtEl>
                                          <p:spTgt spid="7066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P spid="70663" grpId="0" build="p" autoUpdateAnimBg="0" advAuto="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3" name="Rectangle 4"/>
          <p:cNvSpPr>
            <a:spLocks noChangeArrowheads="1"/>
          </p:cNvSpPr>
          <p:nvPr/>
        </p:nvSpPr>
        <p:spPr bwMode="auto">
          <a:xfrm>
            <a:off x="1057275" y="1503363"/>
            <a:ext cx="7705725" cy="2308324"/>
          </a:xfrm>
          <a:prstGeom prst="rect">
            <a:avLst/>
          </a:prstGeom>
          <a:noFill/>
          <a:ln w="9525">
            <a:noFill/>
            <a:miter lim="800000"/>
            <a:headEnd/>
            <a:tailEnd/>
          </a:ln>
        </p:spPr>
        <p:txBody>
          <a:bodyPr>
            <a:prstTxWarp prst="textNoShape">
              <a:avLst/>
            </a:prstTxWarp>
            <a:spAutoFit/>
          </a:bodyPr>
          <a:lstStyle/>
          <a:p>
            <a:pPr algn="l"/>
            <a:r>
              <a:rPr lang="en-US" sz="2400" b="1" u="sng" dirty="0">
                <a:ea typeface="Times New Roman" pitchFamily="-112" charset="0"/>
                <a:cs typeface="Times New Roman" pitchFamily="-112" charset="0"/>
              </a:rPr>
              <a:t>Standard 7MG2.1</a:t>
            </a:r>
            <a:r>
              <a:rPr lang="en-US" sz="2400" b="1" u="sng" dirty="0" smtClean="0">
                <a:solidFill>
                  <a:srgbClr val="FF0000"/>
                </a:solidFill>
                <a:ea typeface="Times New Roman" pitchFamily="-112" charset="0"/>
                <a:cs typeface="Times New Roman" pitchFamily="-112" charset="0"/>
              </a:rPr>
              <a:t> </a:t>
            </a:r>
          </a:p>
          <a:p>
            <a:pPr algn="l"/>
            <a:r>
              <a:rPr lang="en-US" sz="2400" b="1" dirty="0" smtClean="0">
                <a:solidFill>
                  <a:srgbClr val="3366FF"/>
                </a:solidFill>
                <a:ea typeface="Times New Roman" pitchFamily="-112" charset="0"/>
                <a:cs typeface="Times New Roman" pitchFamily="-112" charset="0"/>
              </a:rPr>
              <a:t>Use </a:t>
            </a:r>
            <a:r>
              <a:rPr lang="en-US" sz="2400" b="1" dirty="0">
                <a:solidFill>
                  <a:srgbClr val="3366FF"/>
                </a:solidFill>
                <a:ea typeface="Times New Roman" pitchFamily="-112" charset="0"/>
                <a:cs typeface="Times New Roman" pitchFamily="-112" charset="0"/>
              </a:rPr>
              <a:t>formulas routinely for finding the </a:t>
            </a:r>
            <a:r>
              <a:rPr lang="en-US" sz="2400" b="0" dirty="0">
                <a:solidFill>
                  <a:srgbClr val="000000"/>
                </a:solidFill>
                <a:ea typeface="Times New Roman" pitchFamily="-112" charset="0"/>
                <a:cs typeface="Times New Roman" pitchFamily="-112" charset="0"/>
              </a:rPr>
              <a:t>perimeter and </a:t>
            </a:r>
            <a:r>
              <a:rPr lang="en-US" sz="2400" b="1" dirty="0">
                <a:solidFill>
                  <a:srgbClr val="3366FF"/>
                </a:solidFill>
                <a:ea typeface="Times New Roman" pitchFamily="-112" charset="0"/>
                <a:cs typeface="Times New Roman" pitchFamily="-112" charset="0"/>
              </a:rPr>
              <a:t>area of basic two-dimensional figures</a:t>
            </a:r>
            <a:r>
              <a:rPr lang="en-US" sz="2400" dirty="0">
                <a:solidFill>
                  <a:srgbClr val="00539D"/>
                </a:solidFill>
                <a:ea typeface="Times New Roman" pitchFamily="-112" charset="0"/>
                <a:cs typeface="Times New Roman" pitchFamily="-112" charset="0"/>
              </a:rPr>
              <a:t> </a:t>
            </a:r>
            <a:r>
              <a:rPr lang="en-US" sz="2400" b="0" dirty="0">
                <a:solidFill>
                  <a:srgbClr val="000000"/>
                </a:solidFill>
                <a:ea typeface="Times New Roman" pitchFamily="-112" charset="0"/>
                <a:cs typeface="Times New Roman" pitchFamily="-112" charset="0"/>
              </a:rPr>
              <a:t>and the surface area and volume of basic three-dimensional figures, </a:t>
            </a:r>
            <a:r>
              <a:rPr lang="en-US" sz="2400" b="1" dirty="0">
                <a:solidFill>
                  <a:srgbClr val="3366FF"/>
                </a:solidFill>
                <a:ea typeface="Times New Roman" pitchFamily="-112" charset="0"/>
                <a:cs typeface="Times New Roman" pitchFamily="-112" charset="0"/>
              </a:rPr>
              <a:t>including rectangles, parallelograms, trapezoids, squares, triangles, circles, </a:t>
            </a:r>
            <a:r>
              <a:rPr lang="en-US" sz="2400" b="0" dirty="0">
                <a:solidFill>
                  <a:srgbClr val="000000"/>
                </a:solidFill>
                <a:ea typeface="Times New Roman" pitchFamily="-112" charset="0"/>
                <a:cs typeface="Times New Roman" pitchFamily="-112" charset="0"/>
              </a:rPr>
              <a:t>prisms, and cylinders.</a:t>
            </a:r>
            <a:r>
              <a:rPr lang="en-US" sz="2400" b="0" dirty="0" smtClean="0">
                <a:solidFill>
                  <a:srgbClr val="000000"/>
                </a:solidFill>
                <a:ea typeface="Times New Roman" pitchFamily="-112" charset="0"/>
                <a:cs typeface="Times New Roman" pitchFamily="-112" charset="0"/>
              </a:rPr>
              <a:t> </a:t>
            </a:r>
            <a:endParaRPr lang="en-US" sz="2400" b="0" dirty="0">
              <a:solidFill>
                <a:srgbClr val="000000"/>
              </a:solidFill>
              <a:ea typeface="Times New Roman" pitchFamily="-112" charset="0"/>
              <a:cs typeface="Times New Roman" pitchFamily="-112" charset="0"/>
            </a:endParaRPr>
          </a:p>
        </p:txBody>
      </p:sp>
      <p:pic>
        <p:nvPicPr>
          <p:cNvPr id="76805" name="Picture 7" descr="LH_7-3"/>
          <p:cNvPicPr>
            <a:picLocks noChangeAspect="1" noChangeArrowheads="1"/>
          </p:cNvPicPr>
          <p:nvPr/>
        </p:nvPicPr>
        <p:blipFill>
          <a:blip r:embed="rId4"/>
          <a:srcRect/>
          <a:stretch>
            <a:fillRect/>
          </a:stretch>
        </p:blipFill>
        <p:spPr bwMode="hidden">
          <a:xfrm>
            <a:off x="0" y="0"/>
            <a:ext cx="9144000" cy="731838"/>
          </a:xfrm>
          <a:prstGeom prst="rect">
            <a:avLst/>
          </a:prstGeom>
          <a:noFill/>
          <a:ln w="9525">
            <a:noFill/>
            <a:miter lim="800000"/>
            <a:headEnd/>
            <a:tailEnd/>
          </a:ln>
        </p:spPr>
      </p:pic>
      <p:pic>
        <p:nvPicPr>
          <p:cNvPr id="76806" name="Picture 8" descr="CA STDS ICON"/>
          <p:cNvPicPr>
            <a:picLocks noChangeAspect="1" noChangeArrowheads="1"/>
          </p:cNvPicPr>
          <p:nvPr/>
        </p:nvPicPr>
        <p:blipFill>
          <a:blip r:embed="rId5"/>
          <a:srcRect/>
          <a:stretch>
            <a:fillRect/>
          </a:stretch>
        </p:blipFill>
        <p:spPr bwMode="auto">
          <a:xfrm>
            <a:off x="1147763" y="765175"/>
            <a:ext cx="4378325" cy="695325"/>
          </a:xfrm>
          <a:prstGeom prst="rect">
            <a:avLst/>
          </a:prstGeom>
          <a:noFill/>
          <a:ln w="9525">
            <a:noFill/>
            <a:miter lim="800000"/>
            <a:headEnd/>
            <a:tailEnd/>
          </a:ln>
        </p:spPr>
      </p:pic>
      <p:sp>
        <p:nvSpPr>
          <p:cNvPr id="8" name="Action Button: Forward or Next 7">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147762" y="4221540"/>
            <a:ext cx="7310437" cy="1569660"/>
          </a:xfrm>
          <a:prstGeom prst="rect">
            <a:avLst/>
          </a:prstGeom>
        </p:spPr>
        <p:txBody>
          <a:bodyPr wrap="square">
            <a:spAutoFit/>
          </a:bodyPr>
          <a:lstStyle/>
          <a:p>
            <a:r>
              <a:rPr lang="en-US" sz="2400" b="1" u="sng" dirty="0" smtClean="0">
                <a:ea typeface="Times New Roman" pitchFamily="-112" charset="0"/>
                <a:cs typeface="Times New Roman" pitchFamily="-112" charset="0"/>
              </a:rPr>
              <a:t>Standard 7MG2.2</a:t>
            </a:r>
            <a:endParaRPr lang="en-US" sz="2400" b="1" u="sng" dirty="0" smtClean="0">
              <a:solidFill>
                <a:srgbClr val="FF0000"/>
              </a:solidFill>
              <a:ea typeface="Times New Roman" pitchFamily="-112" charset="0"/>
              <a:cs typeface="Times New Roman" pitchFamily="-112" charset="0"/>
            </a:endParaRPr>
          </a:p>
          <a:p>
            <a:r>
              <a:rPr lang="en-US" sz="2400" dirty="0" smtClean="0">
                <a:solidFill>
                  <a:srgbClr val="FF0000"/>
                </a:solidFill>
                <a:ea typeface="Times New Roman" pitchFamily="-112" charset="0"/>
                <a:cs typeface="Times New Roman" pitchFamily="-112" charset="0"/>
              </a:rPr>
              <a:t> </a:t>
            </a:r>
            <a:r>
              <a:rPr lang="en-US" sz="2400" dirty="0" smtClean="0">
                <a:solidFill>
                  <a:srgbClr val="000000"/>
                </a:solidFill>
                <a:ea typeface="Times New Roman" pitchFamily="-112" charset="0"/>
                <a:cs typeface="Times New Roman" pitchFamily="-112" charset="0"/>
              </a:rPr>
              <a:t>Estimate and </a:t>
            </a:r>
            <a:r>
              <a:rPr lang="en-US" sz="2400" b="1" dirty="0" smtClean="0">
                <a:solidFill>
                  <a:srgbClr val="3366FF"/>
                </a:solidFill>
                <a:ea typeface="Times New Roman" pitchFamily="-112" charset="0"/>
                <a:cs typeface="Times New Roman" pitchFamily="-112" charset="0"/>
              </a:rPr>
              <a:t>compute the area of more complex or irregular two- </a:t>
            </a:r>
            <a:r>
              <a:rPr lang="en-US" sz="2400" dirty="0" smtClean="0">
                <a:solidFill>
                  <a:srgbClr val="000000"/>
                </a:solidFill>
                <a:ea typeface="Times New Roman" pitchFamily="-112" charset="0"/>
                <a:cs typeface="Times New Roman" pitchFamily="-112" charset="0"/>
              </a:rPr>
              <a:t>and three-</a:t>
            </a:r>
            <a:r>
              <a:rPr lang="en-US" sz="2400" b="1" dirty="0" smtClean="0">
                <a:solidFill>
                  <a:srgbClr val="3366FF"/>
                </a:solidFill>
                <a:ea typeface="Times New Roman" pitchFamily="-112" charset="0"/>
                <a:cs typeface="Times New Roman" pitchFamily="-112" charset="0"/>
              </a:rPr>
              <a:t>dimensional figures by breaking the figures down into more basic geometric objects.</a:t>
            </a:r>
            <a:endParaRPr lang="en-US" sz="2400" b="1" dirty="0">
              <a:solidFill>
                <a:srgbClr val="3366FF"/>
              </a:solidFill>
              <a:ea typeface="Times New Roman" pitchFamily="-112" charset="0"/>
              <a:cs typeface="Times New Roman" pitchFamily="-112"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wipe(left)">
                                      <p:cBhvr>
                                        <p:cTn id="7" dur="500"/>
                                        <p:tgtEl>
                                          <p:spTgt spid="768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10"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4136" name="Picture 8" descr="MAC3_p360"/>
          <p:cNvPicPr>
            <a:picLocks noChangeAspect="1" noChangeArrowheads="1"/>
          </p:cNvPicPr>
          <p:nvPr/>
        </p:nvPicPr>
        <p:blipFill>
          <a:blip r:embed="rId4"/>
          <a:srcRect/>
          <a:stretch>
            <a:fillRect/>
          </a:stretch>
        </p:blipFill>
        <p:spPr bwMode="auto">
          <a:xfrm>
            <a:off x="504031" y="1230313"/>
            <a:ext cx="8135938" cy="4256087"/>
          </a:xfrm>
          <a:prstGeom prst="rect">
            <a:avLst/>
          </a:prstGeom>
          <a:noFill/>
          <a:ln w="9525">
            <a:noFill/>
            <a:miter lim="800000"/>
            <a:headEnd/>
            <a:tailEnd/>
          </a:ln>
        </p:spPr>
      </p:pic>
      <p:pic>
        <p:nvPicPr>
          <p:cNvPr id="78853" name="Picture 9" descr="LH_7-3"/>
          <p:cNvPicPr>
            <a:picLocks noChangeAspect="1" noChangeArrowheads="1"/>
          </p:cNvPicPr>
          <p:nvPr/>
        </p:nvPicPr>
        <p:blipFill>
          <a:blip r:embed="rId5"/>
          <a:srcRect/>
          <a:stretch>
            <a:fillRect/>
          </a:stretch>
        </p:blipFill>
        <p:spPr bwMode="hidden">
          <a:xfrm>
            <a:off x="0" y="0"/>
            <a:ext cx="9144000" cy="731838"/>
          </a:xfrm>
          <a:prstGeom prst="rect">
            <a:avLst/>
          </a:prstGeom>
          <a:noFill/>
          <a:ln w="9525">
            <a:noFill/>
            <a:miter lim="800000"/>
            <a:headEnd/>
            <a:tailEnd/>
          </a:ln>
        </p:spPr>
      </p:pic>
      <p:sp>
        <p:nvSpPr>
          <p:cNvPr id="8" name="Action Button: Forward or Next 7">
            <a:hlinkClick r:id="" action="ppaction://hlinkshowjump?jump=nextslide" highlightClick="1"/>
          </p:cNvPr>
          <p:cNvSpPr/>
          <p:nvPr/>
        </p:nvSpPr>
        <p:spPr>
          <a:xfrm>
            <a:off x="8458200" y="6229350"/>
            <a:ext cx="685800" cy="62865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7772400" y="6229350"/>
            <a:ext cx="685800" cy="6286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558329" y="2220749"/>
            <a:ext cx="7937023" cy="702558"/>
            <a:chOff x="558329" y="2220749"/>
            <a:chExt cx="7937023" cy="702558"/>
          </a:xfrm>
        </p:grpSpPr>
        <p:sp>
          <p:nvSpPr>
            <p:cNvPr id="12" name="Rectangle 11"/>
            <p:cNvSpPr/>
            <p:nvPr/>
          </p:nvSpPr>
          <p:spPr>
            <a:xfrm>
              <a:off x="558329" y="2220749"/>
              <a:ext cx="1631195" cy="702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324600" y="2220749"/>
              <a:ext cx="2170752" cy="702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55296" y="3613074"/>
            <a:ext cx="7937023" cy="980823"/>
            <a:chOff x="558329" y="2220749"/>
            <a:chExt cx="7937023" cy="702558"/>
          </a:xfrm>
        </p:grpSpPr>
        <p:sp>
          <p:nvSpPr>
            <p:cNvPr id="16" name="Rectangle 15"/>
            <p:cNvSpPr/>
            <p:nvPr/>
          </p:nvSpPr>
          <p:spPr>
            <a:xfrm>
              <a:off x="558329" y="2220749"/>
              <a:ext cx="1631195" cy="702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324600" y="2220749"/>
              <a:ext cx="2170752" cy="702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54424" y="4609543"/>
            <a:ext cx="7937023" cy="755325"/>
            <a:chOff x="558329" y="2220749"/>
            <a:chExt cx="7937023" cy="702558"/>
          </a:xfrm>
        </p:grpSpPr>
        <p:sp>
          <p:nvSpPr>
            <p:cNvPr id="19" name="Rectangle 18"/>
            <p:cNvSpPr/>
            <p:nvPr/>
          </p:nvSpPr>
          <p:spPr>
            <a:xfrm>
              <a:off x="558329" y="2220749"/>
              <a:ext cx="1631195" cy="702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324600" y="2220749"/>
              <a:ext cx="2170752" cy="702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53585" y="2909650"/>
            <a:ext cx="7937023" cy="702558"/>
            <a:chOff x="558329" y="2220749"/>
            <a:chExt cx="7937023" cy="702558"/>
          </a:xfrm>
        </p:grpSpPr>
        <p:sp>
          <p:nvSpPr>
            <p:cNvPr id="22" name="Rectangle 21"/>
            <p:cNvSpPr/>
            <p:nvPr/>
          </p:nvSpPr>
          <p:spPr>
            <a:xfrm>
              <a:off x="558329" y="2220749"/>
              <a:ext cx="1631195" cy="702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324600" y="2220749"/>
              <a:ext cx="2170752" cy="7025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p:cNvSpPr/>
          <p:nvPr/>
        </p:nvSpPr>
        <p:spPr>
          <a:xfrm>
            <a:off x="2189524" y="2220749"/>
            <a:ext cx="4171043" cy="702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187904" y="2922196"/>
            <a:ext cx="4150768" cy="702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187904" y="3629894"/>
            <a:ext cx="4139821" cy="9576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187904" y="4604983"/>
            <a:ext cx="4139821" cy="770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Triangle 28"/>
          <p:cNvSpPr/>
          <p:nvPr/>
        </p:nvSpPr>
        <p:spPr>
          <a:xfrm>
            <a:off x="3581400" y="2999507"/>
            <a:ext cx="1905000" cy="505693"/>
          </a:xfrm>
          <a:prstGeom prst="rtTriangl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rapezoid 29"/>
          <p:cNvSpPr/>
          <p:nvPr/>
        </p:nvSpPr>
        <p:spPr>
          <a:xfrm>
            <a:off x="3886200" y="3810000"/>
            <a:ext cx="1041871" cy="609600"/>
          </a:xfrm>
          <a:prstGeom prst="trapezoi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063529" y="4693532"/>
            <a:ext cx="737071" cy="64046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p:cNvGrpSpPr/>
          <p:nvPr/>
        </p:nvGrpSpPr>
        <p:grpSpPr>
          <a:xfrm>
            <a:off x="2920529" y="2308884"/>
            <a:ext cx="2946871" cy="446251"/>
            <a:chOff x="2920529" y="2308884"/>
            <a:chExt cx="2946871" cy="446251"/>
          </a:xfrm>
        </p:grpSpPr>
        <p:sp>
          <p:nvSpPr>
            <p:cNvPr id="28" name="Parallelogram 27"/>
            <p:cNvSpPr/>
            <p:nvPr/>
          </p:nvSpPr>
          <p:spPr>
            <a:xfrm>
              <a:off x="2920529" y="2308884"/>
              <a:ext cx="1041871" cy="446251"/>
            </a:xfrm>
            <a:prstGeom prst="parallelogram">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495800" y="2445948"/>
              <a:ext cx="1371600" cy="240535"/>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32893" y="1230312"/>
            <a:ext cx="7979644" cy="4143037"/>
            <a:chOff x="532893" y="1230312"/>
            <a:chExt cx="7979644" cy="4143037"/>
          </a:xfrm>
        </p:grpSpPr>
        <p:sp>
          <p:nvSpPr>
            <p:cNvPr id="35" name="Rectangle 34"/>
            <p:cNvSpPr/>
            <p:nvPr/>
          </p:nvSpPr>
          <p:spPr>
            <a:xfrm>
              <a:off x="553585" y="1230312"/>
              <a:ext cx="7958952" cy="414303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32893" y="2209800"/>
              <a:ext cx="7954169" cy="2308324"/>
            </a:xfrm>
            <a:prstGeom prst="rect">
              <a:avLst/>
            </a:prstGeom>
            <a:noFill/>
          </p:spPr>
          <p:txBody>
            <a:bodyPr wrap="square" rtlCol="0">
              <a:spAutoFit/>
            </a:bodyPr>
            <a:lstStyle/>
            <a:p>
              <a:r>
                <a:rPr lang="en-US" sz="3600" dirty="0" smtClean="0">
                  <a:solidFill>
                    <a:schemeClr val="bg1"/>
                  </a:solidFill>
                </a:rPr>
                <a:t>You will be given an index card. As we review each of the following formulas, write the name, draw the shape, and record the appropriate formula.</a:t>
              </a:r>
              <a:endParaRPr lang="en-US" sz="3600" dirty="0">
                <a:solidFill>
                  <a:schemeClr val="bg1"/>
                </a:solidFill>
              </a:endParaRPr>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nodeType="clickEffect">
                                  <p:stCondLst>
                                    <p:cond delay="0"/>
                                  </p:stCondLst>
                                  <p:childTnLst>
                                    <p:anim calcmode="lin" valueType="num">
                                      <p:cBhvr>
                                        <p:cTn id="10" dur="500"/>
                                        <p:tgtEl>
                                          <p:spTgt spid="36"/>
                                        </p:tgtEl>
                                        <p:attrNameLst>
                                          <p:attrName>ppt_w</p:attrName>
                                        </p:attrNameLst>
                                      </p:cBhvr>
                                      <p:tavLst>
                                        <p:tav tm="0">
                                          <p:val>
                                            <p:strVal val="ppt_w"/>
                                          </p:val>
                                        </p:tav>
                                        <p:tav tm="100000">
                                          <p:val>
                                            <p:fltVal val="0"/>
                                          </p:val>
                                        </p:tav>
                                      </p:tavLst>
                                    </p:anim>
                                    <p:anim calcmode="lin" valueType="num">
                                      <p:cBhvr>
                                        <p:cTn id="11" dur="500"/>
                                        <p:tgtEl>
                                          <p:spTgt spid="36"/>
                                        </p:tgtEl>
                                        <p:attrNameLst>
                                          <p:attrName>ppt_h</p:attrName>
                                        </p:attrNameLst>
                                      </p:cBhvr>
                                      <p:tavLst>
                                        <p:tav tm="0">
                                          <p:val>
                                            <p:strVal val="ppt_h"/>
                                          </p:val>
                                        </p:tav>
                                        <p:tav tm="100000">
                                          <p:val>
                                            <p:fltVal val="0"/>
                                          </p:val>
                                        </p:tav>
                                      </p:tavLst>
                                    </p:anim>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nodeType="clickEffect">
                                  <p:stCondLst>
                                    <p:cond delay="0"/>
                                  </p:stCondLst>
                                  <p:childTnLst>
                                    <p:anim calcmode="lin" valueType="num">
                                      <p:cBhvr>
                                        <p:cTn id="16" dur="500"/>
                                        <p:tgtEl>
                                          <p:spTgt spid="14"/>
                                        </p:tgtEl>
                                        <p:attrNameLst>
                                          <p:attrName>ppt_w</p:attrName>
                                        </p:attrNameLst>
                                      </p:cBhvr>
                                      <p:tavLst>
                                        <p:tav tm="0">
                                          <p:val>
                                            <p:strVal val="ppt_w"/>
                                          </p:val>
                                        </p:tav>
                                        <p:tav tm="100000">
                                          <p:val>
                                            <p:fltVal val="0"/>
                                          </p:val>
                                        </p:tav>
                                      </p:tavLst>
                                    </p:anim>
                                    <p:anim calcmode="lin" valueType="num">
                                      <p:cBhvr>
                                        <p:cTn id="17" dur="500"/>
                                        <p:tgtEl>
                                          <p:spTgt spid="14"/>
                                        </p:tgtEl>
                                        <p:attrNameLst>
                                          <p:attrName>ppt_h</p:attrName>
                                        </p:attrNameLst>
                                      </p:cBhvr>
                                      <p:tavLst>
                                        <p:tav tm="0">
                                          <p:val>
                                            <p:strVal val="ppt_h"/>
                                          </p:val>
                                        </p:tav>
                                        <p:tav tm="100000">
                                          <p:val>
                                            <p:fltVal val="0"/>
                                          </p:val>
                                        </p:tav>
                                      </p:tavLst>
                                    </p:anim>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p:cTn id="28" dur="500"/>
                                        <p:tgtEl>
                                          <p:spTgt spid="21"/>
                                        </p:tgtEl>
                                        <p:attrNameLst>
                                          <p:attrName>ppt_w</p:attrName>
                                        </p:attrNameLst>
                                      </p:cBhvr>
                                      <p:tavLst>
                                        <p:tav tm="0">
                                          <p:val>
                                            <p:strVal val="ppt_w"/>
                                          </p:val>
                                        </p:tav>
                                        <p:tav tm="100000">
                                          <p:val>
                                            <p:fltVal val="0"/>
                                          </p:val>
                                        </p:tav>
                                      </p:tavLst>
                                    </p:anim>
                                    <p:anim calcmode="lin" valueType="num">
                                      <p:cBhvr>
                                        <p:cTn id="29" dur="500"/>
                                        <p:tgtEl>
                                          <p:spTgt spid="21"/>
                                        </p:tgtEl>
                                        <p:attrNameLst>
                                          <p:attrName>ppt_h</p:attrName>
                                        </p:attrNameLst>
                                      </p:cBhvr>
                                      <p:tavLst>
                                        <p:tav tm="0">
                                          <p:val>
                                            <p:strVal val="ppt_h"/>
                                          </p:val>
                                        </p:tav>
                                        <p:tav tm="100000">
                                          <p:val>
                                            <p:fltVal val="0"/>
                                          </p:val>
                                        </p:tav>
                                      </p:tavLst>
                                    </p:anim>
                                    <p:set>
                                      <p:cBhvr>
                                        <p:cTn id="30" dur="1" fill="hold">
                                          <p:stCondLst>
                                            <p:cond delay="499"/>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xit" presetSubtype="32" fill="hold" nodeType="clickEffect">
                                  <p:stCondLst>
                                    <p:cond delay="0"/>
                                  </p:stCondLst>
                                  <p:childTnLst>
                                    <p:anim calcmode="lin" valueType="num">
                                      <p:cBhvr>
                                        <p:cTn id="40" dur="500"/>
                                        <p:tgtEl>
                                          <p:spTgt spid="15"/>
                                        </p:tgtEl>
                                        <p:attrNameLst>
                                          <p:attrName>ppt_w</p:attrName>
                                        </p:attrNameLst>
                                      </p:cBhvr>
                                      <p:tavLst>
                                        <p:tav tm="0">
                                          <p:val>
                                            <p:strVal val="ppt_w"/>
                                          </p:val>
                                        </p:tav>
                                        <p:tav tm="100000">
                                          <p:val>
                                            <p:fltVal val="0"/>
                                          </p:val>
                                        </p:tav>
                                      </p:tavLst>
                                    </p:anim>
                                    <p:anim calcmode="lin" valueType="num">
                                      <p:cBhvr>
                                        <p:cTn id="41" dur="500"/>
                                        <p:tgtEl>
                                          <p:spTgt spid="15"/>
                                        </p:tgtEl>
                                        <p:attrNameLst>
                                          <p:attrName>ppt_h</p:attrName>
                                        </p:attrNameLst>
                                      </p:cBhvr>
                                      <p:tavLst>
                                        <p:tav tm="0">
                                          <p:val>
                                            <p:strVal val="ppt_h"/>
                                          </p:val>
                                        </p:tav>
                                        <p:tav tm="100000">
                                          <p:val>
                                            <p:fltVal val="0"/>
                                          </p:val>
                                        </p:tav>
                                      </p:tavLst>
                                    </p:anim>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3" presetClass="exit" presetSubtype="32" fill="hold" nodeType="clickEffect">
                                  <p:stCondLst>
                                    <p:cond delay="0"/>
                                  </p:stCondLst>
                                  <p:childTnLst>
                                    <p:anim calcmode="lin" valueType="num">
                                      <p:cBhvr>
                                        <p:cTn id="52" dur="500"/>
                                        <p:tgtEl>
                                          <p:spTgt spid="18"/>
                                        </p:tgtEl>
                                        <p:attrNameLst>
                                          <p:attrName>ppt_w</p:attrName>
                                        </p:attrNameLst>
                                      </p:cBhvr>
                                      <p:tavLst>
                                        <p:tav tm="0">
                                          <p:val>
                                            <p:strVal val="ppt_w"/>
                                          </p:val>
                                        </p:tav>
                                        <p:tav tm="100000">
                                          <p:val>
                                            <p:fltVal val="0"/>
                                          </p:val>
                                        </p:tav>
                                      </p:tavLst>
                                    </p:anim>
                                    <p:anim calcmode="lin" valueType="num">
                                      <p:cBhvr>
                                        <p:cTn id="53" dur="500"/>
                                        <p:tgtEl>
                                          <p:spTgt spid="18"/>
                                        </p:tgtEl>
                                        <p:attrNameLst>
                                          <p:attrName>ppt_h</p:attrName>
                                        </p:attrNameLst>
                                      </p:cBhvr>
                                      <p:tavLst>
                                        <p:tav tm="0">
                                          <p:val>
                                            <p:strVal val="ppt_h"/>
                                          </p:val>
                                        </p:tav>
                                        <p:tav tm="100000">
                                          <p:val>
                                            <p:fltVal val="0"/>
                                          </p:val>
                                        </p:tav>
                                      </p:tavLst>
                                    </p:anim>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0" grpId="0" animBg="1"/>
      <p:bldP spid="31"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9"/>
  <p:tag name="SLIDEGUID" val="AF7BA63C6DB7479D8DF3FBF80FF1DF1B"/>
  <p:tag name="ANSWERSALIAS" val="A¤B¤C¤D"/>
  <p:tag name="RESPONSESGATHERED" val="False"/>
  <p:tag name="QUESTIONTEXT" val="Find the circumference and area of the circle in the figure. Round to the nearest tenth. "/>
  <p:tag name="QUESTIONALIAS" val="Find the circumference and area of the circle in the figure. Round to the nearest tenth. "/>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43EFFF67EDE1476998D69F088EFFD1E9"/>
  <p:tag name="ANSWERSALIAS" val="A¤B¤C¤D"/>
  <p:tag name="RESPONSESGATHERED" val="False"/>
  <p:tag name="QUESTIONTEXT" val="Find the coordinates of the vertices of triangle LMN with vertices L(2, –1), M(0, –3), and N(4, –3) translated by (–2, 3)."/>
  <p:tag name="QUESTIONALIAS" val="Find the coordinates of the vertices of triangle LMN with vertices L(2, –1), M(0, –3), and N(4, –3) translated by (–2, 3)."/>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3"/>
  <p:tag name="SLIDEGUID" val="EF639359F44E4FA1A5DB566983E80AA3"/>
  <p:tag name="ANSWERSALIAS" val="A|smicln|B|smicln|C|smicln|D"/>
  <p:tag name="RESPONSESGATHERED" val="False"/>
  <p:tag name="QUESTIONTEXT" val="Find the area of the complex figure. Round to the nearest tenth."/>
  <p:tag name="QUESTIONALIAS" val="Find the area of the complex figure. Round to the nearest tenth."/>
  <p:tag name="ANIMREMOVED" val="False"/>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10"/>
  <p:tag name="FONTSIZE" val="20"/>
  <p:tag name="BULLETTYPE" val="ppBulletAlphaUCPeriod"/>
  <p:tag name="ANSWERTEXT" val="A&#10;B&#10;C&#10;D"/>
  <p:tag name="OLDNUMANSWERS" val="4"/>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3"/>
  <p:tag name="SLIDEGUID" val="262A54B734C9441090194240808D9F0A"/>
  <p:tag name="ANSWERSALIAS" val="A¤B¤C¤D"/>
  <p:tag name="RESPONSESGATHERED" val="False"/>
  <p:tag name="QUESTIONTEXT" val="GARDENING  The dimensions of a flower garden are shown. What is the area of the garden?"/>
  <p:tag name="QUESTIONALIAS" val="GARDENING  The dimensions of a flower garden are shown. What is the area of the garden?"/>
  <p:tag name="ANIMREMOVED" val="False"/>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3"/>
  <p:tag name="ANSWERSALIAS" val="A¤B¤C¤D"/>
  <p:tag name="RESPONSESGATHERED" val="False"/>
  <p:tag name="SLIDEGUID" val="3050E078C04911DB87B1000D93448B5C"/>
  <p:tag name="QUESTIONTEXT" val="Find the area of the shaded portion of the square. Round to the nearest tenth if necessary."/>
  <p:tag name="QUESTIONALIAS" val="Find the area of the shaded portion of the square. Round to the nearest tenth if necessary."/>
  <p:tag name="ANIMREMOVED" val="False"/>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8DC237A25B424C7A8865C92408657EBE"/>
  <p:tag name="ANSWERSALIAS" val="A¤B¤C¤D"/>
  <p:tag name="RESPONSESGATHERED" val="False"/>
  <p:tag name="QUESTIONTEXT" val="Find the coordinates of the vertices of rectangle JKLM with vertices J(–5, 4), K(–2, 4), L(–2, 3), and M(–5, 3) translated by (1, –2)."/>
  <p:tag name="QUESTIONALIAS" val="Find the coordinates of the vertices of rectangle JKLM with vertices J(–5, 4), K(–2, 4), L(–2, 3), and M(–5, 3) translated by (1, –2)."/>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9"/>
  <p:tag name="SLIDEGUID" val="C3ABDCEC2FC24613A1D5E3AE10BAA2F8"/>
  <p:tag name="ANSWERSALIAS" val="A¤B¤C¤D"/>
  <p:tag name="RESPONSESGATHERED" val="False"/>
  <p:tag name="QUESTIONTEXT" val="Find the circumference and area of the circle in the figure. Round to the nearest tenth."/>
  <p:tag name="QUESTIONALIAS" val="Find the circumference and area of the circle in the figure. Round to the nearest tenth."/>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679</TotalTime>
  <Words>1690</Words>
  <Application>Microsoft Macintosh PowerPoint</Application>
  <PresentationFormat>On-screen Show (4:3)</PresentationFormat>
  <Paragraphs>168</Paragraphs>
  <Slides>28</Slides>
  <Notes>24</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Splash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EUSD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Mitchell</dc:creator>
  <cp:lastModifiedBy>MMitchell</cp:lastModifiedBy>
  <cp:revision>70</cp:revision>
  <dcterms:created xsi:type="dcterms:W3CDTF">2009-12-10T16:48:02Z</dcterms:created>
  <dcterms:modified xsi:type="dcterms:W3CDTF">2009-12-10T18:36:08Z</dcterms:modified>
</cp:coreProperties>
</file>