
<file path=[Content_Types].xml><?xml version="1.0" encoding="utf-8"?>
<Types xmlns="http://schemas.openxmlformats.org/package/2006/content-types">
  <Override PartName="/ppt/slides/slide14.xml" ContentType="application/vnd.openxmlformats-officedocument.presentationml.slide+xml"/>
  <Override PartName="/ppt/tags/tag24.xml" ContentType="application/vnd.openxmlformats-officedocument.presentationml.tags+xml"/>
  <Override PartName="/ppt/notesSlides/notesSlide16.xml" ContentType="application/vnd.openxmlformats-officedocument.presentationml.notesSlide+xml"/>
  <Override PartName="/ppt/tags/tag33.xml" ContentType="application/vnd.openxmlformats-officedocument.presentationml.tags+xml"/>
  <Default Extension="xml" ContentType="application/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notesSlides/notesSlide1.xml" ContentType="application/vnd.openxmlformats-officedocument.presentationml.notesSlide+xml"/>
  <Override PartName="/ppt/slides/slide21.xml" ContentType="application/vnd.openxmlformats-officedocument.presentationml.slide+xml"/>
  <Override PartName="/ppt/slides/slide5.xml" ContentType="application/vnd.openxmlformats-officedocument.presentationml.slide+xml"/>
  <Override PartName="/ppt/tags/tag4.xml" ContentType="application/vnd.openxmlformats-officedocument.presentationml.tags+xml"/>
  <Override PartName="/ppt/notesSlides/notesSlide9.xml" ContentType="application/vnd.openxmlformats-officedocument.presentationml.notesSlide+xml"/>
  <Override PartName="/ppt/slideLayouts/slideLayout5.xml" ContentType="application/vnd.openxmlformats-officedocument.presentationml.slideLayout+xml"/>
  <Override PartName="/ppt/tags/tag23.xml" ContentType="application/vnd.openxmlformats-officedocument.presentationml.tags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ppt/tags/tag32.xml" ContentType="application/vnd.openxmlformats-officedocument.presentationml.tags+xml"/>
  <Override PartName="/ppt/notesSlides/notesSlide7.xml" ContentType="application/vnd.openxmlformats-officedocument.presentationml.notesSlide+xml"/>
  <Override PartName="/ppt/tags/tag15.xml" ContentType="application/vnd.openxmlformats-officedocument.presentationml.tags+xml"/>
  <Override PartName="/ppt/handoutMasters/handoutMaster1.xml" ContentType="application/vnd.openxmlformats-officedocument.presentationml.handoutMaster+xml"/>
  <Override PartName="/ppt/slides/slide20.xml" ContentType="application/vnd.openxmlformats-officedocument.presentationml.slide+xml"/>
  <Override PartName="/ppt/tags/tag3.xml" ContentType="application/vnd.openxmlformats-officedocument.presentationml.tags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notesSlides/notesSlide8.xml" ContentType="application/vnd.openxmlformats-officedocument.presentationml.notesSlide+xml"/>
  <Default Extension="png" ContentType="image/png"/>
  <Override PartName="/ppt/slideLayouts/slideLayout4.xml" ContentType="application/vnd.openxmlformats-officedocument.presentationml.slideLayout+xml"/>
  <Override PartName="/ppt/tags/tag29.xml" ContentType="application/vnd.openxmlformats-officedocument.presentationml.tags+xml"/>
  <Override PartName="/ppt/slides/slide12.xml" ContentType="application/vnd.openxmlformats-officedocument.presentationml.slide+xml"/>
  <Override PartName="/ppt/tags/tag22.xml" ContentType="application/vnd.openxmlformats-officedocument.presentationml.tags+xml"/>
  <Override PartName="/ppt/notesSlides/notesSlide14.xml" ContentType="application/vnd.openxmlformats-officedocument.presentationml.notesSlide+xml"/>
  <Override PartName="/ppt/tags/tag31.xml" ContentType="application/vnd.openxmlformats-officedocument.presentationml.tags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tags/tag14.xml" ContentType="application/vnd.openxmlformats-officedocument.presentationml.tags+xml"/>
  <Override PartName="/ppt/tags/tag9.xml" ContentType="application/vnd.openxmlformats-officedocument.presentationml.tags+xml"/>
  <Override PartName="/ppt/notesSlides/notesSlide21.xml" ContentType="application/vnd.openxmlformats-officedocument.presentationml.notesSlide+xml"/>
  <Override PartName="/ppt/tags/tag2.xml" ContentType="application/vnd.openxmlformats-officedocument.presentationml.tags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tags/tag28.xml" ContentType="application/vnd.openxmlformats-officedocument.presentationml.tags+xml"/>
  <Override PartName="/ppt/slides/slide11.xml" ContentType="application/vnd.openxmlformats-officedocument.presentationml.slide+xml"/>
  <Override PartName="/ppt/tags/tag21.xml" ContentType="application/vnd.openxmlformats-officedocument.presentationml.tags+xml"/>
  <Override PartName="/ppt/notesSlides/notesSlide13.xml" ContentType="application/vnd.openxmlformats-officedocument.presentationml.notesSlide+xml"/>
  <Override PartName="/ppt/tags/tag30.xml" ContentType="application/vnd.openxmlformats-officedocument.presentationml.tags+xml"/>
  <Override PartName="/ppt/notesSlides/notesSlide5.xml" ContentType="application/vnd.openxmlformats-officedocument.presentationml.notesSlide+xml"/>
  <Override PartName="/ppt/tags/tag13.xml" ContentType="application/vnd.openxmlformats-officedocument.presentationml.tags+xml"/>
  <Override PartName="/ppt/slides/slide25.xml" ContentType="application/vnd.openxmlformats-officedocument.presentationml.slide+xml"/>
  <Override PartName="/ppt/slides/slide9.xml" ContentType="application/vnd.openxmlformats-officedocument.presentationml.slide+xml"/>
  <Override PartName="/ppt/tags/tag8.xml" ContentType="application/vnd.openxmlformats-officedocument.presentationml.tags+xml"/>
  <Override PartName="/ppt/slideLayouts/slideLayout9.xml" ContentType="application/vnd.openxmlformats-officedocument.presentationml.slideLayout+xml"/>
  <Override PartName="/ppt/notesSlides/notesSlide20.xml" ContentType="application/vnd.openxmlformats-officedocument.presentationml.notesSlide+xml"/>
  <Override PartName="/ppt/tags/tag1.xml" ContentType="application/vnd.openxmlformats-officedocument.presentationml.tags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tags/tag27.xml" ContentType="application/vnd.openxmlformats-officedocument.presentationml.tags+xml"/>
  <Override PartName="/ppt/notesSlides/notesSlide19.xml" ContentType="application/vnd.openxmlformats-officedocument.presentationml.notesSlide+xml"/>
  <Override PartName="/ppt/slides/slide10.xml" ContentType="application/vnd.openxmlformats-officedocument.presentationml.slide+xml"/>
  <Override PartName="/ppt/tags/tag20.xml" ContentType="application/vnd.openxmlformats-officedocument.presentationml.tags+xml"/>
  <Override PartName="/ppt/notesSlides/notesSlide12.xml" ContentType="application/vnd.openxmlformats-officedocument.presentationml.notesSlide+xml"/>
  <Override PartName="/docProps/app.xml" ContentType="application/vnd.openxmlformats-officedocument.extended-properties+xml"/>
  <Override PartName="/ppt/tags/tag19.xml" ContentType="application/vnd.openxmlformats-officedocument.presentationml.tags+xml"/>
  <Override PartName="/ppt/notesSlides/notesSlide4.xml" ContentType="application/vnd.openxmlformats-officedocument.presentationml.notesSlide+xml"/>
  <Override PartName="/ppt/tags/tag12.xml" ContentType="application/vnd.openxmlformats-officedocument.presentationml.tags+xml"/>
  <Override PartName="/ppt/theme/theme3.xml" ContentType="application/vnd.openxmlformats-officedocument.theme+xml"/>
  <Override PartName="/ppt/slides/slide24.xml" ContentType="application/vnd.openxmlformats-officedocument.presentationml.slide+xml"/>
  <Override PartName="/ppt/notesSlides/notesSlide10.xml" ContentType="application/vnd.openxmlformats-officedocument.presentationml.notesSlide+xml"/>
  <Override PartName="/ppt/tags/tag7.xml" ContentType="application/vnd.openxmlformats-officedocument.presentationml.tags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Override PartName="/ppt/tags/tag26.xml" ContentType="application/vnd.openxmlformats-officedocument.presentationml.tags+xml"/>
  <Override PartName="/ppt/notesSlides/notesSlide18.xml" ContentType="application/vnd.openxmlformats-officedocument.presentationml.notesSlide+xml"/>
  <Default Extension="jpeg" ContentType="image/jpeg"/>
  <Override PartName="/ppt/viewProps.xml" ContentType="application/vnd.openxmlformats-officedocument.presentationml.viewProps+xml"/>
  <Override PartName="/ppt/notesSlides/notesSlide11.xml" ContentType="application/vnd.openxmlformats-officedocument.presentationml.notesSlide+xml"/>
  <Override PartName="/ppt/tags/tag18.xml" ContentType="application/vnd.openxmlformats-officedocument.presentationml.tags+xml"/>
  <Override PartName="/ppt/notesSlides/notesSlide3.xml" ContentType="application/vnd.openxmlformats-officedocument.presentationml.notesSlide+xml"/>
  <Override PartName="/ppt/theme/theme2.xml" ContentType="application/vnd.openxmlformats-officedocument.theme+xml"/>
  <Override PartName="/ppt/tags/tag11.xml" ContentType="application/vnd.openxmlformats-officedocument.presentationml.tags+xml"/>
  <Override PartName="/ppt/slideLayouts/slideLayout11.xml" ContentType="application/vnd.openxmlformats-officedocument.presentationml.slideLayout+xml"/>
  <Override PartName="/ppt/slides/slide23.xml" ContentType="application/vnd.openxmlformats-officedocument.presentationml.slide+xml"/>
  <Override PartName="/ppt/tags/tag6.xml" ContentType="application/vnd.openxmlformats-officedocument.presentationml.tags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tags/tag25.xml" ContentType="application/vnd.openxmlformats-officedocument.presentationml.tags+xml"/>
  <Override PartName="/ppt/notesSlides/notesSlide17.xml" ContentType="application/vnd.openxmlformats-officedocument.presentationml.notesSlide+xml"/>
  <Override PartName="/ppt/tags/tag34.xml" ContentType="application/vnd.openxmlformats-officedocument.presentationml.tags+xml"/>
  <Override PartName="/ppt/tags/tag17.xml" ContentType="application/vnd.openxmlformats-officedocument.presentationml.tags+xml"/>
  <Override PartName="/ppt/notesSlides/notesSlide2.xml" ContentType="application/vnd.openxmlformats-officedocument.presentationml.notesSlide+xml"/>
  <Override PartName="/ppt/tags/tag10.xml" ContentType="application/vnd.openxmlformats-officedocument.presentationml.tags+xml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0.xml" ContentType="application/vnd.openxmlformats-officedocument.presentationml.slideLayout+xml"/>
  <Override PartName="/ppt/tags/tag5.xml" ContentType="application/vnd.openxmlformats-officedocument.presentationml.tags+xml"/>
  <Override PartName="/ppt/slides/slide6.xml" ContentType="application/vnd.openxmlformats-officedocument.presentationml.slide+xml"/>
  <Override PartName="/ppt/slideLayouts/slideLayout6.xml" ContentType="application/vnd.openxmlformats-officedocument.presentationml.slideLayout+xml"/>
  <Default Extension="bin" ContentType="application/vnd.openxmlformats-officedocument.presentationml.printerSettings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7" r:id="rId2"/>
    <p:sldId id="280" r:id="rId3"/>
    <p:sldId id="281" r:id="rId4"/>
    <p:sldId id="282" r:id="rId5"/>
    <p:sldId id="283" r:id="rId6"/>
    <p:sldId id="274" r:id="rId7"/>
    <p:sldId id="259" r:id="rId8"/>
    <p:sldId id="276" r:id="rId9"/>
    <p:sldId id="278" r:id="rId10"/>
    <p:sldId id="279" r:id="rId11"/>
    <p:sldId id="277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5" r:id="rId25"/>
    <p:sldId id="273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handouts4" frameSlides="1"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Objects="1" showGuides="1">
      <p:cViewPr>
        <p:scale>
          <a:sx n="100" d="100"/>
          <a:sy n="100" d="100"/>
        </p:scale>
        <p:origin x="-584" y="2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handoutMaster" Target="handoutMasters/handout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515751-C3B6-0D4A-9EDD-CB4498E75FEA}" type="datetimeFigureOut">
              <a:rPr lang="en-US" smtClean="0"/>
              <a:pPr/>
              <a:t>12/4/09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48D3E6-84C6-B449-B094-B7F481805D8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7784CF-2A87-5F49-B311-F1BD094DABF4}" type="datetimeFigureOut">
              <a:rPr lang="en-US" smtClean="0"/>
              <a:pPr/>
              <a:t>12/4/09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ADABEB-88F3-8A47-86E7-22536206426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BAF99D-95F7-1B46-A43F-F8077BB0CF5F}" type="slidenum">
              <a:rPr lang="en-US"/>
              <a:pPr/>
              <a:t>1</a:t>
            </a:fld>
            <a:endParaRPr 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B28777-11E2-E548-9C50-8E3388C23771}" type="slidenum">
              <a:rPr lang="en-US"/>
              <a:pPr/>
              <a:t>13</a:t>
            </a:fld>
            <a:endParaRPr lang="en-US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3B6BE2-B991-9E41-B0CC-A909FB0CBC4E}" type="slidenum">
              <a:rPr lang="en-US"/>
              <a:pPr/>
              <a:t>14</a:t>
            </a:fld>
            <a:endParaRPr lang="en-US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4F0D9D-EC23-7747-923E-9C48B89995E8}" type="slidenum">
              <a:rPr lang="en-US"/>
              <a:pPr/>
              <a:t>15</a:t>
            </a:fld>
            <a:endParaRPr lang="en-US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E0E489-B19A-B244-9AD0-47EEE938AFB3}" type="slidenum">
              <a:rPr lang="en-US"/>
              <a:pPr/>
              <a:t>16</a:t>
            </a:fld>
            <a:endParaRPr lang="en-US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2734B7-4722-494F-AC16-E3464AFFB9D3}" type="slidenum">
              <a:rPr lang="en-US"/>
              <a:pPr/>
              <a:t>17</a:t>
            </a:fld>
            <a:endParaRPr lang="en-US"/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8D1D16-59AC-FA40-9EB0-6CFAD743977C}" type="slidenum">
              <a:rPr lang="en-US"/>
              <a:pPr/>
              <a:t>18</a:t>
            </a:fld>
            <a:endParaRPr lang="en-US"/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27E0E7-6838-BB41-A67D-5AFF48BC6F2E}" type="slidenum">
              <a:rPr lang="en-US"/>
              <a:pPr/>
              <a:t>19</a:t>
            </a:fld>
            <a:endParaRPr lang="en-US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FEBB06-63D4-AA40-833A-27BA5CBCFF47}" type="slidenum">
              <a:rPr lang="en-US"/>
              <a:pPr/>
              <a:t>20</a:t>
            </a:fld>
            <a:endParaRPr lang="en-US"/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A63CA4-A756-2140-B7BF-DAC1112F705B}" type="slidenum">
              <a:rPr lang="en-US"/>
              <a:pPr/>
              <a:t>21</a:t>
            </a:fld>
            <a:endParaRPr lang="en-US"/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F537EE-DB20-594D-B929-5B4EA58D9B0B}" type="slidenum">
              <a:rPr lang="en-US"/>
              <a:pPr/>
              <a:t>22</a:t>
            </a:fld>
            <a:endParaRPr lang="en-US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F3E0C4-3DBA-5244-95B6-A1E06476B18A}" type="slidenum">
              <a:rPr lang="en-US"/>
              <a:pPr/>
              <a:t>2</a:t>
            </a:fld>
            <a:endParaRPr lang="en-US"/>
          </a:p>
        </p:txBody>
      </p:sp>
      <p:sp>
        <p:nvSpPr>
          <p:cNvPr id="305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5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2613D3-EDEB-1041-9E32-DDDC79668BE8}" type="slidenum">
              <a:rPr lang="en-US"/>
              <a:pPr/>
              <a:t>23</a:t>
            </a:fld>
            <a:endParaRPr lang="en-US"/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AB676D-AAFE-C64B-8760-795957FE3B90}" type="slidenum">
              <a:rPr lang="en-US"/>
              <a:pPr/>
              <a:t>25</a:t>
            </a:fld>
            <a:endParaRPr lang="en-US"/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1D50DB-6499-2047-AC27-4BF8EE7FA4A7}" type="slidenum">
              <a:rPr lang="en-US"/>
              <a:pPr/>
              <a:t>3</a:t>
            </a:fld>
            <a:endParaRPr lang="en-US"/>
          </a:p>
        </p:txBody>
      </p:sp>
      <p:sp>
        <p:nvSpPr>
          <p:cNvPr id="309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9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A1B1F8-58C4-384F-A452-B9522D367362}" type="slidenum">
              <a:rPr lang="en-US"/>
              <a:pPr/>
              <a:t>4</a:t>
            </a:fld>
            <a:endParaRPr lang="en-US"/>
          </a:p>
        </p:txBody>
      </p:sp>
      <p:sp>
        <p:nvSpPr>
          <p:cNvPr id="329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9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FDB5CB-8DAE-AF44-B5A4-F45B698E2EA4}" type="slidenum">
              <a:rPr lang="en-US"/>
              <a:pPr/>
              <a:t>5</a:t>
            </a:fld>
            <a:endParaRPr lang="en-US"/>
          </a:p>
        </p:txBody>
      </p:sp>
      <p:sp>
        <p:nvSpPr>
          <p:cNvPr id="331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1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BFA903-C68D-2B4F-AB3C-6ABEC3D466A8}" type="slidenum">
              <a:rPr lang="en-US"/>
              <a:pPr/>
              <a:t>7</a:t>
            </a:fld>
            <a:endParaRPr lang="en-US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A15B60-4CC2-6343-A8C7-B577C71CB1EE}" type="slidenum">
              <a:rPr lang="en-US"/>
              <a:pPr/>
              <a:t>8</a:t>
            </a:fld>
            <a:endParaRPr lang="en-US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ADABEB-88F3-8A47-86E7-225362064260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56E340-6326-674D-A592-DF623CB0A14D}" type="slidenum">
              <a:rPr lang="en-US"/>
              <a:pPr/>
              <a:t>12</a:t>
            </a:fld>
            <a:endParaRPr lang="en-US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3A03D-58C8-394E-950E-7D4C8993B405}" type="datetimeFigureOut">
              <a:rPr lang="en-US" smtClean="0"/>
              <a:pPr/>
              <a:t>12/4/09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6CC48-8019-534C-B83D-DE9CF430A4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3A03D-58C8-394E-950E-7D4C8993B405}" type="datetimeFigureOut">
              <a:rPr lang="en-US" smtClean="0"/>
              <a:pPr/>
              <a:t>12/4/09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6CC48-8019-534C-B83D-DE9CF430A4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3A03D-58C8-394E-950E-7D4C8993B405}" type="datetimeFigureOut">
              <a:rPr lang="en-US" smtClean="0"/>
              <a:pPr/>
              <a:t>12/4/09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6CC48-8019-534C-B83D-DE9CF430A4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3A03D-58C8-394E-950E-7D4C8993B405}" type="datetimeFigureOut">
              <a:rPr lang="en-US" smtClean="0"/>
              <a:pPr/>
              <a:t>12/4/09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6CC48-8019-534C-B83D-DE9CF430A4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3A03D-58C8-394E-950E-7D4C8993B405}" type="datetimeFigureOut">
              <a:rPr lang="en-US" smtClean="0"/>
              <a:pPr/>
              <a:t>12/4/09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6CC48-8019-534C-B83D-DE9CF430A4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3A03D-58C8-394E-950E-7D4C8993B405}" type="datetimeFigureOut">
              <a:rPr lang="en-US" smtClean="0"/>
              <a:pPr/>
              <a:t>12/4/09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6CC48-8019-534C-B83D-DE9CF430A4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3A03D-58C8-394E-950E-7D4C8993B405}" type="datetimeFigureOut">
              <a:rPr lang="en-US" smtClean="0"/>
              <a:pPr/>
              <a:t>12/4/09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6CC48-8019-534C-B83D-DE9CF430A4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3A03D-58C8-394E-950E-7D4C8993B405}" type="datetimeFigureOut">
              <a:rPr lang="en-US" smtClean="0"/>
              <a:pPr/>
              <a:t>12/4/09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6CC48-8019-534C-B83D-DE9CF430A4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3A03D-58C8-394E-950E-7D4C8993B405}" type="datetimeFigureOut">
              <a:rPr lang="en-US" smtClean="0"/>
              <a:pPr/>
              <a:t>12/4/09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6CC48-8019-534C-B83D-DE9CF430A4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3A03D-58C8-394E-950E-7D4C8993B405}" type="datetimeFigureOut">
              <a:rPr lang="en-US" smtClean="0"/>
              <a:pPr/>
              <a:t>12/4/09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6CC48-8019-534C-B83D-DE9CF430A4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3A03D-58C8-394E-950E-7D4C8993B405}" type="datetimeFigureOut">
              <a:rPr lang="en-US" smtClean="0"/>
              <a:pPr/>
              <a:t>12/4/09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6CC48-8019-534C-B83D-DE9CF430A4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53A03D-58C8-394E-950E-7D4C8993B405}" type="datetimeFigureOut">
              <a:rPr lang="en-US" smtClean="0"/>
              <a:pPr/>
              <a:t>12/4/09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66CC48-8019-534C-B83D-DE9CF430A45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jpe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image" Target="../media/image8.jpeg"/><Relationship Id="rId5" Type="http://schemas.openxmlformats.org/officeDocument/2006/relationships/image" Target="../media/image24.jpeg"/><Relationship Id="rId6" Type="http://schemas.openxmlformats.org/officeDocument/2006/relationships/image" Target="../media/image18.jpeg"/><Relationship Id="rId7" Type="http://schemas.openxmlformats.org/officeDocument/2006/relationships/image" Target="../media/image25.jpeg"/><Relationship Id="rId1" Type="http://schemas.openxmlformats.org/officeDocument/2006/relationships/tags" Target="../tags/tag16.x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10.xml"/><Relationship Id="rId6" Type="http://schemas.openxmlformats.org/officeDocument/2006/relationships/image" Target="../media/image26.jpeg"/><Relationship Id="rId7" Type="http://schemas.openxmlformats.org/officeDocument/2006/relationships/image" Target="../media/image8.jpeg"/><Relationship Id="rId8" Type="http://schemas.openxmlformats.org/officeDocument/2006/relationships/image" Target="../media/image18.jpeg"/><Relationship Id="rId9" Type="http://schemas.openxmlformats.org/officeDocument/2006/relationships/image" Target="../media/image27.jpeg"/><Relationship Id="rId1" Type="http://schemas.openxmlformats.org/officeDocument/2006/relationships/tags" Target="../tags/tag17.xml"/><Relationship Id="rId2" Type="http://schemas.openxmlformats.org/officeDocument/2006/relationships/tags" Target="../tags/tag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image" Target="../media/image24.jpeg"/><Relationship Id="rId5" Type="http://schemas.openxmlformats.org/officeDocument/2006/relationships/image" Target="../media/image11.jpeg"/><Relationship Id="rId6" Type="http://schemas.openxmlformats.org/officeDocument/2006/relationships/image" Target="../media/image18.jpeg"/><Relationship Id="rId7" Type="http://schemas.openxmlformats.org/officeDocument/2006/relationships/image" Target="../media/image25.jpeg"/><Relationship Id="rId1" Type="http://schemas.openxmlformats.org/officeDocument/2006/relationships/tags" Target="../tags/tag20.x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12.xml"/><Relationship Id="rId6" Type="http://schemas.openxmlformats.org/officeDocument/2006/relationships/image" Target="../media/image26.jpeg"/><Relationship Id="rId7" Type="http://schemas.openxmlformats.org/officeDocument/2006/relationships/image" Target="../media/image18.jpeg"/><Relationship Id="rId8" Type="http://schemas.openxmlformats.org/officeDocument/2006/relationships/image" Target="../media/image11.jpeg"/><Relationship Id="rId9" Type="http://schemas.openxmlformats.org/officeDocument/2006/relationships/image" Target="../media/image28.png"/><Relationship Id="rId10" Type="http://schemas.openxmlformats.org/officeDocument/2006/relationships/image" Target="../media/image27.jpeg"/><Relationship Id="rId1" Type="http://schemas.openxmlformats.org/officeDocument/2006/relationships/tags" Target="../tags/tag21.xml"/><Relationship Id="rId2" Type="http://schemas.openxmlformats.org/officeDocument/2006/relationships/tags" Target="../tags/tag2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4" Type="http://schemas.openxmlformats.org/officeDocument/2006/relationships/image" Target="../media/image24.jpeg"/><Relationship Id="rId5" Type="http://schemas.openxmlformats.org/officeDocument/2006/relationships/image" Target="../media/image13.jpeg"/><Relationship Id="rId6" Type="http://schemas.openxmlformats.org/officeDocument/2006/relationships/image" Target="../media/image18.jpeg"/><Relationship Id="rId7" Type="http://schemas.openxmlformats.org/officeDocument/2006/relationships/image" Target="../media/image25.jpeg"/><Relationship Id="rId1" Type="http://schemas.openxmlformats.org/officeDocument/2006/relationships/tags" Target="../tags/tag24.x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14.xml"/><Relationship Id="rId6" Type="http://schemas.openxmlformats.org/officeDocument/2006/relationships/image" Target="../media/image26.jpeg"/><Relationship Id="rId7" Type="http://schemas.openxmlformats.org/officeDocument/2006/relationships/image" Target="../media/image18.jpeg"/><Relationship Id="rId8" Type="http://schemas.openxmlformats.org/officeDocument/2006/relationships/image" Target="../media/image13.jpeg"/><Relationship Id="rId9" Type="http://schemas.openxmlformats.org/officeDocument/2006/relationships/image" Target="../media/image27.jpeg"/><Relationship Id="rId1" Type="http://schemas.openxmlformats.org/officeDocument/2006/relationships/tags" Target="../tags/tag25.xml"/><Relationship Id="rId2" Type="http://schemas.openxmlformats.org/officeDocument/2006/relationships/tags" Target="../tags/tag2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4" Type="http://schemas.openxmlformats.org/officeDocument/2006/relationships/image" Target="../media/image24.jpeg"/><Relationship Id="rId5" Type="http://schemas.openxmlformats.org/officeDocument/2006/relationships/image" Target="../media/image18.jpeg"/><Relationship Id="rId6" Type="http://schemas.openxmlformats.org/officeDocument/2006/relationships/image" Target="../media/image29.jpeg"/><Relationship Id="rId7" Type="http://schemas.openxmlformats.org/officeDocument/2006/relationships/image" Target="../media/image15.jpeg"/><Relationship Id="rId1" Type="http://schemas.openxmlformats.org/officeDocument/2006/relationships/tags" Target="../tags/tag28.x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4" Type="http://schemas.openxmlformats.org/officeDocument/2006/relationships/image" Target="../media/image18.jpeg"/><Relationship Id="rId5" Type="http://schemas.openxmlformats.org/officeDocument/2006/relationships/image" Target="../media/image26.jpeg"/><Relationship Id="rId6" Type="http://schemas.openxmlformats.org/officeDocument/2006/relationships/image" Target="../media/image30.jpeg"/><Relationship Id="rId7" Type="http://schemas.openxmlformats.org/officeDocument/2006/relationships/image" Target="../media/image15.jpeg"/><Relationship Id="rId1" Type="http://schemas.openxmlformats.org/officeDocument/2006/relationships/tags" Target="../tags/tag29.x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7.jpeg"/><Relationship Id="rId12" Type="http://schemas.openxmlformats.org/officeDocument/2006/relationships/image" Target="../media/image8.jpeg"/><Relationship Id="rId1" Type="http://schemas.openxmlformats.org/officeDocument/2006/relationships/tags" Target="../tags/tag2.xml"/><Relationship Id="rId2" Type="http://schemas.openxmlformats.org/officeDocument/2006/relationships/tags" Target="../tags/tag3.xml"/><Relationship Id="rId3" Type="http://schemas.openxmlformats.org/officeDocument/2006/relationships/tags" Target="../tags/tag4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2.xml"/><Relationship Id="rId6" Type="http://schemas.openxmlformats.org/officeDocument/2006/relationships/image" Target="../media/image2.jpeg"/><Relationship Id="rId7" Type="http://schemas.openxmlformats.org/officeDocument/2006/relationships/image" Target="../media/image3.jpeg"/><Relationship Id="rId8" Type="http://schemas.openxmlformats.org/officeDocument/2006/relationships/image" Target="../media/image4.jpeg"/><Relationship Id="rId9" Type="http://schemas.openxmlformats.org/officeDocument/2006/relationships/image" Target="../media/image5.jpeg"/><Relationship Id="rId10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4" Type="http://schemas.openxmlformats.org/officeDocument/2006/relationships/image" Target="../media/image24.jpeg"/><Relationship Id="rId5" Type="http://schemas.openxmlformats.org/officeDocument/2006/relationships/image" Target="../media/image18.jpeg"/><Relationship Id="rId6" Type="http://schemas.openxmlformats.org/officeDocument/2006/relationships/image" Target="../media/image31.jpeg"/><Relationship Id="rId7" Type="http://schemas.openxmlformats.org/officeDocument/2006/relationships/image" Target="../media/image32.jpeg"/><Relationship Id="rId1" Type="http://schemas.openxmlformats.org/officeDocument/2006/relationships/tags" Target="../tags/tag30.xml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4" Type="http://schemas.openxmlformats.org/officeDocument/2006/relationships/image" Target="../media/image18.jpeg"/><Relationship Id="rId5" Type="http://schemas.openxmlformats.org/officeDocument/2006/relationships/image" Target="../media/image26.jpeg"/><Relationship Id="rId6" Type="http://schemas.openxmlformats.org/officeDocument/2006/relationships/image" Target="../media/image33.jpeg"/><Relationship Id="rId7" Type="http://schemas.openxmlformats.org/officeDocument/2006/relationships/image" Target="../media/image32.jpeg"/><Relationship Id="rId1" Type="http://schemas.openxmlformats.org/officeDocument/2006/relationships/tags" Target="../tags/tag31.xml"/><Relationship Id="rId2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4" Type="http://schemas.openxmlformats.org/officeDocument/2006/relationships/image" Target="../media/image24.jpeg"/><Relationship Id="rId5" Type="http://schemas.openxmlformats.org/officeDocument/2006/relationships/image" Target="../media/image18.jpeg"/><Relationship Id="rId6" Type="http://schemas.openxmlformats.org/officeDocument/2006/relationships/image" Target="../media/image34.jpeg"/><Relationship Id="rId7" Type="http://schemas.openxmlformats.org/officeDocument/2006/relationships/image" Target="../media/image35.jpeg"/><Relationship Id="rId8" Type="http://schemas.openxmlformats.org/officeDocument/2006/relationships/image" Target="../media/image36.jpeg"/><Relationship Id="rId1" Type="http://schemas.openxmlformats.org/officeDocument/2006/relationships/tags" Target="../tags/tag32.xml"/><Relationship Id="rId2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4" Type="http://schemas.openxmlformats.org/officeDocument/2006/relationships/image" Target="../media/image18.jpeg"/><Relationship Id="rId5" Type="http://schemas.openxmlformats.org/officeDocument/2006/relationships/image" Target="../media/image26.jpeg"/><Relationship Id="rId6" Type="http://schemas.openxmlformats.org/officeDocument/2006/relationships/image" Target="../media/image37.jpeg"/><Relationship Id="rId7" Type="http://schemas.openxmlformats.org/officeDocument/2006/relationships/image" Target="../media/image38.jpeg"/><Relationship Id="rId8" Type="http://schemas.openxmlformats.org/officeDocument/2006/relationships/image" Target="../media/image36.jpeg"/><Relationship Id="rId1" Type="http://schemas.openxmlformats.org/officeDocument/2006/relationships/tags" Target="../tags/tag33.xml"/><Relationship Id="rId2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jpeg"/></Relationships>
</file>

<file path=ppt/slides/_rels/slide25.xml.rels><?xml version="1.0" encoding="UTF-8" standalone="yes"?>
<Relationships xmlns="http://schemas.openxmlformats.org/package/2006/relationships"><Relationship Id="rId11" Type="http://schemas.openxmlformats.org/officeDocument/2006/relationships/hyperlink" Target="http://www.ca.gr7math.com/" TargetMode="External"/><Relationship Id="rId12" Type="http://schemas.openxmlformats.org/officeDocument/2006/relationships/image" Target="../media/image44.jpeg"/><Relationship Id="rId1" Type="http://schemas.openxmlformats.org/officeDocument/2006/relationships/tags" Target="../tags/tag34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1.xml"/><Relationship Id="rId4" Type="http://schemas.openxmlformats.org/officeDocument/2006/relationships/slide" Target="slide7.xml"/><Relationship Id="rId5" Type="http://schemas.openxmlformats.org/officeDocument/2006/relationships/image" Target="../media/image40.jpeg"/><Relationship Id="rId6" Type="http://schemas.openxmlformats.org/officeDocument/2006/relationships/image" Target="../media/image41.jpeg"/><Relationship Id="rId7" Type="http://schemas.openxmlformats.org/officeDocument/2006/relationships/image" Target="../media/image42.jpeg"/><Relationship Id="rId8" Type="http://schemas.openxmlformats.org/officeDocument/2006/relationships/image" Target="../media/image5.jpeg"/><Relationship Id="rId9" Type="http://schemas.openxmlformats.org/officeDocument/2006/relationships/image" Target="../media/image43.jpeg"/><Relationship Id="rId10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7.jpeg"/><Relationship Id="rId12" Type="http://schemas.openxmlformats.org/officeDocument/2006/relationships/image" Target="../media/image10.jpeg"/><Relationship Id="rId13" Type="http://schemas.openxmlformats.org/officeDocument/2006/relationships/image" Target="../media/image11.jpeg"/><Relationship Id="rId1" Type="http://schemas.openxmlformats.org/officeDocument/2006/relationships/tags" Target="../tags/tag5.xml"/><Relationship Id="rId2" Type="http://schemas.openxmlformats.org/officeDocument/2006/relationships/tags" Target="../tags/tag6.xml"/><Relationship Id="rId3" Type="http://schemas.openxmlformats.org/officeDocument/2006/relationships/tags" Target="../tags/tag7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3.xml"/><Relationship Id="rId6" Type="http://schemas.openxmlformats.org/officeDocument/2006/relationships/image" Target="../media/image2.jpeg"/><Relationship Id="rId7" Type="http://schemas.openxmlformats.org/officeDocument/2006/relationships/image" Target="../media/image3.jpeg"/><Relationship Id="rId8" Type="http://schemas.openxmlformats.org/officeDocument/2006/relationships/image" Target="../media/image4.jpeg"/><Relationship Id="rId9" Type="http://schemas.openxmlformats.org/officeDocument/2006/relationships/image" Target="../media/image9.jpeg"/><Relationship Id="rId10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7.jpeg"/><Relationship Id="rId12" Type="http://schemas.openxmlformats.org/officeDocument/2006/relationships/image" Target="../media/image12.jpeg"/><Relationship Id="rId13" Type="http://schemas.openxmlformats.org/officeDocument/2006/relationships/image" Target="../media/image13.jpeg"/><Relationship Id="rId1" Type="http://schemas.openxmlformats.org/officeDocument/2006/relationships/tags" Target="../tags/tag8.xml"/><Relationship Id="rId2" Type="http://schemas.openxmlformats.org/officeDocument/2006/relationships/tags" Target="../tags/tag9.xml"/><Relationship Id="rId3" Type="http://schemas.openxmlformats.org/officeDocument/2006/relationships/tags" Target="../tags/tag10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4.xml"/><Relationship Id="rId6" Type="http://schemas.openxmlformats.org/officeDocument/2006/relationships/image" Target="../media/image2.jpeg"/><Relationship Id="rId7" Type="http://schemas.openxmlformats.org/officeDocument/2006/relationships/image" Target="../media/image3.jpeg"/><Relationship Id="rId8" Type="http://schemas.openxmlformats.org/officeDocument/2006/relationships/image" Target="../media/image4.jpeg"/><Relationship Id="rId9" Type="http://schemas.openxmlformats.org/officeDocument/2006/relationships/image" Target="../media/image9.jpeg"/><Relationship Id="rId10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7.jpeg"/><Relationship Id="rId12" Type="http://schemas.openxmlformats.org/officeDocument/2006/relationships/image" Target="../media/image14.jpeg"/><Relationship Id="rId13" Type="http://schemas.openxmlformats.org/officeDocument/2006/relationships/image" Target="../media/image15.jpeg"/><Relationship Id="rId1" Type="http://schemas.openxmlformats.org/officeDocument/2006/relationships/tags" Target="../tags/tag11.xml"/><Relationship Id="rId2" Type="http://schemas.openxmlformats.org/officeDocument/2006/relationships/tags" Target="../tags/tag12.xml"/><Relationship Id="rId3" Type="http://schemas.openxmlformats.org/officeDocument/2006/relationships/tags" Target="../tags/tag13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5.xml"/><Relationship Id="rId6" Type="http://schemas.openxmlformats.org/officeDocument/2006/relationships/image" Target="../media/image2.jpeg"/><Relationship Id="rId7" Type="http://schemas.openxmlformats.org/officeDocument/2006/relationships/image" Target="../media/image3.jpeg"/><Relationship Id="rId8" Type="http://schemas.openxmlformats.org/officeDocument/2006/relationships/image" Target="../media/image4.jpeg"/><Relationship Id="rId9" Type="http://schemas.openxmlformats.org/officeDocument/2006/relationships/image" Target="../media/image5.jpeg"/><Relationship Id="rId10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image" Target="../media/image16.jpeg"/><Relationship Id="rId5" Type="http://schemas.openxmlformats.org/officeDocument/2006/relationships/image" Target="../media/image17.jpeg"/><Relationship Id="rId6" Type="http://schemas.openxmlformats.org/officeDocument/2006/relationships/image" Target="../media/image18.jpeg"/><Relationship Id="rId1" Type="http://schemas.openxmlformats.org/officeDocument/2006/relationships/tags" Target="../tags/tag14.x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image" Target="../media/image18.jpeg"/><Relationship Id="rId5" Type="http://schemas.openxmlformats.org/officeDocument/2006/relationships/image" Target="../media/image19.jpeg"/><Relationship Id="rId6" Type="http://schemas.openxmlformats.org/officeDocument/2006/relationships/image" Target="../media/image20.jpeg"/><Relationship Id="rId1" Type="http://schemas.openxmlformats.org/officeDocument/2006/relationships/tags" Target="../tags/tag15.x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Splash Screen</a:t>
            </a:r>
          </a:p>
        </p:txBody>
      </p:sp>
      <p:pic>
        <p:nvPicPr>
          <p:cNvPr id="15363" name="Picture 5" descr="CAM7 Spl-07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4876800" y="4656664"/>
            <a:ext cx="4267200" cy="1219200"/>
          </a:xfrm>
          <a:prstGeom prst="rect">
            <a:avLst/>
          </a:prstGeom>
          <a:solidFill>
            <a:srgbClr val="008000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5562600" y="4656664"/>
            <a:ext cx="27432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Chapter 7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012026" y="5190064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  <a:latin typeface="Baskerville"/>
                <a:cs typeface="Baskerville"/>
              </a:rPr>
              <a:t>Lesson </a:t>
            </a:r>
            <a:r>
              <a:rPr lang="en-US" sz="2800" dirty="0">
                <a:solidFill>
                  <a:srgbClr val="FFFFFF"/>
                </a:solidFill>
                <a:latin typeface="Baskerville"/>
                <a:cs typeface="Baskerville"/>
              </a:rPr>
              <a:t>7</a:t>
            </a:r>
            <a:r>
              <a:rPr lang="en-US" sz="2800" dirty="0" smtClean="0">
                <a:solidFill>
                  <a:srgbClr val="FFFFFF"/>
                </a:solidFill>
                <a:latin typeface="Baskerville"/>
                <a:cs typeface="Baskerville"/>
              </a:rPr>
              <a:t>-</a:t>
            </a:r>
            <a:r>
              <a:rPr lang="en-US" sz="2800" dirty="0">
                <a:solidFill>
                  <a:srgbClr val="FFFFFF"/>
                </a:solidFill>
                <a:latin typeface="Baskerville"/>
                <a:cs typeface="Baskerville"/>
              </a:rPr>
              <a:t>4</a:t>
            </a:r>
          </a:p>
        </p:txBody>
      </p:sp>
    </p:spTree>
    <p:custDataLst>
      <p:tags r:id="rId1"/>
    </p:custData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 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26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icture 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1535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7" name="Picture 3" descr="Example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0688" y="1495425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188" name="Picture 4" descr="EXAMPLEhead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2750" y="701675"/>
            <a:ext cx="21336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3189" name="Text Box 5"/>
          <p:cNvSpPr txBox="1">
            <a:spLocks noChangeArrowheads="1"/>
          </p:cNvSpPr>
          <p:nvPr/>
        </p:nvSpPr>
        <p:spPr bwMode="auto">
          <a:xfrm>
            <a:off x="2506663" y="715963"/>
            <a:ext cx="5037137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Identify Relationships</a:t>
            </a:r>
          </a:p>
        </p:txBody>
      </p:sp>
      <p:sp>
        <p:nvSpPr>
          <p:cNvPr id="93190" name="Rectangle 6"/>
          <p:cNvSpPr>
            <a:spLocks noChangeArrowheads="1"/>
          </p:cNvSpPr>
          <p:nvPr/>
        </p:nvSpPr>
        <p:spPr bwMode="auto">
          <a:xfrm>
            <a:off x="876300" y="1466850"/>
            <a:ext cx="7705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539D"/>
                </a:solidFill>
              </a:rPr>
              <a:t>Name all planes that are parallel to plane </a:t>
            </a:r>
            <a:r>
              <a:rPr lang="en-US" i="1">
                <a:solidFill>
                  <a:srgbClr val="00539D"/>
                </a:solidFill>
              </a:rPr>
              <a:t>GKJ</a:t>
            </a:r>
            <a:r>
              <a:rPr lang="en-US">
                <a:solidFill>
                  <a:srgbClr val="00539D"/>
                </a:solidFill>
              </a:rPr>
              <a:t>.</a:t>
            </a:r>
          </a:p>
        </p:txBody>
      </p:sp>
      <p:sp>
        <p:nvSpPr>
          <p:cNvPr id="93193" name="Rectangle 9"/>
          <p:cNvSpPr>
            <a:spLocks noChangeArrowheads="1"/>
          </p:cNvSpPr>
          <p:nvPr/>
        </p:nvSpPr>
        <p:spPr bwMode="auto">
          <a:xfrm>
            <a:off x="533400" y="5065712"/>
            <a:ext cx="8229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1712913" indent="-1368425" algn="l">
              <a:spcAft>
                <a:spcPct val="0"/>
              </a:spcAft>
              <a:buClr>
                <a:srgbClr val="FFFFFF"/>
              </a:buClr>
              <a:tabLst>
                <a:tab pos="1943100" algn="l"/>
              </a:tabLst>
            </a:pPr>
            <a:r>
              <a:rPr lang="en-US" sz="2000" dirty="0">
                <a:solidFill>
                  <a:srgbClr val="00539D"/>
                </a:solidFill>
              </a:rPr>
              <a:t>Answer:	</a:t>
            </a:r>
            <a:r>
              <a:rPr lang="en-US" sz="2000" b="1" dirty="0"/>
              <a:t>Plane </a:t>
            </a:r>
            <a:r>
              <a:rPr lang="en-US" sz="2000" b="1" i="1" dirty="0"/>
              <a:t>LPN </a:t>
            </a:r>
            <a:r>
              <a:rPr lang="en-US" sz="2000" b="0" dirty="0"/>
              <a:t>is parallel to </a:t>
            </a:r>
            <a:r>
              <a:rPr lang="en-US" sz="2000" b="1" dirty="0"/>
              <a:t>plane </a:t>
            </a:r>
            <a:r>
              <a:rPr lang="en-US" sz="2000" b="1" i="1" dirty="0"/>
              <a:t>GKJ</a:t>
            </a:r>
            <a:r>
              <a:rPr lang="en-US" b="0" dirty="0"/>
              <a:t>.</a:t>
            </a:r>
          </a:p>
        </p:txBody>
      </p:sp>
      <p:pic>
        <p:nvPicPr>
          <p:cNvPr id="107528" name="Picture 10" descr="LH_7-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3198" name="Text Box 14"/>
          <p:cNvSpPr txBox="1">
            <a:spLocks noChangeArrowheads="1"/>
          </p:cNvSpPr>
          <p:nvPr/>
        </p:nvSpPr>
        <p:spPr bwMode="auto">
          <a:xfrm>
            <a:off x="533400" y="2410361"/>
            <a:ext cx="47625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algn="l"/>
            <a:r>
              <a:rPr lang="en-US" sz="2000" b="0" dirty="0">
                <a:solidFill>
                  <a:srgbClr val="000000"/>
                </a:solidFill>
                <a:ea typeface="Times New Roman" pitchFamily="-112" charset="0"/>
                <a:cs typeface="Times New Roman" pitchFamily="-112" charset="0"/>
              </a:rPr>
              <a:t>In order for a plane to be parallel to </a:t>
            </a:r>
            <a:r>
              <a:rPr lang="en-US" sz="2000" b="1" dirty="0">
                <a:solidFill>
                  <a:srgbClr val="000000"/>
                </a:solidFill>
                <a:ea typeface="Times New Roman" pitchFamily="-112" charset="0"/>
                <a:cs typeface="Times New Roman" pitchFamily="-112" charset="0"/>
              </a:rPr>
              <a:t>plane </a:t>
            </a:r>
            <a:r>
              <a:rPr lang="en-US" sz="2000" b="1" i="1" dirty="0">
                <a:solidFill>
                  <a:srgbClr val="000000"/>
                </a:solidFill>
                <a:ea typeface="Times New Roman" pitchFamily="-112" charset="0"/>
                <a:cs typeface="Times New Roman" pitchFamily="-112" charset="0"/>
              </a:rPr>
              <a:t>GKJ</a:t>
            </a:r>
            <a:r>
              <a:rPr lang="en-US" sz="2000" b="0" dirty="0">
                <a:solidFill>
                  <a:srgbClr val="000000"/>
                </a:solidFill>
                <a:ea typeface="Times New Roman" pitchFamily="-112" charset="0"/>
                <a:cs typeface="Times New Roman" pitchFamily="-112" charset="0"/>
              </a:rPr>
              <a:t> , it cannot intersect </a:t>
            </a:r>
            <a:r>
              <a:rPr lang="en-US" sz="2000" b="0" dirty="0" smtClean="0">
                <a:solidFill>
                  <a:srgbClr val="000000"/>
                </a:solidFill>
                <a:ea typeface="Times New Roman" pitchFamily="-112" charset="0"/>
                <a:cs typeface="Times New Roman" pitchFamily="-112" charset="0"/>
              </a:rPr>
              <a:t>it.</a:t>
            </a:r>
          </a:p>
          <a:p>
            <a:pPr marL="342900" algn="l"/>
            <a:endParaRPr lang="en-US" sz="2000" dirty="0" smtClean="0">
              <a:solidFill>
                <a:srgbClr val="000000"/>
              </a:solidFill>
              <a:ea typeface="Times New Roman" pitchFamily="-112" charset="0"/>
              <a:cs typeface="Times New Roman" pitchFamily="-112" charset="0"/>
            </a:endParaRPr>
          </a:p>
          <a:p>
            <a:pPr marL="342900" algn="l"/>
            <a:r>
              <a:rPr lang="en-US" sz="2000" b="0" dirty="0" smtClean="0">
                <a:solidFill>
                  <a:srgbClr val="000000"/>
                </a:solidFill>
                <a:ea typeface="Times New Roman" pitchFamily="-112" charset="0"/>
                <a:cs typeface="Times New Roman" pitchFamily="-112" charset="0"/>
              </a:rPr>
              <a:t>The only plane that does not intersect </a:t>
            </a:r>
            <a:r>
              <a:rPr lang="en-US" sz="2000" b="1" dirty="0" smtClean="0">
                <a:solidFill>
                  <a:srgbClr val="000000"/>
                </a:solidFill>
                <a:ea typeface="Times New Roman" pitchFamily="-112" charset="0"/>
                <a:cs typeface="Times New Roman" pitchFamily="-112" charset="0"/>
              </a:rPr>
              <a:t>plane GKJ </a:t>
            </a:r>
            <a:r>
              <a:rPr lang="en-US" sz="2000" b="0" dirty="0" smtClean="0">
                <a:solidFill>
                  <a:srgbClr val="000000"/>
                </a:solidFill>
                <a:ea typeface="Times New Roman" pitchFamily="-112" charset="0"/>
                <a:cs typeface="Times New Roman" pitchFamily="-112" charset="0"/>
              </a:rPr>
              <a:t>is </a:t>
            </a:r>
            <a:r>
              <a:rPr lang="en-US" sz="2000" b="1" dirty="0" smtClean="0">
                <a:solidFill>
                  <a:srgbClr val="000000"/>
                </a:solidFill>
                <a:ea typeface="Times New Roman" pitchFamily="-112" charset="0"/>
                <a:cs typeface="Times New Roman" pitchFamily="-112" charset="0"/>
              </a:rPr>
              <a:t>plane </a:t>
            </a:r>
            <a:r>
              <a:rPr lang="en-US" sz="2000" b="1" i="1" dirty="0" smtClean="0">
                <a:solidFill>
                  <a:srgbClr val="000000"/>
                </a:solidFill>
                <a:ea typeface="Times New Roman" pitchFamily="-112" charset="0"/>
                <a:cs typeface="Times New Roman" pitchFamily="-112" charset="0"/>
              </a:rPr>
              <a:t>LPN</a:t>
            </a:r>
            <a:r>
              <a:rPr lang="en-US" sz="2000" dirty="0" smtClean="0">
                <a:solidFill>
                  <a:srgbClr val="000000"/>
                </a:solidFill>
                <a:ea typeface="Times New Roman" pitchFamily="-112" charset="0"/>
                <a:cs typeface="Times New Roman" pitchFamily="-112" charset="0"/>
              </a:rPr>
              <a:t>. All other planes intersect plane GKJ.</a:t>
            </a:r>
            <a:endParaRPr lang="en-US" sz="2000" b="0" i="1" dirty="0">
              <a:solidFill>
                <a:srgbClr val="000000"/>
              </a:solidFill>
              <a:ea typeface="Times New Roman" pitchFamily="-112" charset="0"/>
              <a:cs typeface="Times New Roman" pitchFamily="-112" charset="0"/>
            </a:endParaRPr>
          </a:p>
        </p:txBody>
      </p:sp>
      <p:pic>
        <p:nvPicPr>
          <p:cNvPr id="93199" name="Picture 15" descr="CAM7-07-04-0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24525" y="2000250"/>
            <a:ext cx="3190875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Action Button: Forward or Next 12">
            <a:hlinkClick r:id="" action="ppaction://hlinkshowjump?jump=nextslide" highlightClick="1"/>
          </p:cNvPr>
          <p:cNvSpPr/>
          <p:nvPr/>
        </p:nvSpPr>
        <p:spPr>
          <a:xfrm>
            <a:off x="8458200" y="6229350"/>
            <a:ext cx="685800" cy="62865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772400" y="6229350"/>
            <a:ext cx="685800" cy="62865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3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3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93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3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3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3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31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93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9" grpId="0" autoUpdateAnimBg="0"/>
      <p:bldP spid="93190" grpId="0" build="p" autoUpdateAnimBg="0" advAuto="0"/>
      <p:bldP spid="93193" grpId="0" build="p" autoUpdateAnimBg="0"/>
      <p:bldP spid="93198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1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hidden">
          <a:xfrm>
            <a:off x="7162800" y="4495800"/>
            <a:ext cx="1447800" cy="1524000"/>
          </a:xfrm>
        </p:spPr>
        <p:txBody>
          <a:bodyPr/>
          <a:lstStyle/>
          <a:p>
            <a:pPr marL="609600" indent="-609600" eaLnBrk="1" hangingPunct="1">
              <a:buFontTx/>
              <a:buAutoNum type="alphaUcPeriod"/>
            </a:pPr>
            <a:r>
              <a:rPr lang="en-US" sz="2000">
                <a:solidFill>
                  <a:schemeClr val="bg1"/>
                </a:solidFill>
              </a:rPr>
              <a:t>A</a:t>
            </a:r>
          </a:p>
          <a:p>
            <a:pPr marL="609600" indent="-609600" eaLnBrk="1" hangingPunct="1">
              <a:buFontTx/>
              <a:buAutoNum type="alphaUcPeriod"/>
            </a:pPr>
            <a:r>
              <a:rPr lang="en-US" sz="2000">
                <a:solidFill>
                  <a:schemeClr val="bg1"/>
                </a:solidFill>
              </a:rPr>
              <a:t>B</a:t>
            </a:r>
          </a:p>
          <a:p>
            <a:pPr marL="609600" indent="-609600" eaLnBrk="1" hangingPunct="1">
              <a:buFontTx/>
              <a:buAutoNum type="alphaUcPeriod"/>
            </a:pPr>
            <a:r>
              <a:rPr lang="en-US" sz="2000">
                <a:solidFill>
                  <a:schemeClr val="bg1"/>
                </a:solidFill>
              </a:rPr>
              <a:t>C</a:t>
            </a:r>
          </a:p>
          <a:p>
            <a:pPr marL="609600" indent="-609600" eaLnBrk="1" hangingPunct="1">
              <a:buFontTx/>
              <a:buAutoNum type="alphaUcPeriod"/>
            </a:pPr>
            <a:r>
              <a:rPr lang="en-US" sz="200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526341" name="Oval 5"/>
          <p:cNvSpPr>
            <a:spLocks noChangeArrowheads="1"/>
          </p:cNvSpPr>
          <p:nvPr/>
        </p:nvSpPr>
        <p:spPr bwMode="auto">
          <a:xfrm>
            <a:off x="882924" y="4690074"/>
            <a:ext cx="404812" cy="404812"/>
          </a:xfrm>
          <a:prstGeom prst="ellipse">
            <a:avLst/>
          </a:prstGeom>
          <a:solidFill>
            <a:srgbClr val="FFCC00"/>
          </a:solidFill>
          <a:ln w="25400">
            <a:solidFill>
              <a:srgbClr val="E01B2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6342" name="TPAnswers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2489200"/>
            <a:ext cx="2790825" cy="352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533400" indent="-533400" algn="l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>
                <a:solidFill>
                  <a:srgbClr val="00539D"/>
                </a:solidFill>
                <a:sym typeface="Symbol" pitchFamily="-112" charset="2"/>
              </a:rPr>
              <a:t>A.</a:t>
            </a:r>
            <a:r>
              <a:rPr lang="pt-BR">
                <a:solidFill>
                  <a:schemeClr val="tx1"/>
                </a:solidFill>
                <a:sym typeface="Symbol" pitchFamily="-112" charset="2"/>
              </a:rPr>
              <a:t>	plane </a:t>
            </a:r>
            <a:r>
              <a:rPr lang="pt-BR" i="1">
                <a:solidFill>
                  <a:schemeClr val="tx1"/>
                </a:solidFill>
                <a:sym typeface="Symbol" pitchFamily="-112" charset="2"/>
              </a:rPr>
              <a:t>UYX</a:t>
            </a:r>
            <a:endParaRPr lang="pt-BR" i="1" baseline="50000">
              <a:solidFill>
                <a:schemeClr val="tx1"/>
              </a:solidFill>
              <a:sym typeface="Symbol" pitchFamily="-112" charset="2"/>
            </a:endParaRPr>
          </a:p>
          <a:p>
            <a:pPr marL="533400" indent="-533400" algn="l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>
                <a:solidFill>
                  <a:srgbClr val="00539D"/>
                </a:solidFill>
                <a:sym typeface="Symbol" pitchFamily="-112" charset="2"/>
              </a:rPr>
              <a:t>B.</a:t>
            </a:r>
            <a:r>
              <a:rPr lang="pt-BR">
                <a:solidFill>
                  <a:schemeClr val="tx1"/>
                </a:solidFill>
                <a:sym typeface="Symbol" pitchFamily="-112" charset="2"/>
              </a:rPr>
              <a:t>	plane </a:t>
            </a:r>
            <a:r>
              <a:rPr lang="pt-BR" i="1">
                <a:solidFill>
                  <a:schemeClr val="tx1"/>
                </a:solidFill>
                <a:sym typeface="Symbol" pitchFamily="-112" charset="2"/>
              </a:rPr>
              <a:t>WXY</a:t>
            </a:r>
            <a:endParaRPr lang="pt-BR" baseline="50000">
              <a:solidFill>
                <a:schemeClr val="tx1"/>
              </a:solidFill>
              <a:sym typeface="Symbol" pitchFamily="-112" charset="2"/>
            </a:endParaRPr>
          </a:p>
          <a:p>
            <a:pPr marL="533400" indent="-533400" algn="l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>
                <a:solidFill>
                  <a:srgbClr val="00539D"/>
                </a:solidFill>
                <a:sym typeface="Symbol" pitchFamily="-112" charset="2"/>
              </a:rPr>
              <a:t>C.</a:t>
            </a:r>
            <a:r>
              <a:rPr lang="pt-BR">
                <a:solidFill>
                  <a:schemeClr val="tx1"/>
                </a:solidFill>
                <a:sym typeface="Symbol" pitchFamily="-112" charset="2"/>
              </a:rPr>
              <a:t>	plane </a:t>
            </a:r>
            <a:r>
              <a:rPr lang="pt-BR" i="1">
                <a:solidFill>
                  <a:schemeClr val="tx1"/>
                </a:solidFill>
                <a:sym typeface="Symbol" pitchFamily="-112" charset="2"/>
              </a:rPr>
              <a:t>STU</a:t>
            </a:r>
            <a:endParaRPr lang="pt-BR" baseline="50000">
              <a:solidFill>
                <a:schemeClr val="tx1"/>
              </a:solidFill>
              <a:sym typeface="Symbol" pitchFamily="-112" charset="2"/>
            </a:endParaRPr>
          </a:p>
          <a:p>
            <a:pPr marL="533400" indent="-533400" algn="l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>
                <a:solidFill>
                  <a:srgbClr val="00539D"/>
                </a:solidFill>
                <a:sym typeface="Symbol" pitchFamily="-112" charset="2"/>
              </a:rPr>
              <a:t>D.</a:t>
            </a:r>
            <a:r>
              <a:rPr lang="pt-BR">
                <a:solidFill>
                  <a:schemeClr val="tx1"/>
                </a:solidFill>
                <a:sym typeface="Symbol" pitchFamily="-112" charset="2"/>
              </a:rPr>
              <a:t>	plane </a:t>
            </a:r>
            <a:r>
              <a:rPr lang="pt-BR" i="1">
                <a:solidFill>
                  <a:schemeClr val="tx1"/>
                </a:solidFill>
                <a:sym typeface="Symbol" pitchFamily="-112" charset="2"/>
              </a:rPr>
              <a:t>RVY</a:t>
            </a:r>
          </a:p>
        </p:txBody>
      </p:sp>
      <p:sp>
        <p:nvSpPr>
          <p:cNvPr id="526343" name="TPQuestion"/>
          <p:cNvSpPr>
            <a:spLocks noChangeArrowheads="1"/>
          </p:cNvSpPr>
          <p:nvPr/>
        </p:nvSpPr>
        <p:spPr bwMode="auto">
          <a:xfrm>
            <a:off x="533400" y="1504950"/>
            <a:ext cx="8458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algn="l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539D"/>
                </a:solidFill>
              </a:rPr>
              <a:t>Name a plane that is parallel to plane</a:t>
            </a:r>
            <a:r>
              <a:rPr lang="en-US" i="1" dirty="0">
                <a:solidFill>
                  <a:srgbClr val="00539D"/>
                </a:solidFill>
              </a:rPr>
              <a:t> </a:t>
            </a:r>
            <a:r>
              <a:rPr lang="en-US" i="1" dirty="0" smtClean="0">
                <a:solidFill>
                  <a:srgbClr val="00539D"/>
                </a:solidFill>
              </a:rPr>
              <a:t>STX</a:t>
            </a:r>
            <a:r>
              <a:rPr lang="en-US" dirty="0" smtClean="0">
                <a:solidFill>
                  <a:srgbClr val="00539D"/>
                </a:solidFill>
              </a:rPr>
              <a:t>. </a:t>
            </a:r>
            <a:endParaRPr lang="en-US" dirty="0">
              <a:solidFill>
                <a:srgbClr val="00539D"/>
              </a:solidFill>
            </a:endParaRPr>
          </a:p>
        </p:txBody>
      </p:sp>
      <p:pic>
        <p:nvPicPr>
          <p:cNvPr id="526344" name="Picture 8" descr="CheckProgres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2900" y="711200"/>
            <a:ext cx="4038600" cy="62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6345" name="Picture 9" descr="Example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0688" y="1495425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579" name="Picture 14" descr="LH_7-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6353" name="Picture 17" descr="CAM7-07-04-01-CYP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257800" y="1981200"/>
            <a:ext cx="3238500" cy="194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Action Button: Forward or Next 13">
            <a:hlinkClick r:id="" action="ppaction://hlinkshowjump?jump=nextslide" highlightClick="1"/>
          </p:cNvPr>
          <p:cNvSpPr/>
          <p:nvPr/>
        </p:nvSpPr>
        <p:spPr>
          <a:xfrm>
            <a:off x="8458200" y="6229350"/>
            <a:ext cx="685800" cy="62865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Back or Previous 14">
            <a:hlinkClick r:id="" action="ppaction://hlinkshowjump?jump=previousslide" highlightClick="1"/>
          </p:cNvPr>
          <p:cNvSpPr/>
          <p:nvPr/>
        </p:nvSpPr>
        <p:spPr>
          <a:xfrm>
            <a:off x="7772400" y="6229350"/>
            <a:ext cx="685800" cy="62865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6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526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26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26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26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526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6341" grpId="0" animBg="1"/>
      <p:bldP spid="526342" grpId="0" autoUpdateAnimBg="0"/>
      <p:bldP spid="526343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9" name="Picture 3" descr="EXAMPLEhea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2750" y="701675"/>
            <a:ext cx="21336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6260" name="Text Box 4"/>
          <p:cNvSpPr txBox="1">
            <a:spLocks noChangeArrowheads="1"/>
          </p:cNvSpPr>
          <p:nvPr/>
        </p:nvSpPr>
        <p:spPr bwMode="auto">
          <a:xfrm>
            <a:off x="2506663" y="715963"/>
            <a:ext cx="5037137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/>
              <a:t>Identify Relationships</a:t>
            </a:r>
          </a:p>
        </p:txBody>
      </p:sp>
      <p:pic>
        <p:nvPicPr>
          <p:cNvPr id="96264" name="Picture 8" descr="Example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0688" y="1495425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622" name="Picture 10" descr="LH_7-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876300" y="1465263"/>
            <a:ext cx="7705725" cy="457200"/>
            <a:chOff x="552" y="947"/>
            <a:chExt cx="4854" cy="288"/>
          </a:xfrm>
        </p:grpSpPr>
        <p:sp>
          <p:nvSpPr>
            <p:cNvPr id="111631" name="Rectangle 5"/>
            <p:cNvSpPr>
              <a:spLocks noChangeArrowheads="1"/>
            </p:cNvSpPr>
            <p:nvPr/>
          </p:nvSpPr>
          <p:spPr bwMode="auto">
            <a:xfrm>
              <a:off x="552" y="947"/>
              <a:ext cx="485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00539D"/>
                  </a:solidFill>
                </a:rPr>
                <a:t>Identify a segment that is skew to </a:t>
              </a:r>
              <a:r>
                <a:rPr lang="en-US" i="1" dirty="0">
                  <a:solidFill>
                    <a:srgbClr val="00539D"/>
                  </a:solidFill>
                </a:rPr>
                <a:t>JN</a:t>
              </a:r>
              <a:r>
                <a:rPr lang="en-US" dirty="0">
                  <a:solidFill>
                    <a:srgbClr val="00539D"/>
                  </a:solidFill>
                </a:rPr>
                <a:t>.</a:t>
              </a:r>
            </a:p>
          </p:txBody>
        </p:sp>
        <p:sp>
          <p:nvSpPr>
            <p:cNvPr id="111632" name="Line 13"/>
            <p:cNvSpPr>
              <a:spLocks noChangeShapeType="1"/>
            </p:cNvSpPr>
            <p:nvPr/>
          </p:nvSpPr>
          <p:spPr bwMode="auto">
            <a:xfrm>
              <a:off x="2611" y="996"/>
              <a:ext cx="144" cy="0"/>
            </a:xfrm>
            <a:prstGeom prst="line">
              <a:avLst/>
            </a:prstGeom>
            <a:noFill/>
            <a:ln w="28575">
              <a:solidFill>
                <a:srgbClr val="00539D"/>
              </a:solidFill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96273" name="Text Box 17"/>
          <p:cNvSpPr txBox="1">
            <a:spLocks noChangeArrowheads="1"/>
          </p:cNvSpPr>
          <p:nvPr/>
        </p:nvSpPr>
        <p:spPr bwMode="auto">
          <a:xfrm>
            <a:off x="457200" y="2514600"/>
            <a:ext cx="47625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algn="l"/>
            <a:r>
              <a:rPr lang="en-US" sz="2000" b="1" dirty="0" smtClean="0">
                <a:solidFill>
                  <a:srgbClr val="000000"/>
                </a:solidFill>
                <a:ea typeface="Times New Roman" pitchFamily="-112" charset="0"/>
                <a:cs typeface="Times New Roman" pitchFamily="-112" charset="0"/>
              </a:rPr>
              <a:t>-Skew </a:t>
            </a:r>
            <a:r>
              <a:rPr lang="en-US" sz="2000" b="1" dirty="0">
                <a:solidFill>
                  <a:srgbClr val="000000"/>
                </a:solidFill>
                <a:ea typeface="Times New Roman" pitchFamily="-112" charset="0"/>
                <a:cs typeface="Times New Roman" pitchFamily="-112" charset="0"/>
              </a:rPr>
              <a:t>lines cannot intersect </a:t>
            </a:r>
            <a:r>
              <a:rPr lang="en-US" sz="2000" b="0" dirty="0">
                <a:solidFill>
                  <a:srgbClr val="000000"/>
                </a:solidFill>
                <a:ea typeface="Times New Roman" pitchFamily="-112" charset="0"/>
                <a:cs typeface="Times New Roman" pitchFamily="-112" charset="0"/>
              </a:rPr>
              <a:t>and </a:t>
            </a:r>
            <a:r>
              <a:rPr lang="en-US" sz="2000" b="1" dirty="0">
                <a:solidFill>
                  <a:srgbClr val="000000"/>
                </a:solidFill>
                <a:ea typeface="Times New Roman" pitchFamily="-112" charset="0"/>
                <a:cs typeface="Times New Roman" pitchFamily="-112" charset="0"/>
              </a:rPr>
              <a:t>cannot be </a:t>
            </a:r>
            <a:r>
              <a:rPr lang="en-US" sz="2000" b="1" dirty="0" smtClean="0">
                <a:solidFill>
                  <a:srgbClr val="000000"/>
                </a:solidFill>
                <a:ea typeface="Times New Roman" pitchFamily="-112" charset="0"/>
                <a:cs typeface="Times New Roman" pitchFamily="-112" charset="0"/>
              </a:rPr>
              <a:t>coplanar</a:t>
            </a:r>
            <a:r>
              <a:rPr lang="en-US" sz="2000" b="0" dirty="0" smtClean="0">
                <a:solidFill>
                  <a:srgbClr val="000000"/>
                </a:solidFill>
                <a:ea typeface="Times New Roman" pitchFamily="-112" charset="0"/>
                <a:cs typeface="Times New Roman" pitchFamily="-112" charset="0"/>
              </a:rPr>
              <a:t> (lie in the same plane).</a:t>
            </a:r>
            <a:r>
              <a:rPr lang="en-US" sz="2000" dirty="0" smtClean="0">
                <a:solidFill>
                  <a:srgbClr val="000000"/>
                </a:solidFill>
                <a:ea typeface="Times New Roman" pitchFamily="-112" charset="0"/>
                <a:cs typeface="Times New Roman" pitchFamily="-112" charset="0"/>
              </a:rPr>
              <a:t> </a:t>
            </a:r>
          </a:p>
        </p:txBody>
      </p:sp>
      <p:pic>
        <p:nvPicPr>
          <p:cNvPr id="96274" name="Picture 18" descr="CAM7-07-04-0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72125" y="2000250"/>
            <a:ext cx="3190875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533400" y="5830894"/>
            <a:ext cx="6858000" cy="646113"/>
            <a:chOff x="336" y="3673"/>
            <a:chExt cx="4320" cy="407"/>
          </a:xfrm>
        </p:grpSpPr>
        <p:sp>
          <p:nvSpPr>
            <p:cNvPr id="111628" name="Rectangle 19"/>
            <p:cNvSpPr>
              <a:spLocks noChangeArrowheads="1"/>
            </p:cNvSpPr>
            <p:nvPr/>
          </p:nvSpPr>
          <p:spPr bwMode="auto">
            <a:xfrm>
              <a:off x="336" y="3673"/>
              <a:ext cx="4320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marL="1712913" indent="-1368425" algn="l">
                <a:spcAft>
                  <a:spcPct val="0"/>
                </a:spcAft>
                <a:buClr>
                  <a:srgbClr val="FFFFFF"/>
                </a:buClr>
                <a:tabLst>
                  <a:tab pos="1943100" algn="l"/>
                </a:tabLst>
              </a:pPr>
              <a:r>
                <a:rPr lang="en-US" dirty="0">
                  <a:solidFill>
                    <a:srgbClr val="00539D"/>
                  </a:solidFill>
                </a:rPr>
                <a:t>Answer:	</a:t>
              </a:r>
              <a:r>
                <a:rPr lang="en-US" b="0" i="1" dirty="0"/>
                <a:t>JN</a:t>
              </a:r>
              <a:r>
                <a:rPr lang="en-US" b="0" dirty="0"/>
                <a:t> and </a:t>
              </a:r>
              <a:r>
                <a:rPr lang="en-US" b="0" i="1" dirty="0"/>
                <a:t>LM</a:t>
              </a:r>
              <a:r>
                <a:rPr lang="en-US" b="0" dirty="0"/>
                <a:t> are skew because they do not intersect and are not coplanar.</a:t>
              </a:r>
              <a:endParaRPr lang="en-US" b="0" i="1" dirty="0"/>
            </a:p>
          </p:txBody>
        </p:sp>
        <p:sp>
          <p:nvSpPr>
            <p:cNvPr id="111629" name="Line 20"/>
            <p:cNvSpPr>
              <a:spLocks noChangeShapeType="1"/>
            </p:cNvSpPr>
            <p:nvPr/>
          </p:nvSpPr>
          <p:spPr bwMode="auto">
            <a:xfrm>
              <a:off x="1447" y="3696"/>
              <a:ext cx="192" cy="0"/>
            </a:xfrm>
            <a:prstGeom prst="line">
              <a:avLst/>
            </a:prstGeom>
            <a:noFill/>
            <a:ln w="15875">
              <a:solidFill>
                <a:srgbClr val="E01B22"/>
              </a:solidFill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11630" name="Line 22"/>
            <p:cNvSpPr>
              <a:spLocks noChangeShapeType="1"/>
            </p:cNvSpPr>
            <p:nvPr/>
          </p:nvSpPr>
          <p:spPr bwMode="auto">
            <a:xfrm>
              <a:off x="1906" y="3696"/>
              <a:ext cx="192" cy="0"/>
            </a:xfrm>
            <a:prstGeom prst="line">
              <a:avLst/>
            </a:prstGeom>
            <a:noFill/>
            <a:ln w="15875">
              <a:solidFill>
                <a:srgbClr val="E01B22"/>
              </a:solidFill>
              <a:round/>
              <a:headEnd/>
              <a:tailEnd/>
            </a:ln>
          </p:spPr>
          <p:txBody>
            <a:bodyPr wrap="squar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18" name="Action Button: Forward or Next 17">
            <a:hlinkClick r:id="" action="ppaction://hlinkshowjump?jump=nextslide" highlightClick="1"/>
          </p:cNvPr>
          <p:cNvSpPr/>
          <p:nvPr/>
        </p:nvSpPr>
        <p:spPr>
          <a:xfrm>
            <a:off x="8458200" y="6229350"/>
            <a:ext cx="685800" cy="62865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ction Button: Back or Previous 18">
            <a:hlinkClick r:id="" action="ppaction://hlinkshowjump?jump=previousslide" highlightClick="1"/>
          </p:cNvPr>
          <p:cNvSpPr/>
          <p:nvPr/>
        </p:nvSpPr>
        <p:spPr>
          <a:xfrm>
            <a:off x="7772400" y="6229350"/>
            <a:ext cx="685800" cy="62865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 rot="16200000" flipH="1">
            <a:off x="8225857" y="2620201"/>
            <a:ext cx="537766" cy="1143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5867400" y="2906247"/>
            <a:ext cx="1523309" cy="75135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5867400" y="2368477"/>
            <a:ext cx="1557631" cy="75572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5867400" y="3147084"/>
            <a:ext cx="9906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5867400" y="3678896"/>
            <a:ext cx="9906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457200" y="351686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/>
            <a:r>
              <a:rPr lang="en-US" dirty="0" smtClean="0">
                <a:solidFill>
                  <a:srgbClr val="000000"/>
                </a:solidFill>
                <a:ea typeface="Times New Roman" pitchFamily="-112" charset="0"/>
                <a:cs typeface="Times New Roman" pitchFamily="-112" charset="0"/>
              </a:rPr>
              <a:t>- Segment </a:t>
            </a:r>
            <a:r>
              <a:rPr lang="en-US" i="1" dirty="0" smtClean="0">
                <a:solidFill>
                  <a:srgbClr val="000000"/>
                </a:solidFill>
                <a:ea typeface="Times New Roman" pitchFamily="-112" charset="0"/>
                <a:cs typeface="Times New Roman" pitchFamily="-112" charset="0"/>
              </a:rPr>
              <a:t>LM</a:t>
            </a:r>
            <a:r>
              <a:rPr lang="en-US" dirty="0" smtClean="0">
                <a:solidFill>
                  <a:srgbClr val="000000"/>
                </a:solidFill>
                <a:ea typeface="Times New Roman" pitchFamily="-112" charset="0"/>
                <a:cs typeface="Times New Roman" pitchFamily="-112" charset="0"/>
              </a:rPr>
              <a:t> is skew to segment </a:t>
            </a:r>
            <a:r>
              <a:rPr lang="en-US" i="1" dirty="0" smtClean="0">
                <a:solidFill>
                  <a:srgbClr val="000000"/>
                </a:solidFill>
                <a:ea typeface="Times New Roman" pitchFamily="-112" charset="0"/>
                <a:cs typeface="Times New Roman" pitchFamily="-112" charset="0"/>
              </a:rPr>
              <a:t>JN</a:t>
            </a:r>
            <a:r>
              <a:rPr lang="en-US" dirty="0" smtClean="0">
                <a:solidFill>
                  <a:srgbClr val="000000"/>
                </a:solidFill>
                <a:ea typeface="Times New Roman" pitchFamily="-112" charset="0"/>
                <a:cs typeface="Times New Roman" pitchFamily="-112" charset="0"/>
              </a:rPr>
              <a:t>.</a:t>
            </a:r>
          </a:p>
        </p:txBody>
      </p:sp>
      <p:sp>
        <p:nvSpPr>
          <p:cNvPr id="38" name="Rectangle 37"/>
          <p:cNvSpPr/>
          <p:nvPr/>
        </p:nvSpPr>
        <p:spPr>
          <a:xfrm>
            <a:off x="457200" y="42304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/>
            <a:r>
              <a:rPr lang="en-US" dirty="0" smtClean="0">
                <a:solidFill>
                  <a:srgbClr val="000000"/>
                </a:solidFill>
                <a:ea typeface="Times New Roman" pitchFamily="-112" charset="0"/>
                <a:cs typeface="Times New Roman" pitchFamily="-112" charset="0"/>
              </a:rPr>
              <a:t>- Also, segment </a:t>
            </a:r>
            <a:r>
              <a:rPr lang="en-US" i="1" dirty="0" smtClean="0">
                <a:solidFill>
                  <a:srgbClr val="000000"/>
                </a:solidFill>
                <a:ea typeface="Times New Roman" pitchFamily="-112" charset="0"/>
                <a:cs typeface="Times New Roman" pitchFamily="-112" charset="0"/>
              </a:rPr>
              <a:t>GH, </a:t>
            </a:r>
            <a:r>
              <a:rPr lang="en-US" dirty="0" smtClean="0">
                <a:solidFill>
                  <a:srgbClr val="000000"/>
                </a:solidFill>
                <a:ea typeface="Times New Roman" pitchFamily="-112" charset="0"/>
                <a:cs typeface="Times New Roman" pitchFamily="-112" charset="0"/>
              </a:rPr>
              <a:t>segment </a:t>
            </a:r>
            <a:r>
              <a:rPr lang="en-US" i="1" dirty="0" smtClean="0">
                <a:solidFill>
                  <a:srgbClr val="000000"/>
                </a:solidFill>
                <a:ea typeface="Times New Roman" pitchFamily="-112" charset="0"/>
                <a:cs typeface="Times New Roman" pitchFamily="-112" charset="0"/>
              </a:rPr>
              <a:t>GK, </a:t>
            </a:r>
            <a:r>
              <a:rPr lang="en-US" dirty="0" smtClean="0">
                <a:solidFill>
                  <a:srgbClr val="000000"/>
                </a:solidFill>
                <a:ea typeface="Times New Roman" pitchFamily="-112" charset="0"/>
                <a:cs typeface="Times New Roman" pitchFamily="-112" charset="0"/>
              </a:rPr>
              <a:t>and segment </a:t>
            </a:r>
            <a:r>
              <a:rPr lang="en-US" i="1" dirty="0" smtClean="0">
                <a:solidFill>
                  <a:srgbClr val="000000"/>
                </a:solidFill>
                <a:ea typeface="Times New Roman" pitchFamily="-112" charset="0"/>
                <a:cs typeface="Times New Roman" pitchFamily="-112" charset="0"/>
              </a:rPr>
              <a:t>LP</a:t>
            </a:r>
            <a:r>
              <a:rPr lang="en-US" dirty="0" smtClean="0">
                <a:solidFill>
                  <a:srgbClr val="000000"/>
                </a:solidFill>
                <a:ea typeface="Times New Roman" pitchFamily="-112" charset="0"/>
                <a:cs typeface="Times New Roman" pitchFamily="-112" charset="0"/>
              </a:rPr>
              <a:t> are skew to segment </a:t>
            </a:r>
            <a:r>
              <a:rPr lang="en-US" i="1" dirty="0" smtClean="0">
                <a:solidFill>
                  <a:srgbClr val="000000"/>
                </a:solidFill>
                <a:ea typeface="Times New Roman" pitchFamily="-112" charset="0"/>
                <a:cs typeface="Times New Roman" pitchFamily="-112" charset="0"/>
              </a:rPr>
              <a:t>JN</a:t>
            </a:r>
            <a:r>
              <a:rPr lang="en-US" dirty="0" smtClean="0">
                <a:solidFill>
                  <a:srgbClr val="000000"/>
                </a:solidFill>
                <a:ea typeface="Times New Roman" pitchFamily="-112" charset="0"/>
                <a:cs typeface="Times New Roman" pitchFamily="-112" charset="0"/>
              </a:rPr>
              <a:t>.</a:t>
            </a:r>
            <a:endParaRPr lang="en-US" i="1" dirty="0">
              <a:solidFill>
                <a:srgbClr val="000000"/>
              </a:solidFill>
              <a:ea typeface="Times New Roman" pitchFamily="-112" charset="0"/>
              <a:cs typeface="Times New Roman" pitchFamily="-112" charset="0"/>
            </a:endParaRPr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6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6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96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6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6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60" grpId="0" autoUpdateAnimBg="0"/>
      <p:bldP spid="96273" grpId="0" build="p" autoUpdateAnimBg="0"/>
      <p:bldP spid="37" grpId="0"/>
      <p:bldP spid="3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7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hidden">
          <a:xfrm>
            <a:off x="7162800" y="4495800"/>
            <a:ext cx="1447800" cy="1524000"/>
          </a:xfrm>
        </p:spPr>
        <p:txBody>
          <a:bodyPr/>
          <a:lstStyle/>
          <a:p>
            <a:pPr marL="609600" indent="-609600" eaLnBrk="1" hangingPunct="1">
              <a:buFontTx/>
              <a:buAutoNum type="alphaUcPeriod"/>
            </a:pPr>
            <a:r>
              <a:rPr lang="en-US" sz="2000" dirty="0">
                <a:solidFill>
                  <a:schemeClr val="bg1"/>
                </a:solidFill>
              </a:rPr>
              <a:t>A</a:t>
            </a:r>
          </a:p>
          <a:p>
            <a:pPr marL="609600" indent="-609600" eaLnBrk="1" hangingPunct="1">
              <a:buFontTx/>
              <a:buAutoNum type="alphaUcPeriod"/>
            </a:pPr>
            <a:r>
              <a:rPr lang="en-US" sz="2000" dirty="0">
                <a:solidFill>
                  <a:schemeClr val="bg1"/>
                </a:solidFill>
              </a:rPr>
              <a:t>B</a:t>
            </a:r>
          </a:p>
          <a:p>
            <a:pPr marL="609600" indent="-609600" eaLnBrk="1" hangingPunct="1">
              <a:buFontTx/>
              <a:buAutoNum type="alphaUcPeriod"/>
            </a:pPr>
            <a:r>
              <a:rPr lang="en-US" sz="2000" dirty="0">
                <a:solidFill>
                  <a:schemeClr val="bg1"/>
                </a:solidFill>
              </a:rPr>
              <a:t>C</a:t>
            </a:r>
          </a:p>
          <a:p>
            <a:pPr marL="609600" indent="-609600" eaLnBrk="1" hangingPunct="1">
              <a:buFontTx/>
              <a:buAutoNum type="alphaUcPeriod"/>
            </a:pPr>
            <a:r>
              <a:rPr lang="en-US" sz="2000" dirty="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530437" name="Oval 5"/>
          <p:cNvSpPr>
            <a:spLocks noChangeArrowheads="1"/>
          </p:cNvSpPr>
          <p:nvPr/>
        </p:nvSpPr>
        <p:spPr bwMode="auto">
          <a:xfrm>
            <a:off x="866775" y="2747244"/>
            <a:ext cx="404813" cy="404812"/>
          </a:xfrm>
          <a:prstGeom prst="ellipse">
            <a:avLst/>
          </a:prstGeom>
          <a:solidFill>
            <a:srgbClr val="FFCC00"/>
          </a:solidFill>
          <a:ln w="25400">
            <a:solidFill>
              <a:srgbClr val="E01B2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30440" name="Picture 8" descr="CheckProgres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2900" y="711200"/>
            <a:ext cx="4038600" cy="62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672" name="Picture 11" descr="LH_7-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0446" name="Picture 14" descr="Example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20688" y="1495425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0447" name="Picture 15" descr="Eqn_18"/>
          <p:cNvPicPr>
            <a:picLocks noChangeAspect="1" noChangeArrowheads="1"/>
          </p:cNvPicPr>
          <p:nvPr/>
        </p:nvPicPr>
        <p:blipFill>
          <a:blip r:embed="rId9"/>
          <a:srcRect b="80785"/>
          <a:stretch>
            <a:fillRect/>
          </a:stretch>
        </p:blipFill>
        <p:spPr bwMode="auto">
          <a:xfrm>
            <a:off x="933450" y="1449388"/>
            <a:ext cx="5603875" cy="47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876300" y="2209800"/>
            <a:ext cx="2790825" cy="2025650"/>
            <a:chOff x="624" y="1538"/>
            <a:chExt cx="1758" cy="1276"/>
          </a:xfrm>
        </p:grpSpPr>
        <p:sp>
          <p:nvSpPr>
            <p:cNvPr id="113678" name="TPAnswers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624" y="1584"/>
              <a:ext cx="1758" cy="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marL="533400" indent="-533400" algn="l">
                <a:spcBef>
                  <a:spcPct val="28000"/>
                </a:spcBef>
                <a:spcAft>
                  <a:spcPct val="28000"/>
                </a:spcAft>
                <a:buClr>
                  <a:srgbClr val="00539D"/>
                </a:buClr>
              </a:pPr>
              <a:r>
                <a:rPr lang="pt-BR" dirty="0">
                  <a:solidFill>
                    <a:srgbClr val="00539D"/>
                  </a:solidFill>
                  <a:sym typeface="Symbol" pitchFamily="-112" charset="2"/>
                </a:rPr>
                <a:t>A.</a:t>
              </a:r>
              <a:r>
                <a:rPr lang="pt-BR" dirty="0">
                  <a:solidFill>
                    <a:schemeClr val="tx1"/>
                  </a:solidFill>
                  <a:sym typeface="Symbol" pitchFamily="-112" charset="2"/>
                </a:rPr>
                <a:t>	</a:t>
              </a:r>
              <a:endParaRPr lang="pt-BR" i="1" baseline="50000" dirty="0">
                <a:solidFill>
                  <a:schemeClr val="tx1"/>
                </a:solidFill>
                <a:sym typeface="Symbol" pitchFamily="-112" charset="2"/>
              </a:endParaRPr>
            </a:p>
            <a:p>
              <a:pPr marL="533400" indent="-533400" algn="l">
                <a:spcBef>
                  <a:spcPct val="28000"/>
                </a:spcBef>
                <a:spcAft>
                  <a:spcPct val="28000"/>
                </a:spcAft>
                <a:buClr>
                  <a:srgbClr val="00539D"/>
                </a:buClr>
              </a:pPr>
              <a:r>
                <a:rPr lang="pt-BR" dirty="0">
                  <a:solidFill>
                    <a:srgbClr val="00539D"/>
                  </a:solidFill>
                  <a:sym typeface="Symbol" pitchFamily="-112" charset="2"/>
                </a:rPr>
                <a:t>B.</a:t>
              </a:r>
              <a:r>
                <a:rPr lang="pt-BR" dirty="0">
                  <a:solidFill>
                    <a:schemeClr val="tx1"/>
                  </a:solidFill>
                  <a:sym typeface="Symbol" pitchFamily="-112" charset="2"/>
                </a:rPr>
                <a:t>	</a:t>
              </a:r>
              <a:endParaRPr lang="pt-BR" dirty="0" smtClean="0">
                <a:solidFill>
                  <a:schemeClr val="tx1"/>
                </a:solidFill>
                <a:sym typeface="Symbol" pitchFamily="-112" charset="2"/>
              </a:endParaRPr>
            </a:p>
            <a:p>
              <a:pPr marL="533400" indent="-533400" algn="l">
                <a:spcBef>
                  <a:spcPct val="28000"/>
                </a:spcBef>
                <a:spcAft>
                  <a:spcPct val="28000"/>
                </a:spcAft>
                <a:buClr>
                  <a:srgbClr val="00539D"/>
                </a:buClr>
              </a:pPr>
              <a:endParaRPr lang="pt-BR" sz="100" dirty="0" smtClean="0">
                <a:solidFill>
                  <a:srgbClr val="00539D"/>
                </a:solidFill>
                <a:sym typeface="Symbol" pitchFamily="-112" charset="2"/>
              </a:endParaRPr>
            </a:p>
            <a:p>
              <a:pPr marL="533400" indent="-533400" algn="l">
                <a:spcBef>
                  <a:spcPct val="28000"/>
                </a:spcBef>
                <a:spcAft>
                  <a:spcPct val="28000"/>
                </a:spcAft>
                <a:buClr>
                  <a:srgbClr val="00539D"/>
                </a:buClr>
              </a:pPr>
              <a:endParaRPr lang="pt-BR" sz="100" dirty="0" smtClean="0">
                <a:solidFill>
                  <a:srgbClr val="00539D"/>
                </a:solidFill>
                <a:sym typeface="Symbol" pitchFamily="-112" charset="2"/>
              </a:endParaRPr>
            </a:p>
            <a:p>
              <a:pPr marL="533400" indent="-533400" algn="l">
                <a:spcBef>
                  <a:spcPct val="28000"/>
                </a:spcBef>
                <a:spcAft>
                  <a:spcPct val="28000"/>
                </a:spcAft>
                <a:buClr>
                  <a:srgbClr val="00539D"/>
                </a:buClr>
              </a:pPr>
              <a:endParaRPr lang="pt-BR" sz="100" dirty="0" smtClean="0">
                <a:solidFill>
                  <a:srgbClr val="00539D"/>
                </a:solidFill>
                <a:sym typeface="Symbol" pitchFamily="-112" charset="2"/>
              </a:endParaRPr>
            </a:p>
            <a:p>
              <a:pPr marL="533400" indent="-533400" algn="l">
                <a:spcBef>
                  <a:spcPct val="28000"/>
                </a:spcBef>
                <a:spcAft>
                  <a:spcPct val="28000"/>
                </a:spcAft>
                <a:buClr>
                  <a:srgbClr val="00539D"/>
                </a:buClr>
              </a:pPr>
              <a:endParaRPr lang="pt-BR" sz="100" dirty="0" smtClean="0">
                <a:solidFill>
                  <a:srgbClr val="00539D"/>
                </a:solidFill>
                <a:sym typeface="Symbol" pitchFamily="-112" charset="2"/>
              </a:endParaRPr>
            </a:p>
            <a:p>
              <a:pPr marL="533400" indent="-533400" algn="l">
                <a:spcBef>
                  <a:spcPct val="28000"/>
                </a:spcBef>
                <a:spcAft>
                  <a:spcPct val="28000"/>
                </a:spcAft>
                <a:buClr>
                  <a:srgbClr val="00539D"/>
                </a:buClr>
              </a:pPr>
              <a:endParaRPr lang="pt-BR" sz="100" dirty="0" smtClean="0">
                <a:solidFill>
                  <a:srgbClr val="00539D"/>
                </a:solidFill>
                <a:sym typeface="Symbol" pitchFamily="-112" charset="2"/>
              </a:endParaRPr>
            </a:p>
            <a:p>
              <a:pPr marL="533400" indent="-533400" algn="l">
                <a:spcBef>
                  <a:spcPct val="28000"/>
                </a:spcBef>
                <a:spcAft>
                  <a:spcPct val="28000"/>
                </a:spcAft>
                <a:buClr>
                  <a:srgbClr val="00539D"/>
                </a:buClr>
              </a:pPr>
              <a:endParaRPr lang="pt-BR" sz="100" dirty="0" smtClean="0">
                <a:solidFill>
                  <a:srgbClr val="00539D"/>
                </a:solidFill>
                <a:sym typeface="Symbol" pitchFamily="-112" charset="2"/>
              </a:endParaRPr>
            </a:p>
            <a:p>
              <a:pPr marL="533400" indent="-533400" algn="l">
                <a:spcBef>
                  <a:spcPct val="28000"/>
                </a:spcBef>
                <a:spcAft>
                  <a:spcPct val="28000"/>
                </a:spcAft>
                <a:buClr>
                  <a:srgbClr val="00539D"/>
                </a:buClr>
              </a:pPr>
              <a:r>
                <a:rPr lang="pt-BR" dirty="0" smtClean="0">
                  <a:solidFill>
                    <a:srgbClr val="00539D"/>
                  </a:solidFill>
                  <a:sym typeface="Symbol" pitchFamily="-112" charset="2"/>
                </a:rPr>
                <a:t>C</a:t>
              </a:r>
              <a:r>
                <a:rPr lang="pt-BR" dirty="0">
                  <a:solidFill>
                    <a:srgbClr val="00539D"/>
                  </a:solidFill>
                  <a:sym typeface="Symbol" pitchFamily="-112" charset="2"/>
                </a:rPr>
                <a:t>.</a:t>
              </a:r>
              <a:r>
                <a:rPr lang="pt-BR" dirty="0">
                  <a:solidFill>
                    <a:schemeClr val="tx1"/>
                  </a:solidFill>
                  <a:sym typeface="Symbol" pitchFamily="-112" charset="2"/>
                </a:rPr>
                <a:t>	</a:t>
              </a:r>
              <a:endParaRPr lang="pt-BR" baseline="50000" dirty="0" smtClean="0">
                <a:solidFill>
                  <a:schemeClr val="tx1"/>
                </a:solidFill>
                <a:sym typeface="Symbol" pitchFamily="-112" charset="2"/>
              </a:endParaRPr>
            </a:p>
            <a:p>
              <a:pPr marL="533400" indent="-533400" algn="l">
                <a:spcBef>
                  <a:spcPct val="28000"/>
                </a:spcBef>
                <a:spcAft>
                  <a:spcPct val="28000"/>
                </a:spcAft>
                <a:buClr>
                  <a:srgbClr val="00539D"/>
                </a:buClr>
              </a:pPr>
              <a:endParaRPr lang="pt-BR" sz="100" dirty="0" smtClean="0">
                <a:solidFill>
                  <a:srgbClr val="00539D"/>
                </a:solidFill>
                <a:sym typeface="Symbol" pitchFamily="-112" charset="2"/>
              </a:endParaRPr>
            </a:p>
            <a:p>
              <a:pPr marL="533400" indent="-533400" algn="l">
                <a:spcBef>
                  <a:spcPct val="28000"/>
                </a:spcBef>
                <a:spcAft>
                  <a:spcPct val="28000"/>
                </a:spcAft>
                <a:buClr>
                  <a:srgbClr val="00539D"/>
                </a:buClr>
              </a:pPr>
              <a:endParaRPr lang="pt-BR" sz="100" dirty="0" smtClean="0">
                <a:solidFill>
                  <a:srgbClr val="00539D"/>
                </a:solidFill>
                <a:sym typeface="Symbol" pitchFamily="-112" charset="2"/>
              </a:endParaRPr>
            </a:p>
            <a:p>
              <a:pPr marL="533400" indent="-533400" algn="l">
                <a:spcBef>
                  <a:spcPct val="28000"/>
                </a:spcBef>
                <a:spcAft>
                  <a:spcPct val="28000"/>
                </a:spcAft>
                <a:buClr>
                  <a:srgbClr val="00539D"/>
                </a:buClr>
              </a:pPr>
              <a:endParaRPr lang="pt-BR" sz="100" dirty="0" smtClean="0">
                <a:solidFill>
                  <a:srgbClr val="00539D"/>
                </a:solidFill>
                <a:sym typeface="Symbol" pitchFamily="-112" charset="2"/>
              </a:endParaRPr>
            </a:p>
            <a:p>
              <a:pPr marL="533400" indent="-533400" algn="l">
                <a:spcBef>
                  <a:spcPct val="28000"/>
                </a:spcBef>
                <a:spcAft>
                  <a:spcPct val="28000"/>
                </a:spcAft>
                <a:buClr>
                  <a:srgbClr val="00539D"/>
                </a:buClr>
              </a:pPr>
              <a:endParaRPr lang="pt-BR" sz="100" dirty="0" smtClean="0">
                <a:solidFill>
                  <a:srgbClr val="00539D"/>
                </a:solidFill>
                <a:sym typeface="Symbol" pitchFamily="-112" charset="2"/>
              </a:endParaRPr>
            </a:p>
            <a:p>
              <a:pPr marL="533400" indent="-533400" algn="l">
                <a:spcBef>
                  <a:spcPct val="28000"/>
                </a:spcBef>
                <a:spcAft>
                  <a:spcPct val="28000"/>
                </a:spcAft>
                <a:buClr>
                  <a:srgbClr val="00539D"/>
                </a:buClr>
              </a:pPr>
              <a:r>
                <a:rPr lang="pt-BR" dirty="0" smtClean="0">
                  <a:solidFill>
                    <a:srgbClr val="00539D"/>
                  </a:solidFill>
                  <a:sym typeface="Symbol" pitchFamily="-112" charset="2"/>
                </a:rPr>
                <a:t>D</a:t>
              </a:r>
              <a:r>
                <a:rPr lang="pt-BR" dirty="0">
                  <a:solidFill>
                    <a:srgbClr val="00539D"/>
                  </a:solidFill>
                  <a:sym typeface="Symbol" pitchFamily="-112" charset="2"/>
                </a:rPr>
                <a:t>.</a:t>
              </a:r>
              <a:r>
                <a:rPr lang="pt-BR" dirty="0">
                  <a:solidFill>
                    <a:schemeClr val="tx1"/>
                  </a:solidFill>
                  <a:sym typeface="Symbol" pitchFamily="-112" charset="2"/>
                </a:rPr>
                <a:t>	</a:t>
              </a:r>
              <a:endParaRPr lang="pt-BR" i="1" dirty="0">
                <a:solidFill>
                  <a:schemeClr val="tx1"/>
                </a:solidFill>
                <a:sym typeface="Symbol" pitchFamily="-112" charset="2"/>
              </a:endParaRPr>
            </a:p>
          </p:txBody>
        </p:sp>
        <p:pic>
          <p:nvPicPr>
            <p:cNvPr id="113679" name="Picture 16" descr="Eqn_18"/>
            <p:cNvPicPr>
              <a:picLocks noChangeAspect="1" noChangeArrowheads="1"/>
            </p:cNvPicPr>
            <p:nvPr/>
          </p:nvPicPr>
          <p:blipFill>
            <a:blip r:embed="rId9"/>
            <a:srcRect t="19020" r="87611"/>
            <a:stretch>
              <a:fillRect/>
            </a:stretch>
          </p:blipFill>
          <p:spPr bwMode="auto">
            <a:xfrm>
              <a:off x="942" y="1538"/>
              <a:ext cx="443" cy="12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530450" name="Picture 18" descr="CAM7-07-04-01-CYP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257800" y="3087687"/>
            <a:ext cx="3238500" cy="194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" name="Straight Connector 17"/>
          <p:cNvCxnSpPr/>
          <p:nvPr/>
        </p:nvCxnSpPr>
        <p:spPr>
          <a:xfrm rot="5400000">
            <a:off x="7941271" y="4505833"/>
            <a:ext cx="298364" cy="27829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497841" y="3669042"/>
            <a:ext cx="2430581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Action Button: Forward or Next 23">
            <a:hlinkClick r:id="" action="ppaction://hlinkshowjump?jump=nextslide" highlightClick="1"/>
          </p:cNvPr>
          <p:cNvSpPr/>
          <p:nvPr/>
        </p:nvSpPr>
        <p:spPr>
          <a:xfrm>
            <a:off x="8458200" y="6229350"/>
            <a:ext cx="685800" cy="62865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ction Button: Back or Previous 24">
            <a:hlinkClick r:id="" action="ppaction://hlinkshowjump?jump=previousslide" highlightClick="1"/>
          </p:cNvPr>
          <p:cNvSpPr/>
          <p:nvPr/>
        </p:nvSpPr>
        <p:spPr>
          <a:xfrm>
            <a:off x="7772400" y="6229350"/>
            <a:ext cx="685800" cy="62865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30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530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30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0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530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043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1" name="Picture 3" descr="EXAMPLEhea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2750" y="701675"/>
            <a:ext cx="21336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9332" name="Text Box 4"/>
          <p:cNvSpPr txBox="1">
            <a:spLocks noChangeArrowheads="1"/>
          </p:cNvSpPr>
          <p:nvPr/>
        </p:nvSpPr>
        <p:spPr bwMode="auto">
          <a:xfrm>
            <a:off x="2506663" y="715963"/>
            <a:ext cx="5037137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Identify Relationships</a:t>
            </a:r>
          </a:p>
        </p:txBody>
      </p:sp>
      <p:sp>
        <p:nvSpPr>
          <p:cNvPr id="99333" name="Rectangle 5"/>
          <p:cNvSpPr>
            <a:spLocks noChangeArrowheads="1"/>
          </p:cNvSpPr>
          <p:nvPr/>
        </p:nvSpPr>
        <p:spPr bwMode="auto">
          <a:xfrm>
            <a:off x="876300" y="1503363"/>
            <a:ext cx="54483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dirty="0">
                <a:solidFill>
                  <a:srgbClr val="00539D"/>
                </a:solidFill>
              </a:rPr>
              <a:t>Identify two sets of points between which a diagonal can be drawn.</a:t>
            </a:r>
          </a:p>
        </p:txBody>
      </p:sp>
      <p:pic>
        <p:nvPicPr>
          <p:cNvPr id="99336" name="Picture 8" descr="Example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0688" y="1495425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9337" name="Rectangle 9"/>
          <p:cNvSpPr>
            <a:spLocks noChangeArrowheads="1"/>
          </p:cNvSpPr>
          <p:nvPr/>
        </p:nvSpPr>
        <p:spPr bwMode="auto">
          <a:xfrm>
            <a:off x="533400" y="5341203"/>
            <a:ext cx="7010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1712913" indent="-1368425" algn="l">
              <a:spcAft>
                <a:spcPct val="0"/>
              </a:spcAft>
              <a:buClr>
                <a:srgbClr val="FFFFFF"/>
              </a:buClr>
              <a:tabLst>
                <a:tab pos="1943100" algn="l"/>
              </a:tabLst>
            </a:pPr>
            <a:r>
              <a:rPr lang="en-US" sz="2400" dirty="0">
                <a:solidFill>
                  <a:srgbClr val="00539D"/>
                </a:solidFill>
              </a:rPr>
              <a:t>Answer:</a:t>
            </a:r>
            <a:r>
              <a:rPr lang="en-US" sz="2400" b="0" dirty="0"/>
              <a:t> 	Lines drawn between points </a:t>
            </a:r>
            <a:r>
              <a:rPr lang="en-US" sz="2400" b="0" i="1" dirty="0"/>
              <a:t>G</a:t>
            </a:r>
            <a:r>
              <a:rPr lang="en-US" sz="2400" b="0" dirty="0"/>
              <a:t> and </a:t>
            </a:r>
            <a:r>
              <a:rPr lang="en-US" sz="2400" b="0" i="1" dirty="0" smtClean="0"/>
              <a:t>N</a:t>
            </a:r>
            <a:r>
              <a:rPr lang="en-US" sz="2400" dirty="0" smtClean="0"/>
              <a:t> </a:t>
            </a:r>
            <a:r>
              <a:rPr lang="en-US" sz="2400" b="0" dirty="0" smtClean="0"/>
              <a:t>and </a:t>
            </a:r>
            <a:r>
              <a:rPr lang="en-US" sz="2400" b="0" dirty="0"/>
              <a:t>points </a:t>
            </a:r>
            <a:r>
              <a:rPr lang="en-US" sz="2400" b="0" i="1" dirty="0"/>
              <a:t>L</a:t>
            </a:r>
            <a:r>
              <a:rPr lang="en-US" sz="2400" b="0" dirty="0"/>
              <a:t> and </a:t>
            </a:r>
            <a:r>
              <a:rPr lang="en-US" sz="2400" b="0" i="1" dirty="0"/>
              <a:t>J</a:t>
            </a:r>
            <a:r>
              <a:rPr lang="en-US" sz="2400" b="0" dirty="0"/>
              <a:t> would </a:t>
            </a:r>
            <a:r>
              <a:rPr lang="en-US" sz="2400" b="0" dirty="0" smtClean="0"/>
              <a:t>form diagonals</a:t>
            </a:r>
            <a:r>
              <a:rPr lang="en-US" sz="2400" b="0" dirty="0"/>
              <a:t>.</a:t>
            </a:r>
          </a:p>
        </p:txBody>
      </p:sp>
      <p:pic>
        <p:nvPicPr>
          <p:cNvPr id="115720" name="Picture 10" descr="LH_7-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9347" name="Text Box 19"/>
          <p:cNvSpPr txBox="1">
            <a:spLocks noChangeArrowheads="1"/>
          </p:cNvSpPr>
          <p:nvPr/>
        </p:nvSpPr>
        <p:spPr bwMode="auto">
          <a:xfrm>
            <a:off x="457200" y="3131403"/>
            <a:ext cx="47625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algn="l"/>
            <a:r>
              <a:rPr lang="en-US" sz="2400" b="0" dirty="0">
                <a:solidFill>
                  <a:schemeClr val="tx1"/>
                </a:solidFill>
              </a:rPr>
              <a:t>A diagonal connects two opposite points on parallel planes. </a:t>
            </a:r>
          </a:p>
        </p:txBody>
      </p:sp>
      <p:pic>
        <p:nvPicPr>
          <p:cNvPr id="99348" name="Picture 20" descr="CAM7-07-04-0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72125" y="2000250"/>
            <a:ext cx="3190875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Action Button: Forward or Next 13">
            <a:hlinkClick r:id="" action="ppaction://hlinkshowjump?jump=nextslide" highlightClick="1"/>
          </p:cNvPr>
          <p:cNvSpPr/>
          <p:nvPr/>
        </p:nvSpPr>
        <p:spPr>
          <a:xfrm>
            <a:off x="8458200" y="6229350"/>
            <a:ext cx="685800" cy="62865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Back or Previous 14">
            <a:hlinkClick r:id="" action="ppaction://hlinkshowjump?jump=previousslide" highlightClick="1"/>
          </p:cNvPr>
          <p:cNvSpPr/>
          <p:nvPr/>
        </p:nvSpPr>
        <p:spPr>
          <a:xfrm>
            <a:off x="7772400" y="6229350"/>
            <a:ext cx="685800" cy="62865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5867400" y="2895600"/>
            <a:ext cx="2590800" cy="23580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5867400" y="2379919"/>
            <a:ext cx="2621618" cy="127768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9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9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99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93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9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9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9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2" grpId="0" autoUpdateAnimBg="0"/>
      <p:bldP spid="99333" grpId="0" build="p" autoUpdateAnimBg="0" advAuto="0"/>
      <p:bldP spid="99337" grpId="0" build="p" autoUpdateAnimBg="0"/>
      <p:bldP spid="99347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3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hidden">
          <a:xfrm>
            <a:off x="7162800" y="4495800"/>
            <a:ext cx="1447800" cy="1524000"/>
          </a:xfrm>
        </p:spPr>
        <p:txBody>
          <a:bodyPr/>
          <a:lstStyle/>
          <a:p>
            <a:pPr marL="609600" indent="-609600" eaLnBrk="1" hangingPunct="1">
              <a:buFontTx/>
              <a:buAutoNum type="alphaUcPeriod"/>
            </a:pPr>
            <a:r>
              <a:rPr lang="en-US" sz="2000">
                <a:solidFill>
                  <a:schemeClr val="bg1"/>
                </a:solidFill>
              </a:rPr>
              <a:t>A</a:t>
            </a:r>
          </a:p>
          <a:p>
            <a:pPr marL="609600" indent="-609600" eaLnBrk="1" hangingPunct="1">
              <a:buFontTx/>
              <a:buAutoNum type="alphaUcPeriod"/>
            </a:pPr>
            <a:r>
              <a:rPr lang="en-US" sz="2000">
                <a:solidFill>
                  <a:schemeClr val="bg1"/>
                </a:solidFill>
              </a:rPr>
              <a:t>B</a:t>
            </a:r>
          </a:p>
          <a:p>
            <a:pPr marL="609600" indent="-609600" eaLnBrk="1" hangingPunct="1">
              <a:buFontTx/>
              <a:buAutoNum type="alphaUcPeriod"/>
            </a:pPr>
            <a:r>
              <a:rPr lang="en-US" sz="2000">
                <a:solidFill>
                  <a:schemeClr val="bg1"/>
                </a:solidFill>
              </a:rPr>
              <a:t>C</a:t>
            </a:r>
          </a:p>
          <a:p>
            <a:pPr marL="609600" indent="-609600" eaLnBrk="1" hangingPunct="1">
              <a:buFontTx/>
              <a:buAutoNum type="alphaUcPeriod"/>
            </a:pPr>
            <a:r>
              <a:rPr lang="en-US" sz="200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534533" name="Oval 5"/>
          <p:cNvSpPr>
            <a:spLocks noChangeArrowheads="1"/>
          </p:cNvSpPr>
          <p:nvPr/>
        </p:nvSpPr>
        <p:spPr bwMode="auto">
          <a:xfrm>
            <a:off x="882924" y="3969948"/>
            <a:ext cx="404812" cy="404813"/>
          </a:xfrm>
          <a:prstGeom prst="ellipse">
            <a:avLst/>
          </a:prstGeom>
          <a:solidFill>
            <a:srgbClr val="FFCC00"/>
          </a:solidFill>
          <a:ln w="25400">
            <a:solidFill>
              <a:srgbClr val="E01B2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4534" name="TPAnswers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2489200"/>
            <a:ext cx="3200400" cy="352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533400" indent="-533400" algn="l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dirty="0">
                <a:solidFill>
                  <a:srgbClr val="00539D"/>
                </a:solidFill>
                <a:sym typeface="Symbol" pitchFamily="-112" charset="2"/>
              </a:rPr>
              <a:t>A.</a:t>
            </a:r>
            <a:r>
              <a:rPr lang="pt-BR" dirty="0">
                <a:solidFill>
                  <a:schemeClr val="tx1"/>
                </a:solidFill>
                <a:sym typeface="Symbol" pitchFamily="-112" charset="2"/>
              </a:rPr>
              <a:t>	points </a:t>
            </a:r>
            <a:r>
              <a:rPr lang="pt-BR" i="1" dirty="0">
                <a:solidFill>
                  <a:schemeClr val="tx1"/>
                </a:solidFill>
                <a:sym typeface="Symbol" pitchFamily="-112" charset="2"/>
              </a:rPr>
              <a:t>S </a:t>
            </a:r>
            <a:r>
              <a:rPr lang="pt-BR" dirty="0">
                <a:solidFill>
                  <a:schemeClr val="tx1"/>
                </a:solidFill>
                <a:sym typeface="Symbol" pitchFamily="-112" charset="2"/>
              </a:rPr>
              <a:t>and </a:t>
            </a:r>
            <a:r>
              <a:rPr lang="pt-BR" i="1" dirty="0">
                <a:solidFill>
                  <a:schemeClr val="tx1"/>
                </a:solidFill>
                <a:sym typeface="Symbol" pitchFamily="-112" charset="2"/>
              </a:rPr>
              <a:t>U</a:t>
            </a:r>
            <a:endParaRPr lang="pt-BR" i="1" baseline="50000" dirty="0">
              <a:solidFill>
                <a:schemeClr val="tx1"/>
              </a:solidFill>
              <a:sym typeface="Symbol" pitchFamily="-112" charset="2"/>
            </a:endParaRPr>
          </a:p>
          <a:p>
            <a:pPr marL="533400" indent="-533400" algn="l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dirty="0">
                <a:solidFill>
                  <a:srgbClr val="00539D"/>
                </a:solidFill>
                <a:sym typeface="Symbol" pitchFamily="-112" charset="2"/>
              </a:rPr>
              <a:t>B.</a:t>
            </a:r>
            <a:r>
              <a:rPr lang="pt-BR" dirty="0">
                <a:solidFill>
                  <a:schemeClr val="tx1"/>
                </a:solidFill>
                <a:sym typeface="Symbol" pitchFamily="-112" charset="2"/>
              </a:rPr>
              <a:t>	points </a:t>
            </a:r>
            <a:r>
              <a:rPr lang="pt-BR" i="1" dirty="0">
                <a:solidFill>
                  <a:schemeClr val="tx1"/>
                </a:solidFill>
                <a:sym typeface="Symbol" pitchFamily="-112" charset="2"/>
              </a:rPr>
              <a:t>Y </a:t>
            </a:r>
            <a:r>
              <a:rPr lang="pt-BR" dirty="0">
                <a:solidFill>
                  <a:schemeClr val="tx1"/>
                </a:solidFill>
                <a:sym typeface="Symbol" pitchFamily="-112" charset="2"/>
              </a:rPr>
              <a:t>and </a:t>
            </a:r>
            <a:r>
              <a:rPr lang="pt-BR" i="1" dirty="0">
                <a:solidFill>
                  <a:schemeClr val="tx1"/>
                </a:solidFill>
                <a:sym typeface="Symbol" pitchFamily="-112" charset="2"/>
              </a:rPr>
              <a:t>X</a:t>
            </a:r>
            <a:endParaRPr lang="pt-BR" baseline="50000" dirty="0">
              <a:solidFill>
                <a:schemeClr val="tx1"/>
              </a:solidFill>
              <a:sym typeface="Symbol" pitchFamily="-112" charset="2"/>
            </a:endParaRPr>
          </a:p>
          <a:p>
            <a:pPr marL="533400" indent="-533400" algn="l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dirty="0">
                <a:solidFill>
                  <a:srgbClr val="00539D"/>
                </a:solidFill>
                <a:sym typeface="Symbol" pitchFamily="-112" charset="2"/>
              </a:rPr>
              <a:t>C.</a:t>
            </a:r>
            <a:r>
              <a:rPr lang="pt-BR" dirty="0">
                <a:solidFill>
                  <a:schemeClr val="tx1"/>
                </a:solidFill>
                <a:sym typeface="Symbol" pitchFamily="-112" charset="2"/>
              </a:rPr>
              <a:t>	points </a:t>
            </a:r>
            <a:r>
              <a:rPr lang="pt-BR" i="1" dirty="0">
                <a:solidFill>
                  <a:schemeClr val="tx1"/>
                </a:solidFill>
                <a:sym typeface="Symbol" pitchFamily="-112" charset="2"/>
              </a:rPr>
              <a:t>T </a:t>
            </a:r>
            <a:r>
              <a:rPr lang="pt-BR" dirty="0">
                <a:solidFill>
                  <a:schemeClr val="tx1"/>
                </a:solidFill>
                <a:sym typeface="Symbol" pitchFamily="-112" charset="2"/>
              </a:rPr>
              <a:t>and </a:t>
            </a:r>
            <a:r>
              <a:rPr lang="pt-BR" i="1" dirty="0">
                <a:solidFill>
                  <a:schemeClr val="tx1"/>
                </a:solidFill>
                <a:sym typeface="Symbol" pitchFamily="-112" charset="2"/>
              </a:rPr>
              <a:t>V</a:t>
            </a:r>
            <a:endParaRPr lang="pt-BR" baseline="50000" dirty="0">
              <a:solidFill>
                <a:schemeClr val="tx1"/>
              </a:solidFill>
              <a:sym typeface="Symbol" pitchFamily="-112" charset="2"/>
            </a:endParaRPr>
          </a:p>
          <a:p>
            <a:pPr marL="533400" indent="-533400" algn="l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dirty="0">
                <a:solidFill>
                  <a:srgbClr val="00539D"/>
                </a:solidFill>
                <a:sym typeface="Symbol" pitchFamily="-112" charset="2"/>
              </a:rPr>
              <a:t>D.</a:t>
            </a:r>
            <a:r>
              <a:rPr lang="pt-BR" dirty="0">
                <a:solidFill>
                  <a:schemeClr val="tx1"/>
                </a:solidFill>
                <a:sym typeface="Symbol" pitchFamily="-112" charset="2"/>
              </a:rPr>
              <a:t>	points </a:t>
            </a:r>
            <a:r>
              <a:rPr lang="pt-BR" i="1" dirty="0">
                <a:solidFill>
                  <a:schemeClr val="tx1"/>
                </a:solidFill>
                <a:sym typeface="Symbol" pitchFamily="-112" charset="2"/>
              </a:rPr>
              <a:t>R </a:t>
            </a:r>
            <a:r>
              <a:rPr lang="pt-BR" dirty="0">
                <a:solidFill>
                  <a:schemeClr val="tx1"/>
                </a:solidFill>
                <a:sym typeface="Symbol" pitchFamily="-112" charset="2"/>
              </a:rPr>
              <a:t>and </a:t>
            </a:r>
            <a:r>
              <a:rPr lang="pt-BR" i="1" dirty="0">
                <a:solidFill>
                  <a:schemeClr val="tx1"/>
                </a:solidFill>
                <a:sym typeface="Symbol" pitchFamily="-112" charset="2"/>
              </a:rPr>
              <a:t>W</a:t>
            </a:r>
          </a:p>
        </p:txBody>
      </p:sp>
      <p:sp>
        <p:nvSpPr>
          <p:cNvPr id="534535" name="TPQuestion"/>
          <p:cNvSpPr>
            <a:spLocks noChangeArrowheads="1"/>
          </p:cNvSpPr>
          <p:nvPr/>
        </p:nvSpPr>
        <p:spPr bwMode="auto">
          <a:xfrm>
            <a:off x="533400" y="1504950"/>
            <a:ext cx="8458200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algn="l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539D"/>
                </a:solidFill>
              </a:rPr>
              <a:t>Identify a set of points between which a diagonal can be drawn.</a:t>
            </a:r>
          </a:p>
        </p:txBody>
      </p:sp>
      <p:pic>
        <p:nvPicPr>
          <p:cNvPr id="534536" name="Picture 8" descr="CheckProgres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2900" y="711200"/>
            <a:ext cx="4038600" cy="62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7770" name="Picture 11" descr="LH_7-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4542" name="Picture 14" descr="Example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20688" y="1495425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4543" name="Picture 15" descr="CAM7-07-04-01-CYP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257800" y="2478087"/>
            <a:ext cx="3238500" cy="194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Action Button: Forward or Next 13">
            <a:hlinkClick r:id="" action="ppaction://hlinkshowjump?jump=nextslide" highlightClick="1"/>
          </p:cNvPr>
          <p:cNvSpPr/>
          <p:nvPr/>
        </p:nvSpPr>
        <p:spPr>
          <a:xfrm>
            <a:off x="8458200" y="6229350"/>
            <a:ext cx="685800" cy="62865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Back or Previous 14">
            <a:hlinkClick r:id="" action="ppaction://hlinkshowjump?jump=previousslide" highlightClick="1"/>
          </p:cNvPr>
          <p:cNvSpPr/>
          <p:nvPr/>
        </p:nvSpPr>
        <p:spPr>
          <a:xfrm>
            <a:off x="7772400" y="6229350"/>
            <a:ext cx="685800" cy="62865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 flipV="1">
            <a:off x="5486400" y="2780386"/>
            <a:ext cx="2739482" cy="141061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34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534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34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4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34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534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4533" grpId="0" animBg="1"/>
      <p:bldP spid="534534" grpId="0" autoUpdateAnimBg="0"/>
      <p:bldP spid="534535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9732" name="Picture 4" descr="EXAMPLEhea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2750" y="701675"/>
            <a:ext cx="21336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9733" name="Text Box 5"/>
          <p:cNvSpPr txBox="1">
            <a:spLocks noChangeArrowheads="1"/>
          </p:cNvSpPr>
          <p:nvPr/>
        </p:nvSpPr>
        <p:spPr bwMode="auto">
          <a:xfrm>
            <a:off x="2506663" y="715963"/>
            <a:ext cx="5037137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/>
              <a:t>Identify Prisms and Pyramids</a:t>
            </a:r>
          </a:p>
        </p:txBody>
      </p:sp>
      <p:sp>
        <p:nvSpPr>
          <p:cNvPr id="329734" name="Rectangle 6"/>
          <p:cNvSpPr>
            <a:spLocks noChangeArrowheads="1"/>
          </p:cNvSpPr>
          <p:nvPr/>
        </p:nvSpPr>
        <p:spPr bwMode="auto">
          <a:xfrm>
            <a:off x="876300" y="1303338"/>
            <a:ext cx="7705725" cy="115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solidFill>
                  <a:srgbClr val="00539D"/>
                </a:solidFill>
              </a:rPr>
              <a:t>Identify the solid. Name the number and shapes of the faces. Then name the number of edges and vertices.</a:t>
            </a:r>
          </a:p>
        </p:txBody>
      </p:sp>
      <p:sp>
        <p:nvSpPr>
          <p:cNvPr id="329735" name="Rectangle 7"/>
          <p:cNvSpPr>
            <a:spLocks noChangeArrowheads="1"/>
          </p:cNvSpPr>
          <p:nvPr/>
        </p:nvSpPr>
        <p:spPr bwMode="auto">
          <a:xfrm>
            <a:off x="533400" y="4343400"/>
            <a:ext cx="8229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1712913" indent="-1368425">
              <a:spcAft>
                <a:spcPct val="0"/>
              </a:spcAft>
              <a:buClr>
                <a:srgbClr val="FFFFFF"/>
              </a:buClr>
              <a:tabLst>
                <a:tab pos="1943100" algn="l"/>
              </a:tabLst>
            </a:pPr>
            <a:r>
              <a:rPr lang="en-US" dirty="0">
                <a:solidFill>
                  <a:srgbClr val="00539D"/>
                </a:solidFill>
              </a:rPr>
              <a:t>Answer:	</a:t>
            </a:r>
            <a:r>
              <a:rPr lang="en-US" b="0" dirty="0"/>
              <a:t>The figure has two parallel congruent bases that are octagons, so it is an octagonal prism</a:t>
            </a:r>
            <a:r>
              <a:rPr lang="en-US" b="0" dirty="0" smtClean="0"/>
              <a:t>. </a:t>
            </a:r>
            <a:endParaRPr lang="en-US" b="0" dirty="0"/>
          </a:p>
        </p:txBody>
      </p:sp>
      <p:pic>
        <p:nvPicPr>
          <p:cNvPr id="119815" name="Picture 8" descr="LH_7-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9737" name="Picture 9" descr="7-1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13795" y="2125663"/>
            <a:ext cx="2147887" cy="198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9739" name="Picture 11" descr="Example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0688" y="12954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Action Button: Forward or Next 10">
            <a:hlinkClick r:id="" action="ppaction://hlinkshowjump?jump=nextslide" highlightClick="1"/>
          </p:cNvPr>
          <p:cNvSpPr/>
          <p:nvPr/>
        </p:nvSpPr>
        <p:spPr>
          <a:xfrm>
            <a:off x="8458200" y="6229350"/>
            <a:ext cx="685800" cy="62865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ction Button: Back or Previous 11">
            <a:hlinkClick r:id="" action="ppaction://hlinkshowjump?jump=previousslide" highlightClick="1"/>
          </p:cNvPr>
          <p:cNvSpPr/>
          <p:nvPr/>
        </p:nvSpPr>
        <p:spPr>
          <a:xfrm>
            <a:off x="7772400" y="6229350"/>
            <a:ext cx="685800" cy="62865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" name="Group 44"/>
          <p:cNvGrpSpPr/>
          <p:nvPr/>
        </p:nvGrpSpPr>
        <p:grpSpPr>
          <a:xfrm>
            <a:off x="3716757" y="2133600"/>
            <a:ext cx="1922043" cy="1759916"/>
            <a:chOff x="5926558" y="2519363"/>
            <a:chExt cx="1922043" cy="1759916"/>
          </a:xfrm>
        </p:grpSpPr>
        <p:cxnSp>
          <p:nvCxnSpPr>
            <p:cNvPr id="15" name="Straight Connector 14"/>
            <p:cNvCxnSpPr/>
            <p:nvPr/>
          </p:nvCxnSpPr>
          <p:spPr>
            <a:xfrm rot="5400000">
              <a:off x="5663387" y="3169420"/>
              <a:ext cx="663632" cy="13728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V="1">
              <a:off x="6063847" y="2528664"/>
              <a:ext cx="606357" cy="37758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6670204" y="2519363"/>
              <a:ext cx="766529" cy="15804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16200000" flipH="1">
              <a:off x="7345176" y="2768966"/>
              <a:ext cx="594980" cy="41186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5400000">
              <a:off x="7442287" y="3529709"/>
              <a:ext cx="663635" cy="14899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0800000" flipV="1">
              <a:off x="7070631" y="3936020"/>
              <a:ext cx="617799" cy="34325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0800000">
              <a:off x="6338424" y="4119092"/>
              <a:ext cx="732207" cy="16018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16200000" flipV="1">
              <a:off x="5857884" y="3638553"/>
              <a:ext cx="549213" cy="41186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Group 65"/>
          <p:cNvGrpSpPr/>
          <p:nvPr/>
        </p:nvGrpSpPr>
        <p:grpSpPr>
          <a:xfrm>
            <a:off x="3429000" y="2038636"/>
            <a:ext cx="2438400" cy="1988522"/>
            <a:chOff x="762000" y="1905000"/>
            <a:chExt cx="2438400" cy="1988522"/>
          </a:xfrm>
        </p:grpSpPr>
        <p:sp>
          <p:nvSpPr>
            <p:cNvPr id="34" name="TextBox 33"/>
            <p:cNvSpPr txBox="1"/>
            <p:nvPr/>
          </p:nvSpPr>
          <p:spPr>
            <a:xfrm>
              <a:off x="1775482" y="1905000"/>
              <a:ext cx="6477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  <a:latin typeface="Zapf Dingbats"/>
                  <a:ea typeface="Zapf Dingbats"/>
                  <a:cs typeface="Zapf Dingbats"/>
                </a:rPr>
                <a:t>✓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423182" y="2297668"/>
              <a:ext cx="6477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  <a:latin typeface="Zapf Dingbats"/>
                  <a:ea typeface="Zapf Dingbats"/>
                  <a:cs typeface="Zapf Dingbats"/>
                </a:rPr>
                <a:t>✓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552700" y="2907268"/>
              <a:ext cx="6477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  <a:latin typeface="Zapf Dingbats"/>
                  <a:ea typeface="Zapf Dingbats"/>
                  <a:cs typeface="Zapf Dingbats"/>
                </a:rPr>
                <a:t>✓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164036" y="3448216"/>
              <a:ext cx="6477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  <a:latin typeface="Zapf Dingbats"/>
                  <a:ea typeface="Zapf Dingbats"/>
                  <a:cs typeface="Zapf Dingbats"/>
                </a:rPr>
                <a:t>✓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470682" y="3524190"/>
              <a:ext cx="6477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  <a:latin typeface="Zapf Dingbats"/>
                  <a:ea typeface="Zapf Dingbats"/>
                  <a:cs typeface="Zapf Dingbats"/>
                </a:rPr>
                <a:t>✓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899182" y="3200400"/>
              <a:ext cx="6477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  <a:latin typeface="Zapf Dingbats"/>
                  <a:ea typeface="Zapf Dingbats"/>
                  <a:cs typeface="Zapf Dingbats"/>
                </a:rPr>
                <a:t>✓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762000" y="2522374"/>
              <a:ext cx="6477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  <a:latin typeface="Zapf Dingbats"/>
                  <a:ea typeface="Zapf Dingbats"/>
                  <a:cs typeface="Zapf Dingbats"/>
                </a:rPr>
                <a:t>✓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181100" y="2004084"/>
              <a:ext cx="6477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  <a:latin typeface="Zapf Dingbats"/>
                  <a:ea typeface="Zapf Dingbats"/>
                  <a:cs typeface="Zapf Dingbats"/>
                </a:rPr>
                <a:t>✓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584982" y="2754868"/>
              <a:ext cx="6477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  <a:latin typeface="Zapf Dingbats"/>
                  <a:ea typeface="Zapf Dingbats"/>
                  <a:cs typeface="Zapf Dingbats"/>
                </a:rPr>
                <a:t>✓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889782" y="2750974"/>
              <a:ext cx="6477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  <a:latin typeface="Zapf Dingbats"/>
                  <a:ea typeface="Zapf Dingbats"/>
                  <a:cs typeface="Zapf Dingbats"/>
                </a:rPr>
                <a:t>✓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2286000" y="51054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It has a total of 10 faces.</a:t>
            </a:r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2286000" y="5638800"/>
            <a:ext cx="16390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It has 24 edges.</a:t>
            </a:r>
            <a:endParaRPr lang="en-US" dirty="0"/>
          </a:p>
        </p:txBody>
      </p:sp>
      <p:sp>
        <p:nvSpPr>
          <p:cNvPr id="48" name="Rectangle 47"/>
          <p:cNvSpPr/>
          <p:nvPr/>
        </p:nvSpPr>
        <p:spPr>
          <a:xfrm>
            <a:off x="2286000" y="6096000"/>
            <a:ext cx="18214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It has 16 vertices.</a:t>
            </a:r>
            <a:endParaRPr lang="en-US" dirty="0"/>
          </a:p>
        </p:txBody>
      </p:sp>
      <p:grpSp>
        <p:nvGrpSpPr>
          <p:cNvPr id="65" name="Group 64"/>
          <p:cNvGrpSpPr/>
          <p:nvPr/>
        </p:nvGrpSpPr>
        <p:grpSpPr>
          <a:xfrm>
            <a:off x="3308460" y="1958316"/>
            <a:ext cx="2562827" cy="2308884"/>
            <a:chOff x="3299482" y="1817358"/>
            <a:chExt cx="2562827" cy="2308884"/>
          </a:xfrm>
        </p:grpSpPr>
        <p:sp>
          <p:nvSpPr>
            <p:cNvPr id="49" name="TextBox 48"/>
            <p:cNvSpPr txBox="1"/>
            <p:nvPr/>
          </p:nvSpPr>
          <p:spPr>
            <a:xfrm>
              <a:off x="4949333" y="1951637"/>
              <a:ext cx="4864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>
                  <a:solidFill>
                    <a:srgbClr val="FF0000"/>
                  </a:solidFill>
                  <a:latin typeface="Wingdings"/>
                  <a:ea typeface="Wingdings"/>
                  <a:cs typeface="Wingdings"/>
                </a:rPr>
                <a:t>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5375877" y="2526268"/>
              <a:ext cx="4864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>
                  <a:solidFill>
                    <a:srgbClr val="FF0000"/>
                  </a:solidFill>
                  <a:latin typeface="Wingdings"/>
                  <a:ea typeface="Wingdings"/>
                  <a:cs typeface="Wingdings"/>
                </a:rPr>
                <a:t>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5237601" y="3212068"/>
              <a:ext cx="4864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>
                  <a:solidFill>
                    <a:srgbClr val="FF0000"/>
                  </a:solidFill>
                  <a:latin typeface="Wingdings"/>
                  <a:ea typeface="Wingdings"/>
                  <a:cs typeface="Wingdings"/>
                </a:rPr>
                <a:t>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4413250" y="3756910"/>
              <a:ext cx="4864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>
                  <a:solidFill>
                    <a:srgbClr val="FF0000"/>
                  </a:solidFill>
                  <a:latin typeface="Wingdings"/>
                  <a:ea typeface="Wingdings"/>
                  <a:cs typeface="Wingdings"/>
                </a:rPr>
                <a:t>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4616560" y="3539752"/>
              <a:ext cx="4864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>
                  <a:solidFill>
                    <a:srgbClr val="FF0000"/>
                  </a:solidFill>
                  <a:latin typeface="Wingdings"/>
                  <a:ea typeface="Wingdings"/>
                  <a:cs typeface="Wingdings"/>
                </a:rPr>
                <a:t>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5055969" y="3394674"/>
              <a:ext cx="4864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>
                  <a:solidFill>
                    <a:srgbClr val="FF0000"/>
                  </a:solidFill>
                  <a:latin typeface="Wingdings"/>
                  <a:ea typeface="Wingdings"/>
                  <a:cs typeface="Wingdings"/>
                </a:rPr>
                <a:t>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3716009" y="3615500"/>
              <a:ext cx="4864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>
                  <a:solidFill>
                    <a:srgbClr val="FF0000"/>
                  </a:solidFill>
                  <a:latin typeface="Wingdings"/>
                  <a:ea typeface="Wingdings"/>
                  <a:cs typeface="Wingdings"/>
                </a:rPr>
                <a:t>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3910286" y="3387126"/>
              <a:ext cx="4864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>
                  <a:solidFill>
                    <a:srgbClr val="FF0000"/>
                  </a:solidFill>
                  <a:latin typeface="Wingdings"/>
                  <a:ea typeface="Wingdings"/>
                  <a:cs typeface="Wingdings"/>
                </a:rPr>
                <a:t>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5166492" y="2766084"/>
              <a:ext cx="4864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>
                  <a:solidFill>
                    <a:srgbClr val="FF0000"/>
                  </a:solidFill>
                  <a:latin typeface="Wingdings"/>
                  <a:ea typeface="Wingdings"/>
                  <a:cs typeface="Wingdings"/>
                </a:rPr>
                <a:t>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4768960" y="2179368"/>
              <a:ext cx="4864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>
                  <a:solidFill>
                    <a:srgbClr val="FF0000"/>
                  </a:solidFill>
                  <a:latin typeface="Wingdings"/>
                  <a:ea typeface="Wingdings"/>
                  <a:cs typeface="Wingdings"/>
                </a:rPr>
                <a:t>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3482318" y="2838390"/>
              <a:ext cx="4864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>
                  <a:solidFill>
                    <a:srgbClr val="FF0000"/>
                  </a:solidFill>
                  <a:latin typeface="Wingdings"/>
                  <a:ea typeface="Wingdings"/>
                  <a:cs typeface="Wingdings"/>
                </a:rPr>
                <a:t>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3299482" y="3036558"/>
              <a:ext cx="4864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>
                  <a:solidFill>
                    <a:srgbClr val="FF0000"/>
                  </a:solidFill>
                  <a:latin typeface="Wingdings"/>
                  <a:ea typeface="Wingdings"/>
                  <a:cs typeface="Wingdings"/>
                </a:rPr>
                <a:t>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3611836" y="2175474"/>
              <a:ext cx="4864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>
                  <a:solidFill>
                    <a:srgbClr val="FF0000"/>
                  </a:solidFill>
                  <a:latin typeface="Wingdings"/>
                  <a:ea typeface="Wingdings"/>
                  <a:cs typeface="Wingdings"/>
                </a:rPr>
                <a:t>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3406118" y="2392632"/>
              <a:ext cx="4864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>
                  <a:solidFill>
                    <a:srgbClr val="FF0000"/>
                  </a:solidFill>
                  <a:latin typeface="Wingdings"/>
                  <a:ea typeface="Wingdings"/>
                  <a:cs typeface="Wingdings"/>
                </a:rPr>
                <a:t>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4217769" y="1817358"/>
              <a:ext cx="4864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>
                  <a:solidFill>
                    <a:srgbClr val="FF0000"/>
                  </a:solidFill>
                  <a:latin typeface="Wingdings"/>
                  <a:ea typeface="Wingdings"/>
                  <a:cs typeface="Wingdings"/>
                </a:rPr>
                <a:t>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4038600" y="2015752"/>
              <a:ext cx="4864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>
                  <a:solidFill>
                    <a:srgbClr val="FF0000"/>
                  </a:solidFill>
                  <a:latin typeface="Wingdings"/>
                  <a:ea typeface="Wingdings"/>
                  <a:cs typeface="Wingdings"/>
                </a:rPr>
                <a:t>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3505200" y="2122158"/>
            <a:ext cx="2141374" cy="1987477"/>
            <a:chOff x="3516641" y="1979454"/>
            <a:chExt cx="2141374" cy="1987477"/>
          </a:xfrm>
        </p:grpSpPr>
        <p:grpSp>
          <p:nvGrpSpPr>
            <p:cNvPr id="67" name="Group 66"/>
            <p:cNvGrpSpPr/>
            <p:nvPr/>
          </p:nvGrpSpPr>
          <p:grpSpPr>
            <a:xfrm>
              <a:off x="3735972" y="1981200"/>
              <a:ext cx="1922043" cy="1759916"/>
              <a:chOff x="5926558" y="2519363"/>
              <a:chExt cx="1922043" cy="1759916"/>
            </a:xfrm>
          </p:grpSpPr>
          <p:cxnSp>
            <p:nvCxnSpPr>
              <p:cNvPr id="68" name="Straight Connector 67"/>
              <p:cNvCxnSpPr/>
              <p:nvPr/>
            </p:nvCxnSpPr>
            <p:spPr>
              <a:xfrm rot="5400000">
                <a:off x="5663387" y="3169420"/>
                <a:ext cx="663632" cy="137287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 flipV="1">
                <a:off x="6063847" y="2528664"/>
                <a:ext cx="606357" cy="377583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>
                <a:off x="6670204" y="2519363"/>
                <a:ext cx="766529" cy="158046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 rot="16200000" flipH="1">
                <a:off x="7345176" y="2768966"/>
                <a:ext cx="594980" cy="411866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 rot="5400000">
                <a:off x="7442287" y="3529709"/>
                <a:ext cx="663635" cy="148992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 rot="10800000" flipV="1">
                <a:off x="7070631" y="3936020"/>
                <a:ext cx="617799" cy="343258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 rot="10800000">
                <a:off x="6338424" y="4119092"/>
                <a:ext cx="732207" cy="160187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 rot="16200000" flipV="1">
                <a:off x="5857884" y="3638553"/>
                <a:ext cx="549213" cy="411866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3" name="Group 82"/>
            <p:cNvGrpSpPr/>
            <p:nvPr/>
          </p:nvGrpSpPr>
          <p:grpSpPr>
            <a:xfrm>
              <a:off x="3516641" y="2207015"/>
              <a:ext cx="1922043" cy="1759916"/>
              <a:chOff x="5926558" y="2519363"/>
              <a:chExt cx="1922043" cy="1759916"/>
            </a:xfrm>
          </p:grpSpPr>
          <p:cxnSp>
            <p:nvCxnSpPr>
              <p:cNvPr id="84" name="Straight Connector 83"/>
              <p:cNvCxnSpPr/>
              <p:nvPr/>
            </p:nvCxnSpPr>
            <p:spPr>
              <a:xfrm rot="5400000">
                <a:off x="5663387" y="3169420"/>
                <a:ext cx="663632" cy="137287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 flipV="1">
                <a:off x="6063847" y="2528664"/>
                <a:ext cx="606357" cy="377583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>
                <a:off x="6670204" y="2519363"/>
                <a:ext cx="766529" cy="158046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 rot="16200000" flipH="1">
                <a:off x="7345176" y="2768966"/>
                <a:ext cx="594980" cy="411866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 rot="5400000">
                <a:off x="7442287" y="3529709"/>
                <a:ext cx="663635" cy="148992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 rot="10800000" flipV="1">
                <a:off x="7070631" y="3936020"/>
                <a:ext cx="617799" cy="343258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 rot="10800000">
                <a:off x="6338424" y="4119092"/>
                <a:ext cx="732207" cy="160187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 rot="16200000" flipV="1">
                <a:off x="5857884" y="3638553"/>
                <a:ext cx="549213" cy="411866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3" name="Straight Connector 92"/>
            <p:cNvCxnSpPr/>
            <p:nvPr/>
          </p:nvCxnSpPr>
          <p:spPr>
            <a:xfrm rot="5400000" flipH="1" flipV="1">
              <a:off x="4255938" y="2013788"/>
              <a:ext cx="251720" cy="18305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 rot="5400000" flipH="1" flipV="1">
              <a:off x="5026345" y="2162994"/>
              <a:ext cx="202538" cy="20159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 rot="5400000" flipH="1" flipV="1">
              <a:off x="5437984" y="2746305"/>
              <a:ext cx="213979" cy="21349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 rot="5400000" flipH="1" flipV="1">
              <a:off x="5314206" y="3403981"/>
              <a:ext cx="205954" cy="19449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 rot="5400000" flipH="1" flipV="1">
              <a:off x="4690687" y="3764402"/>
              <a:ext cx="217394" cy="17161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 rot="5400000" flipH="1" flipV="1">
              <a:off x="3935598" y="3592775"/>
              <a:ext cx="217397" cy="21737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 flipV="1">
              <a:off x="3523744" y="3032108"/>
              <a:ext cx="205933" cy="19451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 rot="5400000" flipH="1" flipV="1">
              <a:off x="3689625" y="2374208"/>
              <a:ext cx="183071" cy="17161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9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29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329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297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29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297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9733" grpId="0" autoUpdateAnimBg="0"/>
      <p:bldP spid="329734" grpId="0" build="p" autoUpdateAnimBg="0" advAuto="0"/>
      <p:bldP spid="329735" grpId="0" build="p" autoUpdateAnimBg="0"/>
      <p:bldP spid="46" grpId="0"/>
      <p:bldP spid="47" grpId="0"/>
      <p:bldP spid="4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6" name="Rectangle 4"/>
          <p:cNvSpPr>
            <a:spLocks noChangeArrowheads="1"/>
          </p:cNvSpPr>
          <p:nvPr/>
        </p:nvSpPr>
        <p:spPr bwMode="auto">
          <a:xfrm>
            <a:off x="876300" y="1503363"/>
            <a:ext cx="770572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539D"/>
                </a:solidFill>
              </a:rPr>
              <a:t>Identify the solid. Name the number and shapes of the faces. Then name the number of edges and vertices.</a:t>
            </a:r>
          </a:p>
        </p:txBody>
      </p:sp>
      <p:sp>
        <p:nvSpPr>
          <p:cNvPr id="330757" name="Rectangle 5"/>
          <p:cNvSpPr>
            <a:spLocks noChangeArrowheads="1"/>
          </p:cNvSpPr>
          <p:nvPr/>
        </p:nvSpPr>
        <p:spPr bwMode="auto">
          <a:xfrm>
            <a:off x="533400" y="4781550"/>
            <a:ext cx="8229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1712913" indent="-1368425" algn="l">
              <a:spcAft>
                <a:spcPct val="0"/>
              </a:spcAft>
              <a:buClr>
                <a:srgbClr val="FFFFFF"/>
              </a:buClr>
              <a:tabLst>
                <a:tab pos="1943100" algn="l"/>
              </a:tabLst>
            </a:pPr>
            <a:r>
              <a:rPr lang="en-US" dirty="0">
                <a:solidFill>
                  <a:srgbClr val="00539D"/>
                </a:solidFill>
              </a:rPr>
              <a:t>Answer:</a:t>
            </a:r>
            <a:r>
              <a:rPr lang="en-US" dirty="0" smtClean="0">
                <a:solidFill>
                  <a:srgbClr val="00539D"/>
                </a:solidFill>
              </a:rPr>
              <a:t>	</a:t>
            </a:r>
            <a:r>
              <a:rPr lang="en-US" dirty="0" smtClean="0"/>
              <a:t>- T</a:t>
            </a:r>
            <a:r>
              <a:rPr lang="en-US" b="0" dirty="0" smtClean="0"/>
              <a:t>riangular </a:t>
            </a:r>
            <a:r>
              <a:rPr lang="en-US" b="0" dirty="0"/>
              <a:t>prism; 2 triangular </a:t>
            </a:r>
            <a:r>
              <a:rPr lang="en-US" b="0" dirty="0" smtClean="0"/>
              <a:t>faces. </a:t>
            </a:r>
            <a:endParaRPr lang="en-US" b="0" dirty="0">
              <a:solidFill>
                <a:schemeClr val="tx1"/>
              </a:solidFill>
            </a:endParaRPr>
          </a:p>
        </p:txBody>
      </p:sp>
      <p:pic>
        <p:nvPicPr>
          <p:cNvPr id="121861" name="Picture 6" descr="LH_7-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0759" name="Picture 7" descr="CheckProgres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900" y="711200"/>
            <a:ext cx="4038600" cy="62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0761" name="Picture 9" descr="7-1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55988" y="2362200"/>
            <a:ext cx="2047875" cy="199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0763" name="Picture 11" descr="Example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0688" y="1495425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Action Button: Forward or Next 10">
            <a:hlinkClick r:id="" action="ppaction://hlinkshowjump?jump=nextslide" highlightClick="1"/>
          </p:cNvPr>
          <p:cNvSpPr/>
          <p:nvPr/>
        </p:nvSpPr>
        <p:spPr>
          <a:xfrm>
            <a:off x="8458200" y="6229350"/>
            <a:ext cx="685800" cy="62865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ction Button: Back or Previous 11">
            <a:hlinkClick r:id="" action="ppaction://hlinkshowjump?jump=previousslide" highlightClick="1"/>
          </p:cNvPr>
          <p:cNvSpPr/>
          <p:nvPr/>
        </p:nvSpPr>
        <p:spPr>
          <a:xfrm>
            <a:off x="7772400" y="6229350"/>
            <a:ext cx="685800" cy="62865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278415" y="5257800"/>
            <a:ext cx="21359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- 3 rectangular faces.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286000" y="5715000"/>
            <a:ext cx="10829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- 9 edges.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286000" y="6183868"/>
            <a:ext cx="12653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- 6 vertices. </a:t>
            </a:r>
            <a:endParaRPr lang="en-US" dirty="0"/>
          </a:p>
        </p:txBody>
      </p:sp>
      <p:grpSp>
        <p:nvGrpSpPr>
          <p:cNvPr id="78" name="Group 77"/>
          <p:cNvGrpSpPr/>
          <p:nvPr/>
        </p:nvGrpSpPr>
        <p:grpSpPr>
          <a:xfrm>
            <a:off x="3463323" y="2385084"/>
            <a:ext cx="2047875" cy="1964740"/>
            <a:chOff x="3455988" y="2391361"/>
            <a:chExt cx="2047875" cy="1964740"/>
          </a:xfrm>
        </p:grpSpPr>
        <p:cxnSp>
          <p:nvCxnSpPr>
            <p:cNvPr id="62" name="Straight Connector 61"/>
            <p:cNvCxnSpPr/>
            <p:nvPr/>
          </p:nvCxnSpPr>
          <p:spPr>
            <a:xfrm rot="5400000" flipH="1" flipV="1">
              <a:off x="2912025" y="3198489"/>
              <a:ext cx="1613311" cy="52538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>
              <a:stCxn id="330761" idx="2"/>
            </p:cNvCxnSpPr>
            <p:nvPr/>
          </p:nvCxnSpPr>
          <p:spPr>
            <a:xfrm rot="5400000" flipH="1">
              <a:off x="3385582" y="3261757"/>
              <a:ext cx="1701575" cy="48711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>
              <a:endCxn id="330761" idx="2"/>
            </p:cNvCxnSpPr>
            <p:nvPr/>
          </p:nvCxnSpPr>
          <p:spPr>
            <a:xfrm>
              <a:off x="3455988" y="4256394"/>
              <a:ext cx="1023938" cy="9970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5400000" flipH="1" flipV="1">
              <a:off x="3895484" y="2934880"/>
              <a:ext cx="1601869" cy="51483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V="1">
              <a:off x="4393588" y="2963048"/>
              <a:ext cx="1681962" cy="53858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4439002" y="3993230"/>
              <a:ext cx="1063987" cy="8009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6" name="Group 85"/>
          <p:cNvGrpSpPr/>
          <p:nvPr/>
        </p:nvGrpSpPr>
        <p:grpSpPr>
          <a:xfrm>
            <a:off x="3462873" y="2385084"/>
            <a:ext cx="2027414" cy="1964739"/>
            <a:chOff x="990600" y="2391361"/>
            <a:chExt cx="2027414" cy="1964739"/>
          </a:xfrm>
        </p:grpSpPr>
        <p:grpSp>
          <p:nvGrpSpPr>
            <p:cNvPr id="87" name="Group 48"/>
            <p:cNvGrpSpPr/>
            <p:nvPr/>
          </p:nvGrpSpPr>
          <p:grpSpPr>
            <a:xfrm>
              <a:off x="990600" y="2391361"/>
              <a:ext cx="2025008" cy="1959587"/>
              <a:chOff x="3455099" y="2391361"/>
              <a:chExt cx="2025008" cy="1959587"/>
            </a:xfrm>
          </p:grpSpPr>
          <p:cxnSp>
            <p:nvCxnSpPr>
              <p:cNvPr id="94" name="Straight Connector 93"/>
              <p:cNvCxnSpPr/>
              <p:nvPr/>
            </p:nvCxnSpPr>
            <p:spPr>
              <a:xfrm flipV="1">
                <a:off x="3455099" y="3988700"/>
                <a:ext cx="983903" cy="274606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/>
              <p:cNvCxnSpPr/>
              <p:nvPr/>
            </p:nvCxnSpPr>
            <p:spPr>
              <a:xfrm rot="5400000" flipH="1" flipV="1">
                <a:off x="3897749" y="2932615"/>
                <a:ext cx="1597339" cy="514832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/>
              <p:nvPr/>
            </p:nvCxnSpPr>
            <p:spPr>
              <a:xfrm rot="10800000" flipV="1">
                <a:off x="3981373" y="2391361"/>
                <a:ext cx="972462" cy="263164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/>
              <p:cNvCxnSpPr/>
              <p:nvPr/>
            </p:nvCxnSpPr>
            <p:spPr>
              <a:xfrm rot="5400000">
                <a:off x="2941167" y="3216187"/>
                <a:ext cx="1565581" cy="514833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/>
              <p:cNvCxnSpPr/>
              <p:nvPr/>
            </p:nvCxnSpPr>
            <p:spPr>
              <a:xfrm rot="16200000" flipH="1">
                <a:off x="4370269" y="2974926"/>
                <a:ext cx="1693404" cy="526273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/>
              <p:nvPr/>
            </p:nvCxnSpPr>
            <p:spPr>
              <a:xfrm rot="16200000" flipH="1">
                <a:off x="3413158" y="3233561"/>
                <a:ext cx="1693404" cy="526273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>
              <a:xfrm rot="10800000" flipV="1">
                <a:off x="4499885" y="4087784"/>
                <a:ext cx="972462" cy="263164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8" name="Group 58"/>
            <p:cNvGrpSpPr/>
            <p:nvPr/>
          </p:nvGrpSpPr>
          <p:grpSpPr>
            <a:xfrm>
              <a:off x="998154" y="3988700"/>
              <a:ext cx="2019860" cy="367400"/>
              <a:chOff x="3466540" y="3988700"/>
              <a:chExt cx="2019860" cy="367400"/>
            </a:xfrm>
          </p:grpSpPr>
          <p:grpSp>
            <p:nvGrpSpPr>
              <p:cNvPr id="89" name="Group 57"/>
              <p:cNvGrpSpPr/>
              <p:nvPr/>
            </p:nvGrpSpPr>
            <p:grpSpPr>
              <a:xfrm>
                <a:off x="3484273" y="3988700"/>
                <a:ext cx="2002127" cy="367399"/>
                <a:chOff x="3477981" y="3988700"/>
                <a:chExt cx="2002127" cy="367399"/>
              </a:xfrm>
            </p:grpSpPr>
            <p:cxnSp>
              <p:nvCxnSpPr>
                <p:cNvPr id="91" name="Straight Connector 90"/>
                <p:cNvCxnSpPr/>
                <p:nvPr/>
              </p:nvCxnSpPr>
              <p:spPr>
                <a:xfrm flipV="1">
                  <a:off x="3477981" y="3993230"/>
                  <a:ext cx="961021" cy="263164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Straight Connector 91"/>
                <p:cNvCxnSpPr/>
                <p:nvPr/>
              </p:nvCxnSpPr>
              <p:spPr>
                <a:xfrm>
                  <a:off x="4439002" y="3988700"/>
                  <a:ext cx="1041106" cy="84623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Straight Connector 92"/>
                <p:cNvCxnSpPr/>
                <p:nvPr/>
              </p:nvCxnSpPr>
              <p:spPr>
                <a:xfrm rot="10800000" flipV="1">
                  <a:off x="4479926" y="4084764"/>
                  <a:ext cx="977300" cy="271335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90" name="Straight Connector 89"/>
              <p:cNvCxnSpPr/>
              <p:nvPr/>
            </p:nvCxnSpPr>
            <p:spPr>
              <a:xfrm rot="5400000" flipH="1">
                <a:off x="3929101" y="3805275"/>
                <a:ext cx="88264" cy="1013386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5" name="Group 104"/>
          <p:cNvGrpSpPr/>
          <p:nvPr/>
        </p:nvGrpSpPr>
        <p:grpSpPr>
          <a:xfrm>
            <a:off x="3463323" y="2397651"/>
            <a:ext cx="2027414" cy="1964739"/>
            <a:chOff x="6354586" y="2391361"/>
            <a:chExt cx="2027414" cy="1964739"/>
          </a:xfrm>
        </p:grpSpPr>
        <p:grpSp>
          <p:nvGrpSpPr>
            <p:cNvPr id="101" name="Group 100"/>
            <p:cNvGrpSpPr/>
            <p:nvPr/>
          </p:nvGrpSpPr>
          <p:grpSpPr>
            <a:xfrm>
              <a:off x="6354586" y="2391361"/>
              <a:ext cx="2025008" cy="1959587"/>
              <a:chOff x="6354586" y="2391361"/>
              <a:chExt cx="2025008" cy="1959587"/>
            </a:xfrm>
          </p:grpSpPr>
          <p:cxnSp>
            <p:nvCxnSpPr>
              <p:cNvPr id="18" name="Straight Connector 17"/>
              <p:cNvCxnSpPr/>
              <p:nvPr/>
            </p:nvCxnSpPr>
            <p:spPr>
              <a:xfrm flipV="1">
                <a:off x="6354586" y="3988700"/>
                <a:ext cx="983903" cy="274606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 rot="5400000" flipH="1" flipV="1">
                <a:off x="6797236" y="2932615"/>
                <a:ext cx="1597339" cy="514832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 rot="10800000" flipV="1">
                <a:off x="6880860" y="2391361"/>
                <a:ext cx="972462" cy="263164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rot="5400000">
                <a:off x="5840654" y="3216187"/>
                <a:ext cx="1565581" cy="514833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rot="16200000" flipH="1">
                <a:off x="7269756" y="2974926"/>
                <a:ext cx="1693404" cy="526273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rot="16200000" flipH="1">
                <a:off x="6312645" y="3233561"/>
                <a:ext cx="1693404" cy="526273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rot="10800000" flipV="1">
                <a:off x="7399372" y="4087784"/>
                <a:ext cx="972462" cy="263164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9" name="Group 58"/>
            <p:cNvGrpSpPr/>
            <p:nvPr/>
          </p:nvGrpSpPr>
          <p:grpSpPr>
            <a:xfrm>
              <a:off x="6362140" y="3988700"/>
              <a:ext cx="2019860" cy="367400"/>
              <a:chOff x="3466540" y="3988700"/>
              <a:chExt cx="2019860" cy="367400"/>
            </a:xfrm>
          </p:grpSpPr>
          <p:grpSp>
            <p:nvGrpSpPr>
              <p:cNvPr id="58" name="Group 57"/>
              <p:cNvGrpSpPr/>
              <p:nvPr/>
            </p:nvGrpSpPr>
            <p:grpSpPr>
              <a:xfrm>
                <a:off x="3484273" y="3988700"/>
                <a:ext cx="2002127" cy="367399"/>
                <a:chOff x="3477981" y="3988700"/>
                <a:chExt cx="2002127" cy="367399"/>
              </a:xfrm>
            </p:grpSpPr>
            <p:cxnSp>
              <p:nvCxnSpPr>
                <p:cNvPr id="51" name="Straight Connector 50"/>
                <p:cNvCxnSpPr/>
                <p:nvPr/>
              </p:nvCxnSpPr>
              <p:spPr>
                <a:xfrm flipV="1">
                  <a:off x="3477981" y="3993230"/>
                  <a:ext cx="961021" cy="263164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/>
                <p:cNvCxnSpPr/>
                <p:nvPr/>
              </p:nvCxnSpPr>
              <p:spPr>
                <a:xfrm>
                  <a:off x="4439002" y="3988700"/>
                  <a:ext cx="1041106" cy="84623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>
                  <a:endCxn id="330761" idx="2"/>
                </p:cNvCxnSpPr>
                <p:nvPr/>
              </p:nvCxnSpPr>
              <p:spPr>
                <a:xfrm rot="10800000" flipV="1">
                  <a:off x="4479926" y="4084764"/>
                  <a:ext cx="977300" cy="271335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7" name="Straight Connector 56"/>
              <p:cNvCxnSpPr>
                <a:stCxn id="330761" idx="2"/>
              </p:cNvCxnSpPr>
              <p:nvPr/>
            </p:nvCxnSpPr>
            <p:spPr>
              <a:xfrm rot="5400000" flipH="1">
                <a:off x="3929101" y="3805275"/>
                <a:ext cx="88264" cy="1013386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2" name="TextBox 101"/>
            <p:cNvSpPr txBox="1"/>
            <p:nvPr/>
          </p:nvSpPr>
          <p:spPr>
            <a:xfrm>
              <a:off x="7010400" y="3124200"/>
              <a:ext cx="8760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  <a:latin typeface="Zapf Dingbats"/>
                  <a:ea typeface="Zapf Dingbats"/>
                  <a:cs typeface="Zapf Dingbats"/>
                </a:rPr>
                <a:t>✓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7086600" y="3886200"/>
              <a:ext cx="8760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  <a:latin typeface="Zapf Dingbats"/>
                  <a:ea typeface="Zapf Dingbats"/>
                  <a:cs typeface="Zapf Dingbats"/>
                </a:rPr>
                <a:t>✓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6515390" y="3440668"/>
              <a:ext cx="8760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  <a:latin typeface="Zapf Dingbats"/>
                  <a:ea typeface="Zapf Dingbats"/>
                  <a:cs typeface="Zapf Dingbats"/>
                </a:rPr>
                <a:t>✓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3211841" y="2209560"/>
            <a:ext cx="2503159" cy="2324220"/>
            <a:chOff x="175282" y="2358306"/>
            <a:chExt cx="2503159" cy="2324220"/>
          </a:xfrm>
        </p:grpSpPr>
        <p:sp>
          <p:nvSpPr>
            <p:cNvPr id="106" name="TextBox 105"/>
            <p:cNvSpPr txBox="1"/>
            <p:nvPr/>
          </p:nvSpPr>
          <p:spPr>
            <a:xfrm>
              <a:off x="697241" y="2613684"/>
              <a:ext cx="5293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>
                  <a:solidFill>
                    <a:srgbClr val="FF0000"/>
                  </a:solidFill>
                  <a:latin typeface="Wingdings"/>
                  <a:ea typeface="Wingdings"/>
                  <a:cs typeface="Wingdings"/>
                </a:rPr>
                <a:t>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1638608" y="2358306"/>
              <a:ext cx="5293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>
                  <a:solidFill>
                    <a:srgbClr val="FF0000"/>
                  </a:solidFill>
                  <a:latin typeface="Wingdings"/>
                  <a:ea typeface="Wingdings"/>
                  <a:cs typeface="Wingdings"/>
                </a:rPr>
                <a:t>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2149126" y="4027384"/>
              <a:ext cx="5293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>
                  <a:solidFill>
                    <a:srgbClr val="FF0000"/>
                  </a:solidFill>
                  <a:latin typeface="Wingdings"/>
                  <a:ea typeface="Wingdings"/>
                  <a:cs typeface="Wingdings"/>
                </a:rPr>
                <a:t>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1150554" y="3939516"/>
              <a:ext cx="5293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>
                  <a:solidFill>
                    <a:srgbClr val="FF0000"/>
                  </a:solidFill>
                  <a:latin typeface="Wingdings"/>
                  <a:ea typeface="Wingdings"/>
                  <a:cs typeface="Wingdings"/>
                </a:rPr>
                <a:t>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1211426" y="4313194"/>
              <a:ext cx="5293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>
                  <a:solidFill>
                    <a:srgbClr val="FF0000"/>
                  </a:solidFill>
                  <a:latin typeface="Wingdings"/>
                  <a:ea typeface="Wingdings"/>
                  <a:cs typeface="Wingdings"/>
                </a:rPr>
                <a:t>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175282" y="4213884"/>
              <a:ext cx="5293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>
                  <a:solidFill>
                    <a:srgbClr val="FF0000"/>
                  </a:solidFill>
                  <a:latin typeface="Wingdings"/>
                  <a:ea typeface="Wingdings"/>
                  <a:cs typeface="Wingdings"/>
                </a:rPr>
                <a:t>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0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330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307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30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307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0756" grpId="0" build="p" autoUpdateAnimBg="0" advAuto="0"/>
      <p:bldP spid="330757" grpId="0" build="p" autoUpdateAnimBg="0"/>
      <p:bldP spid="14" grpId="0"/>
      <p:bldP spid="15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1" name="Picture 19" descr="Math Proto Interface2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4132" name="Picture 20" descr="Ch07 Ch Header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hidden">
          <a:xfrm>
            <a:off x="0" y="0"/>
            <a:ext cx="914400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4133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hidden">
          <a:xfrm>
            <a:off x="7162800" y="4495800"/>
            <a:ext cx="1447800" cy="1524000"/>
          </a:xfrm>
        </p:spPr>
        <p:txBody>
          <a:bodyPr/>
          <a:lstStyle/>
          <a:p>
            <a:pPr marL="609600" indent="-609600" eaLnBrk="1" hangingPunct="1">
              <a:buFontTx/>
              <a:buAutoNum type="alphaUcPeriod"/>
            </a:pPr>
            <a:r>
              <a:rPr lang="en-US" sz="2000">
                <a:solidFill>
                  <a:schemeClr val="bg1"/>
                </a:solidFill>
              </a:rPr>
              <a:t>A</a:t>
            </a:r>
          </a:p>
          <a:p>
            <a:pPr marL="609600" indent="-609600" eaLnBrk="1" hangingPunct="1">
              <a:buFontTx/>
              <a:buAutoNum type="alphaUcPeriod"/>
            </a:pPr>
            <a:r>
              <a:rPr lang="en-US" sz="2000">
                <a:solidFill>
                  <a:schemeClr val="bg1"/>
                </a:solidFill>
              </a:rPr>
              <a:t>B</a:t>
            </a:r>
          </a:p>
          <a:p>
            <a:pPr marL="609600" indent="-609600" eaLnBrk="1" hangingPunct="1">
              <a:buFontTx/>
              <a:buAutoNum type="alphaUcPeriod"/>
            </a:pPr>
            <a:r>
              <a:rPr lang="en-US" sz="2000">
                <a:solidFill>
                  <a:schemeClr val="bg1"/>
                </a:solidFill>
              </a:rPr>
              <a:t>C</a:t>
            </a:r>
          </a:p>
          <a:p>
            <a:pPr marL="609600" indent="-609600" eaLnBrk="1" hangingPunct="1">
              <a:buFontTx/>
              <a:buAutoNum type="alphaUcPeriod"/>
            </a:pPr>
            <a:r>
              <a:rPr lang="en-US" sz="200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180230" name="Oval 6"/>
          <p:cNvSpPr>
            <a:spLocks noChangeArrowheads="1"/>
          </p:cNvSpPr>
          <p:nvPr/>
        </p:nvSpPr>
        <p:spPr bwMode="auto">
          <a:xfrm>
            <a:off x="1090613" y="3771900"/>
            <a:ext cx="404812" cy="404813"/>
          </a:xfrm>
          <a:prstGeom prst="ellipse">
            <a:avLst/>
          </a:prstGeom>
          <a:solidFill>
            <a:srgbClr val="FFCC00"/>
          </a:solidFill>
          <a:ln w="25400">
            <a:solidFill>
              <a:srgbClr val="E01B2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0231" name="TPAnswers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066800" y="2889250"/>
            <a:ext cx="4876800" cy="348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533400" indent="-533400" algn="l">
              <a:spcBef>
                <a:spcPct val="30000"/>
              </a:spcBef>
              <a:spcAft>
                <a:spcPct val="30000"/>
              </a:spcAft>
              <a:buClr>
                <a:srgbClr val="00539D"/>
              </a:buClr>
            </a:pPr>
            <a:r>
              <a:rPr lang="pt-BR">
                <a:solidFill>
                  <a:srgbClr val="00539D"/>
                </a:solidFill>
                <a:sym typeface="Symbol" charset="2"/>
              </a:rPr>
              <a:t>A.</a:t>
            </a:r>
            <a:r>
              <a:rPr lang="pt-BR">
                <a:solidFill>
                  <a:schemeClr val="tx1"/>
                </a:solidFill>
                <a:sym typeface="Symbol" charset="2"/>
              </a:rPr>
              <a:t>	</a:t>
            </a:r>
            <a:r>
              <a:rPr lang="en-US" i="1">
                <a:solidFill>
                  <a:srgbClr val="000000"/>
                </a:solidFill>
                <a:ea typeface="Times New Roman" charset="0"/>
                <a:cs typeface="Times New Roman" charset="0"/>
                <a:sym typeface="Symbol" charset="2"/>
              </a:rPr>
              <a:t>P'</a:t>
            </a:r>
            <a:r>
              <a:rPr lang="en-US">
                <a:solidFill>
                  <a:srgbClr val="000000"/>
                </a:solidFill>
                <a:ea typeface="Times New Roman" charset="0"/>
                <a:cs typeface="Times New Roman" charset="0"/>
                <a:sym typeface="Symbol" charset="2"/>
              </a:rPr>
              <a:t>(1, –2), </a:t>
            </a:r>
            <a:r>
              <a:rPr lang="en-US" i="1">
                <a:solidFill>
                  <a:srgbClr val="000000"/>
                </a:solidFill>
                <a:ea typeface="Times New Roman" charset="0"/>
                <a:cs typeface="Times New Roman" charset="0"/>
                <a:sym typeface="Symbol" charset="2"/>
              </a:rPr>
              <a:t>Q'</a:t>
            </a:r>
            <a:r>
              <a:rPr lang="en-US">
                <a:solidFill>
                  <a:srgbClr val="000000"/>
                </a:solidFill>
                <a:ea typeface="Times New Roman" charset="0"/>
                <a:cs typeface="Times New Roman" charset="0"/>
                <a:sym typeface="Symbol" charset="2"/>
              </a:rPr>
              <a:t>(4, –2), </a:t>
            </a:r>
            <a:r>
              <a:rPr lang="en-US" i="1">
                <a:solidFill>
                  <a:srgbClr val="000000"/>
                </a:solidFill>
                <a:ea typeface="Times New Roman" charset="0"/>
                <a:cs typeface="Times New Roman" charset="0"/>
                <a:sym typeface="Symbol" charset="2"/>
              </a:rPr>
              <a:t>R'</a:t>
            </a:r>
            <a:r>
              <a:rPr lang="en-US">
                <a:solidFill>
                  <a:srgbClr val="000000"/>
                </a:solidFill>
                <a:ea typeface="Times New Roman" charset="0"/>
                <a:cs typeface="Times New Roman" charset="0"/>
                <a:sym typeface="Symbol" charset="2"/>
              </a:rPr>
              <a:t>(4, –1), </a:t>
            </a:r>
            <a:r>
              <a:rPr lang="en-US" i="1">
                <a:solidFill>
                  <a:srgbClr val="000000"/>
                </a:solidFill>
                <a:ea typeface="Times New Roman" charset="0"/>
                <a:cs typeface="Times New Roman" charset="0"/>
                <a:sym typeface="Symbol" charset="2"/>
              </a:rPr>
              <a:t>S'</a:t>
            </a:r>
            <a:r>
              <a:rPr lang="en-US">
                <a:solidFill>
                  <a:srgbClr val="000000"/>
                </a:solidFill>
                <a:ea typeface="Times New Roman" charset="0"/>
                <a:cs typeface="Times New Roman" charset="0"/>
                <a:sym typeface="Symbol" charset="2"/>
              </a:rPr>
              <a:t>(1, 2)</a:t>
            </a:r>
            <a:r>
              <a:rPr lang="en-US">
                <a:solidFill>
                  <a:schemeClr val="tx1"/>
                </a:solidFill>
                <a:sym typeface="Symbol" charset="2"/>
              </a:rPr>
              <a:t> </a:t>
            </a:r>
            <a:endParaRPr lang="pt-BR">
              <a:solidFill>
                <a:schemeClr val="tx1"/>
              </a:solidFill>
              <a:sym typeface="Symbol" charset="2"/>
            </a:endParaRPr>
          </a:p>
          <a:p>
            <a:pPr marL="533400" indent="-533400" algn="l">
              <a:spcBef>
                <a:spcPct val="30000"/>
              </a:spcBef>
              <a:spcAft>
                <a:spcPct val="30000"/>
              </a:spcAft>
              <a:buClr>
                <a:srgbClr val="00539D"/>
              </a:buClr>
            </a:pPr>
            <a:r>
              <a:rPr lang="pt-BR">
                <a:solidFill>
                  <a:srgbClr val="00539D"/>
                </a:solidFill>
                <a:sym typeface="Symbol" charset="2"/>
              </a:rPr>
              <a:t>B.</a:t>
            </a:r>
            <a:r>
              <a:rPr lang="pt-BR">
                <a:solidFill>
                  <a:schemeClr val="tx1"/>
                </a:solidFill>
                <a:sym typeface="Symbol" charset="2"/>
              </a:rPr>
              <a:t>	</a:t>
            </a:r>
            <a:r>
              <a:rPr lang="en-US" i="1">
                <a:solidFill>
                  <a:srgbClr val="000000"/>
                </a:solidFill>
                <a:ea typeface="Times New Roman" charset="0"/>
                <a:cs typeface="Times New Roman" charset="0"/>
                <a:sym typeface="Symbol" charset="2"/>
              </a:rPr>
              <a:t>P'</a:t>
            </a:r>
            <a:r>
              <a:rPr lang="en-US">
                <a:solidFill>
                  <a:srgbClr val="000000"/>
                </a:solidFill>
                <a:ea typeface="Times New Roman" charset="0"/>
                <a:cs typeface="Times New Roman" charset="0"/>
                <a:sym typeface="Symbol" charset="2"/>
              </a:rPr>
              <a:t>(1, –2), </a:t>
            </a:r>
            <a:r>
              <a:rPr lang="en-US" i="1">
                <a:solidFill>
                  <a:srgbClr val="000000"/>
                </a:solidFill>
                <a:ea typeface="Times New Roman" charset="0"/>
                <a:cs typeface="Times New Roman" charset="0"/>
                <a:sym typeface="Symbol" charset="2"/>
              </a:rPr>
              <a:t>Q'</a:t>
            </a:r>
            <a:r>
              <a:rPr lang="en-US">
                <a:solidFill>
                  <a:srgbClr val="000000"/>
                </a:solidFill>
                <a:ea typeface="Times New Roman" charset="0"/>
                <a:cs typeface="Times New Roman" charset="0"/>
                <a:sym typeface="Symbol" charset="2"/>
              </a:rPr>
              <a:t>(4, –2), </a:t>
            </a:r>
            <a:r>
              <a:rPr lang="en-US" i="1">
                <a:solidFill>
                  <a:srgbClr val="000000"/>
                </a:solidFill>
                <a:ea typeface="Times New Roman" charset="0"/>
                <a:cs typeface="Times New Roman" charset="0"/>
                <a:sym typeface="Symbol" charset="2"/>
              </a:rPr>
              <a:t>R'</a:t>
            </a:r>
            <a:r>
              <a:rPr lang="en-US">
                <a:solidFill>
                  <a:srgbClr val="000000"/>
                </a:solidFill>
                <a:ea typeface="Times New Roman" charset="0"/>
                <a:cs typeface="Times New Roman" charset="0"/>
                <a:sym typeface="Symbol" charset="2"/>
              </a:rPr>
              <a:t>(4, –1), </a:t>
            </a:r>
            <a:r>
              <a:rPr lang="en-US" i="1">
                <a:solidFill>
                  <a:srgbClr val="000000"/>
                </a:solidFill>
                <a:ea typeface="Times New Roman" charset="0"/>
                <a:cs typeface="Times New Roman" charset="0"/>
                <a:sym typeface="Symbol" charset="2"/>
              </a:rPr>
              <a:t>S'</a:t>
            </a:r>
            <a:r>
              <a:rPr lang="en-US">
                <a:solidFill>
                  <a:srgbClr val="000000"/>
                </a:solidFill>
                <a:ea typeface="Times New Roman" charset="0"/>
                <a:cs typeface="Times New Roman" charset="0"/>
                <a:sym typeface="Symbol" charset="2"/>
              </a:rPr>
              <a:t>(1, 0)</a:t>
            </a:r>
            <a:r>
              <a:rPr lang="en-US">
                <a:solidFill>
                  <a:schemeClr val="tx1"/>
                </a:solidFill>
                <a:sym typeface="Symbol" charset="2"/>
              </a:rPr>
              <a:t> </a:t>
            </a:r>
            <a:endParaRPr lang="pt-BR">
              <a:solidFill>
                <a:schemeClr val="tx1"/>
              </a:solidFill>
              <a:sym typeface="Symbol" charset="2"/>
            </a:endParaRPr>
          </a:p>
          <a:p>
            <a:pPr marL="533400" indent="-533400" algn="l">
              <a:spcBef>
                <a:spcPct val="30000"/>
              </a:spcBef>
              <a:spcAft>
                <a:spcPct val="30000"/>
              </a:spcAft>
              <a:buClr>
                <a:srgbClr val="00539D"/>
              </a:buClr>
            </a:pPr>
            <a:r>
              <a:rPr lang="pt-BR">
                <a:solidFill>
                  <a:srgbClr val="00539D"/>
                </a:solidFill>
                <a:sym typeface="Symbol" charset="2"/>
              </a:rPr>
              <a:t>C.</a:t>
            </a:r>
            <a:r>
              <a:rPr lang="pt-BR">
                <a:solidFill>
                  <a:schemeClr val="tx1"/>
                </a:solidFill>
                <a:sym typeface="Symbol" charset="2"/>
              </a:rPr>
              <a:t>	</a:t>
            </a:r>
            <a:r>
              <a:rPr lang="en-US" i="1">
                <a:solidFill>
                  <a:srgbClr val="000000"/>
                </a:solidFill>
                <a:ea typeface="Times New Roman" charset="0"/>
                <a:cs typeface="Times New Roman" charset="0"/>
                <a:sym typeface="Symbol" charset="2"/>
              </a:rPr>
              <a:t>P'</a:t>
            </a:r>
            <a:r>
              <a:rPr lang="en-US">
                <a:solidFill>
                  <a:srgbClr val="000000"/>
                </a:solidFill>
                <a:ea typeface="Times New Roman" charset="0"/>
                <a:cs typeface="Times New Roman" charset="0"/>
                <a:sym typeface="Symbol" charset="2"/>
              </a:rPr>
              <a:t>(1,4), </a:t>
            </a:r>
            <a:r>
              <a:rPr lang="en-US" i="1">
                <a:solidFill>
                  <a:srgbClr val="000000"/>
                </a:solidFill>
                <a:ea typeface="Times New Roman" charset="0"/>
                <a:cs typeface="Times New Roman" charset="0"/>
                <a:sym typeface="Symbol" charset="2"/>
              </a:rPr>
              <a:t>Q'</a:t>
            </a:r>
            <a:r>
              <a:rPr lang="en-US">
                <a:solidFill>
                  <a:srgbClr val="000000"/>
                </a:solidFill>
                <a:ea typeface="Times New Roman" charset="0"/>
                <a:cs typeface="Times New Roman" charset="0"/>
                <a:sym typeface="Symbol" charset="2"/>
              </a:rPr>
              <a:t>(4, –2), </a:t>
            </a:r>
            <a:r>
              <a:rPr lang="en-US" i="1">
                <a:solidFill>
                  <a:srgbClr val="000000"/>
                </a:solidFill>
                <a:ea typeface="Times New Roman" charset="0"/>
                <a:cs typeface="Times New Roman" charset="0"/>
                <a:sym typeface="Symbol" charset="2"/>
              </a:rPr>
              <a:t>R'</a:t>
            </a:r>
            <a:r>
              <a:rPr lang="en-US">
                <a:solidFill>
                  <a:srgbClr val="000000"/>
                </a:solidFill>
                <a:ea typeface="Times New Roman" charset="0"/>
                <a:cs typeface="Times New Roman" charset="0"/>
                <a:sym typeface="Symbol" charset="2"/>
              </a:rPr>
              <a:t>(4, –1), </a:t>
            </a:r>
            <a:r>
              <a:rPr lang="en-US" i="1">
                <a:solidFill>
                  <a:srgbClr val="000000"/>
                </a:solidFill>
                <a:ea typeface="Times New Roman" charset="0"/>
                <a:cs typeface="Times New Roman" charset="0"/>
                <a:sym typeface="Symbol" charset="2"/>
              </a:rPr>
              <a:t>S'</a:t>
            </a:r>
            <a:r>
              <a:rPr lang="en-US">
                <a:solidFill>
                  <a:srgbClr val="000000"/>
                </a:solidFill>
                <a:ea typeface="Times New Roman" charset="0"/>
                <a:cs typeface="Times New Roman" charset="0"/>
                <a:sym typeface="Symbol" charset="2"/>
              </a:rPr>
              <a:t>(1, 0)</a:t>
            </a:r>
            <a:r>
              <a:rPr lang="en-US">
                <a:solidFill>
                  <a:schemeClr val="tx1"/>
                </a:solidFill>
                <a:sym typeface="Symbol" charset="2"/>
              </a:rPr>
              <a:t> </a:t>
            </a:r>
            <a:endParaRPr lang="pt-BR">
              <a:solidFill>
                <a:schemeClr val="tx1"/>
              </a:solidFill>
              <a:sym typeface="Symbol" charset="2"/>
            </a:endParaRPr>
          </a:p>
          <a:p>
            <a:pPr marL="533400" indent="-533400" algn="l">
              <a:spcBef>
                <a:spcPct val="30000"/>
              </a:spcBef>
              <a:spcAft>
                <a:spcPct val="30000"/>
              </a:spcAft>
              <a:buClr>
                <a:srgbClr val="00539D"/>
              </a:buClr>
            </a:pPr>
            <a:r>
              <a:rPr lang="pt-BR">
                <a:solidFill>
                  <a:srgbClr val="00539D"/>
                </a:solidFill>
                <a:sym typeface="Symbol" charset="2"/>
              </a:rPr>
              <a:t>D.</a:t>
            </a:r>
            <a:r>
              <a:rPr lang="pt-BR">
                <a:solidFill>
                  <a:schemeClr val="tx1"/>
                </a:solidFill>
                <a:sym typeface="Symbol" charset="2"/>
              </a:rPr>
              <a:t>	</a:t>
            </a:r>
            <a:r>
              <a:rPr lang="en-US" i="1">
                <a:solidFill>
                  <a:srgbClr val="000000"/>
                </a:solidFill>
                <a:ea typeface="Times New Roman" charset="0"/>
                <a:cs typeface="Times New Roman" charset="0"/>
                <a:sym typeface="Symbol" charset="2"/>
              </a:rPr>
              <a:t>P'</a:t>
            </a:r>
            <a:r>
              <a:rPr lang="en-US">
                <a:solidFill>
                  <a:srgbClr val="000000"/>
                </a:solidFill>
                <a:ea typeface="Times New Roman" charset="0"/>
                <a:cs typeface="Times New Roman" charset="0"/>
                <a:sym typeface="Symbol" charset="2"/>
              </a:rPr>
              <a:t>(1, –2), </a:t>
            </a:r>
            <a:r>
              <a:rPr lang="en-US" i="1">
                <a:solidFill>
                  <a:srgbClr val="000000"/>
                </a:solidFill>
                <a:ea typeface="Times New Roman" charset="0"/>
                <a:cs typeface="Times New Roman" charset="0"/>
                <a:sym typeface="Symbol" charset="2"/>
              </a:rPr>
              <a:t>Q'</a:t>
            </a:r>
            <a:r>
              <a:rPr lang="en-US">
                <a:solidFill>
                  <a:srgbClr val="000000"/>
                </a:solidFill>
                <a:ea typeface="Times New Roman" charset="0"/>
                <a:cs typeface="Times New Roman" charset="0"/>
                <a:sym typeface="Symbol" charset="2"/>
              </a:rPr>
              <a:t>(4, 4), </a:t>
            </a:r>
            <a:r>
              <a:rPr lang="en-US" i="1">
                <a:solidFill>
                  <a:srgbClr val="000000"/>
                </a:solidFill>
                <a:ea typeface="Times New Roman" charset="0"/>
                <a:cs typeface="Times New Roman" charset="0"/>
                <a:sym typeface="Symbol" charset="2"/>
              </a:rPr>
              <a:t>R'</a:t>
            </a:r>
            <a:r>
              <a:rPr lang="en-US">
                <a:solidFill>
                  <a:srgbClr val="000000"/>
                </a:solidFill>
                <a:ea typeface="Times New Roman" charset="0"/>
                <a:cs typeface="Times New Roman" charset="0"/>
                <a:sym typeface="Symbol" charset="2"/>
              </a:rPr>
              <a:t>(4, –1), </a:t>
            </a:r>
            <a:r>
              <a:rPr lang="en-US" i="1">
                <a:solidFill>
                  <a:srgbClr val="000000"/>
                </a:solidFill>
                <a:ea typeface="Times New Roman" charset="0"/>
                <a:cs typeface="Times New Roman" charset="0"/>
                <a:sym typeface="Symbol" charset="2"/>
              </a:rPr>
              <a:t>S'</a:t>
            </a:r>
            <a:r>
              <a:rPr lang="en-US">
                <a:solidFill>
                  <a:srgbClr val="000000"/>
                </a:solidFill>
                <a:ea typeface="Times New Roman" charset="0"/>
                <a:cs typeface="Times New Roman" charset="0"/>
                <a:sym typeface="Symbol" charset="2"/>
              </a:rPr>
              <a:t>(1, 0)</a:t>
            </a:r>
            <a:r>
              <a:rPr lang="en-US">
                <a:solidFill>
                  <a:schemeClr val="tx1"/>
                </a:solidFill>
                <a:sym typeface="Symbol" charset="2"/>
              </a:rPr>
              <a:t> </a:t>
            </a:r>
            <a:endParaRPr lang="pt-BR">
              <a:solidFill>
                <a:schemeClr val="tx1"/>
              </a:solidFill>
              <a:sym typeface="Symbol" charset="2"/>
            </a:endParaRPr>
          </a:p>
        </p:txBody>
      </p:sp>
      <p:sp>
        <p:nvSpPr>
          <p:cNvPr id="180232" name="TPQuestion"/>
          <p:cNvSpPr>
            <a:spLocks noChangeArrowheads="1"/>
          </p:cNvSpPr>
          <p:nvPr/>
        </p:nvSpPr>
        <p:spPr bwMode="auto">
          <a:xfrm>
            <a:off x="685800" y="1371600"/>
            <a:ext cx="802005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algn="l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FF"/>
                </a:solidFill>
                <a:ea typeface="Times New Roman" charset="0"/>
                <a:cs typeface="Times New Roman" charset="0"/>
              </a:rPr>
              <a:t>Find the coordinates of the vertices of trapezoid </a:t>
            </a:r>
            <a:r>
              <a:rPr lang="en-US" sz="2000" b="1" i="1" dirty="0">
                <a:solidFill>
                  <a:srgbClr val="0000FF"/>
                </a:solidFill>
                <a:ea typeface="Times New Roman" charset="0"/>
                <a:cs typeface="Times New Roman" charset="0"/>
              </a:rPr>
              <a:t>PQRS</a:t>
            </a:r>
            <a:r>
              <a:rPr lang="en-US" sz="2000" b="1" dirty="0">
                <a:solidFill>
                  <a:srgbClr val="0000FF"/>
                </a:solidFill>
                <a:ea typeface="Times New Roman" charset="0"/>
                <a:cs typeface="Times New Roman" charset="0"/>
              </a:rPr>
              <a:t> with vertices </a:t>
            </a:r>
            <a:r>
              <a:rPr lang="en-US" sz="2000" b="1" i="1" dirty="0">
                <a:solidFill>
                  <a:srgbClr val="0000FF"/>
                </a:solidFill>
                <a:ea typeface="Times New Roman" charset="0"/>
                <a:cs typeface="Times New Roman" charset="0"/>
              </a:rPr>
              <a:t>P</a:t>
            </a:r>
            <a:r>
              <a:rPr lang="en-US" sz="2000" b="1" dirty="0">
                <a:solidFill>
                  <a:srgbClr val="0000FF"/>
                </a:solidFill>
                <a:ea typeface="Times New Roman" charset="0"/>
                <a:cs typeface="Times New Roman" charset="0"/>
              </a:rPr>
              <a:t>(–4, –3), </a:t>
            </a:r>
            <a:r>
              <a:rPr lang="en-US" sz="2000" b="1" i="1" dirty="0">
                <a:solidFill>
                  <a:srgbClr val="0000FF"/>
                </a:solidFill>
                <a:ea typeface="Times New Roman" charset="0"/>
                <a:cs typeface="Times New Roman" charset="0"/>
              </a:rPr>
              <a:t>Q</a:t>
            </a:r>
            <a:r>
              <a:rPr lang="en-US" sz="2000" b="1" dirty="0">
                <a:solidFill>
                  <a:srgbClr val="0000FF"/>
                </a:solidFill>
                <a:ea typeface="Times New Roman" charset="0"/>
                <a:cs typeface="Times New Roman" charset="0"/>
              </a:rPr>
              <a:t>(–1, –3), </a:t>
            </a:r>
            <a:r>
              <a:rPr lang="en-US" sz="2000" b="1" i="1" dirty="0">
                <a:solidFill>
                  <a:srgbClr val="0000FF"/>
                </a:solidFill>
                <a:ea typeface="Times New Roman" charset="0"/>
                <a:cs typeface="Times New Roman" charset="0"/>
              </a:rPr>
              <a:t>R</a:t>
            </a:r>
            <a:r>
              <a:rPr lang="en-US" sz="2000" b="1" dirty="0">
                <a:solidFill>
                  <a:srgbClr val="0000FF"/>
                </a:solidFill>
                <a:ea typeface="Times New Roman" charset="0"/>
                <a:cs typeface="Times New Roman" charset="0"/>
              </a:rPr>
              <a:t>(–1, –2), and </a:t>
            </a:r>
            <a:r>
              <a:rPr lang="en-US" sz="2000" b="1" i="1" dirty="0">
                <a:solidFill>
                  <a:srgbClr val="0000FF"/>
                </a:solidFill>
                <a:ea typeface="Times New Roman" charset="0"/>
                <a:cs typeface="Times New Roman" charset="0"/>
              </a:rPr>
              <a:t>S</a:t>
            </a:r>
            <a:r>
              <a:rPr lang="en-US" sz="2000" b="1" dirty="0">
                <a:solidFill>
                  <a:srgbClr val="0000FF"/>
                </a:solidFill>
                <a:ea typeface="Times New Roman" charset="0"/>
                <a:cs typeface="Times New Roman" charset="0"/>
              </a:rPr>
              <a:t>(–4, –1) translated by (5, 1).</a:t>
            </a:r>
          </a:p>
        </p:txBody>
      </p:sp>
      <p:pic>
        <p:nvPicPr>
          <p:cNvPr id="304140" name="Picture 12" descr="Math NAV-FWD2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hidden">
          <a:xfrm>
            <a:off x="8180388" y="6465888"/>
            <a:ext cx="4619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4141" name="Picture 13" descr="Math NAV-BKD2">
            <a:hlinkClick r:id="" action="ppaction://hlinkshowjump?jump=previousslide" highlightClick="1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hidden">
          <a:xfrm>
            <a:off x="7708900" y="6465888"/>
            <a:ext cx="4619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4142" name="Picture 16" descr="Math NAV-LessBack2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hidden">
          <a:xfrm>
            <a:off x="7239000" y="6465888"/>
            <a:ext cx="4619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4143" name="Text Box 17"/>
          <p:cNvSpPr txBox="1">
            <a:spLocks noChangeArrowheads="1"/>
          </p:cNvSpPr>
          <p:nvPr/>
        </p:nvSpPr>
        <p:spPr bwMode="auto">
          <a:xfrm>
            <a:off x="4848225" y="752475"/>
            <a:ext cx="2201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/>
              <a:t> (over Chapter 6)</a:t>
            </a:r>
          </a:p>
        </p:txBody>
      </p:sp>
      <p:pic>
        <p:nvPicPr>
          <p:cNvPr id="304144" name="Picture 18" descr="FiveMinuteCheck"/>
          <p:cNvPicPr>
            <a:picLocks noChangeAspect="1" noChangeArrowheads="1"/>
          </p:cNvPicPr>
          <p:nvPr/>
        </p:nvPicPr>
        <p:blipFill>
          <a:blip r:embed="rId11"/>
          <a:srcRect t="5835"/>
          <a:stretch>
            <a:fillRect/>
          </a:stretch>
        </p:blipFill>
        <p:spPr bwMode="auto">
          <a:xfrm>
            <a:off x="1255713" y="619125"/>
            <a:ext cx="36576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8" descr="Example1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73088" y="1447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0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80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80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230" grpId="0" animBg="1"/>
      <p:bldP spid="180231" grpId="0" autoUpdateAnimBg="0"/>
      <p:bldP spid="180232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1779" name="Picture 3" descr="EXAMPLEhea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2750" y="701675"/>
            <a:ext cx="21336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1780" name="Text Box 4"/>
          <p:cNvSpPr txBox="1">
            <a:spLocks noChangeArrowheads="1"/>
          </p:cNvSpPr>
          <p:nvPr/>
        </p:nvSpPr>
        <p:spPr bwMode="auto">
          <a:xfrm>
            <a:off x="2506663" y="715963"/>
            <a:ext cx="5037137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/>
              <a:t>Identify Prisms and Pyramids</a:t>
            </a:r>
          </a:p>
        </p:txBody>
      </p:sp>
      <p:sp>
        <p:nvSpPr>
          <p:cNvPr id="331781" name="Rectangle 5"/>
          <p:cNvSpPr>
            <a:spLocks noChangeArrowheads="1"/>
          </p:cNvSpPr>
          <p:nvPr/>
        </p:nvSpPr>
        <p:spPr bwMode="auto">
          <a:xfrm>
            <a:off x="876300" y="1303338"/>
            <a:ext cx="770572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539D"/>
                </a:solidFill>
              </a:rPr>
              <a:t>Identify the solid. Name the number and shapes of the faces. Then name the number of edges and vertices.</a:t>
            </a:r>
          </a:p>
        </p:txBody>
      </p:sp>
      <p:sp>
        <p:nvSpPr>
          <p:cNvPr id="331783" name="Rectangle 7"/>
          <p:cNvSpPr>
            <a:spLocks noChangeArrowheads="1"/>
          </p:cNvSpPr>
          <p:nvPr/>
        </p:nvSpPr>
        <p:spPr bwMode="auto">
          <a:xfrm>
            <a:off x="533400" y="4114800"/>
            <a:ext cx="8229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1712913" indent="-1368425" algn="l">
              <a:spcAft>
                <a:spcPct val="0"/>
              </a:spcAft>
              <a:buClr>
                <a:srgbClr val="FFFFFF"/>
              </a:buClr>
              <a:tabLst>
                <a:tab pos="1943100" algn="l"/>
              </a:tabLst>
            </a:pPr>
            <a:r>
              <a:rPr lang="en-US" dirty="0">
                <a:solidFill>
                  <a:srgbClr val="00539D"/>
                </a:solidFill>
              </a:rPr>
              <a:t>Answer:</a:t>
            </a:r>
            <a:r>
              <a:rPr lang="en-US" dirty="0" smtClean="0">
                <a:solidFill>
                  <a:srgbClr val="00539D"/>
                </a:solidFill>
              </a:rPr>
              <a:t>	- </a:t>
            </a:r>
            <a:r>
              <a:rPr lang="en-US" b="0" dirty="0" smtClean="0"/>
              <a:t>The </a:t>
            </a:r>
            <a:r>
              <a:rPr lang="en-US" b="0" dirty="0"/>
              <a:t>figure has one base that is a rectangle, so it is a rectangular pyramid. The other four faces are triangles</a:t>
            </a:r>
            <a:r>
              <a:rPr lang="en-US" b="0" dirty="0" smtClean="0"/>
              <a:t>.</a:t>
            </a:r>
            <a:endParaRPr lang="en-US" b="0" dirty="0"/>
          </a:p>
        </p:txBody>
      </p:sp>
      <p:pic>
        <p:nvPicPr>
          <p:cNvPr id="123911" name="Picture 8" descr="LH_7-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1785" name="Picture 9" descr="7-1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10000" y="1704975"/>
            <a:ext cx="1498600" cy="208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1787" name="Picture 11" descr="Example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0688" y="12954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Action Button: Forward or Next 10">
            <a:hlinkClick r:id="" action="ppaction://hlinkshowjump?jump=nextslide" highlightClick="1"/>
          </p:cNvPr>
          <p:cNvSpPr/>
          <p:nvPr/>
        </p:nvSpPr>
        <p:spPr>
          <a:xfrm>
            <a:off x="8458200" y="6229350"/>
            <a:ext cx="685800" cy="62865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ction Button: Back or Previous 11">
            <a:hlinkClick r:id="" action="ppaction://hlinkshowjump?jump=previousslide" highlightClick="1"/>
          </p:cNvPr>
          <p:cNvSpPr/>
          <p:nvPr/>
        </p:nvSpPr>
        <p:spPr>
          <a:xfrm>
            <a:off x="7772400" y="6229350"/>
            <a:ext cx="685800" cy="62865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277461" y="4907518"/>
            <a:ext cx="24703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- It has a total of 5 faces. 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277461" y="5562600"/>
            <a:ext cx="1082974" cy="36933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dirty="0" smtClean="0"/>
              <a:t>- 8 edges.</a:t>
            </a:r>
            <a:endParaRPr lang="en-US" dirty="0"/>
          </a:p>
        </p:txBody>
      </p:sp>
      <p:grpSp>
        <p:nvGrpSpPr>
          <p:cNvPr id="24" name="Group 23"/>
          <p:cNvGrpSpPr/>
          <p:nvPr/>
        </p:nvGrpSpPr>
        <p:grpSpPr>
          <a:xfrm>
            <a:off x="3816267" y="2922238"/>
            <a:ext cx="1475856" cy="869586"/>
            <a:chOff x="3798320" y="3627088"/>
            <a:chExt cx="1475856" cy="869586"/>
          </a:xfrm>
        </p:grpSpPr>
        <p:cxnSp>
          <p:nvCxnSpPr>
            <p:cNvPr id="17" name="Straight Connector 16"/>
            <p:cNvCxnSpPr/>
            <p:nvPr/>
          </p:nvCxnSpPr>
          <p:spPr>
            <a:xfrm rot="5400000" flipH="1" flipV="1">
              <a:off x="3798292" y="3638559"/>
              <a:ext cx="549212" cy="54915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4358916" y="3627088"/>
              <a:ext cx="915259" cy="20595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4759310" y="3970366"/>
              <a:ext cx="640747" cy="38898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3798321" y="4199184"/>
              <a:ext cx="1075428" cy="29749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Rectangle 24"/>
          <p:cNvSpPr/>
          <p:nvPr/>
        </p:nvSpPr>
        <p:spPr>
          <a:xfrm>
            <a:off x="2277461" y="6229350"/>
            <a:ext cx="12653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- 5 vertices.</a:t>
            </a:r>
            <a:endParaRPr lang="en-US" dirty="0"/>
          </a:p>
        </p:txBody>
      </p:sp>
      <p:grpSp>
        <p:nvGrpSpPr>
          <p:cNvPr id="45" name="Group 44"/>
          <p:cNvGrpSpPr/>
          <p:nvPr/>
        </p:nvGrpSpPr>
        <p:grpSpPr>
          <a:xfrm>
            <a:off x="3788453" y="1762058"/>
            <a:ext cx="1503670" cy="2037454"/>
            <a:chOff x="3793385" y="1750616"/>
            <a:chExt cx="1503670" cy="2037454"/>
          </a:xfrm>
        </p:grpSpPr>
        <p:grpSp>
          <p:nvGrpSpPr>
            <p:cNvPr id="31" name="Group 30"/>
            <p:cNvGrpSpPr/>
            <p:nvPr/>
          </p:nvGrpSpPr>
          <p:grpSpPr>
            <a:xfrm>
              <a:off x="3793385" y="2918484"/>
              <a:ext cx="1475856" cy="869586"/>
              <a:chOff x="3798320" y="3627088"/>
              <a:chExt cx="1475856" cy="869586"/>
            </a:xfrm>
          </p:grpSpPr>
          <p:cxnSp>
            <p:nvCxnSpPr>
              <p:cNvPr id="32" name="Straight Connector 31"/>
              <p:cNvCxnSpPr/>
              <p:nvPr/>
            </p:nvCxnSpPr>
            <p:spPr>
              <a:xfrm rot="5400000" flipH="1" flipV="1">
                <a:off x="3798292" y="3638559"/>
                <a:ext cx="549212" cy="549155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4358916" y="3627088"/>
                <a:ext cx="915259" cy="205955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 rot="5400000">
                <a:off x="4759310" y="3970366"/>
                <a:ext cx="640747" cy="388985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>
                <a:off x="3798321" y="4199184"/>
                <a:ext cx="1075428" cy="29749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7" name="Straight Connector 36"/>
            <p:cNvCxnSpPr/>
            <p:nvPr/>
          </p:nvCxnSpPr>
          <p:spPr>
            <a:xfrm rot="5400000">
              <a:off x="3243358" y="2328462"/>
              <a:ext cx="1727727" cy="57203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5400000">
              <a:off x="3770652" y="2317984"/>
              <a:ext cx="1187973" cy="5720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16200000" flipH="1">
              <a:off x="3621879" y="2523961"/>
              <a:ext cx="2011791" cy="46906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16200000" flipH="1">
              <a:off x="4148184" y="1997656"/>
              <a:ext cx="1393928" cy="90381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oup 51"/>
          <p:cNvGrpSpPr/>
          <p:nvPr/>
        </p:nvGrpSpPr>
        <p:grpSpPr>
          <a:xfrm>
            <a:off x="3569959" y="1545050"/>
            <a:ext cx="1985087" cy="2402254"/>
            <a:chOff x="3569959" y="1545050"/>
            <a:chExt cx="1985087" cy="2402254"/>
          </a:xfrm>
        </p:grpSpPr>
        <p:sp>
          <p:nvSpPr>
            <p:cNvPr id="46" name="TextBox 45"/>
            <p:cNvSpPr txBox="1"/>
            <p:nvPr/>
          </p:nvSpPr>
          <p:spPr>
            <a:xfrm>
              <a:off x="4118687" y="1545050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>
                  <a:solidFill>
                    <a:srgbClr val="FF0000"/>
                  </a:solidFill>
                  <a:latin typeface="Wingdings"/>
                  <a:ea typeface="Wingdings"/>
                  <a:cs typeface="Wingdings"/>
                </a:rPr>
                <a:t>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4080477" y="2701552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>
                  <a:solidFill>
                    <a:srgbClr val="FF0000"/>
                  </a:solidFill>
                  <a:latin typeface="Wingdings"/>
                  <a:ea typeface="Wingdings"/>
                  <a:cs typeface="Wingdings"/>
                </a:rPr>
                <a:t>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021646" y="2934046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>
                  <a:solidFill>
                    <a:srgbClr val="FF0000"/>
                  </a:solidFill>
                  <a:latin typeface="Wingdings"/>
                  <a:ea typeface="Wingdings"/>
                  <a:cs typeface="Wingdings"/>
                </a:rPr>
                <a:t>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3569959" y="3276826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>
                  <a:solidFill>
                    <a:srgbClr val="FF0000"/>
                  </a:solidFill>
                  <a:latin typeface="Wingdings"/>
                  <a:ea typeface="Wingdings"/>
                  <a:cs typeface="Wingdings"/>
                </a:rPr>
                <a:t>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4594882" y="3577972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>
                  <a:solidFill>
                    <a:srgbClr val="FF0000"/>
                  </a:solidFill>
                  <a:latin typeface="Wingdings"/>
                  <a:ea typeface="Wingdings"/>
                  <a:cs typeface="Wingdings"/>
                </a:rPr>
                <a:t>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3886200" y="2438400"/>
            <a:ext cx="1371600" cy="1154356"/>
            <a:chOff x="3886200" y="2438400"/>
            <a:chExt cx="1371600" cy="1154356"/>
          </a:xfrm>
        </p:grpSpPr>
        <p:grpSp>
          <p:nvGrpSpPr>
            <p:cNvPr id="30" name="Group 29"/>
            <p:cNvGrpSpPr/>
            <p:nvPr/>
          </p:nvGrpSpPr>
          <p:grpSpPr>
            <a:xfrm>
              <a:off x="3886200" y="2438400"/>
              <a:ext cx="1371600" cy="876094"/>
              <a:chOff x="6248400" y="2552906"/>
              <a:chExt cx="1371600" cy="876094"/>
            </a:xfrm>
          </p:grpSpPr>
          <p:sp>
            <p:nvSpPr>
              <p:cNvPr id="26" name="TextBox 25"/>
              <p:cNvSpPr txBox="1"/>
              <p:nvPr/>
            </p:nvSpPr>
            <p:spPr>
              <a:xfrm>
                <a:off x="6629400" y="2552906"/>
                <a:ext cx="609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rgbClr val="FF0000"/>
                    </a:solidFill>
                    <a:latin typeface="Zapf Dingbats"/>
                    <a:ea typeface="Zapf Dingbats"/>
                    <a:cs typeface="Zapf Dingbats"/>
                  </a:rPr>
                  <a:t>✓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7010400" y="2831068"/>
                <a:ext cx="609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rgbClr val="FF0000"/>
                    </a:solidFill>
                    <a:latin typeface="Zapf Dingbats"/>
                    <a:ea typeface="Zapf Dingbats"/>
                    <a:cs typeface="Zapf Dingbats"/>
                  </a:rPr>
                  <a:t>✓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6629400" y="3059668"/>
                <a:ext cx="609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rgbClr val="FF0000"/>
                    </a:solidFill>
                    <a:latin typeface="Zapf Dingbats"/>
                    <a:ea typeface="Zapf Dingbats"/>
                    <a:cs typeface="Zapf Dingbats"/>
                  </a:rPr>
                  <a:t>✓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6248400" y="2590800"/>
                <a:ext cx="609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rgbClr val="FF0000"/>
                    </a:solidFill>
                    <a:latin typeface="Zapf Dingbats"/>
                    <a:ea typeface="Zapf Dingbats"/>
                    <a:cs typeface="Zapf Dingbats"/>
                  </a:rPr>
                  <a:t>✓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41" name="TextBox 40"/>
            <p:cNvSpPr txBox="1"/>
            <p:nvPr/>
          </p:nvSpPr>
          <p:spPr>
            <a:xfrm>
              <a:off x="4099692" y="3223424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  <a:latin typeface="Zapf Dingbats"/>
                  <a:ea typeface="Zapf Dingbats"/>
                  <a:cs typeface="Zapf Dingbats"/>
                </a:rPr>
                <a:t>✓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1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31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331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317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31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317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1780" grpId="0" autoUpdateAnimBg="0"/>
      <p:bldP spid="331781" grpId="0" build="p" autoUpdateAnimBg="0" advAuto="0"/>
      <p:bldP spid="331783" grpId="0" build="p" autoUpdateAnimBg="0"/>
      <p:bldP spid="14" grpId="0"/>
      <p:bldP spid="15" grpId="0"/>
      <p:bldP spid="2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3" name="Rectangle 3"/>
          <p:cNvSpPr>
            <a:spLocks noChangeArrowheads="1"/>
          </p:cNvSpPr>
          <p:nvPr/>
        </p:nvSpPr>
        <p:spPr bwMode="auto">
          <a:xfrm>
            <a:off x="876300" y="1503363"/>
            <a:ext cx="770572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539D"/>
                </a:solidFill>
              </a:rPr>
              <a:t>Identify the solid. Name the number and shapes of the faces. Then name the number of edges and vertices.</a:t>
            </a:r>
          </a:p>
        </p:txBody>
      </p:sp>
      <p:sp>
        <p:nvSpPr>
          <p:cNvPr id="332805" name="Rectangle 5"/>
          <p:cNvSpPr>
            <a:spLocks noChangeArrowheads="1"/>
          </p:cNvSpPr>
          <p:nvPr/>
        </p:nvSpPr>
        <p:spPr bwMode="auto">
          <a:xfrm>
            <a:off x="586718" y="3962400"/>
            <a:ext cx="8229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1712913" indent="-1368425" algn="l">
              <a:spcAft>
                <a:spcPct val="0"/>
              </a:spcAft>
              <a:buClr>
                <a:srgbClr val="FFFFFF"/>
              </a:buClr>
              <a:tabLst>
                <a:tab pos="1943100" algn="l"/>
              </a:tabLst>
            </a:pPr>
            <a:r>
              <a:rPr lang="en-US" dirty="0">
                <a:solidFill>
                  <a:srgbClr val="00539D"/>
                </a:solidFill>
              </a:rPr>
              <a:t>Answer:</a:t>
            </a:r>
            <a:r>
              <a:rPr lang="en-US" dirty="0" smtClean="0">
                <a:solidFill>
                  <a:srgbClr val="00539D"/>
                </a:solidFill>
              </a:rPr>
              <a:t>	</a:t>
            </a:r>
            <a:r>
              <a:rPr lang="en-US" dirty="0" smtClean="0"/>
              <a:t>____ </a:t>
            </a:r>
            <a:r>
              <a:rPr lang="en-US" b="0" dirty="0" smtClean="0"/>
              <a:t>pyramid</a:t>
            </a:r>
            <a:r>
              <a:rPr lang="en-US" dirty="0" smtClean="0"/>
              <a:t>                   </a:t>
            </a:r>
            <a:endParaRPr lang="en-US" b="0" dirty="0"/>
          </a:p>
        </p:txBody>
      </p:sp>
      <p:pic>
        <p:nvPicPr>
          <p:cNvPr id="125957" name="Picture 6" descr="LH_7-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2807" name="Picture 7" descr="CheckProgres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900" y="711200"/>
            <a:ext cx="4038600" cy="62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2809" name="Picture 9" descr="7-1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27500" y="1905000"/>
            <a:ext cx="1206500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2811" name="Picture 11" descr="Example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0688" y="1495425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Action Button: Forward or Next 10">
            <a:hlinkClick r:id="" action="ppaction://hlinkshowjump?jump=nextslide" highlightClick="1"/>
          </p:cNvPr>
          <p:cNvSpPr/>
          <p:nvPr/>
        </p:nvSpPr>
        <p:spPr>
          <a:xfrm>
            <a:off x="8458200" y="6229350"/>
            <a:ext cx="685800" cy="62865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ction Button: Back or Previous 11">
            <a:hlinkClick r:id="" action="ppaction://hlinkshowjump?jump=previousslide" highlightClick="1"/>
          </p:cNvPr>
          <p:cNvSpPr/>
          <p:nvPr/>
        </p:nvSpPr>
        <p:spPr>
          <a:xfrm>
            <a:off x="7772400" y="6229350"/>
            <a:ext cx="685800" cy="62865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297441" y="450746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____ pentagonal base 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316561" y="5040868"/>
            <a:ext cx="21467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____ triangular faces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290463" y="5498068"/>
            <a:ext cx="12490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____ edges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2286000" y="6031468"/>
            <a:ext cx="14285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____ vertices 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2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332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32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32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328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2803" grpId="0" build="p" autoUpdateAnimBg="0" advAuto="0"/>
      <p:bldP spid="332805" grpId="0" build="p" autoUpdateAnimBg="0"/>
      <p:bldP spid="14" grpId="0"/>
      <p:bldP spid="15" grpId="0"/>
      <p:bldP spid="16" grpId="0"/>
      <p:bldP spid="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3827" name="Picture 3" descr="EXAMPLEhea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2750" y="701675"/>
            <a:ext cx="21336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3828" name="Text Box 4"/>
          <p:cNvSpPr txBox="1">
            <a:spLocks noChangeArrowheads="1"/>
          </p:cNvSpPr>
          <p:nvPr/>
        </p:nvSpPr>
        <p:spPr bwMode="auto">
          <a:xfrm>
            <a:off x="2506663" y="715963"/>
            <a:ext cx="5037137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Analyze Drawings</a:t>
            </a:r>
          </a:p>
        </p:txBody>
      </p:sp>
      <p:sp>
        <p:nvSpPr>
          <p:cNvPr id="333829" name="Rectangle 5"/>
          <p:cNvSpPr>
            <a:spLocks noChangeArrowheads="1"/>
          </p:cNvSpPr>
          <p:nvPr/>
        </p:nvSpPr>
        <p:spPr bwMode="auto">
          <a:xfrm>
            <a:off x="876300" y="1503363"/>
            <a:ext cx="7705725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chemeClr val="hlink"/>
                </a:solidFill>
              </a:rPr>
              <a:t>ARCHITECTURE</a:t>
            </a:r>
            <a:r>
              <a:rPr lang="en-US">
                <a:solidFill>
                  <a:srgbClr val="FFEB55"/>
                </a:solidFill>
              </a:rPr>
              <a:t>  </a:t>
            </a:r>
            <a:r>
              <a:rPr lang="en-US">
                <a:solidFill>
                  <a:srgbClr val="00539D"/>
                </a:solidFill>
              </a:rPr>
              <a:t>The plans for a hotel fireplace are shown below. Draw and label the top, front, and side views.</a:t>
            </a:r>
          </a:p>
        </p:txBody>
      </p:sp>
      <p:sp>
        <p:nvSpPr>
          <p:cNvPr id="333831" name="Rectangle 7"/>
          <p:cNvSpPr>
            <a:spLocks noChangeArrowheads="1"/>
          </p:cNvSpPr>
          <p:nvPr/>
        </p:nvSpPr>
        <p:spPr bwMode="auto">
          <a:xfrm>
            <a:off x="533400" y="4781550"/>
            <a:ext cx="8229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1712913" indent="-1368425" algn="l">
              <a:spcAft>
                <a:spcPct val="0"/>
              </a:spcAft>
              <a:buClr>
                <a:srgbClr val="FFFFFF"/>
              </a:buClr>
              <a:tabLst>
                <a:tab pos="1943100" algn="l"/>
              </a:tabLst>
            </a:pPr>
            <a:r>
              <a:rPr lang="en-US" dirty="0" smtClean="0">
                <a:solidFill>
                  <a:srgbClr val="00539D"/>
                </a:solidFill>
              </a:rPr>
              <a:t>Answer Choices:</a:t>
            </a:r>
            <a:r>
              <a:rPr lang="en-US" b="0" dirty="0" smtClean="0"/>
              <a:t> </a:t>
            </a:r>
            <a:r>
              <a:rPr lang="en-US" b="0" dirty="0"/>
              <a:t>	</a:t>
            </a:r>
          </a:p>
        </p:txBody>
      </p:sp>
      <p:pic>
        <p:nvPicPr>
          <p:cNvPr id="128007" name="Picture 8" descr="LH_7-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3834" name="Picture 10" descr="7-1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5050" y="2511425"/>
            <a:ext cx="195580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3835" name="Picture 11" descr="7-2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109913" y="4857750"/>
            <a:ext cx="3062287" cy="134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3836" name="Picture 12" descr="Example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20688" y="1495425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Action Button: Forward or Next 11">
            <a:hlinkClick r:id="" action="ppaction://hlinkshowjump?jump=nextslide" highlightClick="1"/>
          </p:cNvPr>
          <p:cNvSpPr/>
          <p:nvPr/>
        </p:nvSpPr>
        <p:spPr>
          <a:xfrm>
            <a:off x="8458200" y="6229350"/>
            <a:ext cx="685800" cy="62865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ction Button: Back or Previous 12">
            <a:hlinkClick r:id="" action="ppaction://hlinkshowjump?jump=previousslide" highlightClick="1"/>
          </p:cNvPr>
          <p:cNvSpPr/>
          <p:nvPr/>
        </p:nvSpPr>
        <p:spPr>
          <a:xfrm>
            <a:off x="7772400" y="6229350"/>
            <a:ext cx="685800" cy="62865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052763" y="5867400"/>
            <a:ext cx="3119437" cy="33813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3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33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333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338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33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338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33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3828" grpId="0" autoUpdateAnimBg="0"/>
      <p:bldP spid="333829" grpId="0" build="p" autoUpdateAnimBg="0" advAuto="0"/>
      <p:bldP spid="333831" grpId="0" build="p" autoUpdateAnimBg="0"/>
      <p:bldP spid="14" grpId="0" animBg="1"/>
      <p:bldP spid="14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1" name="Rectangle 3"/>
          <p:cNvSpPr>
            <a:spLocks noChangeArrowheads="1"/>
          </p:cNvSpPr>
          <p:nvPr/>
        </p:nvSpPr>
        <p:spPr bwMode="auto">
          <a:xfrm>
            <a:off x="876300" y="1531938"/>
            <a:ext cx="7705725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  <a:spcAft>
                <a:spcPct val="0"/>
              </a:spcAft>
            </a:pPr>
            <a:r>
              <a:rPr lang="en-US"/>
              <a:t>ARCHITECTURE</a:t>
            </a:r>
            <a:r>
              <a:rPr lang="en-US">
                <a:solidFill>
                  <a:srgbClr val="00539D"/>
                </a:solidFill>
              </a:rPr>
              <a:t>  The plans for a building are shown below. Draw and label the top, front, and side views.</a:t>
            </a:r>
          </a:p>
        </p:txBody>
      </p:sp>
      <p:sp>
        <p:nvSpPr>
          <p:cNvPr id="334853" name="Rectangle 5"/>
          <p:cNvSpPr>
            <a:spLocks noChangeArrowheads="1"/>
          </p:cNvSpPr>
          <p:nvPr/>
        </p:nvSpPr>
        <p:spPr bwMode="auto">
          <a:xfrm>
            <a:off x="533400" y="4781550"/>
            <a:ext cx="8229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1712913" indent="-1368425" algn="l">
              <a:spcAft>
                <a:spcPct val="0"/>
              </a:spcAft>
              <a:buClr>
                <a:srgbClr val="FFFFFF"/>
              </a:buClr>
              <a:tabLst>
                <a:tab pos="1943100" algn="l"/>
              </a:tabLst>
            </a:pPr>
            <a:r>
              <a:rPr lang="en-US" dirty="0" smtClean="0">
                <a:solidFill>
                  <a:srgbClr val="00539D"/>
                </a:solidFill>
              </a:rPr>
              <a:t>Answer Choices:</a:t>
            </a:r>
            <a:endParaRPr lang="en-US" b="0" dirty="0"/>
          </a:p>
        </p:txBody>
      </p:sp>
      <p:pic>
        <p:nvPicPr>
          <p:cNvPr id="130053" name="Picture 6" descr="LH_7-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4855" name="Picture 7" descr="CheckProgres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900" y="711200"/>
            <a:ext cx="4038600" cy="62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4858" name="Picture 10" descr="7-2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92513" y="2503488"/>
            <a:ext cx="1928812" cy="205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4859" name="Picture 11" descr="7-2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930525" y="4878388"/>
            <a:ext cx="3089275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4860" name="Picture 12" descr="Example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20688" y="1495425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Action Button: Forward or Next 11">
            <a:hlinkClick r:id="" action="ppaction://hlinkshowjump?jump=nextslide" highlightClick="1"/>
          </p:cNvPr>
          <p:cNvSpPr/>
          <p:nvPr/>
        </p:nvSpPr>
        <p:spPr>
          <a:xfrm>
            <a:off x="8458200" y="6229350"/>
            <a:ext cx="685800" cy="62865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ction Button: Back or Previous 12">
            <a:hlinkClick r:id="" action="ppaction://hlinkshowjump?jump=previousslide" highlightClick="1"/>
          </p:cNvPr>
          <p:cNvSpPr/>
          <p:nvPr/>
        </p:nvSpPr>
        <p:spPr>
          <a:xfrm>
            <a:off x="7772400" y="6229350"/>
            <a:ext cx="685800" cy="62865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971800" y="5834062"/>
            <a:ext cx="3119437" cy="33813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4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334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34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34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348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34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4851" grpId="0" build="p" autoUpdateAnimBg="0" advAuto="0"/>
      <p:bldP spid="334853" grpId="0" build="p" autoUpdateAnimBg="0"/>
      <p:bldP spid="11" grpId="0" animBg="1"/>
      <p:bldP spid="11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ction Button: Forward or Next 8">
            <a:hlinkClick r:id="" action="ppaction://hlinkshowjump?jump=nextslide" highlightClick="1"/>
          </p:cNvPr>
          <p:cNvSpPr/>
          <p:nvPr/>
        </p:nvSpPr>
        <p:spPr>
          <a:xfrm>
            <a:off x="8458200" y="6229350"/>
            <a:ext cx="685800" cy="62865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ction Button: Back or Previous 11">
            <a:hlinkClick r:id="" action="ppaction://hlinkshowjump?jump=previousslide" highlightClick="1"/>
          </p:cNvPr>
          <p:cNvSpPr/>
          <p:nvPr/>
        </p:nvSpPr>
        <p:spPr>
          <a:xfrm>
            <a:off x="7772400" y="6229350"/>
            <a:ext cx="685800" cy="62865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RF248811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916138"/>
            <a:ext cx="5362240" cy="3560862"/>
          </a:xfrm>
          <a:prstGeom prst="rect">
            <a:avLst/>
          </a:prstGeom>
        </p:spPr>
      </p:pic>
      <p:grpSp>
        <p:nvGrpSpPr>
          <p:cNvPr id="2" name="Group 7"/>
          <p:cNvGrpSpPr/>
          <p:nvPr/>
        </p:nvGrpSpPr>
        <p:grpSpPr>
          <a:xfrm>
            <a:off x="4267200" y="304800"/>
            <a:ext cx="4757738" cy="2895600"/>
            <a:chOff x="4233862" y="685800"/>
            <a:chExt cx="4757738" cy="2895600"/>
          </a:xfrm>
        </p:grpSpPr>
        <p:sp>
          <p:nvSpPr>
            <p:cNvPr id="6" name="Cloud Callout 5"/>
            <p:cNvSpPr/>
            <p:nvPr/>
          </p:nvSpPr>
          <p:spPr>
            <a:xfrm>
              <a:off x="4233862" y="685800"/>
              <a:ext cx="4757738" cy="2895600"/>
            </a:xfrm>
            <a:prstGeom prst="cloudCallout">
              <a:avLst>
                <a:gd name="adj1" fmla="val -53994"/>
                <a:gd name="adj2" fmla="val 55304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724400" y="1418272"/>
              <a:ext cx="4191000" cy="163121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Baskerville Old Face"/>
                  <a:cs typeface="Baskerville Old Face"/>
                </a:rPr>
                <a:t>Reflect upon how you participated in the lesson today. Ask yourself:</a:t>
              </a:r>
            </a:p>
            <a:p>
              <a:r>
                <a:rPr lang="en-US" sz="2000" b="1" i="1" dirty="0" smtClean="0">
                  <a:latin typeface="Baskerville Old Face"/>
                  <a:cs typeface="Baskerville Old Face"/>
                </a:rPr>
                <a:t>“Was I focused, did I participate &amp; write my answers on my response board?”</a:t>
              </a:r>
              <a:endParaRPr lang="en-US" sz="2000" b="1" i="1" dirty="0">
                <a:latin typeface="Baskerville Old Face"/>
                <a:cs typeface="Baskerville Old Face"/>
              </a:endParaRPr>
            </a:p>
          </p:txBody>
        </p:sp>
      </p:grpSp>
      <p:pic>
        <p:nvPicPr>
          <p:cNvPr id="15" name="Picture 14" descr="RF248811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219200" y="2668488"/>
            <a:ext cx="5362240" cy="3560862"/>
          </a:xfrm>
          <a:prstGeom prst="rect">
            <a:avLst/>
          </a:prstGeom>
        </p:spPr>
      </p:pic>
      <p:grpSp>
        <p:nvGrpSpPr>
          <p:cNvPr id="3" name="Group 8"/>
          <p:cNvGrpSpPr/>
          <p:nvPr/>
        </p:nvGrpSpPr>
        <p:grpSpPr>
          <a:xfrm>
            <a:off x="2057400" y="152400"/>
            <a:ext cx="4757738" cy="2895600"/>
            <a:chOff x="4233862" y="685800"/>
            <a:chExt cx="4757738" cy="2895600"/>
          </a:xfrm>
        </p:grpSpPr>
        <p:sp>
          <p:nvSpPr>
            <p:cNvPr id="10" name="Cloud Callout 9"/>
            <p:cNvSpPr/>
            <p:nvPr/>
          </p:nvSpPr>
          <p:spPr>
            <a:xfrm>
              <a:off x="4233862" y="685800"/>
              <a:ext cx="4757738" cy="2895600"/>
            </a:xfrm>
            <a:prstGeom prst="cloudCallout">
              <a:avLst>
                <a:gd name="adj1" fmla="val -22974"/>
                <a:gd name="adj2" fmla="val 50957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724400" y="1418272"/>
              <a:ext cx="4191000" cy="1015663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Baskerville Old Face"/>
                  <a:cs typeface="Baskerville Old Face"/>
                </a:rPr>
                <a:t>Write down 1 thing you will do differently during our next lesson that will improve your learning.</a:t>
              </a:r>
              <a:endParaRPr lang="en-US" sz="2000" b="1" dirty="0">
                <a:latin typeface="Baskerville Old Face"/>
                <a:cs typeface="Baskerville Old Face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098" name="Picture 13" descr="CAM7-EndOf">
            <a:hlinkClick r:id="rId4" action="ppaction://hlinksldjump"/>
          </p:cNvPr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2100" name="Picture 3" descr="Menu">
            <a:hlinkClick r:id="rId4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hidden">
          <a:xfrm>
            <a:off x="6705600" y="6465888"/>
            <a:ext cx="4619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2101" name="Picture 4" descr="RESOURCES3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hidden">
          <a:xfrm>
            <a:off x="5724525" y="6465888"/>
            <a:ext cx="914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2102" name="Picture 5" descr="Math NAV-BKD2">
            <a:hlinkClick r:id="" action="ppaction://hlinkshowjump?jump=previousslide" highlightClick="1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hidden">
          <a:xfrm>
            <a:off x="7708900" y="6465888"/>
            <a:ext cx="4619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2103" name="Picture 6" descr="Math NAV-FWD_DEAD2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hidden">
          <a:xfrm>
            <a:off x="8180388" y="6465888"/>
            <a:ext cx="4619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2104" name="Picture 11" descr="Math NAV-LessBack2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hidden">
          <a:xfrm>
            <a:off x="7239000" y="6465888"/>
            <a:ext cx="4619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2105" name="Picture 12" descr="Math NAV-Online">
            <a:hlinkClick r:id="rId11" highlightClick="1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hidden">
          <a:xfrm>
            <a:off x="5057775" y="6503988"/>
            <a:ext cx="609600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Click="0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27" name="Picture 19" descr="Math Proto Interface2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28" name="Picture 20" descr="Ch07 Ch Header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hidden">
          <a:xfrm>
            <a:off x="0" y="0"/>
            <a:ext cx="914400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229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hidden">
          <a:xfrm>
            <a:off x="7162800" y="4495800"/>
            <a:ext cx="1447800" cy="1524000"/>
          </a:xfrm>
        </p:spPr>
        <p:txBody>
          <a:bodyPr/>
          <a:lstStyle/>
          <a:p>
            <a:pPr marL="609600" indent="-609600" eaLnBrk="1" hangingPunct="1">
              <a:buFontTx/>
              <a:buAutoNum type="alphaUcPeriod"/>
            </a:pPr>
            <a:r>
              <a:rPr lang="en-US" sz="2000">
                <a:solidFill>
                  <a:schemeClr val="bg1"/>
                </a:solidFill>
              </a:rPr>
              <a:t>A</a:t>
            </a:r>
          </a:p>
          <a:p>
            <a:pPr marL="609600" indent="-609600" eaLnBrk="1" hangingPunct="1">
              <a:buFontTx/>
              <a:buAutoNum type="alphaUcPeriod"/>
            </a:pPr>
            <a:r>
              <a:rPr lang="en-US" sz="2000">
                <a:solidFill>
                  <a:schemeClr val="bg1"/>
                </a:solidFill>
              </a:rPr>
              <a:t>B</a:t>
            </a:r>
          </a:p>
          <a:p>
            <a:pPr marL="609600" indent="-609600" eaLnBrk="1" hangingPunct="1">
              <a:buFontTx/>
              <a:buAutoNum type="alphaUcPeriod"/>
            </a:pPr>
            <a:r>
              <a:rPr lang="en-US" sz="2000">
                <a:solidFill>
                  <a:schemeClr val="bg1"/>
                </a:solidFill>
              </a:rPr>
              <a:t>C</a:t>
            </a:r>
          </a:p>
          <a:p>
            <a:pPr marL="609600" indent="-609600" eaLnBrk="1" hangingPunct="1">
              <a:buFontTx/>
              <a:buAutoNum type="alphaUcPeriod"/>
            </a:pPr>
            <a:r>
              <a:rPr lang="en-US" sz="200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189445" name="Oval 5"/>
          <p:cNvSpPr>
            <a:spLocks noChangeArrowheads="1"/>
          </p:cNvSpPr>
          <p:nvPr/>
        </p:nvSpPr>
        <p:spPr bwMode="auto">
          <a:xfrm>
            <a:off x="1039813" y="5080000"/>
            <a:ext cx="404812" cy="404812"/>
          </a:xfrm>
          <a:prstGeom prst="ellipse">
            <a:avLst/>
          </a:prstGeom>
          <a:solidFill>
            <a:srgbClr val="FFCC00"/>
          </a:solidFill>
          <a:ln w="25400">
            <a:solidFill>
              <a:srgbClr val="E01B2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9446" name="TPAnswers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066800" y="2889250"/>
            <a:ext cx="3733800" cy="352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533400" indent="-533400" algn="l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>
                <a:solidFill>
                  <a:srgbClr val="00539D"/>
                </a:solidFill>
                <a:sym typeface="Symbol" charset="2"/>
              </a:rPr>
              <a:t>A.</a:t>
            </a:r>
            <a:r>
              <a:rPr lang="pt-BR">
                <a:solidFill>
                  <a:schemeClr val="tx1"/>
                </a:solidFill>
                <a:sym typeface="Symbol" charset="2"/>
              </a:rPr>
              <a:t>	</a:t>
            </a:r>
            <a:r>
              <a:rPr lang="en-US">
                <a:solidFill>
                  <a:schemeClr val="tx1"/>
                </a:solidFill>
                <a:sym typeface="Symbol" charset="2"/>
              </a:rPr>
              <a:t>34.5 m; 121 m</a:t>
            </a:r>
            <a:r>
              <a:rPr lang="en-US" baseline="40000">
                <a:solidFill>
                  <a:schemeClr val="tx1"/>
                </a:solidFill>
                <a:sym typeface="Symbol" charset="2"/>
              </a:rPr>
              <a:t>2</a:t>
            </a:r>
            <a:r>
              <a:rPr lang="en-US" b="0">
                <a:solidFill>
                  <a:schemeClr val="tx1"/>
                </a:solidFill>
                <a:sym typeface="Symbol" charset="2"/>
              </a:rPr>
              <a:t> </a:t>
            </a:r>
            <a:endParaRPr lang="pt-BR">
              <a:solidFill>
                <a:schemeClr val="tx1"/>
              </a:solidFill>
              <a:sym typeface="Symbol" charset="2"/>
            </a:endParaRPr>
          </a:p>
          <a:p>
            <a:pPr marL="533400" indent="-533400" algn="l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>
                <a:solidFill>
                  <a:srgbClr val="00539D"/>
                </a:solidFill>
                <a:sym typeface="Symbol" charset="2"/>
              </a:rPr>
              <a:t>B.</a:t>
            </a:r>
            <a:r>
              <a:rPr lang="pt-BR">
                <a:solidFill>
                  <a:schemeClr val="tx1"/>
                </a:solidFill>
                <a:sym typeface="Symbol" charset="2"/>
              </a:rPr>
              <a:t>	</a:t>
            </a:r>
            <a:r>
              <a:rPr lang="en-US">
                <a:solidFill>
                  <a:schemeClr val="tx1"/>
                </a:solidFill>
                <a:sym typeface="Symbol" charset="2"/>
              </a:rPr>
              <a:t>34.5 m; 380.1 m</a:t>
            </a:r>
            <a:r>
              <a:rPr lang="en-US" baseline="40000">
                <a:solidFill>
                  <a:schemeClr val="tx1"/>
                </a:solidFill>
                <a:sym typeface="Symbol" charset="2"/>
              </a:rPr>
              <a:t>2</a:t>
            </a:r>
            <a:endParaRPr lang="pt-BR">
              <a:solidFill>
                <a:schemeClr val="tx1"/>
              </a:solidFill>
              <a:sym typeface="Symbol" charset="2"/>
            </a:endParaRPr>
          </a:p>
          <a:p>
            <a:pPr marL="533400" indent="-533400" algn="l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>
                <a:solidFill>
                  <a:srgbClr val="00539D"/>
                </a:solidFill>
                <a:sym typeface="Symbol" charset="2"/>
              </a:rPr>
              <a:t>C.</a:t>
            </a:r>
            <a:r>
              <a:rPr lang="pt-BR">
                <a:solidFill>
                  <a:schemeClr val="tx1"/>
                </a:solidFill>
                <a:sym typeface="Symbol" charset="2"/>
              </a:rPr>
              <a:t>	</a:t>
            </a:r>
            <a:r>
              <a:rPr lang="en-US">
                <a:solidFill>
                  <a:schemeClr val="tx1"/>
                </a:solidFill>
                <a:sym typeface="Symbol" charset="2"/>
              </a:rPr>
              <a:t>69.1 m; 190.1 m</a:t>
            </a:r>
            <a:r>
              <a:rPr lang="en-US" baseline="40000">
                <a:solidFill>
                  <a:schemeClr val="tx1"/>
                </a:solidFill>
                <a:sym typeface="Symbol" charset="2"/>
              </a:rPr>
              <a:t>2</a:t>
            </a:r>
            <a:endParaRPr lang="pt-BR">
              <a:solidFill>
                <a:schemeClr val="tx1"/>
              </a:solidFill>
              <a:sym typeface="Symbol" charset="2"/>
            </a:endParaRPr>
          </a:p>
          <a:p>
            <a:pPr marL="533400" indent="-533400" algn="l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>
                <a:solidFill>
                  <a:srgbClr val="00539D"/>
                </a:solidFill>
                <a:sym typeface="Symbol" charset="2"/>
              </a:rPr>
              <a:t>D.</a:t>
            </a:r>
            <a:r>
              <a:rPr lang="pt-BR">
                <a:solidFill>
                  <a:schemeClr val="tx1"/>
                </a:solidFill>
                <a:sym typeface="Symbol" charset="2"/>
              </a:rPr>
              <a:t>	</a:t>
            </a:r>
            <a:r>
              <a:rPr lang="en-US">
                <a:solidFill>
                  <a:schemeClr val="tx1"/>
                </a:solidFill>
                <a:sym typeface="Symbol" charset="2"/>
              </a:rPr>
              <a:t>69.1 m; 380.1 m</a:t>
            </a:r>
            <a:r>
              <a:rPr lang="en-US" baseline="40000">
                <a:solidFill>
                  <a:schemeClr val="tx1"/>
                </a:solidFill>
                <a:sym typeface="Symbol" charset="2"/>
              </a:rPr>
              <a:t>2</a:t>
            </a:r>
            <a:endParaRPr lang="pt-BR" baseline="40000">
              <a:solidFill>
                <a:schemeClr val="tx1"/>
              </a:solidFill>
              <a:sym typeface="Symbol" charset="2"/>
            </a:endParaRPr>
          </a:p>
        </p:txBody>
      </p:sp>
      <p:sp>
        <p:nvSpPr>
          <p:cNvPr id="189447" name="TPQuestion"/>
          <p:cNvSpPr>
            <a:spLocks noChangeArrowheads="1"/>
          </p:cNvSpPr>
          <p:nvPr/>
        </p:nvSpPr>
        <p:spPr bwMode="auto">
          <a:xfrm>
            <a:off x="685800" y="1436687"/>
            <a:ext cx="54102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algn="l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FF"/>
                </a:solidFill>
              </a:rPr>
              <a:t>Find the circumference and area of the circle in the figure. Round to the nearest tenth.</a:t>
            </a:r>
          </a:p>
        </p:txBody>
      </p:sp>
      <p:pic>
        <p:nvPicPr>
          <p:cNvPr id="308236" name="Picture 10" descr="Math NAV-FWD2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hidden">
          <a:xfrm>
            <a:off x="8180388" y="6465888"/>
            <a:ext cx="4619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37" name="Picture 11" descr="Math NAV-BKD2DEAD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hidden">
          <a:xfrm>
            <a:off x="7708900" y="6465888"/>
            <a:ext cx="4619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38" name="Picture 16" descr="Math NAV-LessBack2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hidden">
          <a:xfrm>
            <a:off x="7239000" y="6465888"/>
            <a:ext cx="4619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239" name="Text Box 17"/>
          <p:cNvSpPr txBox="1">
            <a:spLocks noChangeArrowheads="1"/>
          </p:cNvSpPr>
          <p:nvPr/>
        </p:nvSpPr>
        <p:spPr bwMode="auto">
          <a:xfrm>
            <a:off x="4848225" y="752475"/>
            <a:ext cx="2357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/>
              <a:t> (over Lesson 7-1)</a:t>
            </a:r>
          </a:p>
        </p:txBody>
      </p:sp>
      <p:pic>
        <p:nvPicPr>
          <p:cNvPr id="308240" name="Picture 18" descr="FiveMinuteCheck"/>
          <p:cNvPicPr>
            <a:picLocks noChangeAspect="1" noChangeArrowheads="1"/>
          </p:cNvPicPr>
          <p:nvPr/>
        </p:nvPicPr>
        <p:blipFill>
          <a:blip r:embed="rId11"/>
          <a:srcRect t="5835"/>
          <a:stretch>
            <a:fillRect/>
          </a:stretch>
        </p:blipFill>
        <p:spPr bwMode="auto">
          <a:xfrm>
            <a:off x="1255713" y="619125"/>
            <a:ext cx="36576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9461" name="Picture 21" descr="5m_7_2A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694488" y="1466850"/>
            <a:ext cx="1992312" cy="199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8" descr="Example2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73088" y="1447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9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8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89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89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45" grpId="0" animBg="1"/>
      <p:bldP spid="189446" grpId="0" autoUpdateAnimBg="0"/>
      <p:bldP spid="189447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8707" name="Picture 19" descr="Math Proto Interface2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8708" name="Picture 20" descr="Ch07 Ch Header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hidden">
          <a:xfrm>
            <a:off x="0" y="0"/>
            <a:ext cx="914400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8709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hidden">
          <a:xfrm>
            <a:off x="7162800" y="4495800"/>
            <a:ext cx="1447800" cy="1524000"/>
          </a:xfrm>
        </p:spPr>
        <p:txBody>
          <a:bodyPr/>
          <a:lstStyle/>
          <a:p>
            <a:pPr marL="609600" indent="-609600" eaLnBrk="1" hangingPunct="1">
              <a:buFontTx/>
              <a:buAutoNum type="alphaUcPeriod"/>
            </a:pPr>
            <a:r>
              <a:rPr lang="en-US" sz="2000">
                <a:solidFill>
                  <a:schemeClr val="bg1"/>
                </a:solidFill>
              </a:rPr>
              <a:t>A</a:t>
            </a:r>
          </a:p>
          <a:p>
            <a:pPr marL="609600" indent="-609600" eaLnBrk="1" hangingPunct="1">
              <a:buFontTx/>
              <a:buAutoNum type="alphaUcPeriod"/>
            </a:pPr>
            <a:r>
              <a:rPr lang="en-US" sz="2000">
                <a:solidFill>
                  <a:schemeClr val="bg1"/>
                </a:solidFill>
              </a:rPr>
              <a:t>B</a:t>
            </a:r>
          </a:p>
          <a:p>
            <a:pPr marL="609600" indent="-609600" eaLnBrk="1" hangingPunct="1">
              <a:buFontTx/>
              <a:buAutoNum type="alphaUcPeriod"/>
            </a:pPr>
            <a:r>
              <a:rPr lang="en-US" sz="2000">
                <a:solidFill>
                  <a:schemeClr val="bg1"/>
                </a:solidFill>
              </a:rPr>
              <a:t>C</a:t>
            </a:r>
          </a:p>
          <a:p>
            <a:pPr marL="609600" indent="-609600" eaLnBrk="1" hangingPunct="1">
              <a:buFontTx/>
              <a:buAutoNum type="alphaUcPeriod"/>
            </a:pPr>
            <a:r>
              <a:rPr lang="en-US" sz="200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201733" name="Oval 5"/>
          <p:cNvSpPr>
            <a:spLocks noChangeArrowheads="1"/>
          </p:cNvSpPr>
          <p:nvPr/>
        </p:nvSpPr>
        <p:spPr bwMode="auto">
          <a:xfrm>
            <a:off x="1039813" y="5080000"/>
            <a:ext cx="404812" cy="404812"/>
          </a:xfrm>
          <a:prstGeom prst="ellipse">
            <a:avLst/>
          </a:prstGeom>
          <a:solidFill>
            <a:srgbClr val="FFCC00"/>
          </a:solidFill>
          <a:ln w="25400">
            <a:solidFill>
              <a:srgbClr val="E01B2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1734" name="TPAnswers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066800" y="2895600"/>
            <a:ext cx="2790825" cy="352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533400" indent="-533400" algn="l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>
                <a:solidFill>
                  <a:srgbClr val="00539D"/>
                </a:solidFill>
                <a:sym typeface="Symbol" charset="2"/>
              </a:rPr>
              <a:t>A.</a:t>
            </a:r>
            <a:r>
              <a:rPr lang="pt-BR">
                <a:solidFill>
                  <a:schemeClr val="tx1"/>
                </a:solidFill>
                <a:sym typeface="Symbol" charset="2"/>
              </a:rPr>
              <a:t>	</a:t>
            </a:r>
            <a:r>
              <a:rPr lang="en-US">
                <a:solidFill>
                  <a:schemeClr val="tx1"/>
                </a:solidFill>
                <a:sym typeface="Symbol" charset="2"/>
              </a:rPr>
              <a:t>18 cm</a:t>
            </a:r>
            <a:r>
              <a:rPr lang="en-US" baseline="40000">
                <a:solidFill>
                  <a:schemeClr val="tx1"/>
                </a:solidFill>
                <a:sym typeface="Symbol" charset="2"/>
              </a:rPr>
              <a:t>2</a:t>
            </a:r>
            <a:r>
              <a:rPr lang="en-US" b="0">
                <a:solidFill>
                  <a:schemeClr val="tx1"/>
                </a:solidFill>
                <a:sym typeface="Symbol" charset="2"/>
              </a:rPr>
              <a:t> </a:t>
            </a:r>
            <a:endParaRPr lang="pt-BR">
              <a:solidFill>
                <a:schemeClr val="tx1"/>
              </a:solidFill>
              <a:sym typeface="Symbol" charset="2"/>
            </a:endParaRPr>
          </a:p>
          <a:p>
            <a:pPr marL="533400" indent="-533400" algn="l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>
                <a:solidFill>
                  <a:srgbClr val="00539D"/>
                </a:solidFill>
                <a:sym typeface="Symbol" charset="2"/>
              </a:rPr>
              <a:t>B.</a:t>
            </a:r>
            <a:r>
              <a:rPr lang="pt-BR">
                <a:solidFill>
                  <a:schemeClr val="tx1"/>
                </a:solidFill>
                <a:sym typeface="Symbol" charset="2"/>
              </a:rPr>
              <a:t>	</a:t>
            </a:r>
            <a:r>
              <a:rPr lang="en-US">
                <a:solidFill>
                  <a:schemeClr val="tx1"/>
                </a:solidFill>
                <a:sym typeface="Symbol" charset="2"/>
              </a:rPr>
              <a:t>27 cm</a:t>
            </a:r>
            <a:r>
              <a:rPr lang="en-US" baseline="40000">
                <a:solidFill>
                  <a:schemeClr val="tx1"/>
                </a:solidFill>
                <a:sym typeface="Symbol" charset="2"/>
              </a:rPr>
              <a:t>2</a:t>
            </a:r>
            <a:endParaRPr lang="pt-BR">
              <a:solidFill>
                <a:schemeClr val="tx1"/>
              </a:solidFill>
              <a:sym typeface="Symbol" charset="2"/>
            </a:endParaRPr>
          </a:p>
          <a:p>
            <a:pPr marL="533400" indent="-533400" algn="l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>
                <a:solidFill>
                  <a:srgbClr val="00539D"/>
                </a:solidFill>
                <a:sym typeface="Symbol" charset="2"/>
              </a:rPr>
              <a:t>C.</a:t>
            </a:r>
            <a:r>
              <a:rPr lang="pt-BR">
                <a:solidFill>
                  <a:schemeClr val="tx1"/>
                </a:solidFill>
                <a:sym typeface="Symbol" charset="2"/>
              </a:rPr>
              <a:t>	</a:t>
            </a:r>
            <a:r>
              <a:rPr lang="en-US">
                <a:solidFill>
                  <a:schemeClr val="tx1"/>
                </a:solidFill>
                <a:sym typeface="Symbol" charset="2"/>
              </a:rPr>
              <a:t>36 cm</a:t>
            </a:r>
            <a:r>
              <a:rPr lang="en-US" baseline="40000">
                <a:solidFill>
                  <a:schemeClr val="tx1"/>
                </a:solidFill>
                <a:sym typeface="Symbol" charset="2"/>
              </a:rPr>
              <a:t>2</a:t>
            </a:r>
            <a:endParaRPr lang="pt-BR">
              <a:solidFill>
                <a:schemeClr val="tx1"/>
              </a:solidFill>
              <a:sym typeface="Symbol" charset="2"/>
            </a:endParaRPr>
          </a:p>
          <a:p>
            <a:pPr marL="533400" indent="-533400" algn="l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>
                <a:solidFill>
                  <a:srgbClr val="00539D"/>
                </a:solidFill>
                <a:sym typeface="Symbol" charset="2"/>
              </a:rPr>
              <a:t>D.</a:t>
            </a:r>
            <a:r>
              <a:rPr lang="pt-BR">
                <a:solidFill>
                  <a:schemeClr val="tx1"/>
                </a:solidFill>
                <a:sym typeface="Symbol" charset="2"/>
              </a:rPr>
              <a:t>	</a:t>
            </a:r>
            <a:r>
              <a:rPr lang="en-US">
                <a:solidFill>
                  <a:schemeClr val="tx1"/>
                </a:solidFill>
                <a:sym typeface="Symbol" charset="2"/>
              </a:rPr>
              <a:t>45 cm</a:t>
            </a:r>
            <a:r>
              <a:rPr lang="en-US" baseline="40000">
                <a:solidFill>
                  <a:schemeClr val="tx1"/>
                </a:solidFill>
                <a:sym typeface="Symbol" charset="2"/>
              </a:rPr>
              <a:t>2</a:t>
            </a:r>
            <a:endParaRPr lang="pt-BR" baseline="40000">
              <a:solidFill>
                <a:schemeClr val="tx1"/>
              </a:solidFill>
              <a:sym typeface="Symbol" charset="2"/>
            </a:endParaRPr>
          </a:p>
        </p:txBody>
      </p:sp>
      <p:sp>
        <p:nvSpPr>
          <p:cNvPr id="201735" name="TPQuestion"/>
          <p:cNvSpPr>
            <a:spLocks noChangeArrowheads="1"/>
          </p:cNvSpPr>
          <p:nvPr/>
        </p:nvSpPr>
        <p:spPr bwMode="auto">
          <a:xfrm>
            <a:off x="685800" y="1447800"/>
            <a:ext cx="52578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algn="l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FF"/>
                </a:solidFill>
              </a:rPr>
              <a:t>Find the area of the figure shown. Round to the nearest tenth if necessary.</a:t>
            </a:r>
          </a:p>
        </p:txBody>
      </p:sp>
      <p:pic>
        <p:nvPicPr>
          <p:cNvPr id="328716" name="Picture 10" descr="Math NAV-FWD2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hidden">
          <a:xfrm>
            <a:off x="8180388" y="6465888"/>
            <a:ext cx="4619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8717" name="Picture 11" descr="Math NAV-BKD2DEAD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hidden">
          <a:xfrm>
            <a:off x="7708900" y="6465888"/>
            <a:ext cx="4619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8718" name="Picture 16" descr="Math NAV-LessBack2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hidden">
          <a:xfrm>
            <a:off x="7239000" y="6465888"/>
            <a:ext cx="4619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8719" name="Text Box 17"/>
          <p:cNvSpPr txBox="1">
            <a:spLocks noChangeArrowheads="1"/>
          </p:cNvSpPr>
          <p:nvPr/>
        </p:nvSpPr>
        <p:spPr bwMode="auto">
          <a:xfrm>
            <a:off x="4848225" y="752475"/>
            <a:ext cx="2357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/>
              <a:t> (over Lesson 7-3)</a:t>
            </a:r>
          </a:p>
        </p:txBody>
      </p:sp>
      <p:pic>
        <p:nvPicPr>
          <p:cNvPr id="328720" name="Picture 18" descr="FiveMinuteCheck"/>
          <p:cNvPicPr>
            <a:picLocks noChangeAspect="1" noChangeArrowheads="1"/>
          </p:cNvPicPr>
          <p:nvPr/>
        </p:nvPicPr>
        <p:blipFill>
          <a:blip r:embed="rId11"/>
          <a:srcRect t="5835"/>
          <a:stretch>
            <a:fillRect/>
          </a:stretch>
        </p:blipFill>
        <p:spPr bwMode="auto">
          <a:xfrm>
            <a:off x="1255713" y="619125"/>
            <a:ext cx="36576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1749" name="Picture 21" descr="5m_7_4A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019800" y="1371600"/>
            <a:ext cx="2249488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8" descr="Example3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73088" y="15240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1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0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1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201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733" grpId="0" animBg="1"/>
      <p:bldP spid="201734" grpId="0" autoUpdateAnimBg="0"/>
      <p:bldP spid="201735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0755" name="Picture 18" descr="Math Proto Interface2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0756" name="Picture 19" descr="Ch07 Ch Header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hidden">
          <a:xfrm>
            <a:off x="0" y="0"/>
            <a:ext cx="914400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0758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hidden">
          <a:xfrm>
            <a:off x="6324600" y="3962400"/>
            <a:ext cx="1447800" cy="1524000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A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B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C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202757" name="Oval 5"/>
          <p:cNvSpPr>
            <a:spLocks noChangeArrowheads="1"/>
          </p:cNvSpPr>
          <p:nvPr/>
        </p:nvSpPr>
        <p:spPr bwMode="auto">
          <a:xfrm>
            <a:off x="1036638" y="5081588"/>
            <a:ext cx="404812" cy="404812"/>
          </a:xfrm>
          <a:prstGeom prst="ellipse">
            <a:avLst/>
          </a:prstGeom>
          <a:solidFill>
            <a:srgbClr val="FFCC00"/>
          </a:solidFill>
          <a:ln w="25400">
            <a:solidFill>
              <a:srgbClr val="E01B2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2758" name="TPAnswers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066800" y="2895600"/>
            <a:ext cx="2790825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533400" indent="-533400" algn="l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dirty="0">
                <a:solidFill>
                  <a:srgbClr val="00539D"/>
                </a:solidFill>
                <a:sym typeface="Symbol" charset="2"/>
              </a:rPr>
              <a:t>A.</a:t>
            </a:r>
            <a:r>
              <a:rPr lang="pt-BR" dirty="0">
                <a:solidFill>
                  <a:schemeClr val="tx1"/>
                </a:solidFill>
                <a:sym typeface="Symbol" charset="2"/>
              </a:rPr>
              <a:t>	</a:t>
            </a:r>
            <a:r>
              <a:rPr lang="en-US" dirty="0">
                <a:solidFill>
                  <a:schemeClr val="tx1"/>
                </a:solidFill>
                <a:sym typeface="Symbol" charset="2"/>
              </a:rPr>
              <a:t>25 mi</a:t>
            </a:r>
            <a:r>
              <a:rPr lang="en-US" baseline="40000" dirty="0">
                <a:solidFill>
                  <a:schemeClr val="tx1"/>
                </a:solidFill>
                <a:sym typeface="Symbol" charset="2"/>
              </a:rPr>
              <a:t>2</a:t>
            </a:r>
            <a:endParaRPr lang="pt-BR" dirty="0">
              <a:solidFill>
                <a:schemeClr val="tx1"/>
              </a:solidFill>
              <a:sym typeface="Symbol" charset="2"/>
            </a:endParaRPr>
          </a:p>
          <a:p>
            <a:pPr marL="533400" indent="-533400" algn="l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dirty="0">
                <a:solidFill>
                  <a:srgbClr val="00539D"/>
                </a:solidFill>
                <a:sym typeface="Symbol" charset="2"/>
              </a:rPr>
              <a:t>B.</a:t>
            </a:r>
            <a:r>
              <a:rPr lang="pt-BR" dirty="0">
                <a:solidFill>
                  <a:schemeClr val="tx1"/>
                </a:solidFill>
                <a:sym typeface="Symbol" charset="2"/>
              </a:rPr>
              <a:t>	</a:t>
            </a:r>
            <a:r>
              <a:rPr lang="en-US" dirty="0">
                <a:solidFill>
                  <a:schemeClr val="tx1"/>
                </a:solidFill>
                <a:sym typeface="Symbol" charset="2"/>
              </a:rPr>
              <a:t>36 mi</a:t>
            </a:r>
            <a:r>
              <a:rPr lang="en-US" baseline="40000" dirty="0">
                <a:solidFill>
                  <a:schemeClr val="tx1"/>
                </a:solidFill>
                <a:sym typeface="Symbol" charset="2"/>
              </a:rPr>
              <a:t>2</a:t>
            </a:r>
            <a:endParaRPr lang="pt-BR" dirty="0">
              <a:solidFill>
                <a:schemeClr val="tx1"/>
              </a:solidFill>
              <a:sym typeface="Symbol" charset="2"/>
            </a:endParaRPr>
          </a:p>
          <a:p>
            <a:pPr marL="533400" indent="-533400" algn="l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dirty="0">
                <a:solidFill>
                  <a:srgbClr val="00539D"/>
                </a:solidFill>
                <a:sym typeface="Symbol" charset="2"/>
              </a:rPr>
              <a:t>C.</a:t>
            </a:r>
            <a:r>
              <a:rPr lang="pt-BR" dirty="0">
                <a:solidFill>
                  <a:schemeClr val="tx1"/>
                </a:solidFill>
                <a:sym typeface="Symbol" charset="2"/>
              </a:rPr>
              <a:t>	</a:t>
            </a:r>
            <a:r>
              <a:rPr lang="en-US" dirty="0">
                <a:solidFill>
                  <a:schemeClr val="tx1"/>
                </a:solidFill>
                <a:sym typeface="Symbol" charset="2"/>
              </a:rPr>
              <a:t>67 mi</a:t>
            </a:r>
            <a:r>
              <a:rPr lang="en-US" baseline="40000" dirty="0">
                <a:solidFill>
                  <a:schemeClr val="tx1"/>
                </a:solidFill>
                <a:sym typeface="Symbol" charset="2"/>
              </a:rPr>
              <a:t>2</a:t>
            </a:r>
            <a:endParaRPr lang="pt-BR" dirty="0">
              <a:solidFill>
                <a:schemeClr val="tx1"/>
              </a:solidFill>
              <a:sym typeface="Symbol" charset="2"/>
            </a:endParaRPr>
          </a:p>
          <a:p>
            <a:pPr marL="533400" indent="-533400" algn="l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dirty="0">
                <a:solidFill>
                  <a:srgbClr val="00539D"/>
                </a:solidFill>
                <a:sym typeface="Symbol" charset="2"/>
              </a:rPr>
              <a:t>D.</a:t>
            </a:r>
            <a:r>
              <a:rPr lang="pt-BR" dirty="0">
                <a:solidFill>
                  <a:schemeClr val="tx1"/>
                </a:solidFill>
                <a:sym typeface="Symbol" charset="2"/>
              </a:rPr>
              <a:t>	</a:t>
            </a:r>
            <a:r>
              <a:rPr lang="en-US" dirty="0" smtClean="0">
                <a:solidFill>
                  <a:schemeClr val="tx1"/>
                </a:solidFill>
                <a:sym typeface="Symbol" charset="2"/>
              </a:rPr>
              <a:t>79 </a:t>
            </a:r>
            <a:r>
              <a:rPr lang="en-US" dirty="0">
                <a:solidFill>
                  <a:schemeClr val="tx1"/>
                </a:solidFill>
                <a:sym typeface="Symbol" charset="2"/>
              </a:rPr>
              <a:t>mi</a:t>
            </a:r>
            <a:r>
              <a:rPr lang="en-US" baseline="40000" dirty="0">
                <a:solidFill>
                  <a:schemeClr val="tx1"/>
                </a:solidFill>
                <a:sym typeface="Symbol" charset="2"/>
              </a:rPr>
              <a:t>2</a:t>
            </a:r>
            <a:endParaRPr lang="pt-BR" baseline="40000" dirty="0">
              <a:solidFill>
                <a:schemeClr val="tx1"/>
              </a:solidFill>
              <a:sym typeface="Symbol" charset="2"/>
            </a:endParaRPr>
          </a:p>
        </p:txBody>
      </p:sp>
      <p:sp>
        <p:nvSpPr>
          <p:cNvPr id="202759" name="TPQuestion"/>
          <p:cNvSpPr>
            <a:spLocks noChangeArrowheads="1"/>
          </p:cNvSpPr>
          <p:nvPr/>
        </p:nvSpPr>
        <p:spPr bwMode="auto">
          <a:xfrm>
            <a:off x="685800" y="13716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algn="l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FF"/>
                </a:solidFill>
              </a:rPr>
              <a:t>Find the area of the figure shown. Round to the nearest tenth if necessary.</a:t>
            </a:r>
          </a:p>
        </p:txBody>
      </p:sp>
      <p:pic>
        <p:nvPicPr>
          <p:cNvPr id="330764" name="Picture 10" descr="Math NAV-FWD2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hidden">
          <a:xfrm>
            <a:off x="8180388" y="6465888"/>
            <a:ext cx="4619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0765" name="Picture 11" descr="Math NAV-BKD2">
            <a:hlinkClick r:id="" action="ppaction://hlinkshowjump?jump=previousslide" highlightClick="1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hidden">
          <a:xfrm>
            <a:off x="7708900" y="6465888"/>
            <a:ext cx="4619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0766" name="Picture 15" descr="Math NAV-LessBack2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hidden">
          <a:xfrm>
            <a:off x="7239000" y="6465888"/>
            <a:ext cx="4619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0767" name="Text Box 16"/>
          <p:cNvSpPr txBox="1">
            <a:spLocks noChangeArrowheads="1"/>
          </p:cNvSpPr>
          <p:nvPr/>
        </p:nvSpPr>
        <p:spPr bwMode="auto">
          <a:xfrm>
            <a:off x="4848225" y="752475"/>
            <a:ext cx="2357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/>
              <a:t> (over Lesson 7-3)</a:t>
            </a:r>
          </a:p>
        </p:txBody>
      </p:sp>
      <p:pic>
        <p:nvPicPr>
          <p:cNvPr id="330768" name="Picture 17" descr="FiveMinuteCheck"/>
          <p:cNvPicPr>
            <a:picLocks noChangeAspect="1" noChangeArrowheads="1"/>
          </p:cNvPicPr>
          <p:nvPr/>
        </p:nvPicPr>
        <p:blipFill>
          <a:blip r:embed="rId11"/>
          <a:srcRect t="5835"/>
          <a:stretch>
            <a:fillRect/>
          </a:stretch>
        </p:blipFill>
        <p:spPr bwMode="auto">
          <a:xfrm>
            <a:off x="1255713" y="619125"/>
            <a:ext cx="36576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2772" name="Picture 20" descr="5m_7_4B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746875" y="1295400"/>
            <a:ext cx="187325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1" descr="Example4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57200" y="13716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2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0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2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202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757" grpId="0" animBg="1"/>
      <p:bldP spid="202758" grpId="0" autoUpdateAnimBg="0"/>
      <p:bldP spid="202759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0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381000"/>
            <a:ext cx="7772400" cy="3170099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	</a:t>
            </a:r>
            <a:r>
              <a:rPr lang="en-US" sz="4000" dirty="0" smtClean="0">
                <a:solidFill>
                  <a:srgbClr val="FFFF00"/>
                </a:solidFill>
                <a:latin typeface="Bookman Old Style"/>
                <a:cs typeface="Bookman Old Style"/>
              </a:rPr>
              <a:t>Last lesson you were again asked to write down 1 thing you would do during this lesson that would improve your learning.</a:t>
            </a:r>
            <a:endParaRPr lang="en-US" sz="4000" dirty="0">
              <a:solidFill>
                <a:srgbClr val="FFFF00"/>
              </a:solidFill>
              <a:latin typeface="Bookman Old Style"/>
              <a:cs typeface="Bookman Old Style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4157008"/>
            <a:ext cx="7772400" cy="1938992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	</a:t>
            </a:r>
            <a:r>
              <a:rPr lang="en-US" sz="4000" dirty="0" smtClean="0">
                <a:solidFill>
                  <a:srgbClr val="FFFF00"/>
                </a:solidFill>
                <a:latin typeface="Bookman Old Style"/>
                <a:cs typeface="Bookman Old Style"/>
              </a:rPr>
              <a:t>To begin today’s lesson, write down that goal at the top of your paper.</a:t>
            </a:r>
            <a:endParaRPr lang="en-US" sz="4000" dirty="0">
              <a:solidFill>
                <a:srgbClr val="FFFF00"/>
              </a:solidFill>
              <a:latin typeface="Bookman Old Style"/>
              <a:cs typeface="Bookman Old Styl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9" name="Picture 3" descr="Vocab Hea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3425" y="2233613"/>
            <a:ext cx="352901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41" name="Picture 5" descr="Main Idea Head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8663" y="842963"/>
            <a:ext cx="352901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142" name="Rectangle 6"/>
          <p:cNvSpPr>
            <a:spLocks noChangeArrowheads="1"/>
          </p:cNvSpPr>
          <p:nvPr/>
        </p:nvSpPr>
        <p:spPr bwMode="auto">
          <a:xfrm>
            <a:off x="685800" y="3122473"/>
            <a:ext cx="2447925" cy="2908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1313">
              <a:spcAft>
                <a:spcPts val="1800"/>
              </a:spcAft>
              <a:buFontTx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coplanar</a:t>
            </a:r>
          </a:p>
          <a:p>
            <a:pPr marL="342900" indent="-341313" algn="l">
              <a:spcAft>
                <a:spcPts val="1800"/>
              </a:spcAft>
              <a:buFontTx/>
              <a:buChar char="•"/>
            </a:pPr>
            <a:r>
              <a:rPr lang="en-US" b="0" dirty="0" smtClean="0">
                <a:solidFill>
                  <a:srgbClr val="000000"/>
                </a:solidFill>
              </a:rPr>
              <a:t>parallel</a:t>
            </a:r>
            <a:endParaRPr lang="en-US" b="0" dirty="0">
              <a:solidFill>
                <a:srgbClr val="000000"/>
              </a:solidFill>
            </a:endParaRPr>
          </a:p>
          <a:p>
            <a:pPr marL="342900" indent="-341313" algn="l">
              <a:spcAft>
                <a:spcPts val="1800"/>
              </a:spcAft>
              <a:buFontTx/>
              <a:buChar char="•"/>
            </a:pPr>
            <a:r>
              <a:rPr lang="en-US" b="0" dirty="0">
                <a:solidFill>
                  <a:srgbClr val="000000"/>
                </a:solidFill>
              </a:rPr>
              <a:t>solid</a:t>
            </a:r>
          </a:p>
          <a:p>
            <a:pPr marL="342900" indent="-341313" algn="l">
              <a:spcAft>
                <a:spcPts val="1800"/>
              </a:spcAft>
              <a:buFontTx/>
              <a:buChar char="•"/>
            </a:pPr>
            <a:r>
              <a:rPr lang="en-US" b="1" dirty="0">
                <a:solidFill>
                  <a:srgbClr val="000000"/>
                </a:solidFill>
              </a:rPr>
              <a:t>polyhedron</a:t>
            </a:r>
          </a:p>
          <a:p>
            <a:pPr marL="342900" indent="-341313" algn="l">
              <a:spcAft>
                <a:spcPts val="1800"/>
              </a:spcAft>
              <a:buFontTx/>
              <a:buChar char="•"/>
            </a:pPr>
            <a:r>
              <a:rPr lang="en-US" b="1" dirty="0">
                <a:solidFill>
                  <a:srgbClr val="000000"/>
                </a:solidFill>
              </a:rPr>
              <a:t>edge</a:t>
            </a:r>
          </a:p>
          <a:p>
            <a:pPr marL="342900" indent="-341313" algn="l">
              <a:spcAft>
                <a:spcPts val="1800"/>
              </a:spcAft>
              <a:buFontTx/>
              <a:buChar char="•"/>
            </a:pPr>
            <a:r>
              <a:rPr lang="en-US" b="1" dirty="0">
                <a:solidFill>
                  <a:srgbClr val="000000"/>
                </a:solidFill>
              </a:rPr>
              <a:t>face</a:t>
            </a:r>
          </a:p>
        </p:txBody>
      </p:sp>
      <p:sp>
        <p:nvSpPr>
          <p:cNvPr id="91143" name="Rectangle 7"/>
          <p:cNvSpPr>
            <a:spLocks noChangeArrowheads="1"/>
          </p:cNvSpPr>
          <p:nvPr/>
        </p:nvSpPr>
        <p:spPr bwMode="auto">
          <a:xfrm>
            <a:off x="685800" y="1500188"/>
            <a:ext cx="7553325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2900" algn="l">
              <a:buFontTx/>
              <a:buChar char="•"/>
            </a:pPr>
            <a:r>
              <a:rPr lang="en-US" b="0">
                <a:solidFill>
                  <a:srgbClr val="000000"/>
                </a:solidFill>
              </a:rPr>
              <a:t>Identify and draw three-dimensional figures.</a:t>
            </a:r>
          </a:p>
        </p:txBody>
      </p:sp>
      <p:pic>
        <p:nvPicPr>
          <p:cNvPr id="103433" name="Picture 9" descr="LH_7-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146" name="Rectangle 10"/>
          <p:cNvSpPr>
            <a:spLocks noChangeArrowheads="1"/>
          </p:cNvSpPr>
          <p:nvPr/>
        </p:nvSpPr>
        <p:spPr bwMode="auto">
          <a:xfrm>
            <a:off x="2743200" y="3106598"/>
            <a:ext cx="3895725" cy="2908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342900" indent="-341313" algn="l">
              <a:spcAft>
                <a:spcPts val="1800"/>
              </a:spcAft>
              <a:buFontTx/>
              <a:buChar char="•"/>
            </a:pPr>
            <a:r>
              <a:rPr lang="en-US" b="1" dirty="0">
                <a:solidFill>
                  <a:srgbClr val="000000"/>
                </a:solidFill>
              </a:rPr>
              <a:t>vertex</a:t>
            </a:r>
          </a:p>
          <a:p>
            <a:pPr marL="342900" indent="-341313" algn="l">
              <a:spcAft>
                <a:spcPts val="1800"/>
              </a:spcAft>
              <a:buFontTx/>
              <a:buChar char="•"/>
            </a:pPr>
            <a:r>
              <a:rPr lang="en-US" b="0" dirty="0">
                <a:solidFill>
                  <a:srgbClr val="000000"/>
                </a:solidFill>
              </a:rPr>
              <a:t>diagonal</a:t>
            </a:r>
          </a:p>
          <a:p>
            <a:pPr marL="342900" indent="-341313" algn="l">
              <a:spcAft>
                <a:spcPts val="1800"/>
              </a:spcAft>
              <a:buFontTx/>
              <a:buChar char="•"/>
            </a:pPr>
            <a:r>
              <a:rPr lang="en-US" b="0" dirty="0">
                <a:solidFill>
                  <a:srgbClr val="000000"/>
                </a:solidFill>
              </a:rPr>
              <a:t>skew lines</a:t>
            </a:r>
            <a:endParaRPr lang="en-US" b="0" dirty="0" smtClean="0">
              <a:solidFill>
                <a:srgbClr val="000000"/>
              </a:solidFill>
            </a:endParaRPr>
          </a:p>
          <a:p>
            <a:pPr marL="342900" indent="-341313" algn="l">
              <a:spcAft>
                <a:spcPts val="1800"/>
              </a:spcAft>
              <a:buFontTx/>
              <a:buChar char="•"/>
            </a:pPr>
            <a:r>
              <a:rPr lang="en-US" b="1" dirty="0" smtClean="0">
                <a:solidFill>
                  <a:srgbClr val="000000"/>
                </a:solidFill>
              </a:rPr>
              <a:t>prism</a:t>
            </a:r>
          </a:p>
          <a:p>
            <a:pPr marL="342900" indent="-341313" algn="l">
              <a:spcAft>
                <a:spcPts val="1800"/>
              </a:spcAft>
              <a:buFontTx/>
              <a:buChar char="•"/>
            </a:pPr>
            <a:r>
              <a:rPr lang="en-US" b="1" dirty="0" smtClean="0">
                <a:solidFill>
                  <a:srgbClr val="000000"/>
                </a:solidFill>
              </a:rPr>
              <a:t>base</a:t>
            </a:r>
          </a:p>
          <a:p>
            <a:pPr marL="342900" indent="-341313" algn="l">
              <a:spcAft>
                <a:spcPts val="1800"/>
              </a:spcAft>
              <a:buFontTx/>
              <a:buChar char="•"/>
            </a:pPr>
            <a:r>
              <a:rPr lang="en-US" b="1" dirty="0" smtClean="0">
                <a:solidFill>
                  <a:srgbClr val="000000"/>
                </a:solidFill>
              </a:rPr>
              <a:t>pyramid</a:t>
            </a:r>
            <a:endParaRPr lang="en-US" b="1" dirty="0">
              <a:solidFill>
                <a:srgbClr val="000000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4800600" y="3188958"/>
            <a:ext cx="4343400" cy="2744927"/>
            <a:chOff x="4800600" y="3188958"/>
            <a:chExt cx="4343400" cy="2744927"/>
          </a:xfrm>
        </p:grpSpPr>
        <p:sp>
          <p:nvSpPr>
            <p:cNvPr id="12" name="Right Brace 11"/>
            <p:cNvSpPr/>
            <p:nvPr/>
          </p:nvSpPr>
          <p:spPr>
            <a:xfrm>
              <a:off x="4800600" y="3188958"/>
              <a:ext cx="1295400" cy="2744927"/>
            </a:xfrm>
            <a:prstGeom prst="rightBrac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172200" y="3239166"/>
              <a:ext cx="2971800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  <a:latin typeface="Book Antiqua"/>
                  <a:cs typeface="Book Antiqua"/>
                </a:rPr>
                <a:t>Please go to </a:t>
              </a:r>
              <a:r>
                <a:rPr lang="en-US" sz="2400" dirty="0" smtClean="0">
                  <a:solidFill>
                    <a:srgbClr val="000000"/>
                  </a:solidFill>
                  <a:latin typeface="Book Antiqua"/>
                  <a:cs typeface="Book Antiqua"/>
                </a:rPr>
                <a:t>page </a:t>
              </a:r>
              <a:r>
                <a:rPr lang="en-US" sz="2400" b="1" dirty="0" smtClean="0">
                  <a:latin typeface="Book Antiqua"/>
                  <a:cs typeface="Book Antiqua"/>
                </a:rPr>
                <a:t>368 </a:t>
              </a:r>
              <a:r>
                <a:rPr lang="en-US" sz="2400" dirty="0" smtClean="0">
                  <a:solidFill>
                    <a:srgbClr val="FF0000"/>
                  </a:solidFill>
                  <a:latin typeface="Book Antiqua"/>
                  <a:cs typeface="Book Antiqua"/>
                </a:rPr>
                <a:t>in your math textbook and </a:t>
              </a:r>
              <a:r>
                <a:rPr lang="en-US" sz="2400" b="1" dirty="0" smtClean="0">
                  <a:solidFill>
                    <a:srgbClr val="000000"/>
                  </a:solidFill>
                  <a:latin typeface="Book Antiqua"/>
                  <a:cs typeface="Book Antiqua"/>
                </a:rPr>
                <a:t>write the definitions </a:t>
              </a:r>
              <a:r>
                <a:rPr lang="en-US" sz="2400" dirty="0" smtClean="0">
                  <a:solidFill>
                    <a:srgbClr val="FF0000"/>
                  </a:solidFill>
                  <a:latin typeface="Book Antiqua"/>
                  <a:cs typeface="Book Antiqua"/>
                </a:rPr>
                <a:t>onto your student-built glossary for the </a:t>
              </a:r>
              <a:r>
                <a:rPr lang="en-US" sz="2400" b="1" dirty="0" smtClean="0">
                  <a:solidFill>
                    <a:srgbClr val="000000"/>
                  </a:solidFill>
                  <a:latin typeface="Book Antiqua"/>
                  <a:cs typeface="Book Antiqua"/>
                </a:rPr>
                <a:t>New Vocabulary</a:t>
              </a:r>
              <a:r>
                <a:rPr lang="en-US" sz="2400" dirty="0" smtClean="0">
                  <a:solidFill>
                    <a:srgbClr val="FF0000"/>
                  </a:solidFill>
                  <a:latin typeface="Book Antiqua"/>
                  <a:cs typeface="Book Antiqua"/>
                </a:rPr>
                <a:t>.</a:t>
              </a:r>
              <a:endParaRPr lang="en-US" sz="2400" b="1" dirty="0">
                <a:solidFill>
                  <a:srgbClr val="000000"/>
                </a:solidFill>
                <a:latin typeface="Book Antiqua"/>
                <a:cs typeface="Book Antiqua"/>
              </a:endParaRPr>
            </a:p>
          </p:txBody>
        </p:sp>
      </p:grp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1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1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1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1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11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11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11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911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911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91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91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91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91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91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91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42" grpId="0" build="p" autoUpdateAnimBg="0"/>
      <p:bldP spid="91143" grpId="0" build="p" autoUpdateAnimBg="0" advAuto="0"/>
      <p:bldP spid="91146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5" name="Picture 5" descr="LH_7-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477" name="Picture 7" descr="CA STDS ICO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7763" y="1057275"/>
            <a:ext cx="437832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1057275" y="2122485"/>
            <a:ext cx="7705725" cy="2678115"/>
            <a:chOff x="666" y="947"/>
            <a:chExt cx="4854" cy="1687"/>
          </a:xfrm>
        </p:grpSpPr>
        <p:sp>
          <p:nvSpPr>
            <p:cNvPr id="105479" name="Rectangle 4"/>
            <p:cNvSpPr>
              <a:spLocks noChangeArrowheads="1"/>
            </p:cNvSpPr>
            <p:nvPr/>
          </p:nvSpPr>
          <p:spPr bwMode="auto">
            <a:xfrm>
              <a:off x="666" y="947"/>
              <a:ext cx="4854" cy="16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l">
                <a:tabLst>
                  <a:tab pos="914400" algn="l"/>
                </a:tabLst>
              </a:pPr>
              <a:r>
                <a:rPr lang="en-US" sz="2800" dirty="0">
                  <a:ea typeface="Times New Roman" pitchFamily="-112" charset="0"/>
                  <a:cs typeface="Times New Roman" pitchFamily="-112" charset="0"/>
                </a:rPr>
                <a:t>	</a:t>
              </a:r>
              <a:r>
                <a:rPr lang="en-US" sz="2800" b="1" u="sng" dirty="0">
                  <a:ea typeface="Times New Roman" pitchFamily="-112" charset="0"/>
                  <a:cs typeface="Times New Roman" pitchFamily="-112" charset="0"/>
                </a:rPr>
                <a:t>Standard </a:t>
              </a:r>
              <a:r>
                <a:rPr lang="en-US" sz="2800" b="1" u="sng" dirty="0" smtClean="0">
                  <a:ea typeface="Times New Roman" pitchFamily="-112" charset="0"/>
                  <a:cs typeface="Times New Roman" pitchFamily="-112" charset="0"/>
                </a:rPr>
                <a:t>7MG3.6</a:t>
              </a:r>
            </a:p>
            <a:p>
              <a:pPr algn="l">
                <a:tabLst>
                  <a:tab pos="914400" algn="l"/>
                </a:tabLst>
              </a:pPr>
              <a:r>
                <a:rPr lang="en-US" sz="2800" b="1" dirty="0" smtClean="0">
                  <a:solidFill>
                    <a:srgbClr val="3366FF"/>
                  </a:solidFill>
                  <a:ea typeface="Times New Roman" pitchFamily="-112" charset="0"/>
                  <a:cs typeface="Times New Roman" pitchFamily="-112" charset="0"/>
                </a:rPr>
                <a:t> Identify </a:t>
              </a:r>
              <a:r>
                <a:rPr lang="en-US" sz="2800" b="1" dirty="0">
                  <a:solidFill>
                    <a:srgbClr val="3366FF"/>
                  </a:solidFill>
                  <a:ea typeface="Times New Roman" pitchFamily="-112" charset="0"/>
                  <a:cs typeface="Times New Roman" pitchFamily="-112" charset="0"/>
                </a:rPr>
                <a:t>elements of three-dimensional geometric objects (e.g., diagonals of rectangular solids) and describe how two or more objects are related in space (e.g., skew lines, and the possible ways three planes might intersect).</a:t>
              </a:r>
            </a:p>
          </p:txBody>
        </p:sp>
        <p:pic>
          <p:nvPicPr>
            <p:cNvPr id="105480" name="Picture 9" descr="key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714" y="975"/>
              <a:ext cx="541" cy="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Action Button: Forward or Next 9">
            <a:hlinkClick r:id="" action="ppaction://hlinkshowjump?jump=nextslide" highlightClick="1"/>
          </p:cNvPr>
          <p:cNvSpPr/>
          <p:nvPr/>
        </p:nvSpPr>
        <p:spPr>
          <a:xfrm>
            <a:off x="8458200" y="6229350"/>
            <a:ext cx="685800" cy="62865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ction Button: Back or Previous 10">
            <a:hlinkClick r:id="" action="ppaction://hlinkshowjump?jump=previousslide" highlightClick="1"/>
          </p:cNvPr>
          <p:cNvSpPr/>
          <p:nvPr/>
        </p:nvSpPr>
        <p:spPr>
          <a:xfrm>
            <a:off x="7772400" y="6229350"/>
            <a:ext cx="685800" cy="62865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 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7600" y="38100"/>
            <a:ext cx="71882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1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TLENGTH" val="37"/>
  <p:tag name="FONTSIZE" val="24"/>
  <p:tag name="BULLETTYPE" val="ppBulletAlphaUCPeriod"/>
  <p:tag name="ANSWERTEXT" val="b = 11 &#10;b = –37&#10;b = –11&#10;b = 37"/>
</p:tagLst>
</file>

<file path=ppt/tags/tag1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LIDEID" val="73C8CB726CE24B27A68D0E8CA7E9B806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SLIDEORDER" val="11"/>
  <p:tag name="SLIDEGUID" val="E4D3D9A423ED4B6A981615E9C70E7899"/>
  <p:tag name="ANSWERSALIAS" val="A¤B¤C¤D"/>
  <p:tag name="RESPONSESGATHERED" val="False"/>
  <p:tag name="QUESTIONTEXT" val="Find the area of the figure shown. Round to the nearest tenth if necessary."/>
  <p:tag name="QUESTIONALIAS" val="Find the area of the figure shown. Round to the nearest tenth if necessary."/>
  <p:tag name="ANIMREMOVED" val="False"/>
</p:tagLst>
</file>

<file path=ppt/tags/tag1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OLDNUMANSWERS" val="4"/>
  <p:tag name="TEXTLENGTH" val="10"/>
  <p:tag name="FONTSIZE" val="20"/>
  <p:tag name="BULLETTYPE" val="ppBulletArabicPeriod"/>
  <p:tag name="ANSWERTEXT" val="A&#10;B&#10;C&#10;D"/>
</p:tagLst>
</file>

<file path=ppt/tags/tag1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TLENGTH" val="37"/>
  <p:tag name="FONTSIZE" val="24"/>
  <p:tag name="BULLETTYPE" val="ppBulletAlphaUCPeriod"/>
  <p:tag name="ANSWERTEXT" val="b = 11 &#10;b = –37&#10;b = –11&#10;b = 37"/>
</p:tagLst>
</file>

<file path=ppt/tags/tag1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1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1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1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LIDEID" val="59BE0101329C4F169ED1183E60B3EF18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CHARTLABELS" val="0"/>
  <p:tag name="SLIDEORDER" val="7"/>
  <p:tag name="SLIDEGUID" val="F3A5B3D48BA248E2B2BF608664DCDFAE"/>
  <p:tag name="ANSWERSALIAS" val="A¤B¤C¤D"/>
  <p:tag name="RESPONSESGATHERED" val="False"/>
  <p:tag name="QUESTIONTEXT" val="Name a plane that is parallel to plane STW. "/>
  <p:tag name="QUESTIONALIAS" val="Name a plane that is parallel to plane STW. "/>
  <p:tag name="ANIMREMOVED" val="False"/>
</p:tagLst>
</file>

<file path=ppt/tags/tag1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OLDNUMANSWERS" val="4"/>
  <p:tag name="TEXTLENGTH" val="10"/>
  <p:tag name="FONTSIZE" val="20"/>
  <p:tag name="BULLETTYPE" val="ppBulletAlphaUCPeriod"/>
  <p:tag name="ANSWERTEXT" val="A&#10;B&#10;C&#10;D"/>
</p:tagLst>
</file>

<file path=ppt/tags/tag1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TLENGTH" val="37"/>
  <p:tag name="FONTSIZE" val="24"/>
  <p:tag name="BULLETTYPE" val="ppBulletAlphaUCPeriod"/>
  <p:tag name="ANSWERTEXT" val="b = 11 &#10;b = –37&#10;b = –11&#10;b = 37"/>
</p:tagLst>
</file>

<file path=ppt/tags/tag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LIDEID" val="59BE0101329C4F169ED1183E60B3EF18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CHARTLABELS" val="0"/>
  <p:tag name="SLIDEORDER" val="9"/>
  <p:tag name="SLIDEGUID" val="6B69960E51534EB8A6BBEFF6CFE2E663"/>
  <p:tag name="ANSWERSALIAS" val="A¤B¤C¤D"/>
  <p:tag name="RESPONSESGATHERED" val="False"/>
  <p:tag name="QUESTIONTEXT" val="Find the coordinates of the vertices of trapezoid PQRS with vertices P(–4, –3), Q(–1, –3), R(–1, –2), and S(–4, –1) translated by (5, 1)."/>
  <p:tag name="QUESTIONALIAS" val="Find the coordinates of the vertices of trapezoid PQRS with vertices P(–4, –3), Q(–1, –3), R(–1, –2), and S(–4, –1) translated by (5, 1)."/>
  <p:tag name="ANIMREMOVED" val="False"/>
</p:tagLst>
</file>

<file path=ppt/tags/tag2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2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LIDEID" val="59BE0101329C4F169ED1183E60B3EF18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CHARTLABELS" val="0"/>
  <p:tag name="SLIDEORDER" val="9"/>
  <p:tag name="SLIDEGUID" val="66A97D57EC6F4628B18A2D042CBFD4AB"/>
  <p:tag name="ANSWERSALIAS" val="A¤B¤C¤D"/>
  <p:tag name="RESPONSESGATHERED" val="False"/>
  <p:tag name="QUESTIONTEXT" val="Lesson 4 CYP2"/>
  <p:tag name="QUESTIONALIAS" val="Lesson 4 CYP2"/>
  <p:tag name="ANIMREMOVED" val="False"/>
</p:tagLst>
</file>

<file path=ppt/tags/tag2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OLDNUMANSWERS" val="4"/>
  <p:tag name="TEXTLENGTH" val="10"/>
  <p:tag name="FONTSIZE" val="20"/>
  <p:tag name="BULLETTYPE" val="ppBulletAlphaUCPeriod"/>
  <p:tag name="ANSWERTEXT" val="A&#10;B&#10;C&#10;D"/>
</p:tagLst>
</file>

<file path=ppt/tags/tag2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TLENGTH" val="37"/>
  <p:tag name="FONTSIZE" val="24"/>
  <p:tag name="BULLETTYPE" val="ppBulletAlphaUCPeriod"/>
  <p:tag name="ANSWERTEXT" val="b = 11 &#10;b = –37&#10;b = –11&#10;b = 37"/>
</p:tagLst>
</file>

<file path=ppt/tags/tag2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2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LIDEID" val="59BE0101329C4F169ED1183E60B3EF18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CHARTLABELS" val="0"/>
  <p:tag name="SLIDEORDER" val="9"/>
  <p:tag name="SLIDEGUID" val="CE5096F64B644A528692E0687F27ED15"/>
  <p:tag name="ANSWERSALIAS" val="A¤B¤C¤D"/>
  <p:tag name="RESPONSESGATHERED" val="False"/>
  <p:tag name="QUESTIONTEXT" val="Identify a set of points between which a diagonal can be drawn."/>
  <p:tag name="QUESTIONALIAS" val="Identify a set of points between which a diagonal can be drawn."/>
  <p:tag name="ANIMREMOVED" val="False"/>
</p:tagLst>
</file>

<file path=ppt/tags/tag2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OLDNUMANSWERS" val="4"/>
  <p:tag name="TEXTLENGTH" val="10"/>
  <p:tag name="FONTSIZE" val="20"/>
  <p:tag name="BULLETTYPE" val="ppBulletAlphaUCPeriod"/>
  <p:tag name="ANSWERTEXT" val="A&#10;B&#10;C&#10;D"/>
</p:tagLst>
</file>

<file path=ppt/tags/tag2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TLENGTH" val="37"/>
  <p:tag name="FONTSIZE" val="24"/>
  <p:tag name="BULLETTYPE" val="ppBulletAlphaUCPeriod"/>
  <p:tag name="ANSWERTEXT" val="b = 11 &#10;b = –37&#10;b = –11&#10;b = 37"/>
</p:tagLst>
</file>

<file path=ppt/tags/tag2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2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OLDNUMANSWERS" val="4"/>
  <p:tag name="TEXTLENGTH" val="10"/>
  <p:tag name="FONTSIZE" val="20"/>
  <p:tag name="BULLETTYPE" val="ppBulletAlphaUCPeriod"/>
  <p:tag name="ANSWERTEXT" val="A&#10;B&#10;C&#10;D"/>
</p:tagLst>
</file>

<file path=ppt/tags/tag3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3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3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3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3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TLENGTH" val="37"/>
  <p:tag name="FONTSIZE" val="24"/>
  <p:tag name="BULLETTYPE" val="ppBulletAlphaUCPeriod"/>
  <p:tag name="ANSWERTEXT" val="b = 11 &#10;b = –37&#10;b = –11&#10;b = 37"/>
</p:tagLst>
</file>

<file path=ppt/tags/tag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LIDEID" val="59BE0101329C4F169ED1183E60B3EF18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CHARTLABELS" val="0"/>
  <p:tag name="SLIDEORDER" val="9"/>
  <p:tag name="SLIDEGUID" val="03C7BF46B71240A58889BE6389BF7D47"/>
  <p:tag name="ANSWERSALIAS" val="A¤B¤C¤D"/>
  <p:tag name="RESPONSESGATHERED" val="False"/>
  <p:tag name="QUESTIONTEXT" val="Find the circumference and area of the circle in the figure. Round to the nearest tenth."/>
  <p:tag name="QUESTIONALIAS" val="Find the circumference and area of the circle in the figure. Round to the nearest tenth."/>
  <p:tag name="ANIMREMOVED" val="False"/>
</p:tagLst>
</file>

<file path=ppt/tags/tag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OLDNUMANSWERS" val="4"/>
  <p:tag name="TEXTLENGTH" val="10"/>
  <p:tag name="FONTSIZE" val="20"/>
  <p:tag name="BULLETTYPE" val="ppBulletAlphaUCPeriod"/>
  <p:tag name="ANSWERTEXT" val="A&#10;B&#10;C&#10;D"/>
</p:tagLst>
</file>

<file path=ppt/tags/tag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TLENGTH" val="37"/>
  <p:tag name="FONTSIZE" val="24"/>
  <p:tag name="BULLETTYPE" val="ppBulletAlphaUCPeriod"/>
  <p:tag name="ANSWERTEXT" val="b = 11 &#10;b = –37&#10;b = –11&#10;b = 37"/>
</p:tagLst>
</file>

<file path=ppt/tags/tag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LIDEID" val="59BE0101329C4F169ED1183E60B3EF18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CHARTLABELS" val="0"/>
  <p:tag name="SLIDEORDER" val="11"/>
  <p:tag name="SLIDEGUID" val="D8FEE07310AB4CA594DC5BF47C471CE5"/>
  <p:tag name="ANSWERSALIAS" val="A¤B¤C¤D"/>
  <p:tag name="RESPONSESGATHERED" val="False"/>
  <p:tag name="QUESTIONTEXT" val="Find the area of the figure shown. Round to the nearest tenth if necessary."/>
  <p:tag name="QUESTIONALIAS" val="Find the area of the figure shown. Round to the nearest tenth if necessary."/>
  <p:tag name="ANIMREMOVED" val="False"/>
</p:tagLst>
</file>

<file path=ppt/tags/tag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OLDNUMANSWERS" val="4"/>
  <p:tag name="TEXTLENGTH" val="10"/>
  <p:tag name="FONTSIZE" val="20"/>
  <p:tag name="BULLETTYPE" val="ppBulletAlphaUCPeriod"/>
  <p:tag name="ANSWERTEXT" val="A&#10;B&#10;C&#10;D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545</TotalTime>
  <Words>1170</Words>
  <Application>Microsoft Macintosh PowerPoint</Application>
  <PresentationFormat>On-screen Show (4:3)</PresentationFormat>
  <Paragraphs>210</Paragraphs>
  <Slides>25</Slides>
  <Notes>21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Splash Screen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Company>EUSD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Michael Mitchell</dc:creator>
  <cp:lastModifiedBy>MMitchell</cp:lastModifiedBy>
  <cp:revision>73</cp:revision>
  <cp:lastPrinted>2009-01-12T22:40:05Z</cp:lastPrinted>
  <dcterms:created xsi:type="dcterms:W3CDTF">2009-12-04T19:00:02Z</dcterms:created>
  <dcterms:modified xsi:type="dcterms:W3CDTF">2009-12-04T19:22:09Z</dcterms:modified>
</cp:coreProperties>
</file>