
<file path=[Content_Types].xml><?xml version="1.0" encoding="utf-8"?>
<Types xmlns="http://schemas.openxmlformats.org/package/2006/content-types">
  <Override PartName="/ppt/slides/slide14.xml" ContentType="application/vnd.openxmlformats-officedocument.presentationml.slide+xml"/>
  <Override PartName="/ppt/tags/tag24.xml" ContentType="application/vnd.openxmlformats-officedocument.presentationml.tags+xml"/>
  <Override PartName="/ppt/embeddings/oleObject1.bin" ContentType="application/vnd.openxmlformats-officedocument.oleObject"/>
  <Default Extension="xml" ContentType="application/xml"/>
  <Override PartName="/ppt/tableStyles.xml" ContentType="application/vnd.openxmlformats-officedocument.presentationml.tableStyles+xml"/>
  <Override PartName="/ppt/tags/tag16.xml" ContentType="application/vnd.openxmlformats-officedocument.presentationml.tags+xml"/>
  <Override PartName="/ppt/notesSlides/notesSlide1.xml" ContentType="application/vnd.openxmlformats-officedocument.presentationml.notesSlide+xml"/>
  <Override PartName="/ppt/slides/slide5.xml" ContentType="application/vnd.openxmlformats-officedocument.presentationml.slide+xml"/>
  <Override PartName="/ppt/tags/tag4.xml" ContentType="application/vnd.openxmlformats-officedocument.presentationml.tags+xml"/>
  <Override PartName="/ppt/notesSlides/notesSlide9.xml" ContentType="application/vnd.openxmlformats-officedocument.presentationml.notesSlide+xml"/>
  <Override PartName="/ppt/slideLayouts/slideLayout5.xml" ContentType="application/vnd.openxmlformats-officedocument.presentationml.slideLayout+xml"/>
  <Override PartName="/ppt/tags/tag23.xml" ContentType="application/vnd.openxmlformats-officedocument.presentationml.tags+xml"/>
  <Override PartName="/ppt/slides/slide13.xml" ContentType="application/vnd.openxmlformats-officedocument.presentationml.slide+xml"/>
  <Override PartName="/ppt/slideMasters/slideMaster1.xml" ContentType="application/vnd.openxmlformats-officedocument.presentationml.slideMaster+xml"/>
  <Override PartName="/docProps/core.xml" ContentType="application/vnd.openxmlformats-package.core-properties+xml"/>
  <Override PartName="/ppt/notesSlides/notesSlide7.xml" ContentType="application/vnd.openxmlformats-officedocument.presentationml.notesSlide+xml"/>
  <Override PartName="/ppt/tags/tag15.xml" ContentType="application/vnd.openxmlformats-officedocument.presentationml.tags+xml"/>
  <Default Extension="vml" ContentType="application/vnd.openxmlformats-officedocument.vmlDrawing"/>
  <Override PartName="/ppt/tags/tag3.xml" ContentType="application/vnd.openxmlformats-officedocument.presentationml.tags+xml"/>
  <Override PartName="/ppt/slides/slide4.xml" ContentType="application/vnd.openxmlformats-officedocument.presentationml.slide+xml"/>
  <Override PartName="/ppt/notesSlides/notesSlide8.xml" ContentType="application/vnd.openxmlformats-officedocument.presentationml.notesSlide+xml"/>
  <Override PartName="/ppt/slideLayouts/slideLayout4.xml" ContentType="application/vnd.openxmlformats-officedocument.presentationml.slideLayout+xml"/>
  <Default Extension="png" ContentType="image/png"/>
  <Override PartName="/ppt/slides/slide12.xml" ContentType="application/vnd.openxmlformats-officedocument.presentationml.slide+xml"/>
  <Override PartName="/ppt/tags/tag22.xml" ContentType="application/vnd.openxmlformats-officedocument.presentationml.tags+xml"/>
  <Override PartName="/ppt/embeddings/oleObject6.bin" ContentType="application/vnd.openxmlformats-officedocument.oleObject"/>
  <Override PartName="/ppt/notesSlides/notesSlide14.xml" ContentType="application/vnd.openxmlformats-officedocument.presentationml.notesSlide+xml"/>
  <Override PartName="/ppt/notesSlides/notesSlide6.xml" ContentType="application/vnd.openxmlformats-officedocument.presentationml.notesSlide+xml"/>
  <Override PartName="/ppt/presProps.xml" ContentType="application/vnd.openxmlformats-officedocument.presentationml.presProps+xml"/>
  <Override PartName="/ppt/tags/tag14.xml" ContentType="application/vnd.openxmlformats-officedocument.presentationml.tags+xml"/>
  <Default Extension="pict" ContentType="image/pict"/>
  <Override PartName="/ppt/tags/tag9.xml" ContentType="application/vnd.openxmlformats-officedocument.presentationml.tags+xml"/>
  <Override PartName="/ppt/tags/tag2.xml" ContentType="application/vnd.openxmlformats-officedocument.presentationml.tags+xml"/>
  <Override PartName="/ppt/slides/slide3.xml" ContentType="application/vnd.openxmlformats-officedocument.presentationml.slide+xml"/>
  <Override PartName="/ppt/slideLayouts/slideLayout3.xml" ContentType="application/vnd.openxmlformats-officedocument.presentationml.slideLayout+xml"/>
  <Override PartName="/ppt/slides/slide11.xml" ContentType="application/vnd.openxmlformats-officedocument.presentationml.slide+xml"/>
  <Override PartName="/ppt/tags/tag21.xml" ContentType="application/vnd.openxmlformats-officedocument.presentationml.tags+xml"/>
  <Override PartName="/ppt/embeddings/oleObject5.bin" ContentType="application/vnd.openxmlformats-officedocument.oleObject"/>
  <Override PartName="/ppt/notesSlides/notesSlide13.xml" ContentType="application/vnd.openxmlformats-officedocument.presentationml.notesSlide+xml"/>
  <Override PartName="/ppt/notesSlides/notesSlide5.xml" ContentType="application/vnd.openxmlformats-officedocument.presentationml.notesSlide+xml"/>
  <Override PartName="/ppt/tags/tag13.xml" ContentType="application/vnd.openxmlformats-officedocument.presentationml.tags+xml"/>
  <Override PartName="/ppt/slides/slide9.xml" ContentType="application/vnd.openxmlformats-officedocument.presentationml.slide+xml"/>
  <Override PartName="/ppt/tags/tag8.xml" ContentType="application/vnd.openxmlformats-officedocument.presentationml.tags+xml"/>
  <Override PartName="/ppt/slideLayouts/slideLayout9.xml" ContentType="application/vnd.openxmlformats-officedocument.presentationml.slideLayout+xml"/>
  <Override PartName="/ppt/tags/tag1.xml" ContentType="application/vnd.openxmlformats-officedocument.presentationml.tags+xml"/>
  <Override PartName="/ppt/slides/slide2.xml" ContentType="application/vnd.openxmlformats-officedocument.presentationml.slide+xml"/>
  <Override PartName="/ppt/slideLayouts/slideLayout2.xml" ContentType="application/vnd.openxmlformats-officedocument.presentationml.slideLayout+xml"/>
  <Override PartName="/ppt/slides/slide10.xml" ContentType="application/vnd.openxmlformats-officedocument.presentationml.slide+xml"/>
  <Override PartName="/ppt/tags/tag20.xml" ContentType="application/vnd.openxmlformats-officedocument.presentationml.tags+xml"/>
  <Override PartName="/ppt/embeddings/oleObject4.bin" ContentType="application/vnd.openxmlformats-officedocument.oleObject"/>
  <Override PartName="/ppt/notesSlides/notesSlide12.xml" ContentType="application/vnd.openxmlformats-officedocument.presentationml.notesSlide+xml"/>
  <Override PartName="/docProps/app.xml" ContentType="application/vnd.openxmlformats-officedocument.extended-properties+xml"/>
  <Override PartName="/ppt/tags/tag19.xml" ContentType="application/vnd.openxmlformats-officedocument.presentationml.tags+xml"/>
  <Override PartName="/ppt/notesSlides/notesSlide4.xml" ContentType="application/vnd.openxmlformats-officedocument.presentationml.notesSlide+xml"/>
  <Override PartName="/ppt/tags/tag12.xml" ContentType="application/vnd.openxmlformats-officedocument.presentationml.tags+xml"/>
  <Override PartName="/ppt/notesSlides/notesSlide10.xml" ContentType="application/vnd.openxmlformats-officedocument.presentationml.notesSlide+xml"/>
  <Override PartName="/ppt/tags/tag7.xml" ContentType="application/vnd.openxmlformats-officedocument.presentationml.tags+xml"/>
  <Override PartName="/ppt/slides/slide8.xml" ContentType="application/vnd.openxmlformats-officedocument.presentationml.slide+xml"/>
  <Override PartName="/ppt/slideLayouts/slideLayout8.xml" ContentType="application/vnd.openxmlformats-officedocument.presentationml.slideLayout+xml"/>
  <Override PartName="/ppt/slides/slide1.xml" ContentType="application/vnd.openxmlformats-officedocument.presentationml.slide+xml"/>
  <Override PartName="/ppt/slideLayouts/slideLayout1.xml" ContentType="application/vnd.openxmlformats-officedocument.presentationml.slideLayout+xml"/>
  <Override PartName="/ppt/tags/tag26.xml" ContentType="application/vnd.openxmlformats-officedocument.presentationml.tags+xml"/>
  <Default Extension="jpeg" ContentType="image/jpeg"/>
  <Override PartName="/ppt/viewProps.xml" ContentType="application/vnd.openxmlformats-officedocument.presentationml.viewProps+xml"/>
  <Override PartName="/ppt/embeddings/oleObject3.bin" ContentType="application/vnd.openxmlformats-officedocument.oleObject"/>
  <Override PartName="/ppt/notesSlides/notesSlide11.xml" ContentType="application/vnd.openxmlformats-officedocument.presentationml.notesSlide+xml"/>
  <Override PartName="/ppt/tags/tag18.xml" ContentType="application/vnd.openxmlformats-officedocument.presentationml.tags+xml"/>
  <Override PartName="/ppt/notesSlides/notesSlide3.xml" ContentType="application/vnd.openxmlformats-officedocument.presentationml.notesSlide+xml"/>
  <Override PartName="/ppt/theme/theme2.xml" ContentType="application/vnd.openxmlformats-officedocument.theme+xml"/>
  <Override PartName="/ppt/tags/tag11.xml" ContentType="application/vnd.openxmlformats-officedocument.presentationml.tags+xml"/>
  <Override PartName="/ppt/slideLayouts/slideLayout11.xml" ContentType="application/vnd.openxmlformats-officedocument.presentationml.slideLayout+xml"/>
  <Override PartName="/ppt/tags/tag6.xml" ContentType="application/vnd.openxmlformats-officedocument.presentationml.tags+xml"/>
  <Override PartName="/ppt/slides/slide7.xml" ContentType="application/vnd.openxmlformats-officedocument.presentationml.slide+xml"/>
  <Override PartName="/ppt/slideLayouts/slideLayout7.xml" ContentType="application/vnd.openxmlformats-officedocument.presentationml.slideLayout+xml"/>
  <Override PartName="/ppt/notesMasters/notesMaster1.xml" ContentType="application/vnd.openxmlformats-officedocument.presentationml.notesMaster+xml"/>
  <Override PartName="/ppt/tags/tag25.xml" ContentType="application/vnd.openxmlformats-officedocument.presentationml.tags+xml"/>
  <Override PartName="/ppt/embeddings/oleObject2.bin" ContentType="application/vnd.openxmlformats-officedocument.oleObject"/>
  <Override PartName="/ppt/tags/tag17.xml" ContentType="application/vnd.openxmlformats-officedocument.presentationml.tags+xml"/>
  <Override PartName="/ppt/notesSlides/notesSlide2.xml" ContentType="application/vnd.openxmlformats-officedocument.presentationml.notesSlide+xml"/>
  <Override PartName="/ppt/tags/tag10.xml" ContentType="application/vnd.openxmlformats-officedocument.presentationml.tags+xml"/>
  <Override PartName="/ppt/theme/theme1.xml" ContentType="application/vnd.openxmlformats-officedocument.theme+xml"/>
  <Override PartName="/ppt/slideLayouts/slideLayout10.xml" ContentType="application/vnd.openxmlformats-officedocument.presentationml.slideLayout+xml"/>
  <Override PartName="/ppt/presentation.xml" ContentType="application/vnd.openxmlformats-officedocument.presentationml.presentation.main+xml"/>
  <Default Extension="bin" ContentType="application/vnd.openxmlformats-officedocument.presentationml.printerSettings"/>
  <Override PartName="/ppt/tags/tag5.xml" ContentType="application/vnd.openxmlformats-officedocument.presentationml.tags+xml"/>
  <Override PartName="/ppt/slides/slide6.xml" ContentType="application/vnd.openxmlformats-officedocument.presentationml.slide+xml"/>
  <Override PartName="/ppt/slideLayouts/slideLayout6.xml" ContentType="application/vnd.openxmlformats-officedocument.presentationml.slideLayout+xml"/>
  <Default Extension="rels" ContentType="application/vnd.openxmlformats-package.relationship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48" r:id="rId1"/>
  </p:sldMasterIdLst>
  <p:notesMasterIdLst>
    <p:notesMasterId r:id="rId16"/>
  </p:notesMasterIdLst>
  <p:sldIdLst>
    <p:sldId id="257" r:id="rId2"/>
    <p:sldId id="268" r:id="rId3"/>
    <p:sldId id="269" r:id="rId4"/>
    <p:sldId id="270" r:id="rId5"/>
    <p:sldId id="271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lastView="sldThumbnailView">
  <p:normalViewPr>
    <p:restoredLeft sz="15620"/>
    <p:restoredTop sz="94660"/>
  </p:normalViewPr>
  <p:slideViewPr>
    <p:cSldViewPr snapToObjects="1" showGuides="1">
      <p:cViewPr varScale="1">
        <p:scale>
          <a:sx n="91" d="100"/>
          <a:sy n="91" d="100"/>
        </p:scale>
        <p:origin x="-848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heme" Target="theme/theme1.xml"/><Relationship Id="rId21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notesMaster" Target="notesMasters/notesMaster1.xml"/><Relationship Id="rId17" Type="http://schemas.openxmlformats.org/officeDocument/2006/relationships/printerSettings" Target="printerSettings/printerSettings1.bin"/><Relationship Id="rId18" Type="http://schemas.openxmlformats.org/officeDocument/2006/relationships/presProps" Target="presProps.xml"/><Relationship Id="rId1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pict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pict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pict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pict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8.pict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36.pict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61CEE41-AB1F-2645-A3EA-2FAE7473A090}" type="datetimeFigureOut">
              <a:rPr lang="en-US" smtClean="0"/>
              <a:pPr/>
              <a:t>12/4/09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45A9407-2538-8F45-BFFD-CEBF8096E6A7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1BAF99D-95F7-1B46-A43F-F8077BB0CF5F}" type="slidenum">
              <a:rPr lang="en-US"/>
              <a:pPr/>
              <a:t>1</a:t>
            </a:fld>
            <a:endParaRPr lang="en-US"/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5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1B4FEDE-5283-BF48-85EF-7470A947EEC6}" type="slidenum">
              <a:rPr lang="en-US"/>
              <a:pPr/>
              <a:t>10</a:t>
            </a:fld>
            <a:endParaRPr lang="en-US"/>
          </a:p>
        </p:txBody>
      </p:sp>
      <p:sp>
        <p:nvSpPr>
          <p:cNvPr id="2375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75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6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3ED90F3-17C8-5B4C-B652-1FB07B9CAA9A}" type="slidenum">
              <a:rPr lang="en-US"/>
              <a:pPr/>
              <a:t>11</a:t>
            </a:fld>
            <a:endParaRPr lang="en-US"/>
          </a:p>
        </p:txBody>
      </p:sp>
      <p:sp>
        <p:nvSpPr>
          <p:cNvPr id="2396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96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6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54CC811-1BC6-164A-902F-9CBBF3CA2491}" type="slidenum">
              <a:rPr lang="en-US"/>
              <a:pPr/>
              <a:t>12</a:t>
            </a:fld>
            <a:endParaRPr lang="en-US"/>
          </a:p>
        </p:txBody>
      </p:sp>
      <p:sp>
        <p:nvSpPr>
          <p:cNvPr id="2416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16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7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753E428-B249-A543-AA65-B4E3C067D177}" type="slidenum">
              <a:rPr lang="en-US"/>
              <a:pPr/>
              <a:t>13</a:t>
            </a:fld>
            <a:endParaRPr lang="en-US"/>
          </a:p>
        </p:txBody>
      </p:sp>
      <p:sp>
        <p:nvSpPr>
          <p:cNvPr id="2437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37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44234CC-4B8C-BE4D-9D1B-AF16C82C6398}" type="slidenum">
              <a:rPr lang="en-US"/>
              <a:pPr/>
              <a:t>14</a:t>
            </a:fld>
            <a:endParaRPr lang="en-US"/>
          </a:p>
        </p:txBody>
      </p:sp>
      <p:sp>
        <p:nvSpPr>
          <p:cNvPr id="2457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7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3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E29AA04-9468-1A45-B64E-185132102E86}" type="slidenum">
              <a:rPr lang="en-US"/>
              <a:pPr/>
              <a:t>2</a:t>
            </a:fld>
            <a:endParaRPr lang="en-US"/>
          </a:p>
        </p:txBody>
      </p:sp>
      <p:sp>
        <p:nvSpPr>
          <p:cNvPr id="356355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63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5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572B504-117E-B24B-93E6-93B1DD6232BF}" type="slidenum">
              <a:rPr lang="en-US"/>
              <a:pPr/>
              <a:t>3</a:t>
            </a:fld>
            <a:endParaRPr lang="en-US"/>
          </a:p>
        </p:txBody>
      </p:sp>
      <p:sp>
        <p:nvSpPr>
          <p:cNvPr id="364547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45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6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BE994CE-14CE-E149-8F34-BABAC4F8CFE5}" type="slidenum">
              <a:rPr lang="en-US"/>
              <a:pPr/>
              <a:t>4</a:t>
            </a:fld>
            <a:endParaRPr lang="en-US"/>
          </a:p>
        </p:txBody>
      </p:sp>
      <p:sp>
        <p:nvSpPr>
          <p:cNvPr id="370691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06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47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73253BC-E6C1-974A-BA52-7965117E7FB2}" type="slidenum">
              <a:rPr lang="en-US"/>
              <a:pPr/>
              <a:t>5</a:t>
            </a:fld>
            <a:endParaRPr lang="en-US"/>
          </a:p>
        </p:txBody>
      </p:sp>
      <p:sp>
        <p:nvSpPr>
          <p:cNvPr id="374787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47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3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D6C1A2F-A2C6-5B45-A8B0-2CA478B662BA}" type="slidenum">
              <a:rPr lang="en-US"/>
              <a:pPr/>
              <a:t>6</a:t>
            </a:fld>
            <a:endParaRPr lang="en-US"/>
          </a:p>
        </p:txBody>
      </p:sp>
      <p:sp>
        <p:nvSpPr>
          <p:cNvPr id="2293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93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4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53BBF7B-5224-9E43-BC02-377975E39C05}" type="slidenum">
              <a:rPr lang="en-US"/>
              <a:pPr/>
              <a:t>7</a:t>
            </a:fld>
            <a:endParaRPr lang="en-US"/>
          </a:p>
        </p:txBody>
      </p:sp>
      <p:sp>
        <p:nvSpPr>
          <p:cNvPr id="2314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14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4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0018F75-3B97-E247-999B-D08BE675D189}" type="slidenum">
              <a:rPr lang="en-US"/>
              <a:pPr/>
              <a:t>8</a:t>
            </a:fld>
            <a:endParaRPr lang="en-US"/>
          </a:p>
        </p:txBody>
      </p:sp>
      <p:sp>
        <p:nvSpPr>
          <p:cNvPr id="2334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34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4E8C711-72F1-964C-BEE8-3F561D56F402}" type="slidenum">
              <a:rPr lang="en-US"/>
              <a:pPr/>
              <a:t>9</a:t>
            </a:fld>
            <a:endParaRPr lang="en-US"/>
          </a:p>
        </p:txBody>
      </p:sp>
      <p:sp>
        <p:nvSpPr>
          <p:cNvPr id="2355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6B7B5E-714B-7145-9B34-1A1C22AD4CD4}" type="datetimeFigureOut">
              <a:rPr lang="en-US" smtClean="0"/>
              <a:pPr/>
              <a:t>12/4/09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734287-8E83-4048-91BD-96961C7CF71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6B7B5E-714B-7145-9B34-1A1C22AD4CD4}" type="datetimeFigureOut">
              <a:rPr lang="en-US" smtClean="0"/>
              <a:pPr/>
              <a:t>12/4/09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734287-8E83-4048-91BD-96961C7CF71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6B7B5E-714B-7145-9B34-1A1C22AD4CD4}" type="datetimeFigureOut">
              <a:rPr lang="en-US" smtClean="0"/>
              <a:pPr/>
              <a:t>12/4/09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734287-8E83-4048-91BD-96961C7CF71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6B7B5E-714B-7145-9B34-1A1C22AD4CD4}" type="datetimeFigureOut">
              <a:rPr lang="en-US" smtClean="0"/>
              <a:pPr/>
              <a:t>12/4/09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734287-8E83-4048-91BD-96961C7CF71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6B7B5E-714B-7145-9B34-1A1C22AD4CD4}" type="datetimeFigureOut">
              <a:rPr lang="en-US" smtClean="0"/>
              <a:pPr/>
              <a:t>12/4/09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734287-8E83-4048-91BD-96961C7CF71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6B7B5E-714B-7145-9B34-1A1C22AD4CD4}" type="datetimeFigureOut">
              <a:rPr lang="en-US" smtClean="0"/>
              <a:pPr/>
              <a:t>12/4/09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734287-8E83-4048-91BD-96961C7CF71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6B7B5E-714B-7145-9B34-1A1C22AD4CD4}" type="datetimeFigureOut">
              <a:rPr lang="en-US" smtClean="0"/>
              <a:pPr/>
              <a:t>12/4/09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734287-8E83-4048-91BD-96961C7CF71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6B7B5E-714B-7145-9B34-1A1C22AD4CD4}" type="datetimeFigureOut">
              <a:rPr lang="en-US" smtClean="0"/>
              <a:pPr/>
              <a:t>12/4/09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734287-8E83-4048-91BD-96961C7CF71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6B7B5E-714B-7145-9B34-1A1C22AD4CD4}" type="datetimeFigureOut">
              <a:rPr lang="en-US" smtClean="0"/>
              <a:pPr/>
              <a:t>12/4/09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734287-8E83-4048-91BD-96961C7CF71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6B7B5E-714B-7145-9B34-1A1C22AD4CD4}" type="datetimeFigureOut">
              <a:rPr lang="en-US" smtClean="0"/>
              <a:pPr/>
              <a:t>12/4/09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734287-8E83-4048-91BD-96961C7CF71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6B7B5E-714B-7145-9B34-1A1C22AD4CD4}" type="datetimeFigureOut">
              <a:rPr lang="en-US" smtClean="0"/>
              <a:pPr/>
              <a:t>12/4/09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734287-8E83-4048-91BD-96961C7CF71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6B7B5E-714B-7145-9B34-1A1C22AD4CD4}" type="datetimeFigureOut">
              <a:rPr lang="en-US" smtClean="0"/>
              <a:pPr/>
              <a:t>12/4/09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734287-8E83-4048-91BD-96961C7CF71C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4" Type="http://schemas.openxmlformats.org/officeDocument/2006/relationships/image" Target="../media/image1.jpeg"/><Relationship Id="rId1" Type="http://schemas.openxmlformats.org/officeDocument/2006/relationships/tags" Target="../tags/tag1.xml"/><Relationship Id="rId2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4" Type="http://schemas.openxmlformats.org/officeDocument/2006/relationships/image" Target="../media/image15.jpeg"/><Relationship Id="rId5" Type="http://schemas.openxmlformats.org/officeDocument/2006/relationships/image" Target="../media/image25.jpeg"/><Relationship Id="rId6" Type="http://schemas.openxmlformats.org/officeDocument/2006/relationships/image" Target="../media/image22.jpeg"/><Relationship Id="rId7" Type="http://schemas.openxmlformats.org/officeDocument/2006/relationships/image" Target="../media/image9.jpeg"/><Relationship Id="rId1" Type="http://schemas.openxmlformats.org/officeDocument/2006/relationships/tags" Target="../tags/tag18.xml"/><Relationship Id="rId2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1" Type="http://schemas.openxmlformats.org/officeDocument/2006/relationships/image" Target="../media/image22.jpeg"/><Relationship Id="rId12" Type="http://schemas.openxmlformats.org/officeDocument/2006/relationships/image" Target="../media/image9.jpeg"/><Relationship Id="rId13" Type="http://schemas.openxmlformats.org/officeDocument/2006/relationships/image" Target="../media/image30.jpeg"/><Relationship Id="rId1" Type="http://schemas.openxmlformats.org/officeDocument/2006/relationships/vmlDrawing" Target="../drawings/vmlDrawing5.vml"/><Relationship Id="rId2" Type="http://schemas.openxmlformats.org/officeDocument/2006/relationships/tags" Target="../tags/tag19.xml"/><Relationship Id="rId3" Type="http://schemas.openxmlformats.org/officeDocument/2006/relationships/tags" Target="../tags/tag20.xml"/><Relationship Id="rId4" Type="http://schemas.openxmlformats.org/officeDocument/2006/relationships/tags" Target="../tags/tag21.xml"/><Relationship Id="rId5" Type="http://schemas.openxmlformats.org/officeDocument/2006/relationships/slideLayout" Target="../slideLayouts/slideLayout2.xml"/><Relationship Id="rId6" Type="http://schemas.openxmlformats.org/officeDocument/2006/relationships/notesSlide" Target="../notesSlides/notesSlide11.xml"/><Relationship Id="rId7" Type="http://schemas.openxmlformats.org/officeDocument/2006/relationships/oleObject" Target="../embeddings/oleObject5.bin"/><Relationship Id="rId8" Type="http://schemas.openxmlformats.org/officeDocument/2006/relationships/image" Target="../media/image29.jpeg"/><Relationship Id="rId9" Type="http://schemas.openxmlformats.org/officeDocument/2006/relationships/image" Target="../media/image15.jpeg"/><Relationship Id="rId10" Type="http://schemas.openxmlformats.org/officeDocument/2006/relationships/image" Target="../media/image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4" Type="http://schemas.openxmlformats.org/officeDocument/2006/relationships/image" Target="../media/image31.jpeg"/><Relationship Id="rId5" Type="http://schemas.openxmlformats.org/officeDocument/2006/relationships/image" Target="../media/image22.jpeg"/><Relationship Id="rId6" Type="http://schemas.openxmlformats.org/officeDocument/2006/relationships/image" Target="../media/image9.jpeg"/><Relationship Id="rId7" Type="http://schemas.openxmlformats.org/officeDocument/2006/relationships/image" Target="../media/image32.jpeg"/><Relationship Id="rId8" Type="http://schemas.openxmlformats.org/officeDocument/2006/relationships/image" Target="../media/image33.png"/><Relationship Id="rId9" Type="http://schemas.openxmlformats.org/officeDocument/2006/relationships/image" Target="../media/image34.png"/><Relationship Id="rId10" Type="http://schemas.openxmlformats.org/officeDocument/2006/relationships/image" Target="../media/image35.jpeg"/><Relationship Id="rId1" Type="http://schemas.openxmlformats.org/officeDocument/2006/relationships/tags" Target="../tags/tag22.xml"/><Relationship Id="rId2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1" Type="http://schemas.openxmlformats.org/officeDocument/2006/relationships/image" Target="../media/image22.jpeg"/><Relationship Id="rId12" Type="http://schemas.openxmlformats.org/officeDocument/2006/relationships/image" Target="../media/image9.jpeg"/><Relationship Id="rId13" Type="http://schemas.openxmlformats.org/officeDocument/2006/relationships/image" Target="../media/image37.jpeg"/><Relationship Id="rId1" Type="http://schemas.openxmlformats.org/officeDocument/2006/relationships/vmlDrawing" Target="../drawings/vmlDrawing6.vml"/><Relationship Id="rId2" Type="http://schemas.openxmlformats.org/officeDocument/2006/relationships/tags" Target="../tags/tag23.xml"/><Relationship Id="rId3" Type="http://schemas.openxmlformats.org/officeDocument/2006/relationships/tags" Target="../tags/tag24.xml"/><Relationship Id="rId4" Type="http://schemas.openxmlformats.org/officeDocument/2006/relationships/tags" Target="../tags/tag25.xml"/><Relationship Id="rId5" Type="http://schemas.openxmlformats.org/officeDocument/2006/relationships/slideLayout" Target="../slideLayouts/slideLayout2.xml"/><Relationship Id="rId6" Type="http://schemas.openxmlformats.org/officeDocument/2006/relationships/notesSlide" Target="../notesSlides/notesSlide13.xml"/><Relationship Id="rId7" Type="http://schemas.openxmlformats.org/officeDocument/2006/relationships/oleObject" Target="../embeddings/oleObject6.bin"/><Relationship Id="rId8" Type="http://schemas.openxmlformats.org/officeDocument/2006/relationships/image" Target="../media/image29.jpeg"/><Relationship Id="rId9" Type="http://schemas.openxmlformats.org/officeDocument/2006/relationships/image" Target="../media/image31.jpeg"/><Relationship Id="rId10" Type="http://schemas.openxmlformats.org/officeDocument/2006/relationships/image" Target="../media/image5.jpeg"/></Relationships>
</file>

<file path=ppt/slides/_rels/slide14.xml.rels><?xml version="1.0" encoding="UTF-8" standalone="yes"?>
<Relationships xmlns="http://schemas.openxmlformats.org/package/2006/relationships"><Relationship Id="rId11" Type="http://schemas.openxmlformats.org/officeDocument/2006/relationships/hyperlink" Target="http://www.ca.gr7math.com/" TargetMode="External"/><Relationship Id="rId12" Type="http://schemas.openxmlformats.org/officeDocument/2006/relationships/image" Target="../media/image42.jpeg"/><Relationship Id="rId1" Type="http://schemas.openxmlformats.org/officeDocument/2006/relationships/tags" Target="../tags/tag26.xml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14.xml"/><Relationship Id="rId4" Type="http://schemas.openxmlformats.org/officeDocument/2006/relationships/slide" Target="slide6.xml"/><Relationship Id="rId5" Type="http://schemas.openxmlformats.org/officeDocument/2006/relationships/image" Target="../media/image38.jpeg"/><Relationship Id="rId6" Type="http://schemas.openxmlformats.org/officeDocument/2006/relationships/image" Target="../media/image39.jpeg"/><Relationship Id="rId7" Type="http://schemas.openxmlformats.org/officeDocument/2006/relationships/image" Target="../media/image8.jpeg"/><Relationship Id="rId8" Type="http://schemas.openxmlformats.org/officeDocument/2006/relationships/image" Target="../media/image40.jpeg"/><Relationship Id="rId9" Type="http://schemas.openxmlformats.org/officeDocument/2006/relationships/image" Target="../media/image41.jpeg"/><Relationship Id="rId10" Type="http://schemas.openxmlformats.org/officeDocument/2006/relationships/image" Target="../media/image9.jpeg"/></Relationships>
</file>

<file path=ppt/slides/_rels/slide2.xml.rels><?xml version="1.0" encoding="UTF-8" standalone="yes"?>
<Relationships xmlns="http://schemas.openxmlformats.org/package/2006/relationships"><Relationship Id="rId11" Type="http://schemas.openxmlformats.org/officeDocument/2006/relationships/image" Target="../media/image6.jpeg"/><Relationship Id="rId12" Type="http://schemas.openxmlformats.org/officeDocument/2006/relationships/image" Target="../media/image7.jpeg"/><Relationship Id="rId13" Type="http://schemas.openxmlformats.org/officeDocument/2006/relationships/image" Target="../media/image8.jpeg"/><Relationship Id="rId14" Type="http://schemas.openxmlformats.org/officeDocument/2006/relationships/image" Target="../media/image9.jpeg"/><Relationship Id="rId15" Type="http://schemas.openxmlformats.org/officeDocument/2006/relationships/image" Target="../media/image10.jpeg"/><Relationship Id="rId1" Type="http://schemas.openxmlformats.org/officeDocument/2006/relationships/vmlDrawing" Target="../drawings/vmlDrawing1.vml"/><Relationship Id="rId2" Type="http://schemas.openxmlformats.org/officeDocument/2006/relationships/tags" Target="../tags/tag2.xml"/><Relationship Id="rId3" Type="http://schemas.openxmlformats.org/officeDocument/2006/relationships/tags" Target="../tags/tag3.xml"/><Relationship Id="rId4" Type="http://schemas.openxmlformats.org/officeDocument/2006/relationships/tags" Target="../tags/tag4.xml"/><Relationship Id="rId5" Type="http://schemas.openxmlformats.org/officeDocument/2006/relationships/slideLayout" Target="../slideLayouts/slideLayout2.xml"/><Relationship Id="rId6" Type="http://schemas.openxmlformats.org/officeDocument/2006/relationships/notesSlide" Target="../notesSlides/notesSlide2.xml"/><Relationship Id="rId7" Type="http://schemas.openxmlformats.org/officeDocument/2006/relationships/image" Target="../media/image3.jpeg"/><Relationship Id="rId8" Type="http://schemas.openxmlformats.org/officeDocument/2006/relationships/image" Target="../media/image4.jpeg"/><Relationship Id="rId9" Type="http://schemas.openxmlformats.org/officeDocument/2006/relationships/oleObject" Target="../embeddings/oleObject1.bin"/><Relationship Id="rId10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11" Type="http://schemas.openxmlformats.org/officeDocument/2006/relationships/image" Target="../media/image5.jpeg"/><Relationship Id="rId12" Type="http://schemas.openxmlformats.org/officeDocument/2006/relationships/image" Target="../media/image7.jpeg"/><Relationship Id="rId13" Type="http://schemas.openxmlformats.org/officeDocument/2006/relationships/image" Target="../media/image8.jpeg"/><Relationship Id="rId14" Type="http://schemas.openxmlformats.org/officeDocument/2006/relationships/image" Target="../media/image9.jpeg"/><Relationship Id="rId15" Type="http://schemas.openxmlformats.org/officeDocument/2006/relationships/image" Target="../media/image10.jpeg"/><Relationship Id="rId16" Type="http://schemas.openxmlformats.org/officeDocument/2006/relationships/image" Target="../media/image13.jpeg"/><Relationship Id="rId1" Type="http://schemas.openxmlformats.org/officeDocument/2006/relationships/vmlDrawing" Target="../drawings/vmlDrawing2.vml"/><Relationship Id="rId2" Type="http://schemas.openxmlformats.org/officeDocument/2006/relationships/tags" Target="../tags/tag5.xml"/><Relationship Id="rId3" Type="http://schemas.openxmlformats.org/officeDocument/2006/relationships/tags" Target="../tags/tag6.xml"/><Relationship Id="rId4" Type="http://schemas.openxmlformats.org/officeDocument/2006/relationships/tags" Target="../tags/tag7.xml"/><Relationship Id="rId5" Type="http://schemas.openxmlformats.org/officeDocument/2006/relationships/slideLayout" Target="../slideLayouts/slideLayout2.xml"/><Relationship Id="rId6" Type="http://schemas.openxmlformats.org/officeDocument/2006/relationships/notesSlide" Target="../notesSlides/notesSlide3.xml"/><Relationship Id="rId7" Type="http://schemas.openxmlformats.org/officeDocument/2006/relationships/image" Target="../media/image3.jpeg"/><Relationship Id="rId8" Type="http://schemas.openxmlformats.org/officeDocument/2006/relationships/image" Target="../media/image4.jpeg"/><Relationship Id="rId9" Type="http://schemas.openxmlformats.org/officeDocument/2006/relationships/oleObject" Target="../embeddings/oleObject2.bin"/><Relationship Id="rId10" Type="http://schemas.openxmlformats.org/officeDocument/2006/relationships/image" Target="../media/image12.jpeg"/></Relationships>
</file>

<file path=ppt/slides/_rels/slide4.xml.rels><?xml version="1.0" encoding="UTF-8" standalone="yes"?>
<Relationships xmlns="http://schemas.openxmlformats.org/package/2006/relationships"><Relationship Id="rId11" Type="http://schemas.openxmlformats.org/officeDocument/2006/relationships/image" Target="../media/image5.jpeg"/><Relationship Id="rId12" Type="http://schemas.openxmlformats.org/officeDocument/2006/relationships/image" Target="../media/image7.jpeg"/><Relationship Id="rId13" Type="http://schemas.openxmlformats.org/officeDocument/2006/relationships/image" Target="../media/image16.jpeg"/><Relationship Id="rId14" Type="http://schemas.openxmlformats.org/officeDocument/2006/relationships/image" Target="../media/image9.jpeg"/><Relationship Id="rId15" Type="http://schemas.openxmlformats.org/officeDocument/2006/relationships/image" Target="../media/image10.jpeg"/><Relationship Id="rId16" Type="http://schemas.openxmlformats.org/officeDocument/2006/relationships/image" Target="../media/image17.jpeg"/><Relationship Id="rId1" Type="http://schemas.openxmlformats.org/officeDocument/2006/relationships/vmlDrawing" Target="../drawings/vmlDrawing3.vml"/><Relationship Id="rId2" Type="http://schemas.openxmlformats.org/officeDocument/2006/relationships/tags" Target="../tags/tag8.xml"/><Relationship Id="rId3" Type="http://schemas.openxmlformats.org/officeDocument/2006/relationships/tags" Target="../tags/tag9.xml"/><Relationship Id="rId4" Type="http://schemas.openxmlformats.org/officeDocument/2006/relationships/tags" Target="../tags/tag10.xml"/><Relationship Id="rId5" Type="http://schemas.openxmlformats.org/officeDocument/2006/relationships/slideLayout" Target="../slideLayouts/slideLayout2.xml"/><Relationship Id="rId6" Type="http://schemas.openxmlformats.org/officeDocument/2006/relationships/notesSlide" Target="../notesSlides/notesSlide4.xml"/><Relationship Id="rId7" Type="http://schemas.openxmlformats.org/officeDocument/2006/relationships/image" Target="../media/image3.jpeg"/><Relationship Id="rId8" Type="http://schemas.openxmlformats.org/officeDocument/2006/relationships/image" Target="../media/image4.jpeg"/><Relationship Id="rId9" Type="http://schemas.openxmlformats.org/officeDocument/2006/relationships/oleObject" Target="../embeddings/oleObject3.bin"/><Relationship Id="rId10" Type="http://schemas.openxmlformats.org/officeDocument/2006/relationships/image" Target="../media/image15.jpeg"/></Relationships>
</file>

<file path=ppt/slides/_rels/slide5.xml.rels><?xml version="1.0" encoding="UTF-8" standalone="yes"?>
<Relationships xmlns="http://schemas.openxmlformats.org/package/2006/relationships"><Relationship Id="rId11" Type="http://schemas.openxmlformats.org/officeDocument/2006/relationships/image" Target="../media/image5.jpeg"/><Relationship Id="rId12" Type="http://schemas.openxmlformats.org/officeDocument/2006/relationships/image" Target="../media/image7.jpeg"/><Relationship Id="rId13" Type="http://schemas.openxmlformats.org/officeDocument/2006/relationships/image" Target="../media/image8.jpeg"/><Relationship Id="rId14" Type="http://schemas.openxmlformats.org/officeDocument/2006/relationships/image" Target="../media/image9.jpeg"/><Relationship Id="rId15" Type="http://schemas.openxmlformats.org/officeDocument/2006/relationships/image" Target="../media/image10.jpeg"/><Relationship Id="rId16" Type="http://schemas.openxmlformats.org/officeDocument/2006/relationships/image" Target="../media/image19.jpeg"/><Relationship Id="rId1" Type="http://schemas.openxmlformats.org/officeDocument/2006/relationships/vmlDrawing" Target="../drawings/vmlDrawing4.vml"/><Relationship Id="rId2" Type="http://schemas.openxmlformats.org/officeDocument/2006/relationships/tags" Target="../tags/tag11.xml"/><Relationship Id="rId3" Type="http://schemas.openxmlformats.org/officeDocument/2006/relationships/tags" Target="../tags/tag12.xml"/><Relationship Id="rId4" Type="http://schemas.openxmlformats.org/officeDocument/2006/relationships/tags" Target="../tags/tag13.xml"/><Relationship Id="rId5" Type="http://schemas.openxmlformats.org/officeDocument/2006/relationships/slideLayout" Target="../slideLayouts/slideLayout2.xml"/><Relationship Id="rId6" Type="http://schemas.openxmlformats.org/officeDocument/2006/relationships/notesSlide" Target="../notesSlides/notesSlide5.xml"/><Relationship Id="rId7" Type="http://schemas.openxmlformats.org/officeDocument/2006/relationships/image" Target="../media/image3.jpeg"/><Relationship Id="rId8" Type="http://schemas.openxmlformats.org/officeDocument/2006/relationships/image" Target="../media/image4.jpeg"/><Relationship Id="rId9" Type="http://schemas.openxmlformats.org/officeDocument/2006/relationships/oleObject" Target="../embeddings/oleObject4.bin"/><Relationship Id="rId10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4" Type="http://schemas.openxmlformats.org/officeDocument/2006/relationships/image" Target="../media/image20.jpeg"/><Relationship Id="rId5" Type="http://schemas.openxmlformats.org/officeDocument/2006/relationships/image" Target="../media/image21.jpeg"/><Relationship Id="rId6" Type="http://schemas.openxmlformats.org/officeDocument/2006/relationships/image" Target="../media/image22.jpeg"/><Relationship Id="rId1" Type="http://schemas.openxmlformats.org/officeDocument/2006/relationships/tags" Target="../tags/tag14.xml"/><Relationship Id="rId2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4" Type="http://schemas.openxmlformats.org/officeDocument/2006/relationships/image" Target="../media/image22.jpeg"/><Relationship Id="rId5" Type="http://schemas.openxmlformats.org/officeDocument/2006/relationships/image" Target="../media/image9.jpeg"/><Relationship Id="rId6" Type="http://schemas.openxmlformats.org/officeDocument/2006/relationships/image" Target="../media/image23.jpeg"/><Relationship Id="rId1" Type="http://schemas.openxmlformats.org/officeDocument/2006/relationships/tags" Target="../tags/tag15.xml"/><Relationship Id="rId2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4" Type="http://schemas.openxmlformats.org/officeDocument/2006/relationships/image" Target="../media/image22.jpeg"/><Relationship Id="rId5" Type="http://schemas.openxmlformats.org/officeDocument/2006/relationships/image" Target="../media/image9.jpeg"/><Relationship Id="rId6" Type="http://schemas.openxmlformats.org/officeDocument/2006/relationships/image" Target="../media/image24.jpeg"/><Relationship Id="rId1" Type="http://schemas.openxmlformats.org/officeDocument/2006/relationships/tags" Target="../tags/tag16.xml"/><Relationship Id="rId2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4" Type="http://schemas.openxmlformats.org/officeDocument/2006/relationships/image" Target="../media/image15.jpeg"/><Relationship Id="rId5" Type="http://schemas.openxmlformats.org/officeDocument/2006/relationships/image" Target="../media/image25.jpeg"/><Relationship Id="rId6" Type="http://schemas.openxmlformats.org/officeDocument/2006/relationships/image" Target="../media/image22.jpeg"/><Relationship Id="rId7" Type="http://schemas.openxmlformats.org/officeDocument/2006/relationships/image" Target="../media/image9.jpeg"/><Relationship Id="rId8" Type="http://schemas.openxmlformats.org/officeDocument/2006/relationships/image" Target="../media/image26.png"/><Relationship Id="rId9" Type="http://schemas.openxmlformats.org/officeDocument/2006/relationships/image" Target="../media/image27.jpeg"/><Relationship Id="rId1" Type="http://schemas.openxmlformats.org/officeDocument/2006/relationships/tags" Target="../tags/tag17.xml"/><Relationship Id="rId2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Splash Screen</a:t>
            </a:r>
          </a:p>
        </p:txBody>
      </p:sp>
      <p:pic>
        <p:nvPicPr>
          <p:cNvPr id="15363" name="Picture 5" descr="CAM7 Spl-07"/>
          <p:cNvPicPr>
            <a:picLocks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>
          <a:xfrm>
            <a:off x="4876800" y="4656664"/>
            <a:ext cx="4267200" cy="1219200"/>
          </a:xfrm>
          <a:prstGeom prst="rect">
            <a:avLst/>
          </a:prstGeom>
          <a:solidFill>
            <a:srgbClr val="008000"/>
          </a:solidFill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/>
          </a:p>
        </p:txBody>
      </p:sp>
      <p:sp>
        <p:nvSpPr>
          <p:cNvPr id="7" name="TextBox 6"/>
          <p:cNvSpPr txBox="1"/>
          <p:nvPr/>
        </p:nvSpPr>
        <p:spPr>
          <a:xfrm>
            <a:off x="5562600" y="4656664"/>
            <a:ext cx="2743200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chemeClr val="bg1"/>
                </a:solidFill>
              </a:rPr>
              <a:t>Chapter 7</a:t>
            </a:r>
          </a:p>
          <a:p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6012026" y="5190064"/>
            <a:ext cx="1905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FFFF"/>
                </a:solidFill>
                <a:latin typeface="Baskerville"/>
                <a:cs typeface="Baskerville"/>
              </a:rPr>
              <a:t>Lesson </a:t>
            </a:r>
            <a:r>
              <a:rPr lang="en-US" sz="2800" dirty="0">
                <a:solidFill>
                  <a:srgbClr val="FFFFFF"/>
                </a:solidFill>
                <a:latin typeface="Baskerville"/>
                <a:cs typeface="Baskerville"/>
              </a:rPr>
              <a:t>7</a:t>
            </a:r>
            <a:r>
              <a:rPr lang="en-US" sz="2800" dirty="0" smtClean="0">
                <a:solidFill>
                  <a:srgbClr val="FFFFFF"/>
                </a:solidFill>
                <a:latin typeface="Baskerville"/>
                <a:cs typeface="Baskerville"/>
              </a:rPr>
              <a:t>-</a:t>
            </a:r>
            <a:r>
              <a:rPr lang="en-US" sz="2800" dirty="0">
                <a:solidFill>
                  <a:srgbClr val="FFFFFF"/>
                </a:solidFill>
                <a:latin typeface="Baskerville"/>
                <a:cs typeface="Baskerville"/>
              </a:rPr>
              <a:t>1</a:t>
            </a:r>
          </a:p>
        </p:txBody>
      </p:sp>
    </p:spTree>
    <p:custDataLst>
      <p:tags r:id="rId1"/>
    </p:custDataLst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5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Lesson 8 Ex1</a:t>
            </a:r>
          </a:p>
        </p:txBody>
      </p:sp>
      <p:pic>
        <p:nvPicPr>
          <p:cNvPr id="236547" name="Picture 3" descr="Example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0688" y="1495425"/>
            <a:ext cx="457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6548" name="Picture 4" descr="EXAMPLEhead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12750" y="701675"/>
            <a:ext cx="2133600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6549" name="Text Box 5"/>
          <p:cNvSpPr txBox="1">
            <a:spLocks noChangeArrowheads="1"/>
          </p:cNvSpPr>
          <p:nvPr/>
        </p:nvSpPr>
        <p:spPr bwMode="auto">
          <a:xfrm>
            <a:off x="2506663" y="715963"/>
            <a:ext cx="5037137" cy="493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  <a:spAutoFit/>
          </a:bodyPr>
          <a:lstStyle/>
          <a:p>
            <a:pPr algn="l"/>
            <a:r>
              <a:rPr lang="en-US"/>
              <a:t>Surface Areas of a Pyramid</a:t>
            </a:r>
          </a:p>
        </p:txBody>
      </p:sp>
      <p:sp>
        <p:nvSpPr>
          <p:cNvPr id="233478" name="Rectangle 6"/>
          <p:cNvSpPr>
            <a:spLocks noChangeArrowheads="1"/>
          </p:cNvSpPr>
          <p:nvPr/>
        </p:nvSpPr>
        <p:spPr bwMode="auto">
          <a:xfrm>
            <a:off x="876300" y="1503363"/>
            <a:ext cx="7705725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b="0">
                <a:solidFill>
                  <a:schemeClr val="tx1"/>
                </a:solidFill>
              </a:rPr>
              <a:t>There are 3 faces, so the lateral area is 3(20) or </a:t>
            </a:r>
            <a:br>
              <a:rPr lang="en-US" b="0">
                <a:solidFill>
                  <a:schemeClr val="tx1"/>
                </a:solidFill>
              </a:rPr>
            </a:br>
            <a:r>
              <a:rPr lang="en-US" b="0">
                <a:solidFill>
                  <a:schemeClr val="tx1"/>
                </a:solidFill>
              </a:rPr>
              <a:t>60 square inches.</a:t>
            </a:r>
          </a:p>
        </p:txBody>
      </p:sp>
      <p:sp>
        <p:nvSpPr>
          <p:cNvPr id="233479" name="Text Box 7"/>
          <p:cNvSpPr txBox="1">
            <a:spLocks noChangeArrowheads="1"/>
          </p:cNvSpPr>
          <p:nvPr/>
        </p:nvSpPr>
        <p:spPr bwMode="auto">
          <a:xfrm>
            <a:off x="533400" y="3048000"/>
            <a:ext cx="2971800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marL="342900" algn="l"/>
            <a:r>
              <a:rPr lang="en-US" b="0" i="1">
                <a:solidFill>
                  <a:srgbClr val="000000"/>
                </a:solidFill>
              </a:rPr>
              <a:t>A</a:t>
            </a:r>
            <a:r>
              <a:rPr lang="en-US" b="0">
                <a:solidFill>
                  <a:srgbClr val="000000"/>
                </a:solidFill>
              </a:rPr>
              <a:t> = 10.8 in</a:t>
            </a:r>
            <a:r>
              <a:rPr lang="en-US" b="0" baseline="50000">
                <a:solidFill>
                  <a:srgbClr val="000000"/>
                </a:solidFill>
              </a:rPr>
              <a:t>2</a:t>
            </a:r>
          </a:p>
        </p:txBody>
      </p:sp>
      <p:sp>
        <p:nvSpPr>
          <p:cNvPr id="233480" name="Rectangle 8"/>
          <p:cNvSpPr>
            <a:spLocks noChangeArrowheads="1"/>
          </p:cNvSpPr>
          <p:nvPr/>
        </p:nvSpPr>
        <p:spPr bwMode="auto">
          <a:xfrm>
            <a:off x="533400" y="4781550"/>
            <a:ext cx="8382000" cy="1077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marL="1712913" indent="-1368425" algn="l">
              <a:spcAft>
                <a:spcPct val="0"/>
              </a:spcAft>
              <a:buClr>
                <a:srgbClr val="FFFFFF"/>
              </a:buClr>
              <a:tabLst>
                <a:tab pos="1943100" algn="l"/>
              </a:tabLst>
            </a:pPr>
            <a:r>
              <a:rPr lang="en-US">
                <a:solidFill>
                  <a:srgbClr val="00539D"/>
                </a:solidFill>
              </a:rPr>
              <a:t>Answer:	</a:t>
            </a:r>
            <a:r>
              <a:rPr lang="en-US" b="0"/>
              <a:t>The lateral surface area of the pyramid is 60 square inches. The total surface area is 60 + 10.8 or 70.8 square inches.</a:t>
            </a:r>
          </a:p>
        </p:txBody>
      </p:sp>
      <p:pic>
        <p:nvPicPr>
          <p:cNvPr id="236553" name="Picture 9" descr="LH_7-8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hidden">
          <a:xfrm>
            <a:off x="0" y="0"/>
            <a:ext cx="9144000" cy="731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6554" name="Picture 10" descr="Math NAV-LessBack2">
            <a:hlinkClick r:id="" action="ppaction://noaction" highlightClick="1"/>
          </p:cNvPr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hidden">
          <a:xfrm>
            <a:off x="7239000" y="6465888"/>
            <a:ext cx="461963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3484" name="Text Box 12"/>
          <p:cNvSpPr txBox="1">
            <a:spLocks noChangeArrowheads="1"/>
          </p:cNvSpPr>
          <p:nvPr/>
        </p:nvSpPr>
        <p:spPr bwMode="auto">
          <a:xfrm>
            <a:off x="876300" y="2506663"/>
            <a:ext cx="2295525" cy="612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tabLst>
                <a:tab pos="2286000" algn="l"/>
              </a:tabLst>
            </a:pPr>
            <a:r>
              <a:rPr lang="en-US">
                <a:solidFill>
                  <a:srgbClr val="00539D"/>
                </a:solidFill>
              </a:rPr>
              <a:t>Area of base</a:t>
            </a:r>
          </a:p>
        </p:txBody>
      </p:sp>
    </p:spTree>
    <p:custDataLst>
      <p:tags r:id="rId1"/>
    </p:custData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4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334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334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4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334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4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334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3478" grpId="0" build="p" autoUpdateAnimBg="0" advAuto="0"/>
      <p:bldP spid="233479" grpId="0" build="p" autoUpdateAnimBg="0"/>
      <p:bldP spid="233480" grpId="0" build="p" autoUpdateAnimBg="0"/>
      <p:bldP spid="233484" grpId="0" autoUpdateAnimBg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595" name="TPAnswers"/>
          <p:cNvSpPr>
            <a:spLocks noGrp="1" noChangeArrowheads="1"/>
          </p:cNvSpPr>
          <p:nvPr>
            <p:ph type="body" idx="1"/>
            <p:custDataLst>
              <p:tags r:id="rId3"/>
            </p:custDataLst>
          </p:nvPr>
        </p:nvSpPr>
        <p:spPr bwMode="hidden">
          <a:xfrm>
            <a:off x="7162800" y="4495800"/>
            <a:ext cx="1447800" cy="1524000"/>
          </a:xfrm>
        </p:spPr>
        <p:txBody>
          <a:bodyPr/>
          <a:lstStyle/>
          <a:p>
            <a:pPr marL="609600" indent="-609600" eaLnBrk="1" hangingPunct="1">
              <a:buFontTx/>
              <a:buAutoNum type="alphaUcPeriod"/>
            </a:pPr>
            <a:r>
              <a:rPr lang="en-US" sz="2000">
                <a:solidFill>
                  <a:schemeClr val="bg1"/>
                </a:solidFill>
              </a:rPr>
              <a:t>A</a:t>
            </a:r>
          </a:p>
          <a:p>
            <a:pPr marL="609600" indent="-609600" eaLnBrk="1" hangingPunct="1">
              <a:buFontTx/>
              <a:buAutoNum type="alphaUcPeriod"/>
            </a:pPr>
            <a:r>
              <a:rPr lang="en-US" sz="2000">
                <a:solidFill>
                  <a:schemeClr val="bg1"/>
                </a:solidFill>
              </a:rPr>
              <a:t>B</a:t>
            </a:r>
          </a:p>
          <a:p>
            <a:pPr marL="609600" indent="-609600" eaLnBrk="1" hangingPunct="1">
              <a:buFontTx/>
              <a:buAutoNum type="alphaUcPeriod"/>
            </a:pPr>
            <a:r>
              <a:rPr lang="en-US" sz="2000">
                <a:solidFill>
                  <a:schemeClr val="bg1"/>
                </a:solidFill>
              </a:rPr>
              <a:t>C</a:t>
            </a:r>
          </a:p>
          <a:p>
            <a:pPr marL="609600" indent="-609600" eaLnBrk="1" hangingPunct="1">
              <a:buFontTx/>
              <a:buAutoNum type="alphaUcPeriod"/>
            </a:pPr>
            <a:r>
              <a:rPr lang="en-US" sz="2000">
                <a:solidFill>
                  <a:schemeClr val="bg1"/>
                </a:solidFill>
              </a:rPr>
              <a:t>D</a:t>
            </a:r>
          </a:p>
        </p:txBody>
      </p:sp>
      <p:sp>
        <p:nvSpPr>
          <p:cNvPr id="238596" name="TPQuestion"/>
          <p:cNvSpPr>
            <a:spLocks noGrp="1" noChangeArrowheads="1"/>
          </p:cNvSpPr>
          <p:nvPr>
            <p:ph type="title"/>
          </p:nvPr>
        </p:nvSpPr>
        <p:spPr>
          <a:xfrm>
            <a:off x="923925" y="6924675"/>
            <a:ext cx="8229600" cy="274638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/>
              <a:t>Lesson 8 CYP1</a:t>
            </a:r>
          </a:p>
        </p:txBody>
      </p:sp>
      <p:graphicFrame>
        <p:nvGraphicFramePr>
          <p:cNvPr id="234500" name="TPChart"/>
          <p:cNvGraphicFramePr>
            <a:graphicFrameLocks noChangeAspect="1"/>
          </p:cNvGraphicFramePr>
          <p:nvPr/>
        </p:nvGraphicFramePr>
        <p:xfrm>
          <a:off x="4008438" y="3562350"/>
          <a:ext cx="2414587" cy="2714625"/>
        </p:xfrm>
        <a:graphic>
          <a:graphicData uri="http://schemas.openxmlformats.org/presentationml/2006/ole">
            <p:oleObj spid="_x0000_s56322" name="Chart" r:id="rId7" imgW="4572000" imgH="5143500" progId="MSGraph.Chart.8">
              <p:embed followColorScheme="full"/>
            </p:oleObj>
          </a:graphicData>
        </a:graphic>
      </p:graphicFrame>
      <p:sp>
        <p:nvSpPr>
          <p:cNvPr id="234501" name="Oval 5"/>
          <p:cNvSpPr>
            <a:spLocks noChangeArrowheads="1"/>
          </p:cNvSpPr>
          <p:nvPr/>
        </p:nvSpPr>
        <p:spPr bwMode="auto">
          <a:xfrm>
            <a:off x="933450" y="2514600"/>
            <a:ext cx="404813" cy="404813"/>
          </a:xfrm>
          <a:prstGeom prst="ellipse">
            <a:avLst/>
          </a:prstGeom>
          <a:solidFill>
            <a:srgbClr val="FFCC00"/>
          </a:solidFill>
          <a:ln w="25400">
            <a:solidFill>
              <a:srgbClr val="E01B22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4502" name="TPAnswers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914400" y="2505075"/>
            <a:ext cx="2790825" cy="3529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marL="533400" indent="-533400" algn="l">
              <a:spcBef>
                <a:spcPct val="83000"/>
              </a:spcBef>
              <a:spcAft>
                <a:spcPct val="83000"/>
              </a:spcAft>
              <a:buClr>
                <a:srgbClr val="00539D"/>
              </a:buClr>
            </a:pPr>
            <a:r>
              <a:rPr lang="pt-BR">
                <a:solidFill>
                  <a:srgbClr val="00539D"/>
                </a:solidFill>
                <a:sym typeface="Symbol" pitchFamily="-112" charset="2"/>
              </a:rPr>
              <a:t>A.</a:t>
            </a:r>
            <a:r>
              <a:rPr lang="pt-BR">
                <a:solidFill>
                  <a:schemeClr val="tx1"/>
                </a:solidFill>
                <a:sym typeface="Symbol" pitchFamily="-112" charset="2"/>
              </a:rPr>
              <a:t>	156 cm</a:t>
            </a:r>
            <a:r>
              <a:rPr lang="pt-BR" baseline="50000">
                <a:solidFill>
                  <a:schemeClr val="tx1"/>
                </a:solidFill>
                <a:sym typeface="Symbol" pitchFamily="-112" charset="2"/>
              </a:rPr>
              <a:t>2</a:t>
            </a:r>
            <a:endParaRPr lang="pt-BR">
              <a:solidFill>
                <a:schemeClr val="tx1"/>
              </a:solidFill>
              <a:sym typeface="Symbol" pitchFamily="-112" charset="2"/>
            </a:endParaRPr>
          </a:p>
          <a:p>
            <a:pPr marL="533400" indent="-533400" algn="l">
              <a:spcBef>
                <a:spcPct val="83000"/>
              </a:spcBef>
              <a:spcAft>
                <a:spcPct val="83000"/>
              </a:spcAft>
              <a:buClr>
                <a:srgbClr val="00539D"/>
              </a:buClr>
            </a:pPr>
            <a:r>
              <a:rPr lang="pt-BR">
                <a:solidFill>
                  <a:srgbClr val="00539D"/>
                </a:solidFill>
                <a:sym typeface="Symbol" pitchFamily="-112" charset="2"/>
              </a:rPr>
              <a:t>B.</a:t>
            </a:r>
            <a:r>
              <a:rPr lang="pt-BR">
                <a:solidFill>
                  <a:schemeClr val="tx1"/>
                </a:solidFill>
                <a:sym typeface="Symbol" pitchFamily="-112" charset="2"/>
              </a:rPr>
              <a:t>	174 cm</a:t>
            </a:r>
            <a:r>
              <a:rPr lang="pt-BR" baseline="50000">
                <a:solidFill>
                  <a:schemeClr val="tx1"/>
                </a:solidFill>
                <a:sym typeface="Symbol" pitchFamily="-112" charset="2"/>
              </a:rPr>
              <a:t>2</a:t>
            </a:r>
            <a:endParaRPr lang="pt-BR">
              <a:solidFill>
                <a:schemeClr val="tx1"/>
              </a:solidFill>
              <a:sym typeface="Symbol" pitchFamily="-112" charset="2"/>
            </a:endParaRPr>
          </a:p>
          <a:p>
            <a:pPr marL="533400" indent="-533400" algn="l">
              <a:spcBef>
                <a:spcPct val="83000"/>
              </a:spcBef>
              <a:spcAft>
                <a:spcPct val="83000"/>
              </a:spcAft>
              <a:buClr>
                <a:srgbClr val="00539D"/>
              </a:buClr>
            </a:pPr>
            <a:r>
              <a:rPr lang="pt-BR">
                <a:solidFill>
                  <a:srgbClr val="00539D"/>
                </a:solidFill>
                <a:sym typeface="Symbol" pitchFamily="-112" charset="2"/>
              </a:rPr>
              <a:t>C.</a:t>
            </a:r>
            <a:r>
              <a:rPr lang="pt-BR">
                <a:solidFill>
                  <a:schemeClr val="tx1"/>
                </a:solidFill>
                <a:sym typeface="Symbol" pitchFamily="-112" charset="2"/>
              </a:rPr>
              <a:t>	182 cm</a:t>
            </a:r>
            <a:r>
              <a:rPr lang="pt-BR" baseline="50000">
                <a:solidFill>
                  <a:schemeClr val="tx1"/>
                </a:solidFill>
                <a:sym typeface="Symbol" pitchFamily="-112" charset="2"/>
              </a:rPr>
              <a:t>2</a:t>
            </a:r>
            <a:endParaRPr lang="pt-BR">
              <a:solidFill>
                <a:schemeClr val="tx1"/>
              </a:solidFill>
              <a:sym typeface="Symbol" pitchFamily="-112" charset="2"/>
            </a:endParaRPr>
          </a:p>
          <a:p>
            <a:pPr marL="533400" indent="-533400" algn="l">
              <a:spcBef>
                <a:spcPct val="83000"/>
              </a:spcBef>
              <a:spcAft>
                <a:spcPct val="83000"/>
              </a:spcAft>
              <a:buClr>
                <a:srgbClr val="00539D"/>
              </a:buClr>
            </a:pPr>
            <a:r>
              <a:rPr lang="pt-BR">
                <a:solidFill>
                  <a:srgbClr val="00539D"/>
                </a:solidFill>
                <a:sym typeface="Symbol" pitchFamily="-112" charset="2"/>
              </a:rPr>
              <a:t>D.</a:t>
            </a:r>
            <a:r>
              <a:rPr lang="pt-BR">
                <a:solidFill>
                  <a:schemeClr val="tx1"/>
                </a:solidFill>
                <a:sym typeface="Symbol" pitchFamily="-112" charset="2"/>
              </a:rPr>
              <a:t>	204 cm</a:t>
            </a:r>
            <a:r>
              <a:rPr lang="pt-BR" baseline="50000">
                <a:solidFill>
                  <a:schemeClr val="tx1"/>
                </a:solidFill>
                <a:sym typeface="Symbol" pitchFamily="-112" charset="2"/>
              </a:rPr>
              <a:t>2</a:t>
            </a:r>
          </a:p>
        </p:txBody>
      </p:sp>
      <p:sp>
        <p:nvSpPr>
          <p:cNvPr id="234503" name="TPQuestion"/>
          <p:cNvSpPr>
            <a:spLocks noChangeArrowheads="1"/>
          </p:cNvSpPr>
          <p:nvPr/>
        </p:nvSpPr>
        <p:spPr bwMode="auto">
          <a:xfrm>
            <a:off x="533400" y="1504950"/>
            <a:ext cx="5334000" cy="749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marL="342900" algn="l">
              <a:spcBef>
                <a:spcPct val="0"/>
              </a:spcBef>
              <a:spcAft>
                <a:spcPct val="0"/>
              </a:spcAft>
            </a:pPr>
            <a:r>
              <a:rPr lang="en-US">
                <a:solidFill>
                  <a:srgbClr val="00539D"/>
                </a:solidFill>
              </a:rPr>
              <a:t>Find the total surface area of the square pyramid.</a:t>
            </a:r>
          </a:p>
        </p:txBody>
      </p:sp>
      <p:pic>
        <p:nvPicPr>
          <p:cNvPr id="234504" name="Picture 8" descr="CheckProgress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42900" y="711200"/>
            <a:ext cx="4038600" cy="627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4505" name="Picture 9" descr="Example1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420688" y="1495425"/>
            <a:ext cx="457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8602" name="Picture 10" descr="CheckPointICON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7359650" y="5802313"/>
            <a:ext cx="1346200" cy="414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8603" name="Picture 11" descr="LH_7-8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hidden">
          <a:xfrm>
            <a:off x="0" y="0"/>
            <a:ext cx="9144000" cy="731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8604" name="Picture 12" descr="Math NAV-LessBack2">
            <a:hlinkClick r:id="" action="ppaction://noaction" highlightClick="1"/>
          </p:cNvPr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hidden">
          <a:xfrm>
            <a:off x="7239000" y="6465888"/>
            <a:ext cx="461963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4509" name="Picture 13" descr="7-41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6357938" y="1570038"/>
            <a:ext cx="1490662" cy="2011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2"/>
    </p:custData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5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345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5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1" dur="500"/>
                                        <p:tgtEl>
                                          <p:spTgt spid="2345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5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345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2345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5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2345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5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8" dur="500"/>
                                        <p:tgtEl>
                                          <p:spTgt spid="2345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5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OleChart spid="234500" grpId="0"/>
      <p:bldP spid="234501" grpId="0" animBg="1"/>
      <p:bldP spid="234502" grpId="0" autoUpdateAnimBg="0"/>
      <p:bldP spid="234503" grpId="0" autoUpdateAnimBg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6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Lesson 8 Ex2</a:t>
            </a:r>
          </a:p>
        </p:txBody>
      </p:sp>
      <p:sp>
        <p:nvSpPr>
          <p:cNvPr id="235525" name="Rectangle 5"/>
          <p:cNvSpPr>
            <a:spLocks noChangeArrowheads="1"/>
          </p:cNvSpPr>
          <p:nvPr/>
        </p:nvSpPr>
        <p:spPr bwMode="auto">
          <a:xfrm>
            <a:off x="876300" y="1503363"/>
            <a:ext cx="5372100" cy="2136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l"/>
            <a:r>
              <a:rPr lang="en-US">
                <a:ea typeface="Times New Roman" pitchFamily="-112" charset="0"/>
                <a:cs typeface="Times New Roman" pitchFamily="-112" charset="0"/>
              </a:rPr>
              <a:t>TOYS</a:t>
            </a:r>
            <a:r>
              <a:rPr lang="en-US" b="0">
                <a:solidFill>
                  <a:srgbClr val="000000"/>
                </a:solidFill>
                <a:ea typeface="Times New Roman" pitchFamily="-112" charset="0"/>
                <a:cs typeface="Times New Roman" pitchFamily="-112" charset="0"/>
              </a:rPr>
              <a:t>  </a:t>
            </a:r>
            <a:r>
              <a:rPr lang="en-US">
                <a:solidFill>
                  <a:srgbClr val="00539D"/>
                </a:solidFill>
                <a:ea typeface="Times New Roman" pitchFamily="-112" charset="0"/>
                <a:cs typeface="Times New Roman" pitchFamily="-112" charset="0"/>
              </a:rPr>
              <a:t>A toy block has the shape of a regular pyramid with a square base. The manufacturer wants to paint the lateral surface green. How many square centimeters will be painted green?</a:t>
            </a:r>
          </a:p>
        </p:txBody>
      </p:sp>
      <p:pic>
        <p:nvPicPr>
          <p:cNvPr id="235527" name="Picture 7" descr="Example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0688" y="1495425"/>
            <a:ext cx="457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28" name="Rectangle 8"/>
          <p:cNvSpPr>
            <a:spLocks noChangeArrowheads="1"/>
          </p:cNvSpPr>
          <p:nvPr/>
        </p:nvSpPr>
        <p:spPr bwMode="auto">
          <a:xfrm>
            <a:off x="533400" y="5746750"/>
            <a:ext cx="8229600" cy="749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marL="1712913" indent="-1368425" algn="l">
              <a:spcAft>
                <a:spcPct val="0"/>
              </a:spcAft>
              <a:buClr>
                <a:srgbClr val="FFFFFF"/>
              </a:buClr>
              <a:tabLst>
                <a:tab pos="1943100" algn="l"/>
              </a:tabLst>
            </a:pPr>
            <a:r>
              <a:rPr lang="en-US">
                <a:solidFill>
                  <a:srgbClr val="00539D"/>
                </a:solidFill>
              </a:rPr>
              <a:t>Answer:</a:t>
            </a:r>
            <a:r>
              <a:rPr lang="en-US" b="0"/>
              <a:t> 	The lateral surface area is 112 square centimeters.</a:t>
            </a:r>
          </a:p>
        </p:txBody>
      </p:sp>
      <p:pic>
        <p:nvPicPr>
          <p:cNvPr id="240646" name="Picture 9" descr="LH_7-8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hidden">
          <a:xfrm>
            <a:off x="0" y="0"/>
            <a:ext cx="9144000" cy="731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0647" name="Picture 10" descr="Math NAV-LessBack2">
            <a:hlinkClick r:id="" action="ppaction://noaction" highlightClick="1"/>
          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hidden">
          <a:xfrm>
            <a:off x="7239000" y="6465888"/>
            <a:ext cx="461963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32" name="Picture 12" descr="RealWorldExample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81000" y="684213"/>
            <a:ext cx="3667125" cy="563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34" name="Text Box 14"/>
          <p:cNvSpPr txBox="1">
            <a:spLocks noChangeArrowheads="1"/>
          </p:cNvSpPr>
          <p:nvPr/>
        </p:nvSpPr>
        <p:spPr bwMode="auto">
          <a:xfrm>
            <a:off x="4476750" y="3789363"/>
            <a:ext cx="4438650" cy="49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tabLst>
                <a:tab pos="2286000" algn="l"/>
              </a:tabLst>
            </a:pPr>
            <a:r>
              <a:rPr lang="en-US" b="0">
                <a:solidFill>
                  <a:schemeClr val="tx1"/>
                </a:solidFill>
              </a:rPr>
              <a:t>Lateral surface area of a pyramid</a:t>
            </a:r>
          </a:p>
        </p:txBody>
      </p:sp>
      <p:sp>
        <p:nvSpPr>
          <p:cNvPr id="235536" name="Text Box 16"/>
          <p:cNvSpPr txBox="1">
            <a:spLocks noChangeArrowheads="1"/>
          </p:cNvSpPr>
          <p:nvPr/>
        </p:nvSpPr>
        <p:spPr bwMode="auto">
          <a:xfrm>
            <a:off x="4464050" y="5273675"/>
            <a:ext cx="3033713" cy="49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tabLst>
                <a:tab pos="2286000" algn="l"/>
              </a:tabLst>
            </a:pPr>
            <a:r>
              <a:rPr lang="en-US" b="0">
                <a:solidFill>
                  <a:schemeClr val="tx1"/>
                </a:solidFill>
              </a:rPr>
              <a:t>Simplify.</a:t>
            </a:r>
          </a:p>
        </p:txBody>
      </p:sp>
      <p:pic>
        <p:nvPicPr>
          <p:cNvPr id="235537" name="Picture 17" descr="M3_308"/>
          <p:cNvPicPr>
            <a:picLocks noChangeAspect="1" noChangeArrowheads="1"/>
          </p:cNvPicPr>
          <p:nvPr/>
        </p:nvPicPr>
        <p:blipFill>
          <a:blip r:embed="rId8"/>
          <a:srcRect r="29547" b="59331"/>
          <a:stretch>
            <a:fillRect/>
          </a:stretch>
        </p:blipFill>
        <p:spPr bwMode="auto">
          <a:xfrm>
            <a:off x="1219200" y="3629025"/>
            <a:ext cx="1216025" cy="804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38" name="Picture 18" descr="M3_308"/>
          <p:cNvPicPr>
            <a:picLocks noChangeAspect="1" noChangeArrowheads="1"/>
          </p:cNvPicPr>
          <p:nvPr/>
        </p:nvPicPr>
        <p:blipFill>
          <a:blip r:embed="rId8"/>
          <a:srcRect t="41824" b="18724"/>
          <a:stretch>
            <a:fillRect/>
          </a:stretch>
        </p:blipFill>
        <p:spPr bwMode="auto">
          <a:xfrm>
            <a:off x="1219200" y="4505325"/>
            <a:ext cx="1727200" cy="781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39" name="Picture 19" descr="M3_308"/>
          <p:cNvPicPr>
            <a:picLocks noChangeAspect="1" noChangeArrowheads="1"/>
          </p:cNvPicPr>
          <p:nvPr/>
        </p:nvPicPr>
        <p:blipFill>
          <a:blip r:embed="rId8"/>
          <a:srcRect t="79514"/>
          <a:stretch>
            <a:fillRect/>
          </a:stretch>
        </p:blipFill>
        <p:spPr bwMode="auto">
          <a:xfrm>
            <a:off x="1219200" y="5270500"/>
            <a:ext cx="1727200" cy="404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23"/>
          <p:cNvGrpSpPr>
            <a:grpSpLocks/>
          </p:cNvGrpSpPr>
          <p:nvPr/>
        </p:nvGrpSpPr>
        <p:grpSpPr bwMode="auto">
          <a:xfrm>
            <a:off x="4464050" y="4635500"/>
            <a:ext cx="4394200" cy="498475"/>
            <a:chOff x="2812" y="2812"/>
            <a:chExt cx="2768" cy="314"/>
          </a:xfrm>
        </p:grpSpPr>
        <p:sp>
          <p:nvSpPr>
            <p:cNvPr id="240656" name="Text Box 15"/>
            <p:cNvSpPr txBox="1">
              <a:spLocks noChangeArrowheads="1"/>
            </p:cNvSpPr>
            <p:nvPr/>
          </p:nvSpPr>
          <p:spPr bwMode="auto">
            <a:xfrm>
              <a:off x="2812" y="2812"/>
              <a:ext cx="2768" cy="3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 algn="l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tabLst>
                  <a:tab pos="2286000" algn="l"/>
                </a:tabLst>
              </a:pPr>
              <a:r>
                <a:rPr lang="en-US" b="0" i="1">
                  <a:solidFill>
                    <a:schemeClr val="tx1"/>
                  </a:solidFill>
                </a:rPr>
                <a:t>P</a:t>
              </a:r>
              <a:r>
                <a:rPr lang="en-US" b="0">
                  <a:solidFill>
                    <a:schemeClr val="tx1"/>
                  </a:solidFill>
                </a:rPr>
                <a:t> = 7(4) or 28 and   = 8</a:t>
              </a:r>
            </a:p>
          </p:txBody>
        </p:sp>
        <p:pic>
          <p:nvPicPr>
            <p:cNvPr id="240657" name="Picture 22" descr="M3_309"/>
            <p:cNvPicPr>
              <a:picLocks noChangeAspect="1" noChangeArrowheads="1"/>
            </p:cNvPicPr>
            <p:nvPr/>
          </p:nvPicPr>
          <p:blipFill>
            <a:blip r:embed="rId9"/>
            <a:srcRect/>
            <a:stretch>
              <a:fillRect/>
            </a:stretch>
          </p:blipFill>
          <p:spPr bwMode="auto">
            <a:xfrm>
              <a:off x="4428" y="2856"/>
              <a:ext cx="144" cy="2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235544" name="Picture 24" descr="7-x54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6324600" y="1525588"/>
            <a:ext cx="2349500" cy="1903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355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1" dur="500"/>
                                        <p:tgtEl>
                                          <p:spTgt spid="2355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355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2355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2355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2355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2355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2355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2355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2355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25" grpId="0" build="p" autoUpdateAnimBg="0" advAuto="0"/>
      <p:bldP spid="235528" grpId="0" build="p" autoUpdateAnimBg="0"/>
      <p:bldP spid="235534" grpId="0" autoUpdateAnimBg="0"/>
      <p:bldP spid="235536" grpId="0" autoUpdateAnimBg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691" name="TPQuestion"/>
          <p:cNvSpPr>
            <a:spLocks noGrp="1" noChangeArrowheads="1"/>
          </p:cNvSpPr>
          <p:nvPr>
            <p:ph type="title"/>
          </p:nvPr>
        </p:nvSpPr>
        <p:spPr>
          <a:xfrm>
            <a:off x="923925" y="6924675"/>
            <a:ext cx="8229600" cy="274638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/>
              <a:t>Lesson 8 CYP2</a:t>
            </a:r>
          </a:p>
        </p:txBody>
      </p:sp>
      <p:sp>
        <p:nvSpPr>
          <p:cNvPr id="242692" name="TPAnswers"/>
          <p:cNvSpPr>
            <a:spLocks noGrp="1" noChangeArrowheads="1"/>
          </p:cNvSpPr>
          <p:nvPr>
            <p:ph type="body" idx="1"/>
            <p:custDataLst>
              <p:tags r:id="rId3"/>
            </p:custDataLst>
          </p:nvPr>
        </p:nvSpPr>
        <p:spPr bwMode="hidden">
          <a:xfrm>
            <a:off x="6324600" y="3962400"/>
            <a:ext cx="1447800" cy="1524000"/>
          </a:xfrm>
        </p:spPr>
        <p:txBody>
          <a:bodyPr/>
          <a:lstStyle/>
          <a:p>
            <a:pPr marL="609600" indent="-609600" eaLnBrk="1" hangingPunct="1">
              <a:buFontTx/>
              <a:buAutoNum type="arabicPeriod"/>
            </a:pPr>
            <a:r>
              <a:rPr lang="en-US" sz="2000">
                <a:solidFill>
                  <a:schemeClr val="bg1"/>
                </a:solidFill>
              </a:rPr>
              <a:t>A</a:t>
            </a:r>
          </a:p>
          <a:p>
            <a:pPr marL="609600" indent="-609600" eaLnBrk="1" hangingPunct="1">
              <a:buFontTx/>
              <a:buAutoNum type="arabicPeriod"/>
            </a:pPr>
            <a:r>
              <a:rPr lang="en-US" sz="2000">
                <a:solidFill>
                  <a:schemeClr val="bg1"/>
                </a:solidFill>
              </a:rPr>
              <a:t>B</a:t>
            </a:r>
          </a:p>
          <a:p>
            <a:pPr marL="609600" indent="-609600" eaLnBrk="1" hangingPunct="1">
              <a:buFontTx/>
              <a:buAutoNum type="arabicPeriod"/>
            </a:pPr>
            <a:r>
              <a:rPr lang="en-US" sz="2000">
                <a:solidFill>
                  <a:schemeClr val="bg1"/>
                </a:solidFill>
              </a:rPr>
              <a:t>C</a:t>
            </a:r>
          </a:p>
          <a:p>
            <a:pPr marL="609600" indent="-609600" eaLnBrk="1" hangingPunct="1">
              <a:buFontTx/>
              <a:buAutoNum type="arabicPeriod"/>
            </a:pPr>
            <a:r>
              <a:rPr lang="en-US" sz="2000">
                <a:solidFill>
                  <a:schemeClr val="bg1"/>
                </a:solidFill>
              </a:rPr>
              <a:t>D</a:t>
            </a:r>
          </a:p>
        </p:txBody>
      </p:sp>
      <p:graphicFrame>
        <p:nvGraphicFramePr>
          <p:cNvPr id="237572" name="TPChart"/>
          <p:cNvGraphicFramePr>
            <a:graphicFrameLocks noChangeAspect="1"/>
          </p:cNvGraphicFramePr>
          <p:nvPr/>
        </p:nvGraphicFramePr>
        <p:xfrm>
          <a:off x="4038600" y="3944938"/>
          <a:ext cx="2667000" cy="2341562"/>
        </p:xfrm>
        <a:graphic>
          <a:graphicData uri="http://schemas.openxmlformats.org/presentationml/2006/ole">
            <p:oleObj spid="_x0000_s60418" name="Chart" r:id="rId7" imgW="4686300" imgH="4114800" progId="MSGraph.Chart.8">
              <p:embed followColorScheme="full"/>
            </p:oleObj>
          </a:graphicData>
        </a:graphic>
      </p:graphicFrame>
      <p:sp>
        <p:nvSpPr>
          <p:cNvPr id="237573" name="Oval 5"/>
          <p:cNvSpPr>
            <a:spLocks noChangeArrowheads="1"/>
          </p:cNvSpPr>
          <p:nvPr/>
        </p:nvSpPr>
        <p:spPr bwMode="auto">
          <a:xfrm>
            <a:off x="947738" y="6062663"/>
            <a:ext cx="404812" cy="404812"/>
          </a:xfrm>
          <a:prstGeom prst="ellipse">
            <a:avLst/>
          </a:prstGeom>
          <a:solidFill>
            <a:srgbClr val="FFCC00"/>
          </a:solidFill>
          <a:ln w="25400">
            <a:solidFill>
              <a:srgbClr val="E01B22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7574" name="TPAnswers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914400" y="3984625"/>
            <a:ext cx="2790825" cy="2684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marL="533400" indent="-533400" algn="l">
              <a:spcBef>
                <a:spcPct val="50000"/>
              </a:spcBef>
              <a:spcAft>
                <a:spcPct val="50000"/>
              </a:spcAft>
              <a:buClr>
                <a:srgbClr val="00539D"/>
              </a:buClr>
            </a:pPr>
            <a:r>
              <a:rPr lang="pt-BR">
                <a:solidFill>
                  <a:srgbClr val="00539D"/>
                </a:solidFill>
                <a:sym typeface="Symbol" pitchFamily="-112" charset="2"/>
              </a:rPr>
              <a:t>A.</a:t>
            </a:r>
            <a:r>
              <a:rPr lang="pt-BR">
                <a:solidFill>
                  <a:schemeClr val="tx1"/>
                </a:solidFill>
                <a:sym typeface="Symbol" pitchFamily="-112" charset="2"/>
              </a:rPr>
              <a:t>	175 cm</a:t>
            </a:r>
            <a:r>
              <a:rPr lang="pt-BR" baseline="50000">
                <a:solidFill>
                  <a:schemeClr val="tx1"/>
                </a:solidFill>
                <a:sym typeface="Symbol" pitchFamily="-112" charset="2"/>
              </a:rPr>
              <a:t>2</a:t>
            </a:r>
            <a:endParaRPr lang="pt-BR">
              <a:solidFill>
                <a:schemeClr val="tx1"/>
              </a:solidFill>
              <a:sym typeface="Symbol" pitchFamily="-112" charset="2"/>
            </a:endParaRPr>
          </a:p>
          <a:p>
            <a:pPr marL="533400" indent="-533400" algn="l">
              <a:spcBef>
                <a:spcPct val="50000"/>
              </a:spcBef>
              <a:spcAft>
                <a:spcPct val="50000"/>
              </a:spcAft>
              <a:buClr>
                <a:srgbClr val="00539D"/>
              </a:buClr>
            </a:pPr>
            <a:r>
              <a:rPr lang="pt-BR">
                <a:solidFill>
                  <a:srgbClr val="00539D"/>
                </a:solidFill>
                <a:sym typeface="Symbol" pitchFamily="-112" charset="2"/>
              </a:rPr>
              <a:t>B.</a:t>
            </a:r>
            <a:r>
              <a:rPr lang="pt-BR">
                <a:solidFill>
                  <a:schemeClr val="tx1"/>
                </a:solidFill>
                <a:sym typeface="Symbol" pitchFamily="-112" charset="2"/>
              </a:rPr>
              <a:t>	210 cm</a:t>
            </a:r>
            <a:r>
              <a:rPr lang="pt-BR" baseline="50000">
                <a:solidFill>
                  <a:schemeClr val="tx1"/>
                </a:solidFill>
                <a:sym typeface="Symbol" pitchFamily="-112" charset="2"/>
              </a:rPr>
              <a:t>2</a:t>
            </a:r>
            <a:endParaRPr lang="pt-BR">
              <a:solidFill>
                <a:schemeClr val="tx1"/>
              </a:solidFill>
              <a:sym typeface="Symbol" pitchFamily="-112" charset="2"/>
            </a:endParaRPr>
          </a:p>
          <a:p>
            <a:pPr marL="533400" indent="-533400" algn="l">
              <a:spcBef>
                <a:spcPct val="50000"/>
              </a:spcBef>
              <a:spcAft>
                <a:spcPct val="50000"/>
              </a:spcAft>
              <a:buClr>
                <a:srgbClr val="00539D"/>
              </a:buClr>
            </a:pPr>
            <a:r>
              <a:rPr lang="pt-BR">
                <a:solidFill>
                  <a:srgbClr val="00539D"/>
                </a:solidFill>
                <a:sym typeface="Symbol" pitchFamily="-112" charset="2"/>
              </a:rPr>
              <a:t>C.</a:t>
            </a:r>
            <a:r>
              <a:rPr lang="pt-BR">
                <a:solidFill>
                  <a:schemeClr val="tx1"/>
                </a:solidFill>
                <a:sym typeface="Symbol" pitchFamily="-112" charset="2"/>
              </a:rPr>
              <a:t>	235 cm</a:t>
            </a:r>
            <a:r>
              <a:rPr lang="pt-BR" baseline="50000">
                <a:solidFill>
                  <a:schemeClr val="tx1"/>
                </a:solidFill>
                <a:sym typeface="Symbol" pitchFamily="-112" charset="2"/>
              </a:rPr>
              <a:t>2</a:t>
            </a:r>
            <a:endParaRPr lang="pt-BR">
              <a:solidFill>
                <a:schemeClr val="tx1"/>
              </a:solidFill>
              <a:sym typeface="Symbol" pitchFamily="-112" charset="2"/>
            </a:endParaRPr>
          </a:p>
          <a:p>
            <a:pPr marL="533400" indent="-533400" algn="l">
              <a:spcBef>
                <a:spcPct val="50000"/>
              </a:spcBef>
              <a:spcAft>
                <a:spcPct val="50000"/>
              </a:spcAft>
              <a:buClr>
                <a:srgbClr val="00539D"/>
              </a:buClr>
            </a:pPr>
            <a:r>
              <a:rPr lang="pt-BR">
                <a:solidFill>
                  <a:srgbClr val="00539D"/>
                </a:solidFill>
                <a:sym typeface="Symbol" pitchFamily="-112" charset="2"/>
              </a:rPr>
              <a:t>D.</a:t>
            </a:r>
            <a:r>
              <a:rPr lang="pt-BR">
                <a:solidFill>
                  <a:schemeClr val="tx1"/>
                </a:solidFill>
                <a:sym typeface="Symbol" pitchFamily="-112" charset="2"/>
              </a:rPr>
              <a:t>	260 cm</a:t>
            </a:r>
            <a:r>
              <a:rPr lang="pt-BR" baseline="50000">
                <a:solidFill>
                  <a:schemeClr val="tx1"/>
                </a:solidFill>
                <a:sym typeface="Symbol" pitchFamily="-112" charset="2"/>
              </a:rPr>
              <a:t>2</a:t>
            </a:r>
          </a:p>
        </p:txBody>
      </p:sp>
      <p:sp>
        <p:nvSpPr>
          <p:cNvPr id="237575" name="TPQuestion"/>
          <p:cNvSpPr>
            <a:spLocks noChangeArrowheads="1"/>
          </p:cNvSpPr>
          <p:nvPr/>
        </p:nvSpPr>
        <p:spPr bwMode="auto">
          <a:xfrm>
            <a:off x="533400" y="1504950"/>
            <a:ext cx="5029200" cy="2392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marL="342900" algn="l">
              <a:spcBef>
                <a:spcPct val="0"/>
              </a:spcBef>
              <a:spcAft>
                <a:spcPct val="0"/>
              </a:spcAft>
            </a:pPr>
            <a:r>
              <a:rPr lang="en-US">
                <a:ea typeface="Times New Roman" pitchFamily="-112" charset="0"/>
                <a:cs typeface="Times New Roman" pitchFamily="-112" charset="0"/>
              </a:rPr>
              <a:t>TOYS</a:t>
            </a:r>
            <a:r>
              <a:rPr lang="en-US">
                <a:solidFill>
                  <a:srgbClr val="00539D"/>
                </a:solidFill>
                <a:ea typeface="Times New Roman" pitchFamily="-112" charset="0"/>
                <a:cs typeface="Times New Roman" pitchFamily="-112" charset="0"/>
              </a:rPr>
              <a:t>  A toy block has the shape of a regular pyramid with a square base. The manufacturer wants to paint the lateral surface green. How many square centimeters will be painted green?</a:t>
            </a:r>
          </a:p>
        </p:txBody>
      </p:sp>
      <p:pic>
        <p:nvPicPr>
          <p:cNvPr id="237576" name="Picture 8" descr="CheckProgress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42900" y="711200"/>
            <a:ext cx="4038600" cy="627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7577" name="Picture 9" descr="Example2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420688" y="1495425"/>
            <a:ext cx="457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2698" name="Picture 10" descr="CheckPointICON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7359650" y="5802313"/>
            <a:ext cx="1346200" cy="414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2699" name="Picture 11" descr="LH_7-8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hidden">
          <a:xfrm>
            <a:off x="0" y="0"/>
            <a:ext cx="9144000" cy="731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2700" name="Picture 12" descr="Math NAV-LessBack2">
            <a:hlinkClick r:id="" action="ppaction://noaction" highlightClick="1"/>
          </p:cNvPr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hidden">
          <a:xfrm>
            <a:off x="7239000" y="6465888"/>
            <a:ext cx="461963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7582" name="Picture 14" descr="7-x55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5678488" y="1481138"/>
            <a:ext cx="2998787" cy="2176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2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5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375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5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1" dur="500"/>
                                        <p:tgtEl>
                                          <p:spTgt spid="2375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5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375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2375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5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2375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5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8" dur="500"/>
                                        <p:tgtEl>
                                          <p:spTgt spid="2375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5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OleChart spid="237572" grpId="0"/>
      <p:bldP spid="237573" grpId="0" animBg="1"/>
      <p:bldP spid="237574" grpId="0" autoUpdateAnimBg="0"/>
      <p:bldP spid="237575" grpId="0" autoUpdateAnimBg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4738" name="Picture 11" descr="CAM7-EndOf">
            <a:hlinkClick r:id="rId4" action="ppaction://hlinksldjump"/>
          </p:cNvPr>
          <p:cNvPicPr>
            <a:picLocks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4739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End of Lesson 8</a:t>
            </a:r>
          </a:p>
        </p:txBody>
      </p:sp>
      <p:pic>
        <p:nvPicPr>
          <p:cNvPr id="244740" name="Picture 5" descr="RESOURCES3">
            <a:hlinkClick r:id="" action="ppaction://noaction" highlightClick="1"/>
          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hidden">
          <a:xfrm>
            <a:off x="5724525" y="6465888"/>
            <a:ext cx="9144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4741" name="Picture 6" descr="Math NAV-BKD2">
            <a:hlinkClick r:id="" action="ppaction://hlinkshowjump?jump=previousslide" highlightClick="1"/>
          </p:cNvPr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hidden">
          <a:xfrm>
            <a:off x="7708900" y="6465888"/>
            <a:ext cx="461963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4742" name="Picture 7" descr="Math NAV-FWD_DEAD2">
            <a:hlinkClick r:id="" action="ppaction://noaction" highlightClick="1"/>
          </p:cNvPr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hidden">
          <a:xfrm>
            <a:off x="8180388" y="6465888"/>
            <a:ext cx="461962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4743" name="Picture 8" descr="Menu">
            <a:hlinkClick r:id="rId4" action="ppaction://hlinksldjump" highlightClick="1"/>
          </p:cNvPr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hidden">
          <a:xfrm>
            <a:off x="6705600" y="6465888"/>
            <a:ext cx="461963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4744" name="Picture 9" descr="Math NAV-LessBack2">
            <a:hlinkClick r:id="" action="ppaction://noaction" highlightClick="1"/>
          </p:cNvPr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hidden">
          <a:xfrm>
            <a:off x="7239000" y="6465888"/>
            <a:ext cx="461963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4745" name="Picture 10" descr="Math NAV-Online">
            <a:hlinkClick r:id="rId11" highlightClick="1"/>
          </p:cNvPr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hidden">
          <a:xfrm>
            <a:off x="5057775" y="6503988"/>
            <a:ext cx="609600" cy="334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ransition advClick="0">
    <p:zoom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5331" name="Picture 18" descr="Math Proto Interface2"/>
          <p:cNvPicPr>
            <a:picLocks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hidden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5332" name="Picture 19" descr="Ch07 Ch Header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hidden">
          <a:xfrm>
            <a:off x="0" y="0"/>
            <a:ext cx="9144000" cy="1214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5333" name="TPQuestion"/>
          <p:cNvSpPr>
            <a:spLocks noGrp="1" noChangeArrowheads="1"/>
          </p:cNvSpPr>
          <p:nvPr>
            <p:ph type="title"/>
          </p:nvPr>
        </p:nvSpPr>
        <p:spPr>
          <a:xfrm>
            <a:off x="923925" y="6924675"/>
            <a:ext cx="8229600" cy="274638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/>
              <a:t>5Min 6-5</a:t>
            </a:r>
          </a:p>
        </p:txBody>
      </p:sp>
      <p:sp>
        <p:nvSpPr>
          <p:cNvPr id="355334" name="TPAnswers"/>
          <p:cNvSpPr>
            <a:spLocks noGrp="1" noChangeArrowheads="1"/>
          </p:cNvSpPr>
          <p:nvPr>
            <p:ph type="body" idx="1"/>
            <p:custDataLst>
              <p:tags r:id="rId3"/>
            </p:custDataLst>
          </p:nvPr>
        </p:nvSpPr>
        <p:spPr bwMode="hidden">
          <a:xfrm>
            <a:off x="6324600" y="3962400"/>
            <a:ext cx="1447800" cy="1524000"/>
          </a:xfrm>
        </p:spPr>
        <p:txBody>
          <a:bodyPr/>
          <a:lstStyle/>
          <a:p>
            <a:pPr marL="609600" indent="-609600" eaLnBrk="1" hangingPunct="1">
              <a:buFontTx/>
              <a:buAutoNum type="arabicPeriod"/>
            </a:pPr>
            <a:r>
              <a:rPr lang="en-US" sz="2000">
                <a:solidFill>
                  <a:schemeClr val="bg1"/>
                </a:solidFill>
              </a:rPr>
              <a:t>A</a:t>
            </a:r>
          </a:p>
          <a:p>
            <a:pPr marL="609600" indent="-609600" eaLnBrk="1" hangingPunct="1">
              <a:buFontTx/>
              <a:buAutoNum type="arabicPeriod"/>
            </a:pPr>
            <a:r>
              <a:rPr lang="en-US" sz="2000">
                <a:solidFill>
                  <a:schemeClr val="bg1"/>
                </a:solidFill>
              </a:rPr>
              <a:t>B</a:t>
            </a:r>
          </a:p>
          <a:p>
            <a:pPr marL="609600" indent="-609600" eaLnBrk="1" hangingPunct="1">
              <a:buFontTx/>
              <a:buAutoNum type="arabicPeriod"/>
            </a:pPr>
            <a:r>
              <a:rPr lang="en-US" sz="2000">
                <a:solidFill>
                  <a:schemeClr val="bg1"/>
                </a:solidFill>
              </a:rPr>
              <a:t>C</a:t>
            </a:r>
          </a:p>
          <a:p>
            <a:pPr marL="609600" indent="-609600" eaLnBrk="1" hangingPunct="1">
              <a:buFontTx/>
              <a:buAutoNum type="arabicPeriod"/>
            </a:pPr>
            <a:r>
              <a:rPr lang="en-US" sz="2000">
                <a:solidFill>
                  <a:schemeClr val="bg1"/>
                </a:solidFill>
              </a:rPr>
              <a:t>D</a:t>
            </a:r>
          </a:p>
        </p:txBody>
      </p:sp>
      <p:graphicFrame>
        <p:nvGraphicFramePr>
          <p:cNvPr id="218116" name="TPChart"/>
          <p:cNvGraphicFramePr>
            <a:graphicFrameLocks noChangeAspect="1"/>
          </p:cNvGraphicFramePr>
          <p:nvPr/>
        </p:nvGraphicFramePr>
        <p:xfrm>
          <a:off x="5443538" y="2933700"/>
          <a:ext cx="3165475" cy="2781300"/>
        </p:xfrm>
        <a:graphic>
          <a:graphicData uri="http://schemas.openxmlformats.org/presentationml/2006/ole">
            <p:oleObj spid="_x0000_s64514" name="Chart" r:id="rId9" imgW="4686300" imgH="4114800" progId="MSGraph.Chart.8">
              <p:embed followColorScheme="full"/>
            </p:oleObj>
          </a:graphicData>
        </a:graphic>
      </p:graphicFrame>
      <p:sp>
        <p:nvSpPr>
          <p:cNvPr id="218117" name="Oval 5"/>
          <p:cNvSpPr>
            <a:spLocks noChangeArrowheads="1"/>
          </p:cNvSpPr>
          <p:nvPr/>
        </p:nvSpPr>
        <p:spPr bwMode="auto">
          <a:xfrm>
            <a:off x="1090613" y="3057525"/>
            <a:ext cx="404812" cy="404813"/>
          </a:xfrm>
          <a:prstGeom prst="ellipse">
            <a:avLst/>
          </a:prstGeom>
          <a:solidFill>
            <a:srgbClr val="FFCC00"/>
          </a:solidFill>
          <a:ln w="25400">
            <a:solidFill>
              <a:srgbClr val="E01B22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8118" name="TPAnswers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1066800" y="3048000"/>
            <a:ext cx="2790825" cy="294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marL="609600" indent="-609600" algn="l">
              <a:spcBef>
                <a:spcPct val="70000"/>
              </a:spcBef>
              <a:spcAft>
                <a:spcPct val="70000"/>
              </a:spcAft>
              <a:buClr>
                <a:srgbClr val="00539D"/>
              </a:buClr>
            </a:pPr>
            <a:r>
              <a:rPr lang="pt-BR">
                <a:solidFill>
                  <a:srgbClr val="00539D"/>
                </a:solidFill>
                <a:sym typeface="Symbol" charset="2"/>
              </a:rPr>
              <a:t>A.</a:t>
            </a:r>
            <a:r>
              <a:rPr lang="pt-BR">
                <a:solidFill>
                  <a:schemeClr val="tx1"/>
                </a:solidFill>
                <a:sym typeface="Symbol" charset="2"/>
              </a:rPr>
              <a:t>	</a:t>
            </a:r>
            <a:r>
              <a:rPr lang="en-US">
                <a:solidFill>
                  <a:schemeClr val="tx1"/>
                </a:solidFill>
                <a:sym typeface="Symbol" charset="2"/>
              </a:rPr>
              <a:t>1</a:t>
            </a:r>
            <a:r>
              <a:rPr lang="fr-FR">
                <a:solidFill>
                  <a:schemeClr val="tx1"/>
                </a:solidFill>
                <a:sym typeface="Symbol" charset="2"/>
              </a:rPr>
              <a:t>99.9 m</a:t>
            </a:r>
            <a:r>
              <a:rPr lang="fr-FR" baseline="40000">
                <a:solidFill>
                  <a:schemeClr val="tx1"/>
                </a:solidFill>
                <a:sym typeface="Symbol" charset="2"/>
              </a:rPr>
              <a:t>3</a:t>
            </a:r>
            <a:r>
              <a:rPr lang="en-US" b="0">
                <a:solidFill>
                  <a:schemeClr val="tx1"/>
                </a:solidFill>
                <a:sym typeface="Symbol" charset="2"/>
              </a:rPr>
              <a:t> </a:t>
            </a:r>
            <a:endParaRPr lang="pt-BR">
              <a:solidFill>
                <a:schemeClr val="tx1"/>
              </a:solidFill>
              <a:sym typeface="Symbol" charset="2"/>
            </a:endParaRPr>
          </a:p>
          <a:p>
            <a:pPr marL="609600" indent="-609600" algn="l">
              <a:spcBef>
                <a:spcPct val="70000"/>
              </a:spcBef>
              <a:spcAft>
                <a:spcPct val="70000"/>
              </a:spcAft>
              <a:buClr>
                <a:srgbClr val="00539D"/>
              </a:buClr>
            </a:pPr>
            <a:r>
              <a:rPr lang="pt-BR">
                <a:solidFill>
                  <a:srgbClr val="00539D"/>
                </a:solidFill>
                <a:sym typeface="Symbol" charset="2"/>
              </a:rPr>
              <a:t>B.</a:t>
            </a:r>
            <a:r>
              <a:rPr lang="pt-BR">
                <a:solidFill>
                  <a:schemeClr val="tx1"/>
                </a:solidFill>
                <a:sym typeface="Symbol" charset="2"/>
              </a:rPr>
              <a:t>	</a:t>
            </a:r>
            <a:r>
              <a:rPr lang="fr-FR">
                <a:solidFill>
                  <a:srgbClr val="000000"/>
                </a:solidFill>
                <a:ea typeface="Times New Roman" charset="0"/>
                <a:cs typeface="Times New Roman" charset="0"/>
                <a:sym typeface="Symbol" charset="2"/>
              </a:rPr>
              <a:t>99.9 </a:t>
            </a:r>
            <a:r>
              <a:rPr lang="fr-FR">
                <a:solidFill>
                  <a:schemeClr val="tx1"/>
                </a:solidFill>
                <a:sym typeface="Symbol" charset="2"/>
              </a:rPr>
              <a:t>m</a:t>
            </a:r>
            <a:r>
              <a:rPr lang="fr-FR" baseline="40000">
                <a:solidFill>
                  <a:schemeClr val="tx1"/>
                </a:solidFill>
                <a:sym typeface="Symbol" charset="2"/>
              </a:rPr>
              <a:t>3</a:t>
            </a:r>
            <a:endParaRPr lang="pt-BR">
              <a:solidFill>
                <a:schemeClr val="tx1"/>
              </a:solidFill>
              <a:sym typeface="Symbol" charset="2"/>
            </a:endParaRPr>
          </a:p>
          <a:p>
            <a:pPr marL="609600" indent="-609600" algn="l">
              <a:spcBef>
                <a:spcPct val="70000"/>
              </a:spcBef>
              <a:spcAft>
                <a:spcPct val="70000"/>
              </a:spcAft>
              <a:buClr>
                <a:srgbClr val="00539D"/>
              </a:buClr>
            </a:pPr>
            <a:r>
              <a:rPr lang="pt-BR">
                <a:solidFill>
                  <a:srgbClr val="00539D"/>
                </a:solidFill>
                <a:sym typeface="Symbol" charset="2"/>
              </a:rPr>
              <a:t>C.</a:t>
            </a:r>
            <a:r>
              <a:rPr lang="pt-BR">
                <a:solidFill>
                  <a:schemeClr val="tx1"/>
                </a:solidFill>
                <a:sym typeface="Symbol" charset="2"/>
              </a:rPr>
              <a:t>	</a:t>
            </a:r>
            <a:r>
              <a:rPr lang="fr-FR">
                <a:solidFill>
                  <a:srgbClr val="000000"/>
                </a:solidFill>
                <a:ea typeface="Times New Roman" charset="0"/>
                <a:cs typeface="Times New Roman" charset="0"/>
                <a:sym typeface="Symbol" charset="2"/>
              </a:rPr>
              <a:t>67.8 </a:t>
            </a:r>
            <a:r>
              <a:rPr lang="fr-FR">
                <a:solidFill>
                  <a:schemeClr val="tx1"/>
                </a:solidFill>
                <a:sym typeface="Symbol" charset="2"/>
              </a:rPr>
              <a:t>m</a:t>
            </a:r>
            <a:r>
              <a:rPr lang="fr-FR" baseline="40000">
                <a:solidFill>
                  <a:schemeClr val="tx1"/>
                </a:solidFill>
                <a:sym typeface="Symbol" charset="2"/>
              </a:rPr>
              <a:t>3</a:t>
            </a:r>
            <a:endParaRPr lang="en-US">
              <a:solidFill>
                <a:srgbClr val="000000"/>
              </a:solidFill>
              <a:sym typeface="Symbol" charset="2"/>
            </a:endParaRPr>
          </a:p>
          <a:p>
            <a:pPr marL="609600" indent="-609600" algn="l">
              <a:spcBef>
                <a:spcPct val="70000"/>
              </a:spcBef>
              <a:spcAft>
                <a:spcPct val="70000"/>
              </a:spcAft>
              <a:buClr>
                <a:srgbClr val="00539D"/>
              </a:buClr>
            </a:pPr>
            <a:r>
              <a:rPr lang="pt-BR">
                <a:solidFill>
                  <a:srgbClr val="00539D"/>
                </a:solidFill>
                <a:sym typeface="Symbol" charset="2"/>
              </a:rPr>
              <a:t>D.</a:t>
            </a:r>
            <a:r>
              <a:rPr lang="pt-BR">
                <a:solidFill>
                  <a:schemeClr val="tx1"/>
                </a:solidFill>
                <a:sym typeface="Symbol" charset="2"/>
              </a:rPr>
              <a:t>	</a:t>
            </a:r>
            <a:r>
              <a:rPr lang="en-US">
                <a:solidFill>
                  <a:srgbClr val="000000"/>
                </a:solidFill>
                <a:ea typeface="Times New Roman" charset="0"/>
                <a:cs typeface="Times New Roman" charset="0"/>
                <a:sym typeface="Symbol" charset="2"/>
              </a:rPr>
              <a:t>33.9 </a:t>
            </a:r>
            <a:r>
              <a:rPr lang="fr-FR">
                <a:solidFill>
                  <a:schemeClr val="tx1"/>
                </a:solidFill>
                <a:sym typeface="Symbol" charset="2"/>
              </a:rPr>
              <a:t>m</a:t>
            </a:r>
            <a:r>
              <a:rPr lang="fr-FR" baseline="40000">
                <a:solidFill>
                  <a:schemeClr val="tx1"/>
                </a:solidFill>
                <a:sym typeface="Symbol" charset="2"/>
              </a:rPr>
              <a:t>3</a:t>
            </a:r>
            <a:endParaRPr lang="pt-BR" baseline="40000">
              <a:solidFill>
                <a:schemeClr val="tx1"/>
              </a:solidFill>
              <a:sym typeface="Symbol" charset="2"/>
            </a:endParaRPr>
          </a:p>
        </p:txBody>
      </p:sp>
      <p:sp>
        <p:nvSpPr>
          <p:cNvPr id="218119" name="TPQuestion"/>
          <p:cNvSpPr>
            <a:spLocks noChangeArrowheads="1"/>
          </p:cNvSpPr>
          <p:nvPr/>
        </p:nvSpPr>
        <p:spPr bwMode="auto">
          <a:xfrm>
            <a:off x="685800" y="1657350"/>
            <a:ext cx="80200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marL="342900" algn="l">
              <a:spcBef>
                <a:spcPct val="0"/>
              </a:spcBef>
              <a:spcAft>
                <a:spcPct val="0"/>
              </a:spcAft>
            </a:pPr>
            <a:r>
              <a:rPr lang="en-US">
                <a:solidFill>
                  <a:srgbClr val="00539D"/>
                </a:solidFill>
                <a:ea typeface="Times New Roman" charset="0"/>
                <a:cs typeface="Times New Roman" charset="0"/>
              </a:rPr>
              <a:t>Find the volume of a rectangular prism if the length is 4.6 m, width is 8.2 m, and height is 5.3 m. Round to the nearest tenth if necessary.</a:t>
            </a:r>
          </a:p>
        </p:txBody>
      </p:sp>
      <p:pic>
        <p:nvPicPr>
          <p:cNvPr id="355338" name="Picture 8" descr="CheckPointICON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7359650" y="5802313"/>
            <a:ext cx="1346200" cy="414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8121" name="Picture 9" descr="Example5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573088" y="1638300"/>
            <a:ext cx="457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5340" name="Picture 10" descr="Math NAV-FWD2">
            <a:hlinkClick r:id="" action="ppaction://hlinkshowjump?jump=nextslide" highlightClick="1"/>
          </p:cNvPr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hidden">
          <a:xfrm>
            <a:off x="8180388" y="6465888"/>
            <a:ext cx="461962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5341" name="Picture 11" descr="Math NAV-BKD2">
            <a:hlinkClick r:id="" action="ppaction://hlinkshowjump?jump=previousslide" highlightClick="1"/>
          </p:cNvPr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hidden">
          <a:xfrm>
            <a:off x="7708900" y="6465888"/>
            <a:ext cx="461963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5342" name="Picture 15" descr="Math NAV-LessBack2">
            <a:hlinkClick r:id="" action="ppaction://noaction" highlightClick="1"/>
          </p:cNvPr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hidden">
          <a:xfrm>
            <a:off x="7239000" y="6465888"/>
            <a:ext cx="461963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5343" name="Text Box 16"/>
          <p:cNvSpPr txBox="1">
            <a:spLocks noChangeArrowheads="1"/>
          </p:cNvSpPr>
          <p:nvPr/>
        </p:nvSpPr>
        <p:spPr bwMode="auto">
          <a:xfrm>
            <a:off x="4848225" y="752475"/>
            <a:ext cx="235743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000"/>
              <a:t> (over Lesson 7-5)</a:t>
            </a:r>
          </a:p>
        </p:txBody>
      </p:sp>
      <p:pic>
        <p:nvPicPr>
          <p:cNvPr id="355344" name="Picture 17" descr="FiveMinuteCheck"/>
          <p:cNvPicPr>
            <a:picLocks noChangeAspect="1" noChangeArrowheads="1"/>
          </p:cNvPicPr>
          <p:nvPr/>
        </p:nvPicPr>
        <p:blipFill>
          <a:blip r:embed="rId15"/>
          <a:srcRect t="5835"/>
          <a:stretch>
            <a:fillRect/>
          </a:stretch>
        </p:blipFill>
        <p:spPr bwMode="auto">
          <a:xfrm>
            <a:off x="1255713" y="619125"/>
            <a:ext cx="3657600" cy="563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2"/>
    </p:custData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218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18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18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500"/>
                                        <p:tgtEl>
                                          <p:spTgt spid="218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OleChart spid="218116" grpId="0"/>
      <p:bldP spid="218117" grpId="0" animBg="1"/>
      <p:bldP spid="218118" grpId="0" autoUpdateAnimBg="0"/>
      <p:bldP spid="218119" grpId="0" autoUpdateAnimBg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3523" name="Picture 17" descr="Math Proto Interface2"/>
          <p:cNvPicPr>
            <a:picLocks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hidden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3524" name="Picture 18" descr="Ch07 Ch Header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hidden">
          <a:xfrm>
            <a:off x="0" y="0"/>
            <a:ext cx="9144000" cy="1214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3525" name="TPAnswers"/>
          <p:cNvSpPr>
            <a:spLocks noGrp="1" noChangeArrowheads="1"/>
          </p:cNvSpPr>
          <p:nvPr>
            <p:ph type="body" idx="1"/>
            <p:custDataLst>
              <p:tags r:id="rId3"/>
            </p:custDataLst>
          </p:nvPr>
        </p:nvSpPr>
        <p:spPr bwMode="hidden">
          <a:xfrm>
            <a:off x="6629400" y="3733800"/>
            <a:ext cx="1447800" cy="1524000"/>
          </a:xfrm>
        </p:spPr>
        <p:txBody>
          <a:bodyPr/>
          <a:lstStyle/>
          <a:p>
            <a:pPr marL="609600" indent="-609600" eaLnBrk="1" hangingPunct="1">
              <a:buFontTx/>
              <a:buAutoNum type="arabicPeriod"/>
            </a:pPr>
            <a:r>
              <a:rPr lang="en-US" sz="2000">
                <a:solidFill>
                  <a:schemeClr val="bg1"/>
                </a:solidFill>
              </a:rPr>
              <a:t>A</a:t>
            </a:r>
          </a:p>
          <a:p>
            <a:pPr marL="609600" indent="-609600" eaLnBrk="1" hangingPunct="1">
              <a:buFontTx/>
              <a:buAutoNum type="arabicPeriod"/>
            </a:pPr>
            <a:r>
              <a:rPr lang="en-US" sz="2000">
                <a:solidFill>
                  <a:schemeClr val="bg1"/>
                </a:solidFill>
              </a:rPr>
              <a:t>B</a:t>
            </a:r>
          </a:p>
          <a:p>
            <a:pPr marL="609600" indent="-609600" eaLnBrk="1" hangingPunct="1">
              <a:buFontTx/>
              <a:buAutoNum type="arabicPeriod"/>
            </a:pPr>
            <a:r>
              <a:rPr lang="en-US" sz="2000">
                <a:solidFill>
                  <a:schemeClr val="bg1"/>
                </a:solidFill>
              </a:rPr>
              <a:t>C</a:t>
            </a:r>
          </a:p>
          <a:p>
            <a:pPr marL="609600" indent="-609600" eaLnBrk="1" hangingPunct="1">
              <a:buFontTx/>
              <a:buAutoNum type="arabicPeriod"/>
            </a:pPr>
            <a:r>
              <a:rPr lang="en-US" sz="2000">
                <a:solidFill>
                  <a:schemeClr val="bg1"/>
                </a:solidFill>
              </a:rPr>
              <a:t>D</a:t>
            </a:r>
          </a:p>
        </p:txBody>
      </p:sp>
      <p:sp>
        <p:nvSpPr>
          <p:cNvPr id="363526" name="TPQuestion"/>
          <p:cNvSpPr>
            <a:spLocks noGrp="1" noChangeArrowheads="1"/>
          </p:cNvSpPr>
          <p:nvPr>
            <p:ph type="title"/>
          </p:nvPr>
        </p:nvSpPr>
        <p:spPr>
          <a:xfrm>
            <a:off x="923925" y="6924675"/>
            <a:ext cx="8229600" cy="274638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/>
              <a:t>5Min 7-3</a:t>
            </a:r>
          </a:p>
        </p:txBody>
      </p:sp>
      <p:graphicFrame>
        <p:nvGraphicFramePr>
          <p:cNvPr id="222212" name="TPChart"/>
          <p:cNvGraphicFramePr>
            <a:graphicFrameLocks noChangeAspect="1"/>
          </p:cNvGraphicFramePr>
          <p:nvPr/>
        </p:nvGraphicFramePr>
        <p:xfrm>
          <a:off x="3817938" y="4075113"/>
          <a:ext cx="2506662" cy="2201862"/>
        </p:xfrm>
        <a:graphic>
          <a:graphicData uri="http://schemas.openxmlformats.org/presentationml/2006/ole">
            <p:oleObj spid="_x0000_s66562" name="Chart" r:id="rId9" imgW="4686300" imgH="4114800" progId="MSGraph.Chart.8">
              <p:embed followColorScheme="full"/>
            </p:oleObj>
          </a:graphicData>
        </a:graphic>
      </p:graphicFrame>
      <p:sp>
        <p:nvSpPr>
          <p:cNvPr id="222213" name="Oval 5"/>
          <p:cNvSpPr>
            <a:spLocks noChangeArrowheads="1"/>
          </p:cNvSpPr>
          <p:nvPr/>
        </p:nvSpPr>
        <p:spPr bwMode="auto">
          <a:xfrm>
            <a:off x="1100138" y="4772025"/>
            <a:ext cx="404812" cy="404813"/>
          </a:xfrm>
          <a:prstGeom prst="ellipse">
            <a:avLst/>
          </a:prstGeom>
          <a:solidFill>
            <a:srgbClr val="FFCC00"/>
          </a:solidFill>
          <a:ln w="25400">
            <a:solidFill>
              <a:srgbClr val="E01B22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2214" name="TPAnswers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1066800" y="2895600"/>
            <a:ext cx="2790825" cy="337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marL="533400" indent="-533400" algn="l">
              <a:spcBef>
                <a:spcPct val="83000"/>
              </a:spcBef>
              <a:spcAft>
                <a:spcPct val="83000"/>
              </a:spcAft>
              <a:buClr>
                <a:srgbClr val="00539D"/>
              </a:buClr>
            </a:pPr>
            <a:r>
              <a:rPr lang="pt-BR">
                <a:solidFill>
                  <a:srgbClr val="00539D"/>
                </a:solidFill>
                <a:sym typeface="Symbol" charset="2"/>
              </a:rPr>
              <a:t>A.</a:t>
            </a:r>
            <a:r>
              <a:rPr lang="pt-BR">
                <a:solidFill>
                  <a:schemeClr val="tx1"/>
                </a:solidFill>
                <a:sym typeface="Symbol" charset="2"/>
              </a:rPr>
              <a:t>	</a:t>
            </a:r>
            <a:r>
              <a:rPr lang="fr-FR">
                <a:solidFill>
                  <a:srgbClr val="000000"/>
                </a:solidFill>
                <a:ea typeface="Times New Roman" charset="0"/>
                <a:cs typeface="Times New Roman" charset="0"/>
                <a:sym typeface="Symbol" charset="2"/>
              </a:rPr>
              <a:t>35 cm</a:t>
            </a:r>
            <a:r>
              <a:rPr lang="fr-FR" baseline="40000">
                <a:solidFill>
                  <a:schemeClr val="tx1"/>
                </a:solidFill>
                <a:ea typeface="Times New Roman" charset="0"/>
                <a:cs typeface="Times New Roman" charset="0"/>
                <a:sym typeface="Symbol" charset="2"/>
              </a:rPr>
              <a:t>3</a:t>
            </a:r>
            <a:r>
              <a:rPr lang="en-US">
                <a:solidFill>
                  <a:schemeClr val="tx1"/>
                </a:solidFill>
                <a:sym typeface="Symbol" charset="2"/>
              </a:rPr>
              <a:t> </a:t>
            </a:r>
            <a:endParaRPr lang="pt-BR">
              <a:solidFill>
                <a:schemeClr val="tx1"/>
              </a:solidFill>
              <a:sym typeface="Symbol" charset="2"/>
            </a:endParaRPr>
          </a:p>
          <a:p>
            <a:pPr marL="533400" indent="-533400" algn="l">
              <a:spcBef>
                <a:spcPct val="83000"/>
              </a:spcBef>
              <a:spcAft>
                <a:spcPct val="83000"/>
              </a:spcAft>
              <a:buClr>
                <a:srgbClr val="00539D"/>
              </a:buClr>
            </a:pPr>
            <a:r>
              <a:rPr lang="pt-BR">
                <a:solidFill>
                  <a:srgbClr val="00539D"/>
                </a:solidFill>
                <a:sym typeface="Symbol" charset="2"/>
              </a:rPr>
              <a:t>B.</a:t>
            </a:r>
            <a:r>
              <a:rPr lang="pt-BR">
                <a:solidFill>
                  <a:schemeClr val="tx1"/>
                </a:solidFill>
                <a:sym typeface="Symbol" charset="2"/>
              </a:rPr>
              <a:t>	</a:t>
            </a:r>
            <a:r>
              <a:rPr lang="fr-FR">
                <a:solidFill>
                  <a:srgbClr val="000000"/>
                </a:solidFill>
                <a:ea typeface="Times New Roman" charset="0"/>
                <a:cs typeface="Times New Roman" charset="0"/>
                <a:sym typeface="Symbol" charset="2"/>
              </a:rPr>
              <a:t>50 cm</a:t>
            </a:r>
            <a:r>
              <a:rPr lang="fr-FR" baseline="40000">
                <a:solidFill>
                  <a:schemeClr val="tx1"/>
                </a:solidFill>
                <a:ea typeface="Times New Roman" charset="0"/>
                <a:cs typeface="Times New Roman" charset="0"/>
                <a:sym typeface="Symbol" charset="2"/>
              </a:rPr>
              <a:t>3</a:t>
            </a:r>
            <a:endParaRPr lang="pt-BR">
              <a:solidFill>
                <a:schemeClr val="tx1"/>
              </a:solidFill>
              <a:sym typeface="Symbol" charset="2"/>
            </a:endParaRPr>
          </a:p>
          <a:p>
            <a:pPr marL="533400" indent="-533400" algn="l">
              <a:spcBef>
                <a:spcPct val="83000"/>
              </a:spcBef>
              <a:spcAft>
                <a:spcPct val="83000"/>
              </a:spcAft>
              <a:buClr>
                <a:srgbClr val="00539D"/>
              </a:buClr>
            </a:pPr>
            <a:r>
              <a:rPr lang="pt-BR">
                <a:solidFill>
                  <a:srgbClr val="00539D"/>
                </a:solidFill>
                <a:sym typeface="Symbol" charset="2"/>
              </a:rPr>
              <a:t>C.</a:t>
            </a:r>
            <a:r>
              <a:rPr lang="pt-BR">
                <a:solidFill>
                  <a:schemeClr val="tx1"/>
                </a:solidFill>
                <a:sym typeface="Symbol" charset="2"/>
              </a:rPr>
              <a:t>	</a:t>
            </a:r>
            <a:r>
              <a:rPr lang="fr-FR">
                <a:solidFill>
                  <a:srgbClr val="000000"/>
                </a:solidFill>
                <a:ea typeface="Times New Roman" charset="0"/>
                <a:cs typeface="Times New Roman" charset="0"/>
                <a:sym typeface="Symbol" charset="2"/>
              </a:rPr>
              <a:t>70 cm</a:t>
            </a:r>
            <a:r>
              <a:rPr lang="fr-FR" baseline="40000">
                <a:solidFill>
                  <a:schemeClr val="tx1"/>
                </a:solidFill>
                <a:ea typeface="Times New Roman" charset="0"/>
                <a:cs typeface="Times New Roman" charset="0"/>
                <a:sym typeface="Symbol" charset="2"/>
              </a:rPr>
              <a:t>3</a:t>
            </a:r>
            <a:endParaRPr lang="pt-BR">
              <a:solidFill>
                <a:schemeClr val="tx1"/>
              </a:solidFill>
              <a:sym typeface="Symbol" charset="2"/>
            </a:endParaRPr>
          </a:p>
          <a:p>
            <a:pPr marL="533400" indent="-533400" algn="l">
              <a:spcBef>
                <a:spcPct val="83000"/>
              </a:spcBef>
              <a:spcAft>
                <a:spcPct val="83000"/>
              </a:spcAft>
              <a:buClr>
                <a:srgbClr val="00539D"/>
              </a:buClr>
            </a:pPr>
            <a:r>
              <a:rPr lang="pt-BR">
                <a:solidFill>
                  <a:srgbClr val="00539D"/>
                </a:solidFill>
                <a:sym typeface="Symbol" charset="2"/>
              </a:rPr>
              <a:t>D.</a:t>
            </a:r>
            <a:r>
              <a:rPr lang="pt-BR">
                <a:solidFill>
                  <a:schemeClr val="tx1"/>
                </a:solidFill>
                <a:sym typeface="Symbol" charset="2"/>
              </a:rPr>
              <a:t>	</a:t>
            </a:r>
            <a:r>
              <a:rPr lang="fr-FR">
                <a:solidFill>
                  <a:srgbClr val="000000"/>
                </a:solidFill>
                <a:ea typeface="Times New Roman" charset="0"/>
                <a:cs typeface="Times New Roman" charset="0"/>
                <a:sym typeface="Symbol" charset="2"/>
              </a:rPr>
              <a:t>1</a:t>
            </a:r>
            <a:r>
              <a:rPr lang="en-US">
                <a:solidFill>
                  <a:srgbClr val="000000"/>
                </a:solidFill>
                <a:ea typeface="Times New Roman" charset="0"/>
                <a:cs typeface="Times New Roman" charset="0"/>
                <a:sym typeface="Symbol" charset="2"/>
              </a:rPr>
              <a:t>05 </a:t>
            </a:r>
            <a:r>
              <a:rPr lang="fr-FR">
                <a:solidFill>
                  <a:srgbClr val="000000"/>
                </a:solidFill>
                <a:ea typeface="Times New Roman" charset="0"/>
                <a:cs typeface="Times New Roman" charset="0"/>
                <a:sym typeface="Symbol" charset="2"/>
              </a:rPr>
              <a:t>cm</a:t>
            </a:r>
            <a:r>
              <a:rPr lang="fr-FR" baseline="40000">
                <a:solidFill>
                  <a:schemeClr val="tx1"/>
                </a:solidFill>
                <a:ea typeface="Times New Roman" charset="0"/>
                <a:cs typeface="Times New Roman" charset="0"/>
                <a:sym typeface="Symbol" charset="2"/>
              </a:rPr>
              <a:t>3</a:t>
            </a:r>
            <a:endParaRPr lang="pt-BR" baseline="40000">
              <a:solidFill>
                <a:schemeClr val="tx1"/>
              </a:solidFill>
              <a:ea typeface="Times New Roman" charset="0"/>
              <a:cs typeface="Times New Roman" charset="0"/>
              <a:sym typeface="Symbol" charset="2"/>
            </a:endParaRPr>
          </a:p>
        </p:txBody>
      </p:sp>
      <p:sp>
        <p:nvSpPr>
          <p:cNvPr id="222215" name="TPQuestion"/>
          <p:cNvSpPr>
            <a:spLocks noChangeArrowheads="1"/>
          </p:cNvSpPr>
          <p:nvPr/>
        </p:nvSpPr>
        <p:spPr bwMode="auto">
          <a:xfrm>
            <a:off x="685800" y="1657350"/>
            <a:ext cx="457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marL="342900" algn="l">
              <a:spcBef>
                <a:spcPct val="0"/>
              </a:spcBef>
              <a:spcAft>
                <a:spcPct val="0"/>
              </a:spcAft>
            </a:pPr>
            <a:r>
              <a:rPr lang="en-US">
                <a:solidFill>
                  <a:srgbClr val="00539D"/>
                </a:solidFill>
                <a:ea typeface="Times New Roman" charset="0"/>
                <a:cs typeface="Times New Roman" charset="0"/>
              </a:rPr>
              <a:t>Find the volume of the given solid. Round to the nearest tenth if necessary.</a:t>
            </a:r>
          </a:p>
        </p:txBody>
      </p:sp>
      <p:pic>
        <p:nvPicPr>
          <p:cNvPr id="222216" name="Picture 8" descr="Example3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573088" y="1638300"/>
            <a:ext cx="457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3531" name="Picture 9" descr="CheckPointICON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7359650" y="5802313"/>
            <a:ext cx="1346200" cy="414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3532" name="Picture 10" descr="Math NAV-FWD2">
            <a:hlinkClick r:id="" action="ppaction://hlinkshowjump?jump=nextslide" highlightClick="1"/>
          </p:cNvPr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hidden">
          <a:xfrm>
            <a:off x="8180388" y="6465888"/>
            <a:ext cx="461962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3533" name="Picture 11" descr="Math NAV-BKD2">
            <a:hlinkClick r:id="" action="ppaction://hlinkshowjump?jump=previousslide" highlightClick="1"/>
          </p:cNvPr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hidden">
          <a:xfrm>
            <a:off x="7708900" y="6465888"/>
            <a:ext cx="461963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3534" name="Picture 14" descr="Math NAV-LessBack2">
            <a:hlinkClick r:id="" action="ppaction://noaction" highlightClick="1"/>
          </p:cNvPr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hidden">
          <a:xfrm>
            <a:off x="7239000" y="6465888"/>
            <a:ext cx="461963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3535" name="Text Box 15"/>
          <p:cNvSpPr txBox="1">
            <a:spLocks noChangeArrowheads="1"/>
          </p:cNvSpPr>
          <p:nvPr/>
        </p:nvSpPr>
        <p:spPr bwMode="auto">
          <a:xfrm>
            <a:off x="4848225" y="752475"/>
            <a:ext cx="235743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000"/>
              <a:t> (over Lesson 7-6)</a:t>
            </a:r>
          </a:p>
        </p:txBody>
      </p:sp>
      <p:pic>
        <p:nvPicPr>
          <p:cNvPr id="363536" name="Picture 16" descr="FiveMinuteCheck"/>
          <p:cNvPicPr>
            <a:picLocks noChangeAspect="1" noChangeArrowheads="1"/>
          </p:cNvPicPr>
          <p:nvPr/>
        </p:nvPicPr>
        <p:blipFill>
          <a:blip r:embed="rId15"/>
          <a:srcRect t="5835"/>
          <a:stretch>
            <a:fillRect/>
          </a:stretch>
        </p:blipFill>
        <p:spPr bwMode="auto">
          <a:xfrm>
            <a:off x="1255713" y="619125"/>
            <a:ext cx="3657600" cy="563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2227" name="Picture 19" descr="5m_7_7C"/>
          <p:cNvPicPr>
            <a:picLocks noChangeAspect="1" noChangeArrowheads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>
            <a:off x="5867400" y="1552575"/>
            <a:ext cx="2614613" cy="2197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2"/>
    </p:custData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2222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222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222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222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" dur="500"/>
                                        <p:tgtEl>
                                          <p:spTgt spid="2222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OleChart spid="222212" grpId="0"/>
      <p:bldP spid="222213" grpId="0" animBg="1"/>
      <p:bldP spid="222214" grpId="0" autoUpdateAnimBg="0"/>
      <p:bldP spid="222215" grpId="0" autoUpdateAnimBg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9667" name="Picture 15" descr="Math Proto Interface2"/>
          <p:cNvPicPr>
            <a:picLocks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hidden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9668" name="Picture 16" descr="Ch07 Ch Header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hidden">
          <a:xfrm>
            <a:off x="0" y="0"/>
            <a:ext cx="9144000" cy="1214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9669" name="TPAnswers"/>
          <p:cNvSpPr>
            <a:spLocks noGrp="1" noChangeArrowheads="1"/>
          </p:cNvSpPr>
          <p:nvPr>
            <p:ph type="body" idx="1"/>
            <p:custDataLst>
              <p:tags r:id="rId3"/>
            </p:custDataLst>
          </p:nvPr>
        </p:nvSpPr>
        <p:spPr bwMode="hidden">
          <a:xfrm>
            <a:off x="7162800" y="4495800"/>
            <a:ext cx="1447800" cy="1524000"/>
          </a:xfrm>
        </p:spPr>
        <p:txBody>
          <a:bodyPr/>
          <a:lstStyle/>
          <a:p>
            <a:pPr marL="609600" indent="-609600" eaLnBrk="1" hangingPunct="1">
              <a:buFontTx/>
              <a:buAutoNum type="alphaUcPeriod"/>
            </a:pPr>
            <a:r>
              <a:rPr lang="en-US" sz="2000">
                <a:solidFill>
                  <a:schemeClr val="bg1"/>
                </a:solidFill>
              </a:rPr>
              <a:t>A</a:t>
            </a:r>
          </a:p>
          <a:p>
            <a:pPr marL="609600" indent="-609600" eaLnBrk="1" hangingPunct="1">
              <a:buFontTx/>
              <a:buAutoNum type="alphaUcPeriod"/>
            </a:pPr>
            <a:r>
              <a:rPr lang="en-US" sz="2000">
                <a:solidFill>
                  <a:schemeClr val="bg1"/>
                </a:solidFill>
              </a:rPr>
              <a:t>B</a:t>
            </a:r>
          </a:p>
          <a:p>
            <a:pPr marL="609600" indent="-609600" eaLnBrk="1" hangingPunct="1">
              <a:buFontTx/>
              <a:buAutoNum type="alphaUcPeriod"/>
            </a:pPr>
            <a:r>
              <a:rPr lang="en-US" sz="2000">
                <a:solidFill>
                  <a:schemeClr val="bg1"/>
                </a:solidFill>
              </a:rPr>
              <a:t>C</a:t>
            </a:r>
          </a:p>
          <a:p>
            <a:pPr marL="609600" indent="-609600" eaLnBrk="1" hangingPunct="1">
              <a:buFontTx/>
              <a:buAutoNum type="alphaUcPeriod"/>
            </a:pPr>
            <a:r>
              <a:rPr lang="en-US" sz="2000">
                <a:solidFill>
                  <a:schemeClr val="bg1"/>
                </a:solidFill>
              </a:rPr>
              <a:t>D</a:t>
            </a:r>
          </a:p>
        </p:txBody>
      </p:sp>
      <p:sp>
        <p:nvSpPr>
          <p:cNvPr id="369670" name="TPQuestion"/>
          <p:cNvSpPr>
            <a:spLocks noGrp="1" noChangeArrowheads="1"/>
          </p:cNvSpPr>
          <p:nvPr>
            <p:ph type="title"/>
          </p:nvPr>
        </p:nvSpPr>
        <p:spPr>
          <a:xfrm>
            <a:off x="923925" y="6924675"/>
            <a:ext cx="8229600" cy="274638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/>
              <a:t>5Min 8-1</a:t>
            </a:r>
          </a:p>
        </p:txBody>
      </p:sp>
      <p:graphicFrame>
        <p:nvGraphicFramePr>
          <p:cNvPr id="287748" name="TPChart"/>
          <p:cNvGraphicFramePr>
            <a:graphicFrameLocks noChangeAspect="1"/>
          </p:cNvGraphicFramePr>
          <p:nvPr/>
        </p:nvGraphicFramePr>
        <p:xfrm>
          <a:off x="4800600" y="3476625"/>
          <a:ext cx="2465388" cy="2771775"/>
        </p:xfrm>
        <a:graphic>
          <a:graphicData uri="http://schemas.openxmlformats.org/presentationml/2006/ole">
            <p:oleObj spid="_x0000_s68610" name="Chart" r:id="rId9" imgW="4572000" imgH="5143500" progId="MSGraph.Chart.8">
              <p:embed followColorScheme="full"/>
            </p:oleObj>
          </a:graphicData>
        </a:graphic>
      </p:graphicFrame>
      <p:sp>
        <p:nvSpPr>
          <p:cNvPr id="287749" name="Oval 5"/>
          <p:cNvSpPr>
            <a:spLocks noChangeArrowheads="1"/>
          </p:cNvSpPr>
          <p:nvPr/>
        </p:nvSpPr>
        <p:spPr bwMode="auto">
          <a:xfrm>
            <a:off x="1090613" y="3835400"/>
            <a:ext cx="404812" cy="404813"/>
          </a:xfrm>
          <a:prstGeom prst="ellipse">
            <a:avLst/>
          </a:prstGeom>
          <a:solidFill>
            <a:srgbClr val="FFCC00"/>
          </a:solidFill>
          <a:ln w="25400">
            <a:solidFill>
              <a:srgbClr val="E01B22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7750" name="TPAnswers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1066800" y="2895600"/>
            <a:ext cx="2790825" cy="3529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marL="533400" indent="-533400" algn="l">
              <a:spcBef>
                <a:spcPct val="83000"/>
              </a:spcBef>
              <a:spcAft>
                <a:spcPct val="83000"/>
              </a:spcAft>
              <a:buClr>
                <a:srgbClr val="00539D"/>
              </a:buClr>
            </a:pPr>
            <a:r>
              <a:rPr lang="pt-BR">
                <a:solidFill>
                  <a:srgbClr val="00539D"/>
                </a:solidFill>
                <a:sym typeface="Symbol" charset="2"/>
              </a:rPr>
              <a:t>A.</a:t>
            </a:r>
            <a:r>
              <a:rPr lang="pt-BR">
                <a:solidFill>
                  <a:schemeClr val="tx1"/>
                </a:solidFill>
                <a:sym typeface="Symbol" charset="2"/>
              </a:rPr>
              <a:t>	</a:t>
            </a:r>
            <a:r>
              <a:rPr lang="en-US">
                <a:solidFill>
                  <a:srgbClr val="000000"/>
                </a:solidFill>
                <a:ea typeface="Times New Roman" charset="0"/>
                <a:cs typeface="Times New Roman" charset="0"/>
                <a:sym typeface="Symbol" charset="2"/>
              </a:rPr>
              <a:t>257.6 yd</a:t>
            </a:r>
            <a:r>
              <a:rPr lang="en-US" baseline="40000">
                <a:solidFill>
                  <a:schemeClr val="tx1"/>
                </a:solidFill>
                <a:ea typeface="Times New Roman" charset="0"/>
                <a:cs typeface="Times New Roman" charset="0"/>
                <a:sym typeface="Symbol" charset="2"/>
              </a:rPr>
              <a:t>2</a:t>
            </a:r>
            <a:r>
              <a:rPr lang="en-US">
                <a:solidFill>
                  <a:schemeClr val="tx1"/>
                </a:solidFill>
                <a:sym typeface="Symbol" charset="2"/>
              </a:rPr>
              <a:t> </a:t>
            </a:r>
            <a:endParaRPr lang="pt-BR">
              <a:solidFill>
                <a:schemeClr val="tx1"/>
              </a:solidFill>
              <a:sym typeface="Symbol" charset="2"/>
            </a:endParaRPr>
          </a:p>
          <a:p>
            <a:pPr marL="533400" indent="-533400" algn="l">
              <a:spcBef>
                <a:spcPct val="83000"/>
              </a:spcBef>
              <a:spcAft>
                <a:spcPct val="83000"/>
              </a:spcAft>
              <a:buClr>
                <a:srgbClr val="00539D"/>
              </a:buClr>
            </a:pPr>
            <a:r>
              <a:rPr lang="pt-BR">
                <a:solidFill>
                  <a:srgbClr val="00539D"/>
                </a:solidFill>
                <a:sym typeface="Symbol" charset="2"/>
              </a:rPr>
              <a:t>B.</a:t>
            </a:r>
            <a:r>
              <a:rPr lang="pt-BR">
                <a:solidFill>
                  <a:schemeClr val="tx1"/>
                </a:solidFill>
                <a:sym typeface="Symbol" charset="2"/>
              </a:rPr>
              <a:t>	</a:t>
            </a:r>
            <a:r>
              <a:rPr lang="en-US">
                <a:solidFill>
                  <a:srgbClr val="000000"/>
                </a:solidFill>
                <a:ea typeface="Times New Roman" charset="0"/>
                <a:cs typeface="Times New Roman" charset="0"/>
                <a:sym typeface="Symbol" charset="2"/>
              </a:rPr>
              <a:t>229.3 yd</a:t>
            </a:r>
            <a:r>
              <a:rPr lang="en-US" baseline="40000">
                <a:solidFill>
                  <a:schemeClr val="tx1"/>
                </a:solidFill>
                <a:ea typeface="Times New Roman" charset="0"/>
                <a:cs typeface="Times New Roman" charset="0"/>
                <a:sym typeface="Symbol" charset="2"/>
              </a:rPr>
              <a:t>2</a:t>
            </a:r>
            <a:endParaRPr lang="pt-BR">
              <a:solidFill>
                <a:schemeClr val="tx1"/>
              </a:solidFill>
              <a:sym typeface="Symbol" charset="2"/>
            </a:endParaRPr>
          </a:p>
          <a:p>
            <a:pPr marL="533400" indent="-533400" algn="l">
              <a:spcBef>
                <a:spcPct val="83000"/>
              </a:spcBef>
              <a:spcAft>
                <a:spcPct val="83000"/>
              </a:spcAft>
              <a:buClr>
                <a:srgbClr val="00539D"/>
              </a:buClr>
            </a:pPr>
            <a:r>
              <a:rPr lang="pt-BR">
                <a:solidFill>
                  <a:srgbClr val="00539D"/>
                </a:solidFill>
                <a:sym typeface="Symbol" charset="2"/>
              </a:rPr>
              <a:t>C.</a:t>
            </a:r>
            <a:r>
              <a:rPr lang="pt-BR">
                <a:solidFill>
                  <a:schemeClr val="tx1"/>
                </a:solidFill>
                <a:sym typeface="Symbol" charset="2"/>
              </a:rPr>
              <a:t>	</a:t>
            </a:r>
            <a:r>
              <a:rPr lang="en-US">
                <a:solidFill>
                  <a:srgbClr val="000000"/>
                </a:solidFill>
                <a:ea typeface="Times New Roman" charset="0"/>
                <a:cs typeface="Times New Roman" charset="0"/>
                <a:sym typeface="Symbol" charset="2"/>
              </a:rPr>
              <a:t>116.2 yd</a:t>
            </a:r>
            <a:r>
              <a:rPr lang="en-US" baseline="40000">
                <a:solidFill>
                  <a:schemeClr val="tx1"/>
                </a:solidFill>
                <a:ea typeface="Times New Roman" charset="0"/>
                <a:cs typeface="Times New Roman" charset="0"/>
                <a:sym typeface="Symbol" charset="2"/>
              </a:rPr>
              <a:t>2</a:t>
            </a:r>
            <a:endParaRPr lang="pt-BR">
              <a:solidFill>
                <a:schemeClr val="tx1"/>
              </a:solidFill>
              <a:sym typeface="Symbol" charset="2"/>
            </a:endParaRPr>
          </a:p>
          <a:p>
            <a:pPr marL="533400" indent="-533400" algn="l">
              <a:spcBef>
                <a:spcPct val="83000"/>
              </a:spcBef>
              <a:spcAft>
                <a:spcPct val="83000"/>
              </a:spcAft>
              <a:buClr>
                <a:srgbClr val="00539D"/>
              </a:buClr>
            </a:pPr>
            <a:r>
              <a:rPr lang="pt-BR">
                <a:solidFill>
                  <a:srgbClr val="00539D"/>
                </a:solidFill>
                <a:sym typeface="Symbol" charset="2"/>
              </a:rPr>
              <a:t>D.</a:t>
            </a:r>
            <a:r>
              <a:rPr lang="pt-BR">
                <a:solidFill>
                  <a:schemeClr val="tx1"/>
                </a:solidFill>
                <a:sym typeface="Symbol" charset="2"/>
              </a:rPr>
              <a:t>	</a:t>
            </a:r>
            <a:r>
              <a:rPr lang="en-US">
                <a:solidFill>
                  <a:srgbClr val="000000"/>
                </a:solidFill>
                <a:ea typeface="Times New Roman" charset="0"/>
                <a:cs typeface="Times New Roman" charset="0"/>
                <a:sym typeface="Symbol" charset="2"/>
              </a:rPr>
              <a:t>58.1 yd</a:t>
            </a:r>
            <a:r>
              <a:rPr lang="en-US" baseline="40000">
                <a:solidFill>
                  <a:schemeClr val="tx1"/>
                </a:solidFill>
                <a:ea typeface="Times New Roman" charset="0"/>
                <a:cs typeface="Times New Roman" charset="0"/>
                <a:sym typeface="Symbol" charset="2"/>
              </a:rPr>
              <a:t>2</a:t>
            </a:r>
            <a:endParaRPr lang="pt-BR" baseline="40000">
              <a:solidFill>
                <a:schemeClr val="tx1"/>
              </a:solidFill>
              <a:ea typeface="Times New Roman" charset="0"/>
              <a:cs typeface="Times New Roman" charset="0"/>
              <a:sym typeface="Symbol" charset="2"/>
            </a:endParaRPr>
          </a:p>
        </p:txBody>
      </p:sp>
      <p:sp>
        <p:nvSpPr>
          <p:cNvPr id="287751" name="TPQuestion"/>
          <p:cNvSpPr>
            <a:spLocks noChangeArrowheads="1"/>
          </p:cNvSpPr>
          <p:nvPr/>
        </p:nvSpPr>
        <p:spPr bwMode="auto">
          <a:xfrm>
            <a:off x="685800" y="1657350"/>
            <a:ext cx="4953000" cy="1077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marL="342900" algn="l">
              <a:spcBef>
                <a:spcPct val="0"/>
              </a:spcBef>
              <a:spcAft>
                <a:spcPct val="0"/>
              </a:spcAft>
            </a:pPr>
            <a:r>
              <a:rPr lang="en-US">
                <a:solidFill>
                  <a:srgbClr val="00539D"/>
                </a:solidFill>
                <a:ea typeface="Times New Roman" charset="0"/>
                <a:cs typeface="Times New Roman" charset="0"/>
              </a:rPr>
              <a:t>Find the surface area of the given solid. Round to the nearest tenth if necessary.</a:t>
            </a:r>
          </a:p>
        </p:txBody>
      </p:sp>
      <p:pic>
        <p:nvPicPr>
          <p:cNvPr id="287752" name="Picture 8" descr="Example1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573088" y="1638300"/>
            <a:ext cx="457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9675" name="Picture 9" descr="CheckPointICON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7359650" y="5802313"/>
            <a:ext cx="1346200" cy="414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9676" name="Picture 10" descr="Math NAV-FWD2">
            <a:hlinkClick r:id="" action="ppaction://hlinkshowjump?jump=nextslide" highlightClick="1"/>
          </p:cNvPr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hidden">
          <a:xfrm>
            <a:off x="8180388" y="6465888"/>
            <a:ext cx="461962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9677" name="Picture 11" descr="Math NAV-BKD2DEAD">
            <a:hlinkClick r:id="" action="ppaction://noaction" highlightClick="1"/>
          </p:cNvPr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hidden">
          <a:xfrm>
            <a:off x="7708900" y="6465888"/>
            <a:ext cx="461963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9678" name="Picture 12" descr="Math NAV-LessBack2">
            <a:hlinkClick r:id="" action="ppaction://noaction" highlightClick="1"/>
          </p:cNvPr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hidden">
          <a:xfrm>
            <a:off x="7239000" y="6465888"/>
            <a:ext cx="461963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9679" name="Text Box 13"/>
          <p:cNvSpPr txBox="1">
            <a:spLocks noChangeArrowheads="1"/>
          </p:cNvSpPr>
          <p:nvPr/>
        </p:nvSpPr>
        <p:spPr bwMode="auto">
          <a:xfrm>
            <a:off x="4848225" y="752475"/>
            <a:ext cx="235743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000"/>
              <a:t> (over Lesson 7-7)</a:t>
            </a:r>
          </a:p>
        </p:txBody>
      </p:sp>
      <p:pic>
        <p:nvPicPr>
          <p:cNvPr id="369680" name="Picture 14" descr="FiveMinuteCheck"/>
          <p:cNvPicPr>
            <a:picLocks noChangeAspect="1" noChangeArrowheads="1"/>
          </p:cNvPicPr>
          <p:nvPr/>
        </p:nvPicPr>
        <p:blipFill>
          <a:blip r:embed="rId15"/>
          <a:srcRect t="5835"/>
          <a:stretch>
            <a:fillRect/>
          </a:stretch>
        </p:blipFill>
        <p:spPr bwMode="auto">
          <a:xfrm>
            <a:off x="1255713" y="619125"/>
            <a:ext cx="3657600" cy="563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7761" name="Picture 17" descr="5m_7_8A"/>
          <p:cNvPicPr>
            <a:picLocks noChangeAspect="1" noChangeArrowheads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>
            <a:off x="5753100" y="1287463"/>
            <a:ext cx="2660650" cy="2160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2"/>
    </p:custData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7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2877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7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877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7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2877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7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877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7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" dur="500"/>
                                        <p:tgtEl>
                                          <p:spTgt spid="2877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OleChart spid="287748" grpId="0"/>
      <p:bldP spid="287749" grpId="0" animBg="1"/>
      <p:bldP spid="287750" grpId="0" autoUpdateAnimBg="0"/>
      <p:bldP spid="287751" grpId="0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3763" name="Picture 15" descr="Math Proto Interface2"/>
          <p:cNvPicPr>
            <a:picLocks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hidden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3764" name="Picture 16" descr="Ch07 Ch Header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hidden">
          <a:xfrm>
            <a:off x="0" y="0"/>
            <a:ext cx="9144000" cy="1214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73765" name="TPAnswers"/>
          <p:cNvSpPr>
            <a:spLocks noGrp="1" noChangeArrowheads="1"/>
          </p:cNvSpPr>
          <p:nvPr>
            <p:ph type="body" idx="1"/>
            <p:custDataLst>
              <p:tags r:id="rId3"/>
            </p:custDataLst>
          </p:nvPr>
        </p:nvSpPr>
        <p:spPr bwMode="hidden">
          <a:xfrm>
            <a:off x="6629400" y="3733800"/>
            <a:ext cx="1447800" cy="1524000"/>
          </a:xfrm>
        </p:spPr>
        <p:txBody>
          <a:bodyPr/>
          <a:lstStyle/>
          <a:p>
            <a:pPr marL="609600" indent="-609600" eaLnBrk="1" hangingPunct="1">
              <a:buFontTx/>
              <a:buAutoNum type="arabicPeriod"/>
            </a:pPr>
            <a:r>
              <a:rPr lang="en-US" sz="2000">
                <a:solidFill>
                  <a:schemeClr val="bg1"/>
                </a:solidFill>
              </a:rPr>
              <a:t>A</a:t>
            </a:r>
          </a:p>
          <a:p>
            <a:pPr marL="609600" indent="-609600" eaLnBrk="1" hangingPunct="1">
              <a:buFontTx/>
              <a:buAutoNum type="arabicPeriod"/>
            </a:pPr>
            <a:r>
              <a:rPr lang="en-US" sz="2000">
                <a:solidFill>
                  <a:schemeClr val="bg1"/>
                </a:solidFill>
              </a:rPr>
              <a:t>B</a:t>
            </a:r>
          </a:p>
          <a:p>
            <a:pPr marL="609600" indent="-609600" eaLnBrk="1" hangingPunct="1">
              <a:buFontTx/>
              <a:buAutoNum type="arabicPeriod"/>
            </a:pPr>
            <a:r>
              <a:rPr lang="en-US" sz="2000">
                <a:solidFill>
                  <a:schemeClr val="bg1"/>
                </a:solidFill>
              </a:rPr>
              <a:t>C</a:t>
            </a:r>
          </a:p>
          <a:p>
            <a:pPr marL="609600" indent="-609600" eaLnBrk="1" hangingPunct="1">
              <a:buFontTx/>
              <a:buAutoNum type="arabicPeriod"/>
            </a:pPr>
            <a:r>
              <a:rPr lang="en-US" sz="2000">
                <a:solidFill>
                  <a:schemeClr val="bg1"/>
                </a:solidFill>
              </a:rPr>
              <a:t>D</a:t>
            </a:r>
          </a:p>
        </p:txBody>
      </p:sp>
      <p:sp>
        <p:nvSpPr>
          <p:cNvPr id="373766" name="TPQuestion"/>
          <p:cNvSpPr>
            <a:spLocks noGrp="1" noChangeArrowheads="1"/>
          </p:cNvSpPr>
          <p:nvPr>
            <p:ph type="title"/>
          </p:nvPr>
        </p:nvSpPr>
        <p:spPr>
          <a:xfrm>
            <a:off x="923925" y="6924675"/>
            <a:ext cx="8229600" cy="274638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/>
              <a:t>5Min 8-3</a:t>
            </a:r>
          </a:p>
        </p:txBody>
      </p:sp>
      <p:graphicFrame>
        <p:nvGraphicFramePr>
          <p:cNvPr id="289796" name="TPChart"/>
          <p:cNvGraphicFramePr>
            <a:graphicFrameLocks noChangeAspect="1"/>
          </p:cNvGraphicFramePr>
          <p:nvPr/>
        </p:nvGraphicFramePr>
        <p:xfrm>
          <a:off x="4343400" y="3838575"/>
          <a:ext cx="2741613" cy="2409825"/>
        </p:xfrm>
        <a:graphic>
          <a:graphicData uri="http://schemas.openxmlformats.org/presentationml/2006/ole">
            <p:oleObj spid="_x0000_s70658" name="Chart" r:id="rId9" imgW="4686300" imgH="4114800" progId="MSGraph.Chart.8">
              <p:embed followColorScheme="full"/>
            </p:oleObj>
          </a:graphicData>
        </a:graphic>
      </p:graphicFrame>
      <p:sp>
        <p:nvSpPr>
          <p:cNvPr id="289797" name="Oval 5"/>
          <p:cNvSpPr>
            <a:spLocks noChangeArrowheads="1"/>
          </p:cNvSpPr>
          <p:nvPr/>
        </p:nvSpPr>
        <p:spPr bwMode="auto">
          <a:xfrm>
            <a:off x="1090613" y="3800475"/>
            <a:ext cx="404812" cy="404813"/>
          </a:xfrm>
          <a:prstGeom prst="ellipse">
            <a:avLst/>
          </a:prstGeom>
          <a:solidFill>
            <a:srgbClr val="FFCC00"/>
          </a:solidFill>
          <a:ln w="25400">
            <a:solidFill>
              <a:srgbClr val="E01B22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9798" name="TPAnswers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1066800" y="2867025"/>
            <a:ext cx="2790825" cy="337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marL="533400" indent="-533400" algn="l">
              <a:spcBef>
                <a:spcPct val="83000"/>
              </a:spcBef>
              <a:spcAft>
                <a:spcPct val="83000"/>
              </a:spcAft>
              <a:buClr>
                <a:srgbClr val="00539D"/>
              </a:buClr>
            </a:pPr>
            <a:r>
              <a:rPr lang="pt-BR">
                <a:solidFill>
                  <a:srgbClr val="00539D"/>
                </a:solidFill>
                <a:sym typeface="Symbol" charset="2"/>
              </a:rPr>
              <a:t>A.</a:t>
            </a:r>
            <a:r>
              <a:rPr lang="pt-BR">
                <a:solidFill>
                  <a:schemeClr val="tx1"/>
                </a:solidFill>
                <a:sym typeface="Symbol" charset="2"/>
              </a:rPr>
              <a:t>	</a:t>
            </a:r>
            <a:r>
              <a:rPr lang="en-US">
                <a:solidFill>
                  <a:srgbClr val="000000"/>
                </a:solidFill>
                <a:ea typeface="Times New Roman" charset="0"/>
                <a:cs typeface="Times New Roman" charset="0"/>
                <a:sym typeface="Symbol" charset="2"/>
              </a:rPr>
              <a:t>1,442.9 m</a:t>
            </a:r>
            <a:r>
              <a:rPr lang="en-US" baseline="40000">
                <a:solidFill>
                  <a:schemeClr val="tx1"/>
                </a:solidFill>
                <a:ea typeface="Times New Roman" charset="0"/>
                <a:cs typeface="Times New Roman" charset="0"/>
                <a:sym typeface="Symbol" charset="2"/>
              </a:rPr>
              <a:t>2</a:t>
            </a:r>
            <a:r>
              <a:rPr lang="en-US">
                <a:solidFill>
                  <a:schemeClr val="tx1"/>
                </a:solidFill>
                <a:sym typeface="Symbol" charset="2"/>
              </a:rPr>
              <a:t> </a:t>
            </a:r>
            <a:endParaRPr lang="pt-BR">
              <a:solidFill>
                <a:schemeClr val="tx1"/>
              </a:solidFill>
              <a:sym typeface="Symbol" charset="2"/>
            </a:endParaRPr>
          </a:p>
          <a:p>
            <a:pPr marL="533400" indent="-533400" algn="l">
              <a:spcBef>
                <a:spcPct val="83000"/>
              </a:spcBef>
              <a:spcAft>
                <a:spcPct val="83000"/>
              </a:spcAft>
              <a:buClr>
                <a:srgbClr val="00539D"/>
              </a:buClr>
            </a:pPr>
            <a:r>
              <a:rPr lang="pt-BR">
                <a:solidFill>
                  <a:srgbClr val="00539D"/>
                </a:solidFill>
                <a:sym typeface="Symbol" charset="2"/>
              </a:rPr>
              <a:t>B.</a:t>
            </a:r>
            <a:r>
              <a:rPr lang="pt-BR">
                <a:solidFill>
                  <a:schemeClr val="tx1"/>
                </a:solidFill>
                <a:sym typeface="Symbol" charset="2"/>
              </a:rPr>
              <a:t>	</a:t>
            </a:r>
            <a:r>
              <a:rPr lang="en-US">
                <a:solidFill>
                  <a:srgbClr val="000000"/>
                </a:solidFill>
                <a:ea typeface="Times New Roman" charset="0"/>
                <a:cs typeface="Times New Roman" charset="0"/>
                <a:sym typeface="Symbol" charset="2"/>
              </a:rPr>
              <a:t>752.6 m</a:t>
            </a:r>
            <a:r>
              <a:rPr lang="en-US" baseline="40000">
                <a:solidFill>
                  <a:schemeClr val="tx1"/>
                </a:solidFill>
                <a:ea typeface="Times New Roman" charset="0"/>
                <a:cs typeface="Times New Roman" charset="0"/>
                <a:sym typeface="Symbol" charset="2"/>
              </a:rPr>
              <a:t>2</a:t>
            </a:r>
            <a:endParaRPr lang="pt-BR">
              <a:solidFill>
                <a:schemeClr val="tx1"/>
              </a:solidFill>
              <a:sym typeface="Symbol" charset="2"/>
            </a:endParaRPr>
          </a:p>
          <a:p>
            <a:pPr marL="533400" indent="-533400" algn="l">
              <a:spcBef>
                <a:spcPct val="83000"/>
              </a:spcBef>
              <a:spcAft>
                <a:spcPct val="83000"/>
              </a:spcAft>
              <a:buClr>
                <a:srgbClr val="00539D"/>
              </a:buClr>
            </a:pPr>
            <a:r>
              <a:rPr lang="pt-BR">
                <a:solidFill>
                  <a:srgbClr val="00539D"/>
                </a:solidFill>
                <a:sym typeface="Symbol" charset="2"/>
              </a:rPr>
              <a:t>C.</a:t>
            </a:r>
            <a:r>
              <a:rPr lang="pt-BR">
                <a:solidFill>
                  <a:schemeClr val="tx1"/>
                </a:solidFill>
                <a:sym typeface="Symbol" charset="2"/>
              </a:rPr>
              <a:t>	</a:t>
            </a:r>
            <a:r>
              <a:rPr lang="en-US">
                <a:solidFill>
                  <a:srgbClr val="000000"/>
                </a:solidFill>
                <a:ea typeface="Times New Roman" charset="0"/>
                <a:cs typeface="Times New Roman" charset="0"/>
                <a:sym typeface="Symbol" charset="2"/>
              </a:rPr>
              <a:t>501.8 m</a:t>
            </a:r>
            <a:r>
              <a:rPr lang="en-US" baseline="40000">
                <a:solidFill>
                  <a:schemeClr val="tx1"/>
                </a:solidFill>
                <a:ea typeface="Times New Roman" charset="0"/>
                <a:cs typeface="Times New Roman" charset="0"/>
                <a:sym typeface="Symbol" charset="2"/>
              </a:rPr>
              <a:t>2</a:t>
            </a:r>
            <a:endParaRPr lang="pt-BR">
              <a:solidFill>
                <a:schemeClr val="tx1"/>
              </a:solidFill>
              <a:sym typeface="Symbol" charset="2"/>
            </a:endParaRPr>
          </a:p>
          <a:p>
            <a:pPr marL="533400" indent="-533400" algn="l">
              <a:spcBef>
                <a:spcPct val="83000"/>
              </a:spcBef>
              <a:spcAft>
                <a:spcPct val="83000"/>
              </a:spcAft>
              <a:buClr>
                <a:srgbClr val="00539D"/>
              </a:buClr>
            </a:pPr>
            <a:r>
              <a:rPr lang="pt-BR">
                <a:solidFill>
                  <a:srgbClr val="00539D"/>
                </a:solidFill>
                <a:sym typeface="Symbol" charset="2"/>
              </a:rPr>
              <a:t>D.</a:t>
            </a:r>
            <a:r>
              <a:rPr lang="pt-BR">
                <a:solidFill>
                  <a:schemeClr val="tx1"/>
                </a:solidFill>
                <a:sym typeface="Symbol" charset="2"/>
              </a:rPr>
              <a:t>	</a:t>
            </a:r>
            <a:r>
              <a:rPr lang="en-US">
                <a:solidFill>
                  <a:srgbClr val="000000"/>
                </a:solidFill>
                <a:ea typeface="Times New Roman" charset="0"/>
                <a:cs typeface="Times New Roman" charset="0"/>
                <a:sym typeface="Symbol" charset="2"/>
              </a:rPr>
              <a:t>201.6 m</a:t>
            </a:r>
            <a:r>
              <a:rPr lang="en-US" baseline="40000">
                <a:solidFill>
                  <a:schemeClr val="tx1"/>
                </a:solidFill>
                <a:ea typeface="Times New Roman" charset="0"/>
                <a:cs typeface="Times New Roman" charset="0"/>
                <a:sym typeface="Symbol" charset="2"/>
              </a:rPr>
              <a:t>2</a:t>
            </a:r>
            <a:endParaRPr lang="pt-BR" baseline="40000">
              <a:solidFill>
                <a:schemeClr val="tx1"/>
              </a:solidFill>
              <a:ea typeface="Times New Roman" charset="0"/>
              <a:cs typeface="Times New Roman" charset="0"/>
              <a:sym typeface="Symbol" charset="2"/>
            </a:endParaRPr>
          </a:p>
        </p:txBody>
      </p:sp>
      <p:sp>
        <p:nvSpPr>
          <p:cNvPr id="289799" name="TPQuestion"/>
          <p:cNvSpPr>
            <a:spLocks noChangeArrowheads="1"/>
          </p:cNvSpPr>
          <p:nvPr/>
        </p:nvSpPr>
        <p:spPr bwMode="auto">
          <a:xfrm>
            <a:off x="685800" y="1657350"/>
            <a:ext cx="5181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marL="342900" algn="l">
              <a:spcBef>
                <a:spcPct val="0"/>
              </a:spcBef>
              <a:spcAft>
                <a:spcPct val="0"/>
              </a:spcAft>
            </a:pPr>
            <a:r>
              <a:rPr lang="en-US">
                <a:solidFill>
                  <a:srgbClr val="00539D"/>
                </a:solidFill>
                <a:ea typeface="Times New Roman" charset="0"/>
                <a:cs typeface="Times New Roman" charset="0"/>
              </a:rPr>
              <a:t>Find the surface area of the given solid. Round to the nearest tenth if necessary.</a:t>
            </a:r>
          </a:p>
        </p:txBody>
      </p:sp>
      <p:pic>
        <p:nvPicPr>
          <p:cNvPr id="289800" name="Picture 8" descr="Example3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573088" y="1638300"/>
            <a:ext cx="457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3771" name="Picture 9" descr="CheckPointICON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7359650" y="5802313"/>
            <a:ext cx="1346200" cy="414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3772" name="Picture 10" descr="Math NAV-FWD2">
            <a:hlinkClick r:id="" action="ppaction://hlinkshowjump?jump=nextslide" highlightClick="1"/>
          </p:cNvPr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hidden">
          <a:xfrm>
            <a:off x="8180388" y="6465888"/>
            <a:ext cx="461962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3773" name="Picture 11" descr="Math NAV-BKD2">
            <a:hlinkClick r:id="" action="ppaction://hlinkshowjump?jump=previousslide" highlightClick="1"/>
          </p:cNvPr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hidden">
          <a:xfrm>
            <a:off x="7708900" y="6465888"/>
            <a:ext cx="461963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3774" name="Picture 12" descr="Math NAV-LessBack2">
            <a:hlinkClick r:id="" action="ppaction://noaction" highlightClick="1"/>
          </p:cNvPr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hidden">
          <a:xfrm>
            <a:off x="7239000" y="6465888"/>
            <a:ext cx="461963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73775" name="Text Box 13"/>
          <p:cNvSpPr txBox="1">
            <a:spLocks noChangeArrowheads="1"/>
          </p:cNvSpPr>
          <p:nvPr/>
        </p:nvSpPr>
        <p:spPr bwMode="auto">
          <a:xfrm>
            <a:off x="4848225" y="752475"/>
            <a:ext cx="235743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000"/>
              <a:t> (over Lesson 7-7)</a:t>
            </a:r>
          </a:p>
        </p:txBody>
      </p:sp>
      <p:pic>
        <p:nvPicPr>
          <p:cNvPr id="373776" name="Picture 14" descr="FiveMinuteCheck"/>
          <p:cNvPicPr>
            <a:picLocks noChangeAspect="1" noChangeArrowheads="1"/>
          </p:cNvPicPr>
          <p:nvPr/>
        </p:nvPicPr>
        <p:blipFill>
          <a:blip r:embed="rId15"/>
          <a:srcRect t="5835"/>
          <a:stretch>
            <a:fillRect/>
          </a:stretch>
        </p:blipFill>
        <p:spPr bwMode="auto">
          <a:xfrm>
            <a:off x="1255713" y="619125"/>
            <a:ext cx="3657600" cy="563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9809" name="Picture 17" descr="5m_7_8C"/>
          <p:cNvPicPr>
            <a:picLocks noChangeAspect="1" noChangeArrowheads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>
            <a:off x="6350000" y="1609725"/>
            <a:ext cx="2184400" cy="1895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2"/>
    </p:custData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8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2898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7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897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8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2898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7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897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" dur="500"/>
                                        <p:tgtEl>
                                          <p:spTgt spid="2897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OleChart spid="289796" grpId="0"/>
      <p:bldP spid="289797" grpId="0" animBg="1"/>
      <p:bldP spid="289798" grpId="0" autoUpdateAnimBg="0"/>
      <p:bldP spid="289799" grpId="0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0403" name="Picture 3" descr="Vocab Head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104900" y="2919413"/>
            <a:ext cx="352901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0404" name="Rectangle 4"/>
          <p:cNvSpPr>
            <a:spLocks noChangeArrowheads="1"/>
          </p:cNvSpPr>
          <p:nvPr/>
        </p:nvSpPr>
        <p:spPr bwMode="auto">
          <a:xfrm>
            <a:off x="1057275" y="3794125"/>
            <a:ext cx="381952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marL="342900" indent="-341313" algn="l">
              <a:buFontTx/>
              <a:buChar char="•"/>
            </a:pPr>
            <a:r>
              <a:rPr lang="en-US" sz="2400" b="0" dirty="0">
                <a:solidFill>
                  <a:srgbClr val="000000"/>
                </a:solidFill>
              </a:rPr>
              <a:t>regular pyramid</a:t>
            </a:r>
          </a:p>
        </p:txBody>
      </p:sp>
      <p:pic>
        <p:nvPicPr>
          <p:cNvPr id="230405" name="Picture 5" descr="Main Idea Head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100138" y="842963"/>
            <a:ext cx="352901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0406" name="Rectangle 6"/>
          <p:cNvSpPr>
            <a:spLocks noChangeArrowheads="1"/>
          </p:cNvSpPr>
          <p:nvPr/>
        </p:nvSpPr>
        <p:spPr bwMode="auto">
          <a:xfrm>
            <a:off x="1057275" y="4719935"/>
            <a:ext cx="389572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marL="342900" indent="-341313" algn="l">
              <a:buFontTx/>
              <a:buChar char="•"/>
            </a:pPr>
            <a:r>
              <a:rPr lang="en-US" sz="2400" b="0" dirty="0">
                <a:solidFill>
                  <a:srgbClr val="000000"/>
                </a:solidFill>
              </a:rPr>
              <a:t>slant height</a:t>
            </a:r>
          </a:p>
        </p:txBody>
      </p:sp>
      <p:sp>
        <p:nvSpPr>
          <p:cNvPr id="230407" name="Rectangle 7"/>
          <p:cNvSpPr>
            <a:spLocks noChangeArrowheads="1"/>
          </p:cNvSpPr>
          <p:nvPr/>
        </p:nvSpPr>
        <p:spPr bwMode="auto">
          <a:xfrm>
            <a:off x="1057275" y="1500188"/>
            <a:ext cx="755332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marL="342900" indent="-342900" algn="l">
              <a:buFontTx/>
              <a:buChar char="•"/>
            </a:pPr>
            <a:r>
              <a:rPr lang="en-US" sz="2400" b="0" dirty="0">
                <a:solidFill>
                  <a:srgbClr val="000000"/>
                </a:solidFill>
              </a:rPr>
              <a:t>Find the lateral and total surface areas of pyramids.</a:t>
            </a:r>
          </a:p>
        </p:txBody>
      </p:sp>
      <p:pic>
        <p:nvPicPr>
          <p:cNvPr id="228361" name="Picture 9" descr="LH_7-8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hidden">
          <a:xfrm>
            <a:off x="0" y="0"/>
            <a:ext cx="9144000" cy="731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Right Brace 10"/>
          <p:cNvSpPr/>
          <p:nvPr/>
        </p:nvSpPr>
        <p:spPr>
          <a:xfrm>
            <a:off x="3886200" y="3505200"/>
            <a:ext cx="1295400" cy="1992610"/>
          </a:xfrm>
          <a:prstGeom prst="rightBrace">
            <a:avLst/>
          </a:prstGeom>
          <a:ln w="38100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5257800" y="3124200"/>
            <a:ext cx="2971800" cy="2677656"/>
          </a:xfrm>
          <a:prstGeom prst="rect">
            <a:avLst/>
          </a:prstGeom>
          <a:noFill/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  <a:latin typeface="Book Antiqua"/>
                <a:cs typeface="Book Antiqua"/>
              </a:rPr>
              <a:t>Please go to </a:t>
            </a:r>
            <a:r>
              <a:rPr lang="en-US" sz="2400" dirty="0" smtClean="0">
                <a:solidFill>
                  <a:srgbClr val="000000"/>
                </a:solidFill>
                <a:latin typeface="Book Antiqua"/>
                <a:cs typeface="Book Antiqua"/>
              </a:rPr>
              <a:t>page </a:t>
            </a:r>
            <a:r>
              <a:rPr lang="en-US" sz="2400" b="1" dirty="0" smtClean="0">
                <a:latin typeface="Book Antiqua"/>
                <a:cs typeface="Book Antiqua"/>
              </a:rPr>
              <a:t>381 </a:t>
            </a:r>
            <a:r>
              <a:rPr lang="en-US" sz="2400" dirty="0" smtClean="0">
                <a:solidFill>
                  <a:srgbClr val="FF0000"/>
                </a:solidFill>
                <a:latin typeface="Book Antiqua"/>
                <a:cs typeface="Book Antiqua"/>
              </a:rPr>
              <a:t>in your math textbook and </a:t>
            </a:r>
            <a:r>
              <a:rPr lang="en-US" sz="2400" b="1" dirty="0" smtClean="0">
                <a:solidFill>
                  <a:srgbClr val="000000"/>
                </a:solidFill>
                <a:latin typeface="Book Antiqua"/>
                <a:cs typeface="Book Antiqua"/>
              </a:rPr>
              <a:t>write a definition </a:t>
            </a:r>
            <a:r>
              <a:rPr lang="en-US" sz="2400" dirty="0" smtClean="0">
                <a:solidFill>
                  <a:srgbClr val="FF0000"/>
                </a:solidFill>
                <a:latin typeface="Book Antiqua"/>
                <a:cs typeface="Book Antiqua"/>
              </a:rPr>
              <a:t>onto your student-built glossary for the </a:t>
            </a:r>
            <a:r>
              <a:rPr lang="en-US" sz="2400" dirty="0" smtClean="0">
                <a:latin typeface="Book Antiqua"/>
                <a:cs typeface="Book Antiqua"/>
              </a:rPr>
              <a:t>“</a:t>
            </a:r>
            <a:r>
              <a:rPr lang="en-US" sz="2400" b="1" dirty="0" smtClean="0">
                <a:solidFill>
                  <a:srgbClr val="000000"/>
                </a:solidFill>
                <a:latin typeface="Book Antiqua"/>
                <a:cs typeface="Book Antiqua"/>
              </a:rPr>
              <a:t>New Vocabulary”</a:t>
            </a:r>
            <a:r>
              <a:rPr lang="en-US" sz="2400" dirty="0" smtClean="0">
                <a:solidFill>
                  <a:srgbClr val="FF0000"/>
                </a:solidFill>
                <a:latin typeface="Book Antiqua"/>
                <a:cs typeface="Book Antiqua"/>
              </a:rPr>
              <a:t>.</a:t>
            </a:r>
            <a:endParaRPr lang="en-US" sz="2400" b="1" dirty="0">
              <a:solidFill>
                <a:srgbClr val="000000"/>
              </a:solidFill>
              <a:latin typeface="Book Antiqua"/>
              <a:cs typeface="Book Antiqua"/>
            </a:endParaRPr>
          </a:p>
        </p:txBody>
      </p:sp>
    </p:spTree>
    <p:custDataLst>
      <p:tags r:id="rId1"/>
    </p:custData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304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4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304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304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2304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4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2304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0404" grpId="0" autoUpdateAnimBg="0"/>
      <p:bldP spid="230406" grpId="0" build="p" autoUpdateAnimBg="0"/>
      <p:bldP spid="230407" grpId="0" build="p" autoUpdateAnimBg="0" advAuto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4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Lesson 8 CA</a:t>
            </a:r>
          </a:p>
        </p:txBody>
      </p:sp>
      <p:sp>
        <p:nvSpPr>
          <p:cNvPr id="230403" name="Rectangle 4"/>
          <p:cNvSpPr>
            <a:spLocks noChangeArrowheads="1"/>
          </p:cNvSpPr>
          <p:nvPr/>
        </p:nvSpPr>
        <p:spPr bwMode="auto">
          <a:xfrm>
            <a:off x="1057275" y="1503363"/>
            <a:ext cx="7705725" cy="2136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l"/>
            <a:r>
              <a:rPr lang="en-US">
                <a:ea typeface="Times New Roman" pitchFamily="-112" charset="0"/>
                <a:cs typeface="Times New Roman" pitchFamily="-112" charset="0"/>
              </a:rPr>
              <a:t>Standard 7MG2.1</a:t>
            </a:r>
            <a:r>
              <a:rPr lang="en-US">
                <a:solidFill>
                  <a:srgbClr val="FF0000"/>
                </a:solidFill>
                <a:ea typeface="Times New Roman" pitchFamily="-112" charset="0"/>
                <a:cs typeface="Times New Roman" pitchFamily="-112" charset="0"/>
              </a:rPr>
              <a:t>  </a:t>
            </a:r>
            <a:r>
              <a:rPr lang="en-US">
                <a:solidFill>
                  <a:srgbClr val="00539D"/>
                </a:solidFill>
                <a:ea typeface="Times New Roman" pitchFamily="-112" charset="0"/>
                <a:cs typeface="Times New Roman" pitchFamily="-112" charset="0"/>
              </a:rPr>
              <a:t>Use formulas routinely for finding</a:t>
            </a:r>
            <a:r>
              <a:rPr lang="en-US">
                <a:solidFill>
                  <a:srgbClr val="000000"/>
                </a:solidFill>
                <a:ea typeface="Times New Roman" pitchFamily="-112" charset="0"/>
                <a:cs typeface="Times New Roman" pitchFamily="-112" charset="0"/>
              </a:rPr>
              <a:t> </a:t>
            </a:r>
            <a:r>
              <a:rPr lang="en-US" b="0">
                <a:solidFill>
                  <a:srgbClr val="000000"/>
                </a:solidFill>
                <a:ea typeface="Times New Roman" pitchFamily="-112" charset="0"/>
                <a:cs typeface="Times New Roman" pitchFamily="-112" charset="0"/>
              </a:rPr>
              <a:t>the perimeter and area of basic two-dimensional figures and </a:t>
            </a:r>
            <a:r>
              <a:rPr lang="en-US">
                <a:solidFill>
                  <a:srgbClr val="00539D"/>
                </a:solidFill>
                <a:ea typeface="Times New Roman" pitchFamily="-112" charset="0"/>
                <a:cs typeface="Times New Roman" pitchFamily="-112" charset="0"/>
              </a:rPr>
              <a:t>the surface area</a:t>
            </a:r>
            <a:r>
              <a:rPr lang="en-US">
                <a:solidFill>
                  <a:srgbClr val="000000"/>
                </a:solidFill>
                <a:ea typeface="Times New Roman" pitchFamily="-112" charset="0"/>
                <a:cs typeface="Times New Roman" pitchFamily="-112" charset="0"/>
              </a:rPr>
              <a:t> </a:t>
            </a:r>
            <a:r>
              <a:rPr lang="en-US" b="0">
                <a:solidFill>
                  <a:srgbClr val="000000"/>
                </a:solidFill>
                <a:ea typeface="Times New Roman" pitchFamily="-112" charset="0"/>
                <a:cs typeface="Times New Roman" pitchFamily="-112" charset="0"/>
              </a:rPr>
              <a:t>and volume </a:t>
            </a:r>
            <a:r>
              <a:rPr lang="en-US">
                <a:solidFill>
                  <a:srgbClr val="00539D"/>
                </a:solidFill>
                <a:ea typeface="Times New Roman" pitchFamily="-112" charset="0"/>
                <a:cs typeface="Times New Roman" pitchFamily="-112" charset="0"/>
              </a:rPr>
              <a:t>of basic three-dimensional figures, </a:t>
            </a:r>
            <a:r>
              <a:rPr lang="en-US" b="0">
                <a:solidFill>
                  <a:srgbClr val="000000"/>
                </a:solidFill>
                <a:ea typeface="Times New Roman" pitchFamily="-112" charset="0"/>
                <a:cs typeface="Times New Roman" pitchFamily="-112" charset="0"/>
              </a:rPr>
              <a:t>including rectangles, parallelograms, trapezoids, squares, triangles, circles, prisms, and cylinders.</a:t>
            </a:r>
          </a:p>
        </p:txBody>
      </p:sp>
      <p:pic>
        <p:nvPicPr>
          <p:cNvPr id="230404" name="Picture 5" descr="LH_7-8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hidden">
          <a:xfrm>
            <a:off x="0" y="0"/>
            <a:ext cx="9144000" cy="731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0405" name="Picture 6" descr="Math NAV-LessBack2">
            <a:hlinkClick r:id="" action="ppaction://noaction" highlightClick="1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hidden">
          <a:xfrm>
            <a:off x="7239000" y="6465888"/>
            <a:ext cx="461963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0406" name="Picture 7" descr="CA STDS ICON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147763" y="765175"/>
            <a:ext cx="4378325" cy="695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ransition>
    <p:wipe dir="r"/>
  </p:transition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4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marL="228600" indent="-228600" eaLnBrk="1" hangingPunct="1"/>
            <a:r>
              <a:rPr lang="en-US"/>
              <a:t>Lesson 8 Key Concept 1</a:t>
            </a:r>
          </a:p>
        </p:txBody>
      </p:sp>
      <p:pic>
        <p:nvPicPr>
          <p:cNvPr id="232451" name="Picture 5" descr="LH_7-8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hidden">
          <a:xfrm>
            <a:off x="0" y="0"/>
            <a:ext cx="9144000" cy="731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2452" name="Picture 6" descr="Math NAV-LessBack2">
            <a:hlinkClick r:id="" action="ppaction://noaction" highlightClick="1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hidden">
          <a:xfrm>
            <a:off x="7239000" y="6465888"/>
            <a:ext cx="461963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8471" name="Picture 7" descr="MAC3_p394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95300" y="923925"/>
            <a:ext cx="8135938" cy="4918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184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4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Lesson 8 Ex1</a:t>
            </a:r>
          </a:p>
        </p:txBody>
      </p:sp>
      <p:pic>
        <p:nvPicPr>
          <p:cNvPr id="232451" name="Picture 3" descr="Example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0688" y="1495425"/>
            <a:ext cx="457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2452" name="Picture 4" descr="EXAMPLEhead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12750" y="701675"/>
            <a:ext cx="2133600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2453" name="Text Box 5"/>
          <p:cNvSpPr txBox="1">
            <a:spLocks noChangeArrowheads="1"/>
          </p:cNvSpPr>
          <p:nvPr/>
        </p:nvSpPr>
        <p:spPr bwMode="auto">
          <a:xfrm>
            <a:off x="2506663" y="715963"/>
            <a:ext cx="5037137" cy="493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  <a:spAutoFit/>
          </a:bodyPr>
          <a:lstStyle/>
          <a:p>
            <a:pPr algn="l"/>
            <a:r>
              <a:rPr lang="en-US"/>
              <a:t>Surface Areas of a Pyramid</a:t>
            </a:r>
          </a:p>
        </p:txBody>
      </p:sp>
      <p:sp>
        <p:nvSpPr>
          <p:cNvPr id="232454" name="Rectangle 6"/>
          <p:cNvSpPr>
            <a:spLocks noChangeArrowheads="1"/>
          </p:cNvSpPr>
          <p:nvPr/>
        </p:nvSpPr>
        <p:spPr bwMode="auto">
          <a:xfrm>
            <a:off x="876300" y="1503363"/>
            <a:ext cx="7705725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en-US">
                <a:solidFill>
                  <a:srgbClr val="00539D"/>
                </a:solidFill>
              </a:rPr>
              <a:t>Find the lateral and total surface areas of the triangular pyramid.</a:t>
            </a:r>
          </a:p>
        </p:txBody>
      </p:sp>
      <p:pic>
        <p:nvPicPr>
          <p:cNvPr id="234503" name="Picture 9" descr="LH_7-8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hidden">
          <a:xfrm>
            <a:off x="0" y="0"/>
            <a:ext cx="9144000" cy="731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4504" name="Picture 10" descr="Math NAV-LessBack2">
            <a:hlinkClick r:id="" action="ppaction://noaction" highlightClick="1"/>
          </p:cNvPr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hidden">
          <a:xfrm>
            <a:off x="7239000" y="6465888"/>
            <a:ext cx="461963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2459" name="Text Box 11"/>
          <p:cNvSpPr txBox="1">
            <a:spLocks noChangeArrowheads="1"/>
          </p:cNvSpPr>
          <p:nvPr/>
        </p:nvSpPr>
        <p:spPr bwMode="auto">
          <a:xfrm>
            <a:off x="876300" y="2457450"/>
            <a:ext cx="4376738" cy="471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algn="l">
              <a:spcBef>
                <a:spcPct val="50000"/>
              </a:spcBef>
              <a:buClr>
                <a:srgbClr val="FFFFFF"/>
              </a:buClr>
              <a:tabLst>
                <a:tab pos="1314450" algn="l"/>
              </a:tabLst>
            </a:pPr>
            <a:r>
              <a:rPr lang="en-US" b="0">
                <a:solidFill>
                  <a:schemeClr val="tx1"/>
                </a:solidFill>
              </a:rPr>
              <a:t>Find the lateral area and the area of the base.</a:t>
            </a:r>
          </a:p>
        </p:txBody>
      </p:sp>
      <p:sp>
        <p:nvSpPr>
          <p:cNvPr id="232460" name="Text Box 12"/>
          <p:cNvSpPr txBox="1">
            <a:spLocks noChangeArrowheads="1"/>
          </p:cNvSpPr>
          <p:nvPr/>
        </p:nvSpPr>
        <p:spPr bwMode="auto">
          <a:xfrm>
            <a:off x="876300" y="3262313"/>
            <a:ext cx="3802063" cy="471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algn="l">
              <a:spcBef>
                <a:spcPct val="50000"/>
              </a:spcBef>
              <a:buClr>
                <a:srgbClr val="FFFFFF"/>
              </a:buClr>
              <a:tabLst>
                <a:tab pos="1314450" algn="l"/>
              </a:tabLst>
            </a:pPr>
            <a:r>
              <a:rPr lang="en-US">
                <a:solidFill>
                  <a:srgbClr val="00539D"/>
                </a:solidFill>
              </a:rPr>
              <a:t>Area of each lateral face</a:t>
            </a:r>
          </a:p>
        </p:txBody>
      </p:sp>
      <p:sp>
        <p:nvSpPr>
          <p:cNvPr id="232462" name="Text Box 14"/>
          <p:cNvSpPr txBox="1">
            <a:spLocks noChangeArrowheads="1"/>
          </p:cNvSpPr>
          <p:nvPr/>
        </p:nvSpPr>
        <p:spPr bwMode="auto">
          <a:xfrm>
            <a:off x="3962400" y="4230688"/>
            <a:ext cx="3956050" cy="49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tabLst>
                <a:tab pos="2286000" algn="l"/>
              </a:tabLst>
            </a:pPr>
            <a:r>
              <a:rPr lang="en-US" b="0">
                <a:solidFill>
                  <a:schemeClr val="tx1"/>
                </a:solidFill>
              </a:rPr>
              <a:t>Area of a triangle</a:t>
            </a:r>
          </a:p>
        </p:txBody>
      </p:sp>
      <p:sp>
        <p:nvSpPr>
          <p:cNvPr id="232463" name="Text Box 15"/>
          <p:cNvSpPr txBox="1">
            <a:spLocks noChangeArrowheads="1"/>
          </p:cNvSpPr>
          <p:nvPr/>
        </p:nvSpPr>
        <p:spPr bwMode="auto">
          <a:xfrm>
            <a:off x="3962400" y="5272088"/>
            <a:ext cx="4846638" cy="49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tabLst>
                <a:tab pos="2286000" algn="l"/>
              </a:tabLst>
            </a:pPr>
            <a:r>
              <a:rPr lang="en-US" b="0">
                <a:solidFill>
                  <a:schemeClr val="tx1"/>
                </a:solidFill>
              </a:rPr>
              <a:t>Replace </a:t>
            </a:r>
            <a:r>
              <a:rPr lang="en-US" b="0" i="1">
                <a:solidFill>
                  <a:schemeClr val="tx1"/>
                </a:solidFill>
              </a:rPr>
              <a:t>b</a:t>
            </a:r>
            <a:r>
              <a:rPr lang="en-US" b="0">
                <a:solidFill>
                  <a:schemeClr val="tx1"/>
                </a:solidFill>
              </a:rPr>
              <a:t> with 5 and </a:t>
            </a:r>
            <a:r>
              <a:rPr lang="en-US" b="0" i="1">
                <a:solidFill>
                  <a:schemeClr val="tx1"/>
                </a:solidFill>
              </a:rPr>
              <a:t>h</a:t>
            </a:r>
            <a:r>
              <a:rPr lang="en-US" b="0">
                <a:solidFill>
                  <a:schemeClr val="tx1"/>
                </a:solidFill>
              </a:rPr>
              <a:t> with 8.</a:t>
            </a:r>
          </a:p>
        </p:txBody>
      </p:sp>
      <p:pic>
        <p:nvPicPr>
          <p:cNvPr id="232464" name="Picture 16" descr="M3_176"/>
          <p:cNvPicPr>
            <a:picLocks noChangeAspect="1" noChangeArrowheads="1"/>
          </p:cNvPicPr>
          <p:nvPr/>
        </p:nvPicPr>
        <p:blipFill>
          <a:blip r:embed="rId8"/>
          <a:srcRect r="75040" b="50827"/>
          <a:stretch>
            <a:fillRect/>
          </a:stretch>
        </p:blipFill>
        <p:spPr bwMode="auto">
          <a:xfrm>
            <a:off x="1058863" y="4054475"/>
            <a:ext cx="1736725" cy="793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2465" name="Picture 17" descr="M3_176"/>
          <p:cNvPicPr>
            <a:picLocks noChangeAspect="1" noChangeArrowheads="1"/>
          </p:cNvPicPr>
          <p:nvPr/>
        </p:nvPicPr>
        <p:blipFill>
          <a:blip r:embed="rId8"/>
          <a:srcRect t="52632" r="62602"/>
          <a:stretch>
            <a:fillRect/>
          </a:stretch>
        </p:blipFill>
        <p:spPr bwMode="auto">
          <a:xfrm>
            <a:off x="1058863" y="5143500"/>
            <a:ext cx="2614612" cy="76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20"/>
          <p:cNvGrpSpPr>
            <a:grpSpLocks/>
          </p:cNvGrpSpPr>
          <p:nvPr/>
        </p:nvGrpSpPr>
        <p:grpSpPr bwMode="auto">
          <a:xfrm>
            <a:off x="6188075" y="2124075"/>
            <a:ext cx="2330450" cy="1685925"/>
            <a:chOff x="3898" y="1338"/>
            <a:chExt cx="1468" cy="1062"/>
          </a:xfrm>
        </p:grpSpPr>
        <p:pic>
          <p:nvPicPr>
            <p:cNvPr id="234512" name="Picture 13" descr="7-40"/>
            <p:cNvPicPr>
              <a:picLocks noChangeAspect="1" noChangeArrowheads="1"/>
            </p:cNvPicPr>
            <p:nvPr/>
          </p:nvPicPr>
          <p:blipFill>
            <a:blip r:embed="rId9"/>
            <a:srcRect/>
            <a:stretch>
              <a:fillRect/>
            </a:stretch>
          </p:blipFill>
          <p:spPr bwMode="auto">
            <a:xfrm>
              <a:off x="3898" y="1338"/>
              <a:ext cx="1382" cy="10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34513" name="Picture 18" descr="7-40"/>
            <p:cNvPicPr>
              <a:picLocks noChangeAspect="1" noChangeArrowheads="1"/>
            </p:cNvPicPr>
            <p:nvPr/>
          </p:nvPicPr>
          <p:blipFill>
            <a:blip r:embed="rId9"/>
            <a:srcRect l="95436" t="60452" r="-3908" b="30508"/>
            <a:stretch>
              <a:fillRect/>
            </a:stretch>
          </p:blipFill>
          <p:spPr bwMode="auto">
            <a:xfrm>
              <a:off x="5229" y="2026"/>
              <a:ext cx="83" cy="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34514" name="Picture 19" descr="7-40"/>
            <p:cNvPicPr>
              <a:picLocks noChangeAspect="1" noChangeArrowheads="1"/>
            </p:cNvPicPr>
            <p:nvPr/>
          </p:nvPicPr>
          <p:blipFill>
            <a:blip r:embed="rId9"/>
            <a:srcRect l="90305" b="86441"/>
            <a:stretch>
              <a:fillRect/>
            </a:stretch>
          </p:blipFill>
          <p:spPr bwMode="auto">
            <a:xfrm>
              <a:off x="5232" y="1902"/>
              <a:ext cx="134" cy="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  <p:custDataLst>
      <p:tags r:id="rId1"/>
    </p:custData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4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324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4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324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4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5" dur="500"/>
                                        <p:tgtEl>
                                          <p:spTgt spid="2324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4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324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2324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2324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2324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2324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2324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"/>
                            </p:stCondLst>
                            <p:childTnLst>
                              <p:par>
                                <p:cTn id="4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2324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2453" grpId="0" autoUpdateAnimBg="0"/>
      <p:bldP spid="232454" grpId="0" build="p" autoUpdateAnimBg="0" advAuto="0"/>
      <p:bldP spid="232459" grpId="0" autoUpdateAnimBg="0"/>
      <p:bldP spid="232460" grpId="0" autoUpdateAnimBg="0"/>
      <p:bldP spid="232462" grpId="0" autoUpdateAnimBg="0"/>
      <p:bldP spid="232463" grpId="0" autoUpdateAnimBg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DELIMITERS" val="3.1"/>
</p:tagLst>
</file>

<file path=ppt/tags/tag10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TEXTLENGTH" val="37"/>
  <p:tag name="FONTSIZE" val="24"/>
  <p:tag name="BULLETTYPE" val="ppBulletAlphaUCPeriod"/>
  <p:tag name="ANSWERTEXT" val="b = 11 &#10;b = –37&#10;b = –11&#10;b = 37"/>
</p:tagLst>
</file>

<file path=ppt/tags/tag11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SLIDEID" val="F29F049DD2CB444584BFA2AA51C6DFF7"/>
  <p:tag name="SLIDETYPE" val="Q"/>
  <p:tag name="DEMOGRAPHIC" val="False"/>
  <p:tag name="TEAMASSIGN" val="False"/>
  <p:tag name="SPEEDSCORING" val="False"/>
  <p:tag name="CORRECTPOINTVALUE" val="100"/>
  <p:tag name="INCORRECTPOINTVALUE" val="0"/>
  <p:tag name="ZEROBASED" val="False"/>
  <p:tag name="DELIMITERS" val="3.1"/>
  <p:tag name="SLIDEORDER" val="14"/>
  <p:tag name="SLIDEGUID" val="FADE62324AE64C65B5E37173DAFC5449"/>
  <p:tag name="ANSWERSALIAS" val="A¤B¤C¤D"/>
  <p:tag name="RESPONSESGATHERED" val="False"/>
  <p:tag name="QUESTIONTEXT" val="Find the surface area of the given solid. Round to the nearest tenth if necessary."/>
  <p:tag name="QUESTIONALIAS" val="Find the surface area of the given solid. Round to the nearest tenth if necessary."/>
  <p:tag name="ANIMREMOVED" val="False"/>
</p:tagLst>
</file>

<file path=ppt/tags/tag12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OLDNUMANSWERS" val="4"/>
  <p:tag name="TEXTLENGTH" val="10"/>
  <p:tag name="FONTSIZE" val="20"/>
  <p:tag name="BULLETTYPE" val="ppBulletArabicPeriod"/>
  <p:tag name="ANSWERTEXT" val="A&#10;B&#10;C&#10;D"/>
</p:tagLst>
</file>

<file path=ppt/tags/tag13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TEXTLENGTH" val="37"/>
  <p:tag name="FONTSIZE" val="24"/>
  <p:tag name="BULLETTYPE" val="ppBulletAlphaUCPeriod"/>
  <p:tag name="ANSWERTEXT" val="b = 11 &#10;b = –37&#10;b = –11&#10;b = 37"/>
</p:tagLst>
</file>

<file path=ppt/tags/tag14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DELIMITERS" val="3.1"/>
</p:tagLst>
</file>

<file path=ppt/tags/tag15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DELIMITERS" val="3.1"/>
</p:tagLst>
</file>

<file path=ppt/tags/tag16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DELIMITERS" val="3.1"/>
</p:tagLst>
</file>

<file path=ppt/tags/tag17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DELIMITERS" val="3.1"/>
</p:tagLst>
</file>

<file path=ppt/tags/tag18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DELIMITERS" val="3.1"/>
</p:tagLst>
</file>

<file path=ppt/tags/tag19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SLIDEID" val="59BE0101329C4F169ED1183E60B3EF18"/>
  <p:tag name="SLIDETYPE" val="Q"/>
  <p:tag name="DEMOGRAPHIC" val="False"/>
  <p:tag name="TEAMASSIGN" val="False"/>
  <p:tag name="SPEEDSCORING" val="False"/>
  <p:tag name="CORRECTPOINTVALUE" val="100"/>
  <p:tag name="INCORRECTPOINTVALUE" val="0"/>
  <p:tag name="ZEROBASED" val="False"/>
  <p:tag name="DELIMITERS" val="3.1"/>
  <p:tag name="CHARTLABELS" val="0"/>
  <p:tag name="SLIDEORDER" val="8"/>
  <p:tag name="SLIDEGUID" val="2B10137FC85D48D5ADB68A6E39F4A2FB"/>
  <p:tag name="ANSWERSALIAS" val="A¤B¤C¤D"/>
  <p:tag name="RESPONSESGATHERED" val="False"/>
  <p:tag name="QUESTIONTEXT" val="Find the total surface area of the square pyramid."/>
  <p:tag name="QUESTIONALIAS" val="Find the total surface area of the square pyramid."/>
  <p:tag name="ANIMREMOVED" val="False"/>
</p:tagLst>
</file>

<file path=ppt/tags/tag2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SLIDEID" val="73C8CB726CE24B27A68D0E8CA7E9B806"/>
  <p:tag name="SLIDETYPE" val="Q"/>
  <p:tag name="DEMOGRAPHIC" val="False"/>
  <p:tag name="TEAMASSIGN" val="False"/>
  <p:tag name="SPEEDSCORING" val="False"/>
  <p:tag name="CORRECTPOINTVALUE" val="100"/>
  <p:tag name="INCORRECTPOINTVALUE" val="0"/>
  <p:tag name="ZEROBASED" val="False"/>
  <p:tag name="DELIMITERS" val="3.1"/>
  <p:tag name="SLIDEORDER" val="13"/>
  <p:tag name="SLIDEGUID" val="7788DE6AFAAC4C848B7C4D86B7AC41E2"/>
  <p:tag name="ANSWERSALIAS" val="A¤B¤C¤D"/>
  <p:tag name="RESPONSESGATHERED" val="False"/>
  <p:tag name="QUESTIONTEXT" val="Find the volume of a rectangular prism if the length is 4.6 m, width is 8.2 m, and height is 5.3 m. Round to the nearest tenth if necessary."/>
  <p:tag name="QUESTIONALIAS" val="Find the volume of a rectangular prism if the length is 4.6 m, width is 8.2 m, and height is 5.3 m. Round to the nearest tenth if necessary."/>
  <p:tag name="ANIMREMOVED" val="False"/>
</p:tagLst>
</file>

<file path=ppt/tags/tag20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OLDNUMANSWERS" val="4"/>
  <p:tag name="TEXTLENGTH" val="10"/>
  <p:tag name="FONTSIZE" val="20"/>
  <p:tag name="BULLETTYPE" val="ppBulletAlphaUCPeriod"/>
  <p:tag name="ANSWERTEXT" val="A&#10;B&#10;C&#10;D"/>
</p:tagLst>
</file>

<file path=ppt/tags/tag21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TEXTLENGTH" val="37"/>
  <p:tag name="FONTSIZE" val="24"/>
  <p:tag name="BULLETTYPE" val="ppBulletAlphaUCPeriod"/>
  <p:tag name="ANSWERTEXT" val="b = 11 &#10;b = –37&#10;b = –11&#10;b = 37"/>
</p:tagLst>
</file>

<file path=ppt/tags/tag22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DELIMITERS" val="3.1"/>
</p:tagLst>
</file>

<file path=ppt/tags/tag23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SLIDEID" val="73C8CB726CE24B27A68D0E8CA7E9B806"/>
  <p:tag name="SLIDETYPE" val="Q"/>
  <p:tag name="DEMOGRAPHIC" val="False"/>
  <p:tag name="TEAMASSIGN" val="False"/>
  <p:tag name="SPEEDSCORING" val="False"/>
  <p:tag name="CORRECTPOINTVALUE" val="100"/>
  <p:tag name="INCORRECTPOINTVALUE" val="0"/>
  <p:tag name="ZEROBASED" val="False"/>
  <p:tag name="DELIMITERS" val="3.1"/>
  <p:tag name="SLIDEORDER" val="8"/>
  <p:tag name="SLIDEGUID" val="A328B458C0DB4603AF8887EAA5AEEFD2"/>
  <p:tag name="ANSWERSALIAS" val="A¤B¤C¤D"/>
  <p:tag name="RESPONSESGATHERED" val="False"/>
  <p:tag name="QUESTIONTEXT" val="TOYS  A toy block has the shape of a regular pyramid with a square base. The manufacturer wants to paint the lateral surface green. How many square centimeters will be painted green?"/>
  <p:tag name="QUESTIONALIAS" val="TOYS  A toy block has the shape of a regular pyramid with a square base. The manufacturer wants to paint the lateral surface green. How many square centimeters will be painted green?"/>
  <p:tag name="ANIMREMOVED" val="False"/>
</p:tagLst>
</file>

<file path=ppt/tags/tag24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OLDNUMANSWERS" val="4"/>
  <p:tag name="TEXTLENGTH" val="10"/>
  <p:tag name="FONTSIZE" val="20"/>
  <p:tag name="BULLETTYPE" val="ppBulletArabicPeriod"/>
  <p:tag name="ANSWERTEXT" val="A&#10;B&#10;C&#10;D"/>
</p:tagLst>
</file>

<file path=ppt/tags/tag25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TEXTLENGTH" val="37"/>
  <p:tag name="FONTSIZE" val="24"/>
  <p:tag name="BULLETTYPE" val="ppBulletAlphaUCPeriod"/>
  <p:tag name="ANSWERTEXT" val="b = 11 &#10;b = –37&#10;b = –11&#10;b = 37"/>
</p:tagLst>
</file>

<file path=ppt/tags/tag26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DELIMITERS" val="3.1"/>
</p:tagLst>
</file>

<file path=ppt/tags/tag3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OLDNUMANSWERS" val="4"/>
  <p:tag name="TEXTLENGTH" val="10"/>
  <p:tag name="FONTSIZE" val="20"/>
  <p:tag name="BULLETTYPE" val="ppBulletArabicPeriod"/>
  <p:tag name="ANSWERTEXT" val="A&#10;B&#10;C&#10;D"/>
</p:tagLst>
</file>

<file path=ppt/tags/tag4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TEXTLENGTH" val="37"/>
  <p:tag name="FONTSIZE" val="24"/>
  <p:tag name="BULLETTYPE" val="ppBulletAlphaUCPeriod"/>
  <p:tag name="ANSWERTEXT" val="b = 11 &#10;b = –37&#10;b = –11&#10;b = 37"/>
</p:tagLst>
</file>

<file path=ppt/tags/tag5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SLIDEID" val="F29F049DD2CB444584BFA2AA51C6DFF7"/>
  <p:tag name="SLIDETYPE" val="Q"/>
  <p:tag name="DEMOGRAPHIC" val="False"/>
  <p:tag name="TEAMASSIGN" val="False"/>
  <p:tag name="SPEEDSCORING" val="False"/>
  <p:tag name="CORRECTPOINTVALUE" val="100"/>
  <p:tag name="INCORRECTPOINTVALUE" val="0"/>
  <p:tag name="ZEROBASED" val="False"/>
  <p:tag name="DELIMITERS" val="3.1"/>
  <p:tag name="SLIDEORDER" val="13"/>
  <p:tag name="SLIDEGUID" val="D39FAD4481F1438EBEB03D9DE9064C65"/>
  <p:tag name="ANSWERSALIAS" val="A¤B¤C¤D"/>
  <p:tag name="RESPONSESGATHERED" val="False"/>
  <p:tag name="QUESTIONTEXT" val="Find the volume of the given solid. Round to the nearest tenth if necessary."/>
  <p:tag name="QUESTIONALIAS" val="Find the volume of the given solid. Round to the nearest tenth if necessary."/>
  <p:tag name="ANIMREMOVED" val="False"/>
</p:tagLst>
</file>

<file path=ppt/tags/tag6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OLDNUMANSWERS" val="4"/>
  <p:tag name="TEXTLENGTH" val="10"/>
  <p:tag name="FONTSIZE" val="20"/>
  <p:tag name="BULLETTYPE" val="ppBulletArabicPeriod"/>
  <p:tag name="ANSWERTEXT" val="A&#10;B&#10;C&#10;D"/>
</p:tagLst>
</file>

<file path=ppt/tags/tag7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TEXTLENGTH" val="37"/>
  <p:tag name="FONTSIZE" val="24"/>
  <p:tag name="BULLETTYPE" val="ppBulletAlphaUCPeriod"/>
  <p:tag name="ANSWERTEXT" val="b = 11 &#10;b = –37&#10;b = –11&#10;b = 37"/>
</p:tagLst>
</file>

<file path=ppt/tags/tag8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SLIDEID" val="59BE0101329C4F169ED1183E60B3EF18"/>
  <p:tag name="SLIDETYPE" val="Q"/>
  <p:tag name="DEMOGRAPHIC" val="False"/>
  <p:tag name="TEAMASSIGN" val="False"/>
  <p:tag name="SPEEDSCORING" val="False"/>
  <p:tag name="CORRECTPOINTVALUE" val="100"/>
  <p:tag name="INCORRECTPOINTVALUE" val="0"/>
  <p:tag name="ZEROBASED" val="False"/>
  <p:tag name="DELIMITERS" val="3.1"/>
  <p:tag name="CHARTLABELS" val="0"/>
  <p:tag name="SLIDEORDER" val="14"/>
  <p:tag name="SLIDEGUID" val="4F046C7F47884B8991A4131023282DE7"/>
  <p:tag name="ANSWERSALIAS" val="A¤B¤C¤D"/>
  <p:tag name="RESPONSESGATHERED" val="False"/>
  <p:tag name="QUESTIONTEXT" val="Find the surface area of the given solid. Round to the nearest tenth if necessary."/>
  <p:tag name="QUESTIONALIAS" val="Find the surface area of the given solid. Round to the nearest tenth if necessary."/>
  <p:tag name="ANIMREMOVED" val="False"/>
</p:tagLst>
</file>

<file path=ppt/tags/tag9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OLDNUMANSWERS" val="4"/>
  <p:tag name="TEXTLENGTH" val="10"/>
  <p:tag name="FONTSIZE" val="20"/>
  <p:tag name="BULLETTYPE" val="ppBulletAlphaUCPeriod"/>
  <p:tag name="ANSWERTEXT" val="A&#10;B&#10;C&#10;D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</TotalTime>
  <Words>629</Words>
  <Application>Microsoft Macintosh PowerPoint</Application>
  <PresentationFormat>On-screen Show (4:3)</PresentationFormat>
  <Paragraphs>108</Paragraphs>
  <Slides>14</Slides>
  <Notes>14</Notes>
  <HiddenSlides>0</HiddenSlides>
  <MMClips>0</MMClips>
  <ScaleCrop>false</ScaleCrop>
  <HeadingPairs>
    <vt:vector size="6" baseType="variant">
      <vt:variant>
        <vt:lpstr>Design Template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14</vt:i4>
      </vt:variant>
    </vt:vector>
  </HeadingPairs>
  <TitlesOfParts>
    <vt:vector size="17" baseType="lpstr">
      <vt:lpstr>Office Theme</vt:lpstr>
      <vt:lpstr>Chart</vt:lpstr>
      <vt:lpstr>Microsoft Graph Chart</vt:lpstr>
      <vt:lpstr>Splash Screen</vt:lpstr>
      <vt:lpstr>5Min 6-5</vt:lpstr>
      <vt:lpstr>5Min 7-3</vt:lpstr>
      <vt:lpstr>5Min 8-1</vt:lpstr>
      <vt:lpstr>5Min 8-3</vt:lpstr>
      <vt:lpstr>Slide 6</vt:lpstr>
      <vt:lpstr>Lesson 8 CA</vt:lpstr>
      <vt:lpstr>Lesson 8 Key Concept 1</vt:lpstr>
      <vt:lpstr>Lesson 8 Ex1</vt:lpstr>
      <vt:lpstr>Lesson 8 Ex1</vt:lpstr>
      <vt:lpstr>Lesson 8 CYP1</vt:lpstr>
      <vt:lpstr>Lesson 8 Ex2</vt:lpstr>
      <vt:lpstr>Lesson 8 CYP2</vt:lpstr>
      <vt:lpstr>End of Lesson 8</vt:lpstr>
    </vt:vector>
  </TitlesOfParts>
  <Company>EUSD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Michael Mitchell</dc:creator>
  <cp:lastModifiedBy>MMitchell</cp:lastModifiedBy>
  <cp:revision>4</cp:revision>
  <dcterms:created xsi:type="dcterms:W3CDTF">2009-12-04T17:56:41Z</dcterms:created>
  <dcterms:modified xsi:type="dcterms:W3CDTF">2009-12-04T17:57:44Z</dcterms:modified>
</cp:coreProperties>
</file>