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tags/tag24.xml" ContentType="application/vnd.openxmlformats-officedocument.presentationml.tags+xml"/>
  <Override PartName="/ppt/notesSlides/notesSlide16.xml" ContentType="application/vnd.openxmlformats-officedocument.presentationml.notesSlide+xml"/>
  <Override PartName="/ppt/tags/tag33.xml" ContentType="application/vnd.openxmlformats-officedocument.presentationml.tags+xml"/>
  <Default Extension="xml" ContentType="application/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notesSlides/notesSlide1.xml" ContentType="application/vnd.openxmlformats-officedocument.presentationml.notesSlide+xml"/>
  <Override PartName="/ppt/slides/slide21.xml" ContentType="application/vnd.openxmlformats-officedocument.presentationml.slide+xml"/>
  <Override PartName="/ppt/slides/slide5.xml" ContentType="application/vnd.openxmlformats-officedocument.presentationml.slide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tags/tag23.xml" ContentType="application/vnd.openxmlformats-officedocument.presentationml.tags+xml"/>
  <Override PartName="/ppt/slides/slide13.xml" ContentType="application/vnd.openxmlformats-officedocument.presentationml.slide+xml"/>
  <Override PartName="/ppt/notesSlides/notesSlide15.xml" ContentType="application/vnd.openxmlformats-officedocument.presentationml.notesSlide+xml"/>
  <Override PartName="/ppt/slideMasters/slideMaster1.xml" ContentType="application/vnd.openxmlformats-officedocument.presentationml.slideMaster+xml"/>
  <Override PartName="/ppt/tags/tag39.xml" ContentType="application/vnd.openxmlformats-officedocument.presentationml.tags+xml"/>
  <Override PartName="/docProps/core.xml" ContentType="application/vnd.openxmlformats-package.core-properties+xml"/>
  <Override PartName="/ppt/tags/tag32.xml" ContentType="application/vnd.openxmlformats-officedocument.presentationml.tags+xml"/>
  <Override PartName="/ppt/notesSlides/notesSlide7.xml" ContentType="application/vnd.openxmlformats-officedocument.presentationml.notesSlide+xml"/>
  <Override PartName="/ppt/tags/tag15.xml" ContentType="application/vnd.openxmlformats-officedocument.presentationml.tags+xml"/>
  <Override PartName="/ppt/slides/slide20.xml" ContentType="application/vnd.openxmlformats-officedocument.presentationml.slide+xml"/>
  <Override PartName="/ppt/tags/tag3.xml" ContentType="application/vnd.openxmlformats-officedocument.presentationml.tags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Override PartName="/ppt/slideLayouts/slideLayout4.xml" ContentType="application/vnd.openxmlformats-officedocument.presentationml.slideLayout+xml"/>
  <Override PartName="/ppt/tags/tag29.xml" ContentType="application/vnd.openxmlformats-officedocument.presentationml.tags+xml"/>
  <Override PartName="/ppt/slides/slide12.xml" ContentType="application/vnd.openxmlformats-officedocument.presentationml.slide+xml"/>
  <Override PartName="/ppt/tags/tag22.xml" ContentType="application/vnd.openxmlformats-officedocument.presentationml.tags+xml"/>
  <Override PartName="/ppt/notesSlides/notesSlide14.xml" ContentType="application/vnd.openxmlformats-officedocument.presentationml.notesSlide+xml"/>
  <Override PartName="/ppt/tags/tag38.xml" ContentType="application/vnd.openxmlformats-officedocument.presentationml.tags+xml"/>
  <Override PartName="/ppt/tags/tag31.xml" ContentType="application/vnd.openxmlformats-officedocument.presentationml.tags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tags/tag14.xml" ContentType="application/vnd.openxmlformats-officedocument.presentationml.tags+xml"/>
  <Override PartName="/ppt/tags/tag9.xml" ContentType="application/vnd.openxmlformats-officedocument.presentationml.tags+xml"/>
  <Override PartName="/ppt/notesSlides/notesSlide21.xml" ContentType="application/vnd.openxmlformats-officedocument.presentationml.notesSlide+xml"/>
  <Override PartName="/ppt/tags/tag2.xml" ContentType="application/vnd.openxmlformats-officedocument.presentationml.tags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tags/tag28.xml" ContentType="application/vnd.openxmlformats-officedocument.presentationml.tags+xml"/>
  <Override PartName="/ppt/slides/slide11.xml" ContentType="application/vnd.openxmlformats-officedocument.presentationml.slide+xml"/>
  <Override PartName="/ppt/tags/tag21.xml" ContentType="application/vnd.openxmlformats-officedocument.presentationml.tags+xml"/>
  <Override PartName="/ppt/notesSlides/notesSlide13.xml" ContentType="application/vnd.openxmlformats-officedocument.presentationml.notesSlide+xml"/>
  <Override PartName="/ppt/tags/tag37.xml" ContentType="application/vnd.openxmlformats-officedocument.presentationml.tags+xml"/>
  <Override PartName="/ppt/tags/tag30.xml" ContentType="application/vnd.openxmlformats-officedocument.presentationml.tags+xml"/>
  <Override PartName="/ppt/notesSlides/notesSlide5.xml" ContentType="application/vnd.openxmlformats-officedocument.presentationml.notesSlide+xml"/>
  <Override PartName="/ppt/tags/tag13.xml" ContentType="application/vnd.openxmlformats-officedocument.presentationml.tags+xml"/>
  <Override PartName="/ppt/slides/slide9.xml" ContentType="application/vnd.openxmlformats-officedocument.presentationml.slide+xml"/>
  <Override PartName="/ppt/tags/tag8.xml" ContentType="application/vnd.openxmlformats-officedocument.presentationml.tags+xml"/>
  <Override PartName="/ppt/slideLayouts/slideLayout9.xml" ContentType="application/vnd.openxmlformats-officedocument.presentationml.slideLayout+xml"/>
  <Override PartName="/ppt/notesSlides/notesSlide20.xml" ContentType="application/vnd.openxmlformats-officedocument.presentationml.notesSlide+xml"/>
  <Override PartName="/ppt/tags/tag1.xml" ContentType="application/vnd.openxmlformats-officedocument.presentationml.tags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tags/tag27.xml" ContentType="application/vnd.openxmlformats-officedocument.presentationml.tags+xml"/>
  <Override PartName="/ppt/notesSlides/notesSlide19.xml" ContentType="application/vnd.openxmlformats-officedocument.presentationml.notesSlide+xml"/>
  <Override PartName="/ppt/slides/slide10.xml" ContentType="application/vnd.openxmlformats-officedocument.presentationml.slide+xml"/>
  <Override PartName="/ppt/tags/tag20.xml" ContentType="application/vnd.openxmlformats-officedocument.presentationml.tags+xml"/>
  <Override PartName="/ppt/notesSlides/notesSlide12.xml" ContentType="application/vnd.openxmlformats-officedocument.presentationml.notesSlide+xml"/>
  <Override PartName="/ppt/tags/tag36.xml" ContentType="application/vnd.openxmlformats-officedocument.presentationml.tags+xml"/>
  <Override PartName="/docProps/app.xml" ContentType="application/vnd.openxmlformats-officedocument.extended-properties+xml"/>
  <Override PartName="/ppt/tags/tag19.xml" ContentType="application/vnd.openxmlformats-officedocument.presentationml.tags+xml"/>
  <Override PartName="/ppt/notesSlides/notesSlide4.xml" ContentType="application/vnd.openxmlformats-officedocument.presentationml.notesSlide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ppt/tags/tag7.xml" ContentType="application/vnd.openxmlformats-officedocument.presentationml.tags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tags/tag26.xml" ContentType="application/vnd.openxmlformats-officedocument.presentationml.tags+xml"/>
  <Override PartName="/ppt/notesSlides/notesSlide18.xml" ContentType="application/vnd.openxmlformats-officedocument.presentationml.notesSlide+xml"/>
  <Default Extension="jpeg" ContentType="image/jpeg"/>
  <Override PartName="/ppt/viewProps.xml" ContentType="application/vnd.openxmlformats-officedocument.presentationml.viewProps+xml"/>
  <Override PartName="/ppt/tags/tag35.xml" ContentType="application/vnd.openxmlformats-officedocument.presentationml.tags+xml"/>
  <Override PartName="/ppt/notesSlides/notesSlide11.xml" ContentType="application/vnd.openxmlformats-officedocument.presentationml.notesSlide+xml"/>
  <Override PartName="/ppt/tags/tag18.xml" ContentType="application/vnd.openxmlformats-officedocument.presentationml.tags+xml"/>
  <Override PartName="/ppt/notesSlides/notesSlide3.xml" ContentType="application/vnd.openxmlformats-officedocument.presentationml.notesSlide+xml"/>
  <Override PartName="/ppt/theme/theme2.xml" ContentType="application/vnd.openxmlformats-officedocument.theme+xml"/>
  <Override PartName="/ppt/tags/tag11.xml" ContentType="application/vnd.openxmlformats-officedocument.presentationml.tags+xml"/>
  <Override PartName="/ppt/slideLayouts/slideLayout11.xml" ContentType="application/vnd.openxmlformats-officedocument.presentationml.slideLayout+xml"/>
  <Override PartName="/ppt/tags/tag6.xml" ContentType="application/vnd.openxmlformats-officedocument.presentationml.tags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tags/tag25.xml" ContentType="application/vnd.openxmlformats-officedocument.presentationml.tags+xml"/>
  <Override PartName="/ppt/notesSlides/notesSlide17.xml" ContentType="application/vnd.openxmlformats-officedocument.presentationml.notesSlide+xml"/>
  <Override PartName="/ppt/tags/tag34.xml" ContentType="application/vnd.openxmlformats-officedocument.presentationml.tags+xml"/>
  <Override PartName="/ppt/tags/tag17.xml" ContentType="application/vnd.openxmlformats-officedocument.presentationml.tags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ppt/theme/theme1.xml" ContentType="application/vnd.openxmlformats-officedocument.theme+xml"/>
  <Override PartName="/ppt/slideLayouts/slideLayout10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tags/tag5.xml" ContentType="application/vnd.openxmlformats-officedocument.presentationml.tags+xml"/>
  <Override PartName="/ppt/slides/slide6.xml" ContentType="application/vnd.openxmlformats-officedocument.presentationml.slide+xml"/>
  <Override PartName="/ppt/slideLayouts/slideLayout6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3"/>
  </p:notesMasterIdLst>
  <p:sldIdLst>
    <p:sldId id="280" r:id="rId2"/>
    <p:sldId id="281" r:id="rId3"/>
    <p:sldId id="282" r:id="rId4"/>
    <p:sldId id="283" r:id="rId5"/>
    <p:sldId id="260" r:id="rId6"/>
    <p:sldId id="261" r:id="rId7"/>
    <p:sldId id="262" r:id="rId8"/>
    <p:sldId id="264" r:id="rId9"/>
    <p:sldId id="266" r:id="rId10"/>
    <p:sldId id="268" r:id="rId11"/>
    <p:sldId id="270" r:id="rId12"/>
    <p:sldId id="272" r:id="rId13"/>
    <p:sldId id="274" r:id="rId14"/>
    <p:sldId id="263" r:id="rId15"/>
    <p:sldId id="265" r:id="rId16"/>
    <p:sldId id="267" r:id="rId17"/>
    <p:sldId id="269" r:id="rId18"/>
    <p:sldId id="271" r:id="rId19"/>
    <p:sldId id="273" r:id="rId20"/>
    <p:sldId id="275" r:id="rId21"/>
    <p:sldId id="279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Objects="1" showGuides="1">
      <p:cViewPr varScale="1">
        <p:scale>
          <a:sx n="91" d="100"/>
          <a:sy n="91" d="100"/>
        </p:scale>
        <p:origin x="-84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270B63-7111-5F46-BDEA-C8B6208B74A0}" type="datetimeFigureOut">
              <a:rPr lang="en-US" smtClean="0"/>
              <a:pPr/>
              <a:t>1/11/10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BBACBA-40F3-604A-A620-675FB9F0049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BAF99D-95F7-1B46-A43F-F8077BB0CF5F}" type="slidenum">
              <a:rPr lang="en-US"/>
              <a:pPr/>
              <a:t>1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CD80C9-BBAC-BE41-8B81-B9A2F7E2DF99}" type="slidenum">
              <a:rPr lang="en-US"/>
              <a:pPr/>
              <a:t>10</a:t>
            </a:fld>
            <a:endParaRPr lang="en-US"/>
          </a:p>
        </p:txBody>
      </p:sp>
      <p:sp>
        <p:nvSpPr>
          <p:cNvPr id="421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1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FF5421-BBFB-B04E-9C52-E3B50FAA7C5D}" type="slidenum">
              <a:rPr lang="en-US"/>
              <a:pPr/>
              <a:t>11</a:t>
            </a:fld>
            <a:endParaRPr lang="en-US"/>
          </a:p>
        </p:txBody>
      </p:sp>
      <p:sp>
        <p:nvSpPr>
          <p:cNvPr id="440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F565A4-B73A-BB41-95AC-6832AAC0B05C}" type="slidenum">
              <a:rPr lang="en-US"/>
              <a:pPr/>
              <a:t>12</a:t>
            </a:fld>
            <a:endParaRPr lang="en-US"/>
          </a:p>
        </p:txBody>
      </p:sp>
      <p:sp>
        <p:nvSpPr>
          <p:cNvPr id="434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4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17AEBE-75A3-A546-8430-ECA6E240498C}" type="slidenum">
              <a:rPr lang="en-US"/>
              <a:pPr/>
              <a:t>13</a:t>
            </a:fld>
            <a:endParaRPr lang="en-US"/>
          </a:p>
        </p:txBody>
      </p:sp>
      <p:sp>
        <p:nvSpPr>
          <p:cNvPr id="428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8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5312B9-7EA0-BC49-BAC3-C77F32FA8CA3}" type="slidenum">
              <a:rPr lang="en-US"/>
              <a:pPr/>
              <a:t>14</a:t>
            </a:fld>
            <a:endParaRPr lang="en-US"/>
          </a:p>
        </p:txBody>
      </p:sp>
      <p:sp>
        <p:nvSpPr>
          <p:cNvPr id="23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B13E4E-F4F4-DA4B-8886-771AB0941552}" type="slidenum">
              <a:rPr lang="en-US"/>
              <a:pPr/>
              <a:t>15</a:t>
            </a:fld>
            <a:endParaRPr lang="en-US"/>
          </a:p>
        </p:txBody>
      </p:sp>
      <p:sp>
        <p:nvSpPr>
          <p:cNvPr id="24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C1F753-61FC-2F45-BC69-7E6E90F5CAE7}" type="slidenum">
              <a:rPr lang="en-US"/>
              <a:pPr/>
              <a:t>16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20B4A8-B604-B949-AAD2-1BB40EE307EA}" type="slidenum">
              <a:rPr lang="en-US"/>
              <a:pPr/>
              <a:t>17</a:t>
            </a:fld>
            <a:endParaRPr lang="en-US"/>
          </a:p>
        </p:txBody>
      </p:sp>
      <p:sp>
        <p:nvSpPr>
          <p:cNvPr id="425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5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0D592D-873E-4F48-A4E6-063E0D8CFE97}" type="slidenum">
              <a:rPr lang="en-US"/>
              <a:pPr/>
              <a:t>18</a:t>
            </a:fld>
            <a:endParaRPr lang="en-US"/>
          </a:p>
        </p:txBody>
      </p:sp>
      <p:sp>
        <p:nvSpPr>
          <p:cNvPr id="444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4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F72BF6-A1B6-9C45-B1FF-C46E44483BE5}" type="slidenum">
              <a:rPr lang="en-US"/>
              <a:pPr/>
              <a:t>19</a:t>
            </a:fld>
            <a:endParaRPr lang="en-US"/>
          </a:p>
        </p:txBody>
      </p:sp>
      <p:sp>
        <p:nvSpPr>
          <p:cNvPr id="438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8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FF20B2-9FE9-3C4F-AFA9-957405D06A64}" type="slidenum">
              <a:rPr lang="en-US"/>
              <a:pPr/>
              <a:t>2</a:t>
            </a:fld>
            <a:endParaRPr lang="en-US"/>
          </a:p>
        </p:txBody>
      </p:sp>
      <p:sp>
        <p:nvSpPr>
          <p:cNvPr id="225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9E6E6C-BF45-2C45-B10A-D99E55D3D1E6}" type="slidenum">
              <a:rPr lang="en-US"/>
              <a:pPr/>
              <a:t>20</a:t>
            </a:fld>
            <a:endParaRPr lang="en-US"/>
          </a:p>
        </p:txBody>
      </p:sp>
      <p:sp>
        <p:nvSpPr>
          <p:cNvPr id="432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D5C6B0-9C8F-AC4C-B442-A6EC5558F8D9}" type="slidenum">
              <a:rPr lang="en-US"/>
              <a:pPr/>
              <a:t>21</a:t>
            </a:fld>
            <a:endParaRPr lang="en-US"/>
          </a:p>
        </p:txBody>
      </p:sp>
      <p:sp>
        <p:nvSpPr>
          <p:cNvPr id="2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DD0D3F-6BC1-0D44-BA00-9A596ACFFC01}" type="slidenum">
              <a:rPr lang="en-US"/>
              <a:pPr/>
              <a:t>3</a:t>
            </a:fld>
            <a:endParaRPr lang="en-US"/>
          </a:p>
        </p:txBody>
      </p:sp>
      <p:sp>
        <p:nvSpPr>
          <p:cNvPr id="245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0DF2D3-98E0-1749-BF3D-CB8C9867C1A2}" type="slidenum">
              <a:rPr lang="en-US"/>
              <a:pPr/>
              <a:t>4</a:t>
            </a:fld>
            <a:endParaRPr lang="en-US"/>
          </a:p>
        </p:txBody>
      </p:sp>
      <p:sp>
        <p:nvSpPr>
          <p:cNvPr id="266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E4F1AC-B5A8-0040-9D1A-544955A291EB}" type="slidenum">
              <a:rPr lang="en-US"/>
              <a:pPr/>
              <a:t>5</a:t>
            </a:fld>
            <a:endParaRPr lang="en-US"/>
          </a:p>
        </p:txBody>
      </p:sp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019FA7-C17C-544B-A3E5-7D9D11C04A3A}" type="slidenum">
              <a:rPr lang="en-US"/>
              <a:pPr/>
              <a:t>6</a:t>
            </a:fld>
            <a:endParaRPr lang="en-US"/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2C9710-E02D-6845-AE8E-560D65666CCA}" type="slidenum">
              <a:rPr lang="en-US"/>
              <a:pPr/>
              <a:t>7</a:t>
            </a:fld>
            <a:endParaRPr lang="en-US"/>
          </a:p>
        </p:txBody>
      </p:sp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DF1D62-E937-1345-80ED-9A2159B4256D}" type="slidenum">
              <a:rPr lang="en-US"/>
              <a:pPr/>
              <a:t>8</a:t>
            </a:fld>
            <a:endParaRPr lang="en-US"/>
          </a:p>
        </p:txBody>
      </p:sp>
      <p:sp>
        <p:nvSpPr>
          <p:cNvPr id="23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97E414-81C5-6E40-842F-A7DEE4BB5FBE}" type="slidenum">
              <a:rPr lang="en-US"/>
              <a:pPr/>
              <a:t>9</a:t>
            </a:fld>
            <a:endParaRPr lang="en-US"/>
          </a:p>
        </p:txBody>
      </p:sp>
      <p:sp>
        <p:nvSpPr>
          <p:cNvPr id="24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B772C-01CA-144B-A503-BA92B95DF229}" type="datetimeFigureOut">
              <a:rPr lang="en-US" smtClean="0"/>
              <a:pPr/>
              <a:t>1/11/10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BD3C5-2922-8C4E-A03A-6B51798790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B772C-01CA-144B-A503-BA92B95DF229}" type="datetimeFigureOut">
              <a:rPr lang="en-US" smtClean="0"/>
              <a:pPr/>
              <a:t>1/11/10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BD3C5-2922-8C4E-A03A-6B51798790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B772C-01CA-144B-A503-BA92B95DF229}" type="datetimeFigureOut">
              <a:rPr lang="en-US" smtClean="0"/>
              <a:pPr/>
              <a:t>1/11/10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BD3C5-2922-8C4E-A03A-6B51798790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B772C-01CA-144B-A503-BA92B95DF229}" type="datetimeFigureOut">
              <a:rPr lang="en-US" smtClean="0"/>
              <a:pPr/>
              <a:t>1/11/10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BD3C5-2922-8C4E-A03A-6B51798790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B772C-01CA-144B-A503-BA92B95DF229}" type="datetimeFigureOut">
              <a:rPr lang="en-US" smtClean="0"/>
              <a:pPr/>
              <a:t>1/11/10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BD3C5-2922-8C4E-A03A-6B51798790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B772C-01CA-144B-A503-BA92B95DF229}" type="datetimeFigureOut">
              <a:rPr lang="en-US" smtClean="0"/>
              <a:pPr/>
              <a:t>1/11/10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BD3C5-2922-8C4E-A03A-6B51798790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B772C-01CA-144B-A503-BA92B95DF229}" type="datetimeFigureOut">
              <a:rPr lang="en-US" smtClean="0"/>
              <a:pPr/>
              <a:t>1/11/10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BD3C5-2922-8C4E-A03A-6B51798790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B772C-01CA-144B-A503-BA92B95DF229}" type="datetimeFigureOut">
              <a:rPr lang="en-US" smtClean="0"/>
              <a:pPr/>
              <a:t>1/11/10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BD3C5-2922-8C4E-A03A-6B51798790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B772C-01CA-144B-A503-BA92B95DF229}" type="datetimeFigureOut">
              <a:rPr lang="en-US" smtClean="0"/>
              <a:pPr/>
              <a:t>1/11/10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BD3C5-2922-8C4E-A03A-6B51798790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B772C-01CA-144B-A503-BA92B95DF229}" type="datetimeFigureOut">
              <a:rPr lang="en-US" smtClean="0"/>
              <a:pPr/>
              <a:t>1/11/10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BD3C5-2922-8C4E-A03A-6B51798790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B772C-01CA-144B-A503-BA92B95DF229}" type="datetimeFigureOut">
              <a:rPr lang="en-US" smtClean="0"/>
              <a:pPr/>
              <a:t>1/11/10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BD3C5-2922-8C4E-A03A-6B51798790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B772C-01CA-144B-A503-BA92B95DF229}" type="datetimeFigureOut">
              <a:rPr lang="en-US" smtClean="0"/>
              <a:pPr/>
              <a:t>1/11/10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BD3C5-2922-8C4E-A03A-6B517987909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image" Target="../media/image18.jpeg"/><Relationship Id="rId5" Type="http://schemas.openxmlformats.org/officeDocument/2006/relationships/image" Target="../media/image19.jpeg"/><Relationship Id="rId6" Type="http://schemas.openxmlformats.org/officeDocument/2006/relationships/slide" Target="slide5.xml"/><Relationship Id="rId7" Type="http://schemas.openxmlformats.org/officeDocument/2006/relationships/image" Target="../media/image6.jpeg"/><Relationship Id="rId8" Type="http://schemas.openxmlformats.org/officeDocument/2006/relationships/image" Target="../media/image15.jpeg"/><Relationship Id="rId1" Type="http://schemas.openxmlformats.org/officeDocument/2006/relationships/tags" Target="../tags/tag16.x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image" Target="../media/image18.jpeg"/><Relationship Id="rId5" Type="http://schemas.openxmlformats.org/officeDocument/2006/relationships/image" Target="../media/image20.jpeg"/><Relationship Id="rId6" Type="http://schemas.openxmlformats.org/officeDocument/2006/relationships/slide" Target="slide5.xml"/><Relationship Id="rId7" Type="http://schemas.openxmlformats.org/officeDocument/2006/relationships/image" Target="../media/image6.jpeg"/><Relationship Id="rId8" Type="http://schemas.openxmlformats.org/officeDocument/2006/relationships/image" Target="../media/image15.jpeg"/><Relationship Id="rId1" Type="http://schemas.openxmlformats.org/officeDocument/2006/relationships/tags" Target="../tags/tag17.x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image" Target="../media/image18.jpeg"/><Relationship Id="rId5" Type="http://schemas.openxmlformats.org/officeDocument/2006/relationships/image" Target="../media/image21.jpeg"/><Relationship Id="rId6" Type="http://schemas.openxmlformats.org/officeDocument/2006/relationships/slide" Target="slide5.xml"/><Relationship Id="rId7" Type="http://schemas.openxmlformats.org/officeDocument/2006/relationships/image" Target="../media/image6.jpeg"/><Relationship Id="rId8" Type="http://schemas.openxmlformats.org/officeDocument/2006/relationships/image" Target="../media/image15.jpeg"/><Relationship Id="rId1" Type="http://schemas.openxmlformats.org/officeDocument/2006/relationships/tags" Target="../tags/tag18.x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image" Target="../media/image18.jpeg"/><Relationship Id="rId5" Type="http://schemas.openxmlformats.org/officeDocument/2006/relationships/image" Target="../media/image22.jpeg"/><Relationship Id="rId6" Type="http://schemas.openxmlformats.org/officeDocument/2006/relationships/slide" Target="slide5.xml"/><Relationship Id="rId7" Type="http://schemas.openxmlformats.org/officeDocument/2006/relationships/image" Target="../media/image6.jpeg"/><Relationship Id="rId8" Type="http://schemas.openxmlformats.org/officeDocument/2006/relationships/image" Target="../media/image15.jpeg"/><Relationship Id="rId1" Type="http://schemas.openxmlformats.org/officeDocument/2006/relationships/tags" Target="../tags/tag19.x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4.xml"/><Relationship Id="rId6" Type="http://schemas.openxmlformats.org/officeDocument/2006/relationships/image" Target="../media/image23.jpeg"/><Relationship Id="rId7" Type="http://schemas.openxmlformats.org/officeDocument/2006/relationships/image" Target="../media/image8.jpeg"/><Relationship Id="rId8" Type="http://schemas.openxmlformats.org/officeDocument/2006/relationships/slide" Target="slide5.xml"/><Relationship Id="rId9" Type="http://schemas.openxmlformats.org/officeDocument/2006/relationships/image" Target="../media/image6.jpeg"/><Relationship Id="rId10" Type="http://schemas.openxmlformats.org/officeDocument/2006/relationships/image" Target="../media/image15.jpeg"/><Relationship Id="rId1" Type="http://schemas.openxmlformats.org/officeDocument/2006/relationships/tags" Target="../tags/tag20.xml"/><Relationship Id="rId2" Type="http://schemas.openxmlformats.org/officeDocument/2006/relationships/tags" Target="../tags/tag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5.xml"/><Relationship Id="rId6" Type="http://schemas.openxmlformats.org/officeDocument/2006/relationships/image" Target="../media/image23.jpeg"/><Relationship Id="rId7" Type="http://schemas.openxmlformats.org/officeDocument/2006/relationships/image" Target="../media/image9.jpeg"/><Relationship Id="rId8" Type="http://schemas.openxmlformats.org/officeDocument/2006/relationships/slide" Target="slide5.xml"/><Relationship Id="rId9" Type="http://schemas.openxmlformats.org/officeDocument/2006/relationships/image" Target="../media/image6.jpeg"/><Relationship Id="rId10" Type="http://schemas.openxmlformats.org/officeDocument/2006/relationships/image" Target="../media/image15.jpeg"/><Relationship Id="rId1" Type="http://schemas.openxmlformats.org/officeDocument/2006/relationships/tags" Target="../tags/tag23.xml"/><Relationship Id="rId2" Type="http://schemas.openxmlformats.org/officeDocument/2006/relationships/tags" Target="../tags/tag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6.xml"/><Relationship Id="rId6" Type="http://schemas.openxmlformats.org/officeDocument/2006/relationships/image" Target="../media/image12.jpeg"/><Relationship Id="rId7" Type="http://schemas.openxmlformats.org/officeDocument/2006/relationships/image" Target="../media/image23.jpeg"/><Relationship Id="rId8" Type="http://schemas.openxmlformats.org/officeDocument/2006/relationships/slide" Target="slide5.xml"/><Relationship Id="rId9" Type="http://schemas.openxmlformats.org/officeDocument/2006/relationships/image" Target="../media/image6.jpeg"/><Relationship Id="rId10" Type="http://schemas.openxmlformats.org/officeDocument/2006/relationships/image" Target="../media/image15.jpeg"/><Relationship Id="rId1" Type="http://schemas.openxmlformats.org/officeDocument/2006/relationships/tags" Target="../tags/tag26.xml"/><Relationship Id="rId2" Type="http://schemas.openxmlformats.org/officeDocument/2006/relationships/tags" Target="../tags/tag2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7.xml"/><Relationship Id="rId6" Type="http://schemas.openxmlformats.org/officeDocument/2006/relationships/image" Target="../media/image23.jpeg"/><Relationship Id="rId7" Type="http://schemas.openxmlformats.org/officeDocument/2006/relationships/image" Target="../media/image19.jpeg"/><Relationship Id="rId8" Type="http://schemas.openxmlformats.org/officeDocument/2006/relationships/slide" Target="slide5.xml"/><Relationship Id="rId9" Type="http://schemas.openxmlformats.org/officeDocument/2006/relationships/image" Target="../media/image6.jpeg"/><Relationship Id="rId10" Type="http://schemas.openxmlformats.org/officeDocument/2006/relationships/image" Target="../media/image15.jpeg"/><Relationship Id="rId1" Type="http://schemas.openxmlformats.org/officeDocument/2006/relationships/tags" Target="../tags/tag29.xml"/><Relationship Id="rId2" Type="http://schemas.openxmlformats.org/officeDocument/2006/relationships/tags" Target="../tags/tag3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image" Target="../media/image23.jpeg"/><Relationship Id="rId5" Type="http://schemas.openxmlformats.org/officeDocument/2006/relationships/image" Target="../media/image20.jpeg"/><Relationship Id="rId6" Type="http://schemas.openxmlformats.org/officeDocument/2006/relationships/slide" Target="slide5.xml"/><Relationship Id="rId7" Type="http://schemas.openxmlformats.org/officeDocument/2006/relationships/image" Target="../media/image6.jpeg"/><Relationship Id="rId8" Type="http://schemas.openxmlformats.org/officeDocument/2006/relationships/image" Target="../media/image15.jpeg"/><Relationship Id="rId1" Type="http://schemas.openxmlformats.org/officeDocument/2006/relationships/tags" Target="../tags/tag32.x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9.xml"/><Relationship Id="rId6" Type="http://schemas.openxmlformats.org/officeDocument/2006/relationships/image" Target="../media/image23.jpeg"/><Relationship Id="rId7" Type="http://schemas.openxmlformats.org/officeDocument/2006/relationships/image" Target="../media/image21.jpeg"/><Relationship Id="rId8" Type="http://schemas.openxmlformats.org/officeDocument/2006/relationships/slide" Target="slide5.xml"/><Relationship Id="rId9" Type="http://schemas.openxmlformats.org/officeDocument/2006/relationships/image" Target="../media/image6.jpeg"/><Relationship Id="rId10" Type="http://schemas.openxmlformats.org/officeDocument/2006/relationships/image" Target="../media/image15.jpeg"/><Relationship Id="rId1" Type="http://schemas.openxmlformats.org/officeDocument/2006/relationships/tags" Target="../tags/tag33.xml"/><Relationship Id="rId2" Type="http://schemas.openxmlformats.org/officeDocument/2006/relationships/tags" Target="../tags/tag34.xml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.jpeg"/><Relationship Id="rId12" Type="http://schemas.openxmlformats.org/officeDocument/2006/relationships/image" Target="../media/image8.jpeg"/><Relationship Id="rId1" Type="http://schemas.openxmlformats.org/officeDocument/2006/relationships/tags" Target="../tags/tag2.xml"/><Relationship Id="rId2" Type="http://schemas.openxmlformats.org/officeDocument/2006/relationships/tags" Target="../tags/tag3.xml"/><Relationship Id="rId3" Type="http://schemas.openxmlformats.org/officeDocument/2006/relationships/tags" Target="../tags/tag4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2.xml"/><Relationship Id="rId6" Type="http://schemas.openxmlformats.org/officeDocument/2006/relationships/image" Target="../media/image2.jpeg"/><Relationship Id="rId7" Type="http://schemas.openxmlformats.org/officeDocument/2006/relationships/image" Target="../media/image3.jpeg"/><Relationship Id="rId8" Type="http://schemas.openxmlformats.org/officeDocument/2006/relationships/image" Target="../media/image4.jpeg"/><Relationship Id="rId9" Type="http://schemas.openxmlformats.org/officeDocument/2006/relationships/image" Target="../media/image5.jpeg"/><Relationship Id="rId10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20.xml"/><Relationship Id="rId6" Type="http://schemas.openxmlformats.org/officeDocument/2006/relationships/image" Target="../media/image23.jpeg"/><Relationship Id="rId7" Type="http://schemas.openxmlformats.org/officeDocument/2006/relationships/image" Target="../media/image22.jpeg"/><Relationship Id="rId8" Type="http://schemas.openxmlformats.org/officeDocument/2006/relationships/slide" Target="slide5.xml"/><Relationship Id="rId9" Type="http://schemas.openxmlformats.org/officeDocument/2006/relationships/image" Target="../media/image6.jpeg"/><Relationship Id="rId10" Type="http://schemas.openxmlformats.org/officeDocument/2006/relationships/image" Target="../media/image15.jpeg"/><Relationship Id="rId1" Type="http://schemas.openxmlformats.org/officeDocument/2006/relationships/tags" Target="../tags/tag36.xml"/><Relationship Id="rId2" Type="http://schemas.openxmlformats.org/officeDocument/2006/relationships/tags" Target="../tags/tag37.xml"/></Relationships>
</file>

<file path=ppt/slides/_rels/slide21.xml.rels><?xml version="1.0" encoding="UTF-8" standalone="yes"?>
<Relationships xmlns="http://schemas.openxmlformats.org/package/2006/relationships"><Relationship Id="rId11" Type="http://schemas.openxmlformats.org/officeDocument/2006/relationships/hyperlink" Target="http://www.ca.gr7math.com/" TargetMode="External"/><Relationship Id="rId12" Type="http://schemas.openxmlformats.org/officeDocument/2006/relationships/image" Target="../media/image27.jpeg"/><Relationship Id="rId1" Type="http://schemas.openxmlformats.org/officeDocument/2006/relationships/tags" Target="../tags/tag39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1.xml"/><Relationship Id="rId4" Type="http://schemas.openxmlformats.org/officeDocument/2006/relationships/image" Target="../media/image24.jpeg"/><Relationship Id="rId5" Type="http://schemas.openxmlformats.org/officeDocument/2006/relationships/image" Target="../media/image25.jpeg"/><Relationship Id="rId6" Type="http://schemas.openxmlformats.org/officeDocument/2006/relationships/image" Target="../media/image26.jpeg"/><Relationship Id="rId7" Type="http://schemas.openxmlformats.org/officeDocument/2006/relationships/image" Target="../media/image5.jpeg"/><Relationship Id="rId8" Type="http://schemas.openxmlformats.org/officeDocument/2006/relationships/image" Target="../media/image10.jpeg"/><Relationship Id="rId9" Type="http://schemas.openxmlformats.org/officeDocument/2006/relationships/slide" Target="slide5.xml"/><Relationship Id="rId10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.jpeg"/><Relationship Id="rId12" Type="http://schemas.openxmlformats.org/officeDocument/2006/relationships/image" Target="../media/image9.jpeg"/><Relationship Id="rId1" Type="http://schemas.openxmlformats.org/officeDocument/2006/relationships/tags" Target="../tags/tag5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3.xml"/><Relationship Id="rId6" Type="http://schemas.openxmlformats.org/officeDocument/2006/relationships/image" Target="../media/image2.jpeg"/><Relationship Id="rId7" Type="http://schemas.openxmlformats.org/officeDocument/2006/relationships/image" Target="../media/image3.jpeg"/><Relationship Id="rId8" Type="http://schemas.openxmlformats.org/officeDocument/2006/relationships/image" Target="../media/image4.jpeg"/><Relationship Id="rId9" Type="http://schemas.openxmlformats.org/officeDocument/2006/relationships/image" Target="../media/image5.jpeg"/><Relationship Id="rId10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.jpeg"/><Relationship Id="rId12" Type="http://schemas.openxmlformats.org/officeDocument/2006/relationships/image" Target="../media/image11.jpeg"/><Relationship Id="rId13" Type="http://schemas.openxmlformats.org/officeDocument/2006/relationships/image" Target="../media/image12.jpeg"/><Relationship Id="rId1" Type="http://schemas.openxmlformats.org/officeDocument/2006/relationships/tags" Target="../tags/tag8.xml"/><Relationship Id="rId2" Type="http://schemas.openxmlformats.org/officeDocument/2006/relationships/tags" Target="../tags/tag9.xml"/><Relationship Id="rId3" Type="http://schemas.openxmlformats.org/officeDocument/2006/relationships/tags" Target="../tags/tag10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4.xml"/><Relationship Id="rId6" Type="http://schemas.openxmlformats.org/officeDocument/2006/relationships/image" Target="../media/image2.jpeg"/><Relationship Id="rId7" Type="http://schemas.openxmlformats.org/officeDocument/2006/relationships/image" Target="../media/image3.jpeg"/><Relationship Id="rId8" Type="http://schemas.openxmlformats.org/officeDocument/2006/relationships/image" Target="../media/image5.jpeg"/><Relationship Id="rId9" Type="http://schemas.openxmlformats.org/officeDocument/2006/relationships/image" Target="../media/image10.jpeg"/><Relationship Id="rId10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6" Type="http://schemas.openxmlformats.org/officeDocument/2006/relationships/image" Target="../media/image15.jpeg"/><Relationship Id="rId1" Type="http://schemas.openxmlformats.org/officeDocument/2006/relationships/tags" Target="../tags/tag11.x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slide" Target="slide5.xml"/><Relationship Id="rId5" Type="http://schemas.openxmlformats.org/officeDocument/2006/relationships/image" Target="../media/image6.jpeg"/><Relationship Id="rId6" Type="http://schemas.openxmlformats.org/officeDocument/2006/relationships/image" Target="../media/image15.jpeg"/><Relationship Id="rId7" Type="http://schemas.openxmlformats.org/officeDocument/2006/relationships/image" Target="../media/image16.jpeg"/><Relationship Id="rId8" Type="http://schemas.openxmlformats.org/officeDocument/2006/relationships/image" Target="../media/image17.jpeg"/><Relationship Id="rId1" Type="http://schemas.openxmlformats.org/officeDocument/2006/relationships/tags" Target="../tags/tag12.x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8.jpeg"/><Relationship Id="rId5" Type="http://schemas.openxmlformats.org/officeDocument/2006/relationships/image" Target="../media/image18.jpeg"/><Relationship Id="rId6" Type="http://schemas.openxmlformats.org/officeDocument/2006/relationships/slide" Target="slide5.xml"/><Relationship Id="rId7" Type="http://schemas.openxmlformats.org/officeDocument/2006/relationships/image" Target="../media/image6.jpeg"/><Relationship Id="rId8" Type="http://schemas.openxmlformats.org/officeDocument/2006/relationships/image" Target="../media/image15.jpeg"/><Relationship Id="rId1" Type="http://schemas.openxmlformats.org/officeDocument/2006/relationships/tags" Target="../tags/tag13.x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18.jpeg"/><Relationship Id="rId5" Type="http://schemas.openxmlformats.org/officeDocument/2006/relationships/image" Target="../media/image9.jpeg"/><Relationship Id="rId6" Type="http://schemas.openxmlformats.org/officeDocument/2006/relationships/slide" Target="slide5.xml"/><Relationship Id="rId7" Type="http://schemas.openxmlformats.org/officeDocument/2006/relationships/image" Target="../media/image6.jpeg"/><Relationship Id="rId8" Type="http://schemas.openxmlformats.org/officeDocument/2006/relationships/image" Target="../media/image15.jpeg"/><Relationship Id="rId1" Type="http://schemas.openxmlformats.org/officeDocument/2006/relationships/tags" Target="../tags/tag14.x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image" Target="../media/image18.jpeg"/><Relationship Id="rId5" Type="http://schemas.openxmlformats.org/officeDocument/2006/relationships/image" Target="../media/image12.jpeg"/><Relationship Id="rId6" Type="http://schemas.openxmlformats.org/officeDocument/2006/relationships/slide" Target="slide5.xml"/><Relationship Id="rId7" Type="http://schemas.openxmlformats.org/officeDocument/2006/relationships/image" Target="../media/image6.jpeg"/><Relationship Id="rId8" Type="http://schemas.openxmlformats.org/officeDocument/2006/relationships/image" Target="../media/image15.jpeg"/><Relationship Id="rId1" Type="http://schemas.openxmlformats.org/officeDocument/2006/relationships/tags" Target="../tags/tag15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Splash Screen</a:t>
            </a:r>
          </a:p>
        </p:txBody>
      </p:sp>
      <p:pic>
        <p:nvPicPr>
          <p:cNvPr id="15363" name="Picture 5" descr="CAM7 Spl-07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876800" y="4656664"/>
            <a:ext cx="4267200" cy="1219200"/>
          </a:xfrm>
          <a:prstGeom prst="rect">
            <a:avLst/>
          </a:prstGeom>
          <a:solidFill>
            <a:srgbClr val="00800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562600" y="4656664"/>
            <a:ext cx="2743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Chapter 8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30091" y="5190064"/>
            <a:ext cx="2293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  <a:latin typeface="Baskerville"/>
                <a:cs typeface="Baskerville"/>
              </a:rPr>
              <a:t>Lesson </a:t>
            </a:r>
            <a:r>
              <a:rPr lang="en-US" sz="2800" dirty="0">
                <a:solidFill>
                  <a:srgbClr val="FFFFFF"/>
                </a:solidFill>
                <a:latin typeface="Baskerville"/>
                <a:cs typeface="Baskerville"/>
              </a:rPr>
              <a:t>8</a:t>
            </a:r>
            <a:r>
              <a:rPr lang="en-US" sz="2800" dirty="0" smtClean="0">
                <a:solidFill>
                  <a:srgbClr val="FFFFFF"/>
                </a:solidFill>
                <a:latin typeface="Baskerville"/>
                <a:cs typeface="Baskerville"/>
              </a:rPr>
              <a:t>-</a:t>
            </a:r>
            <a:r>
              <a:rPr lang="en-US" sz="2800" dirty="0">
                <a:solidFill>
                  <a:srgbClr val="FFFFFF"/>
                </a:solidFill>
                <a:latin typeface="Baskerville"/>
                <a:cs typeface="Baskerville"/>
              </a:rPr>
              <a:t>1</a:t>
            </a:r>
          </a:p>
        </p:txBody>
      </p:sp>
    </p:spTree>
    <p:custDataLst>
      <p:tags r:id="rId1"/>
    </p:custData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867" name="Picture 3" descr="EXAMPLEhea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2750" y="701675"/>
            <a:ext cx="2133600" cy="549275"/>
          </a:xfrm>
          <a:prstGeom prst="rect">
            <a:avLst/>
          </a:prstGeom>
          <a:noFill/>
        </p:spPr>
      </p:pic>
      <p:sp>
        <p:nvSpPr>
          <p:cNvPr id="420868" name="Text Box 4"/>
          <p:cNvSpPr txBox="1">
            <a:spLocks noChangeArrowheads="1"/>
          </p:cNvSpPr>
          <p:nvPr/>
        </p:nvSpPr>
        <p:spPr bwMode="auto">
          <a:xfrm>
            <a:off x="2506663" y="715963"/>
            <a:ext cx="6199187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E01B22"/>
                </a:solidFill>
              </a:rPr>
              <a:t>Write Expressions With Subtraction</a:t>
            </a:r>
          </a:p>
        </p:txBody>
      </p:sp>
      <p:sp>
        <p:nvSpPr>
          <p:cNvPr id="420869" name="Rectangle 5"/>
          <p:cNvSpPr>
            <a:spLocks noChangeArrowheads="1"/>
          </p:cNvSpPr>
          <p:nvPr/>
        </p:nvSpPr>
        <p:spPr bwMode="auto">
          <a:xfrm>
            <a:off x="876300" y="1503363"/>
            <a:ext cx="77057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rgbClr val="00539D"/>
                </a:solidFill>
                <a:ea typeface="Times New Roman" pitchFamily="-97" charset="0"/>
                <a:cs typeface="Times New Roman" pitchFamily="-97" charset="0"/>
              </a:rPr>
              <a:t>Use the Distributive Property to rewrite –3(</a:t>
            </a:r>
            <a:r>
              <a:rPr lang="en-US" sz="2000" b="1" i="1" dirty="0">
                <a:solidFill>
                  <a:srgbClr val="00539D"/>
                </a:solidFill>
                <a:ea typeface="Times New Roman" pitchFamily="-97" charset="0"/>
                <a:cs typeface="Times New Roman" pitchFamily="-97" charset="0"/>
              </a:rPr>
              <a:t>z</a:t>
            </a:r>
            <a:r>
              <a:rPr lang="en-US" sz="2000" b="1" dirty="0">
                <a:solidFill>
                  <a:srgbClr val="00539D"/>
                </a:solidFill>
                <a:ea typeface="Times New Roman" pitchFamily="-97" charset="0"/>
                <a:cs typeface="Times New Roman" pitchFamily="-97" charset="0"/>
              </a:rPr>
              <a:t> – 7).</a:t>
            </a:r>
          </a:p>
        </p:txBody>
      </p:sp>
      <p:pic>
        <p:nvPicPr>
          <p:cNvPr id="420873" name="Picture 9" descr="Example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</p:spPr>
      </p:pic>
      <p:pic>
        <p:nvPicPr>
          <p:cNvPr id="420874" name="Picture 10" descr="Math NAV-LessBack2">
            <a:hlinkClick r:id="rId6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7239000" y="6465888"/>
            <a:ext cx="461963" cy="368300"/>
          </a:xfrm>
          <a:prstGeom prst="rect">
            <a:avLst/>
          </a:prstGeom>
          <a:noFill/>
        </p:spPr>
      </p:pic>
      <p:sp>
        <p:nvSpPr>
          <p:cNvPr id="420877" name="Text Box 13"/>
          <p:cNvSpPr txBox="1">
            <a:spLocks noChangeArrowheads="1"/>
          </p:cNvSpPr>
          <p:nvPr/>
        </p:nvSpPr>
        <p:spPr bwMode="auto">
          <a:xfrm>
            <a:off x="533400" y="2076450"/>
            <a:ext cx="807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1657350" indent="-1314450" algn="ctr">
              <a:spcBef>
                <a:spcPct val="50000"/>
              </a:spcBef>
              <a:spcAft>
                <a:spcPct val="50000"/>
              </a:spcAft>
              <a:tabLst>
                <a:tab pos="4343400" algn="l"/>
              </a:tabLst>
            </a:pPr>
            <a:r>
              <a:rPr lang="en-US" sz="2400" dirty="0"/>
              <a:t>–3(</a:t>
            </a:r>
            <a:r>
              <a:rPr lang="en-US" sz="2400" i="1" dirty="0"/>
              <a:t>z</a:t>
            </a:r>
            <a:r>
              <a:rPr lang="en-US" sz="2400" dirty="0"/>
              <a:t> – 7</a:t>
            </a:r>
            <a:r>
              <a:rPr lang="en-US" sz="2400" dirty="0" smtClean="0"/>
              <a:t>) = </a:t>
            </a:r>
            <a:r>
              <a:rPr lang="en-US" sz="2400" dirty="0"/>
              <a:t>–3[</a:t>
            </a:r>
            <a:r>
              <a:rPr lang="en-US" sz="2400" i="1" dirty="0"/>
              <a:t>z</a:t>
            </a:r>
            <a:r>
              <a:rPr lang="en-US" sz="2400" dirty="0"/>
              <a:t> + (–7)</a:t>
            </a:r>
            <a:r>
              <a:rPr lang="en-US" sz="2400" dirty="0" smtClean="0"/>
              <a:t>]</a:t>
            </a:r>
            <a:endParaRPr lang="en-US" sz="2400" dirty="0"/>
          </a:p>
        </p:txBody>
      </p:sp>
      <p:pic>
        <p:nvPicPr>
          <p:cNvPr id="420878" name="Picture 14" descr="LH_8-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0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20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420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20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20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868" grpId="0" autoUpdateAnimBg="0"/>
      <p:bldP spid="420869" grpId="0" build="p" autoUpdateAnimBg="0" advAuto="0"/>
      <p:bldP spid="420877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9299" name="Picture 3" descr="EXAMPLEhea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2750" y="701675"/>
            <a:ext cx="2133600" cy="549275"/>
          </a:xfrm>
          <a:prstGeom prst="rect">
            <a:avLst/>
          </a:prstGeom>
          <a:noFill/>
        </p:spPr>
      </p:pic>
      <p:sp>
        <p:nvSpPr>
          <p:cNvPr id="439300" name="Text Box 4"/>
          <p:cNvSpPr txBox="1">
            <a:spLocks noChangeArrowheads="1"/>
          </p:cNvSpPr>
          <p:nvPr/>
        </p:nvSpPr>
        <p:spPr bwMode="auto">
          <a:xfrm>
            <a:off x="2506663" y="715963"/>
            <a:ext cx="6199187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E01B22"/>
                </a:solidFill>
              </a:rPr>
              <a:t>Identify Parts of an Expression</a:t>
            </a:r>
          </a:p>
        </p:txBody>
      </p:sp>
      <p:sp>
        <p:nvSpPr>
          <p:cNvPr id="439301" name="Rectangle 5"/>
          <p:cNvSpPr>
            <a:spLocks noChangeArrowheads="1"/>
          </p:cNvSpPr>
          <p:nvPr/>
        </p:nvSpPr>
        <p:spPr bwMode="auto">
          <a:xfrm>
            <a:off x="876300" y="1503363"/>
            <a:ext cx="77057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rgbClr val="00539D"/>
                </a:solidFill>
                <a:ea typeface="Times New Roman" pitchFamily="-97" charset="0"/>
                <a:cs typeface="Times New Roman" pitchFamily="-97" charset="0"/>
              </a:rPr>
              <a:t>Identify the terms, like terms, coefficients, and constants in 3</a:t>
            </a:r>
            <a:r>
              <a:rPr lang="en-US" sz="2400" b="1" i="1" dirty="0">
                <a:solidFill>
                  <a:srgbClr val="00539D"/>
                </a:solidFill>
                <a:ea typeface="Times New Roman" pitchFamily="-97" charset="0"/>
                <a:cs typeface="Times New Roman" pitchFamily="-97" charset="0"/>
              </a:rPr>
              <a:t>x</a:t>
            </a:r>
            <a:r>
              <a:rPr lang="en-US" sz="2400" b="1" dirty="0">
                <a:solidFill>
                  <a:srgbClr val="00539D"/>
                </a:solidFill>
                <a:ea typeface="Times New Roman" pitchFamily="-97" charset="0"/>
                <a:cs typeface="Times New Roman" pitchFamily="-97" charset="0"/>
              </a:rPr>
              <a:t> – 5 + 2</a:t>
            </a:r>
            <a:r>
              <a:rPr lang="en-US" sz="2400" b="1" i="1" dirty="0">
                <a:solidFill>
                  <a:srgbClr val="00539D"/>
                </a:solidFill>
                <a:ea typeface="Times New Roman" pitchFamily="-97" charset="0"/>
                <a:cs typeface="Times New Roman" pitchFamily="-97" charset="0"/>
              </a:rPr>
              <a:t>x</a:t>
            </a:r>
            <a:r>
              <a:rPr lang="en-US" sz="2400" b="1" dirty="0">
                <a:solidFill>
                  <a:srgbClr val="00539D"/>
                </a:solidFill>
                <a:ea typeface="Times New Roman" pitchFamily="-97" charset="0"/>
                <a:cs typeface="Times New Roman" pitchFamily="-97" charset="0"/>
              </a:rPr>
              <a:t> – </a:t>
            </a:r>
            <a:r>
              <a:rPr lang="en-US" sz="2400" b="1" i="1" dirty="0" err="1">
                <a:solidFill>
                  <a:srgbClr val="00539D"/>
                </a:solidFill>
                <a:ea typeface="Times New Roman" pitchFamily="-97" charset="0"/>
                <a:cs typeface="Times New Roman" pitchFamily="-97" charset="0"/>
              </a:rPr>
              <a:t>x</a:t>
            </a:r>
            <a:r>
              <a:rPr lang="en-US" sz="2400" b="1" dirty="0">
                <a:solidFill>
                  <a:srgbClr val="00539D"/>
                </a:solidFill>
                <a:ea typeface="Times New Roman" pitchFamily="-97" charset="0"/>
                <a:cs typeface="Times New Roman" pitchFamily="-97" charset="0"/>
              </a:rPr>
              <a:t>.</a:t>
            </a:r>
          </a:p>
        </p:txBody>
      </p:sp>
      <p:sp>
        <p:nvSpPr>
          <p:cNvPr id="439302" name="Text Box 6"/>
          <p:cNvSpPr txBox="1">
            <a:spLocks noChangeArrowheads="1"/>
          </p:cNvSpPr>
          <p:nvPr/>
        </p:nvSpPr>
        <p:spPr bwMode="auto">
          <a:xfrm>
            <a:off x="533400" y="2438400"/>
            <a:ext cx="838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2514600" indent="-2171700" algn="ctr">
              <a:tabLst>
                <a:tab pos="5943600" algn="l"/>
              </a:tabLst>
            </a:pPr>
            <a:r>
              <a:rPr lang="en-US" sz="2800" dirty="0"/>
              <a:t>3</a:t>
            </a:r>
            <a:r>
              <a:rPr lang="en-US" sz="2800" i="1" dirty="0"/>
              <a:t>x </a:t>
            </a:r>
            <a:r>
              <a:rPr lang="en-US" sz="2800" dirty="0"/>
              <a:t>– 5 + 2</a:t>
            </a:r>
            <a:r>
              <a:rPr lang="en-US" sz="2800" i="1" dirty="0"/>
              <a:t>x</a:t>
            </a:r>
            <a:r>
              <a:rPr lang="en-US" sz="2800" dirty="0"/>
              <a:t> – </a:t>
            </a:r>
            <a:r>
              <a:rPr lang="en-US" sz="2800" i="1" dirty="0" err="1" smtClean="0"/>
              <a:t>x</a:t>
            </a:r>
            <a:endParaRPr lang="en-US" sz="2800" dirty="0"/>
          </a:p>
        </p:txBody>
      </p:sp>
      <p:pic>
        <p:nvPicPr>
          <p:cNvPr id="439305" name="Picture 9" descr="Example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</p:spPr>
      </p:pic>
      <p:pic>
        <p:nvPicPr>
          <p:cNvPr id="439306" name="Picture 10" descr="Math NAV-LessBack2">
            <a:hlinkClick r:id="rId6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7239000" y="6465888"/>
            <a:ext cx="461963" cy="368300"/>
          </a:xfrm>
          <a:prstGeom prst="rect">
            <a:avLst/>
          </a:prstGeom>
          <a:noFill/>
        </p:spPr>
      </p:pic>
      <p:pic>
        <p:nvPicPr>
          <p:cNvPr id="439308" name="Picture 12" descr="LH_8-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9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39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439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39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39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9300" grpId="0" autoUpdateAnimBg="0"/>
      <p:bldP spid="439301" grpId="0" build="p" autoUpdateAnimBg="0" advAuto="0"/>
      <p:bldP spid="439302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3155" name="Picture 3" descr="EXAMPLEhea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2750" y="701675"/>
            <a:ext cx="2133600" cy="549275"/>
          </a:xfrm>
          <a:prstGeom prst="rect">
            <a:avLst/>
          </a:prstGeom>
          <a:noFill/>
        </p:spPr>
      </p:pic>
      <p:sp>
        <p:nvSpPr>
          <p:cNvPr id="433156" name="Text Box 4"/>
          <p:cNvSpPr txBox="1">
            <a:spLocks noChangeArrowheads="1"/>
          </p:cNvSpPr>
          <p:nvPr/>
        </p:nvSpPr>
        <p:spPr bwMode="auto">
          <a:xfrm>
            <a:off x="2506663" y="715963"/>
            <a:ext cx="6199187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E01B22"/>
                </a:solidFill>
              </a:rPr>
              <a:t>Simplify Algebraic Expressions</a:t>
            </a:r>
          </a:p>
        </p:txBody>
      </p:sp>
      <p:sp>
        <p:nvSpPr>
          <p:cNvPr id="433157" name="Rectangle 5"/>
          <p:cNvSpPr>
            <a:spLocks noChangeArrowheads="1"/>
          </p:cNvSpPr>
          <p:nvPr/>
        </p:nvSpPr>
        <p:spPr bwMode="auto">
          <a:xfrm>
            <a:off x="876300" y="1503363"/>
            <a:ext cx="7705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rgbClr val="00539D"/>
                </a:solidFill>
                <a:ea typeface="Times New Roman" pitchFamily="-97" charset="0"/>
                <a:cs typeface="Times New Roman" pitchFamily="-97" charset="0"/>
              </a:rPr>
              <a:t>Simplify the expression 6</a:t>
            </a:r>
            <a:r>
              <a:rPr lang="en-US" sz="2400" b="1" i="1" dirty="0">
                <a:solidFill>
                  <a:srgbClr val="00539D"/>
                </a:solidFill>
                <a:ea typeface="Times New Roman" pitchFamily="-97" charset="0"/>
                <a:cs typeface="Times New Roman" pitchFamily="-97" charset="0"/>
              </a:rPr>
              <a:t>n</a:t>
            </a:r>
            <a:r>
              <a:rPr lang="en-US" sz="2400" b="1" dirty="0">
                <a:solidFill>
                  <a:srgbClr val="00539D"/>
                </a:solidFill>
                <a:ea typeface="Times New Roman" pitchFamily="-97" charset="0"/>
                <a:cs typeface="Times New Roman" pitchFamily="-97" charset="0"/>
              </a:rPr>
              <a:t> – </a:t>
            </a:r>
            <a:r>
              <a:rPr lang="en-US" sz="2400" b="1" i="1" dirty="0" err="1">
                <a:solidFill>
                  <a:srgbClr val="00539D"/>
                </a:solidFill>
                <a:ea typeface="Times New Roman" pitchFamily="-97" charset="0"/>
                <a:cs typeface="Times New Roman" pitchFamily="-97" charset="0"/>
              </a:rPr>
              <a:t>n</a:t>
            </a:r>
            <a:r>
              <a:rPr lang="en-US" sz="2400" b="1" dirty="0">
                <a:solidFill>
                  <a:srgbClr val="00539D"/>
                </a:solidFill>
                <a:ea typeface="Times New Roman" pitchFamily="-97" charset="0"/>
                <a:cs typeface="Times New Roman" pitchFamily="-97" charset="0"/>
              </a:rPr>
              <a:t>.</a:t>
            </a:r>
            <a:endParaRPr lang="en-US" sz="2400" i="1" dirty="0">
              <a:solidFill>
                <a:srgbClr val="00539D"/>
              </a:solidFill>
              <a:ea typeface="Times New Roman" pitchFamily="-97" charset="0"/>
              <a:cs typeface="Times New Roman" pitchFamily="-97" charset="0"/>
            </a:endParaRPr>
          </a:p>
        </p:txBody>
      </p:sp>
      <p:sp>
        <p:nvSpPr>
          <p:cNvPr id="433158" name="Text Box 6"/>
          <p:cNvSpPr txBox="1">
            <a:spLocks noChangeArrowheads="1"/>
          </p:cNvSpPr>
          <p:nvPr/>
        </p:nvSpPr>
        <p:spPr bwMode="auto">
          <a:xfrm>
            <a:off x="533400" y="2057400"/>
            <a:ext cx="8077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algn="ctr"/>
            <a:r>
              <a:rPr lang="en-US" sz="2800" dirty="0"/>
              <a:t>6</a:t>
            </a:r>
            <a:r>
              <a:rPr lang="en-US" sz="2800" i="1" dirty="0"/>
              <a:t>n</a:t>
            </a:r>
            <a:r>
              <a:rPr lang="en-US" sz="2800" dirty="0"/>
              <a:t> – </a:t>
            </a:r>
            <a:r>
              <a:rPr lang="en-US" sz="2800" i="1" dirty="0" err="1"/>
              <a:t>n</a:t>
            </a:r>
            <a:r>
              <a:rPr lang="en-US" sz="2800" dirty="0" smtClean="0"/>
              <a:t> (are </a:t>
            </a:r>
            <a:r>
              <a:rPr lang="en-US" sz="2800" dirty="0"/>
              <a:t>like </a:t>
            </a:r>
            <a:r>
              <a:rPr lang="en-US" sz="2800" dirty="0" smtClean="0"/>
              <a:t>terms)</a:t>
            </a:r>
            <a:endParaRPr lang="en-US" sz="2800" dirty="0"/>
          </a:p>
        </p:txBody>
      </p:sp>
      <p:pic>
        <p:nvPicPr>
          <p:cNvPr id="433162" name="Picture 10" descr="Example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</p:spPr>
      </p:pic>
      <p:pic>
        <p:nvPicPr>
          <p:cNvPr id="433164" name="Picture 12" descr="Math NAV-LessBack2">
            <a:hlinkClick r:id="rId6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7239000" y="6465888"/>
            <a:ext cx="461963" cy="368300"/>
          </a:xfrm>
          <a:prstGeom prst="rect">
            <a:avLst/>
          </a:prstGeom>
          <a:noFill/>
        </p:spPr>
      </p:pic>
      <p:pic>
        <p:nvPicPr>
          <p:cNvPr id="433167" name="Picture 15" descr="LH_8-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3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33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433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33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33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3156" grpId="0" autoUpdateAnimBg="0"/>
      <p:bldP spid="433157" grpId="0" build="p" autoUpdateAnimBg="0" advAuto="0"/>
      <p:bldP spid="433158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7011" name="Picture 3" descr="EXAMPLEhea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2750" y="701675"/>
            <a:ext cx="2133600" cy="549275"/>
          </a:xfrm>
          <a:prstGeom prst="rect">
            <a:avLst/>
          </a:prstGeom>
          <a:noFill/>
        </p:spPr>
      </p:pic>
      <p:sp>
        <p:nvSpPr>
          <p:cNvPr id="427012" name="Text Box 4"/>
          <p:cNvSpPr txBox="1">
            <a:spLocks noChangeArrowheads="1"/>
          </p:cNvSpPr>
          <p:nvPr/>
        </p:nvSpPr>
        <p:spPr bwMode="auto">
          <a:xfrm>
            <a:off x="2506663" y="715963"/>
            <a:ext cx="6199187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E01B22"/>
                </a:solidFill>
              </a:rPr>
              <a:t>Simplify Algebraic Expressions</a:t>
            </a:r>
          </a:p>
        </p:txBody>
      </p:sp>
      <p:sp>
        <p:nvSpPr>
          <p:cNvPr id="427013" name="Rectangle 5"/>
          <p:cNvSpPr>
            <a:spLocks noChangeArrowheads="1"/>
          </p:cNvSpPr>
          <p:nvPr/>
        </p:nvSpPr>
        <p:spPr bwMode="auto">
          <a:xfrm>
            <a:off x="876300" y="1503363"/>
            <a:ext cx="7705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rgbClr val="00539D"/>
                </a:solidFill>
              </a:rPr>
              <a:t>Simplify 8</a:t>
            </a:r>
            <a:r>
              <a:rPr lang="en-US" sz="2400" b="1" i="1" dirty="0">
                <a:solidFill>
                  <a:srgbClr val="00539D"/>
                </a:solidFill>
              </a:rPr>
              <a:t>z</a:t>
            </a:r>
            <a:r>
              <a:rPr lang="en-US" sz="2400" b="1" dirty="0">
                <a:solidFill>
                  <a:srgbClr val="00539D"/>
                </a:solidFill>
              </a:rPr>
              <a:t> + </a:t>
            </a:r>
            <a:r>
              <a:rPr lang="en-US" sz="2400" b="1" i="1" dirty="0" err="1">
                <a:solidFill>
                  <a:srgbClr val="00539D"/>
                </a:solidFill>
              </a:rPr>
              <a:t>z</a:t>
            </a:r>
            <a:r>
              <a:rPr lang="en-US" sz="2400" b="1" dirty="0">
                <a:solidFill>
                  <a:srgbClr val="00539D"/>
                </a:solidFill>
              </a:rPr>
              <a:t> – 5 – 9</a:t>
            </a:r>
            <a:r>
              <a:rPr lang="en-US" sz="2400" b="1" i="1" dirty="0">
                <a:solidFill>
                  <a:srgbClr val="00539D"/>
                </a:solidFill>
              </a:rPr>
              <a:t>z</a:t>
            </a:r>
            <a:r>
              <a:rPr lang="en-US" sz="2400" b="1" dirty="0">
                <a:solidFill>
                  <a:srgbClr val="00539D"/>
                </a:solidFill>
              </a:rPr>
              <a:t> + 2. </a:t>
            </a:r>
            <a:endParaRPr lang="en-US" sz="2400" b="1" i="1" dirty="0">
              <a:solidFill>
                <a:srgbClr val="00539D"/>
              </a:solidFill>
              <a:ea typeface="Arial" pitchFamily="-97" charset="0"/>
              <a:cs typeface="Arial" pitchFamily="-97" charset="0"/>
              <a:sym typeface="Arial" pitchFamily="-97" charset="0"/>
            </a:endParaRPr>
          </a:p>
        </p:txBody>
      </p:sp>
      <p:sp>
        <p:nvSpPr>
          <p:cNvPr id="427014" name="Text Box 6"/>
          <p:cNvSpPr txBox="1">
            <a:spLocks noChangeArrowheads="1"/>
          </p:cNvSpPr>
          <p:nvPr/>
        </p:nvSpPr>
        <p:spPr bwMode="auto">
          <a:xfrm>
            <a:off x="228600" y="2060575"/>
            <a:ext cx="8686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/>
            <a:r>
              <a:rPr lang="en-US" sz="2400" dirty="0">
                <a:solidFill>
                  <a:schemeClr val="tx1"/>
                </a:solidFill>
              </a:rPr>
              <a:t>8</a:t>
            </a:r>
            <a:r>
              <a:rPr lang="en-US" sz="2400" i="1" dirty="0">
                <a:solidFill>
                  <a:schemeClr val="tx1"/>
                </a:solidFill>
              </a:rPr>
              <a:t>z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i="1" dirty="0" err="1">
                <a:solidFill>
                  <a:schemeClr val="tx1"/>
                </a:solidFill>
              </a:rPr>
              <a:t>z</a:t>
            </a:r>
            <a:r>
              <a:rPr lang="en-US" sz="2400" dirty="0">
                <a:solidFill>
                  <a:schemeClr val="tx1"/>
                </a:solidFill>
              </a:rPr>
              <a:t>, and –9</a:t>
            </a:r>
            <a:r>
              <a:rPr lang="en-US" sz="2400" i="1" dirty="0">
                <a:solidFill>
                  <a:schemeClr val="tx1"/>
                </a:solidFill>
              </a:rPr>
              <a:t>z</a:t>
            </a:r>
            <a:r>
              <a:rPr lang="en-US" sz="2400" dirty="0">
                <a:solidFill>
                  <a:schemeClr val="tx1"/>
                </a:solidFill>
              </a:rPr>
              <a:t> are like terms</a:t>
            </a:r>
            <a:r>
              <a:rPr lang="en-US" sz="2400" dirty="0" smtClean="0">
                <a:solidFill>
                  <a:schemeClr val="tx1"/>
                </a:solidFill>
              </a:rPr>
              <a:t>. (–</a:t>
            </a:r>
            <a:r>
              <a:rPr lang="en-US" sz="2400" dirty="0">
                <a:solidFill>
                  <a:schemeClr val="tx1"/>
                </a:solidFill>
              </a:rPr>
              <a:t>5 and 2 are also like </a:t>
            </a:r>
            <a:r>
              <a:rPr lang="en-US" sz="2400" dirty="0" smtClean="0">
                <a:solidFill>
                  <a:schemeClr val="tx1"/>
                </a:solidFill>
              </a:rPr>
              <a:t>terms).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427018" name="Picture 10" descr="Example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</p:spPr>
      </p:pic>
      <p:pic>
        <p:nvPicPr>
          <p:cNvPr id="427019" name="Picture 11" descr="Math NAV-LessBack2">
            <a:hlinkClick r:id="rId6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7239000" y="6465888"/>
            <a:ext cx="461963" cy="368300"/>
          </a:xfrm>
          <a:prstGeom prst="rect">
            <a:avLst/>
          </a:prstGeom>
          <a:noFill/>
        </p:spPr>
      </p:pic>
      <p:sp>
        <p:nvSpPr>
          <p:cNvPr id="427021" name="Text Box 13"/>
          <p:cNvSpPr txBox="1">
            <a:spLocks noChangeArrowheads="1"/>
          </p:cNvSpPr>
          <p:nvPr/>
        </p:nvSpPr>
        <p:spPr bwMode="auto">
          <a:xfrm>
            <a:off x="533400" y="2867025"/>
            <a:ext cx="838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6515100" indent="-6172200" algn="ctr">
              <a:tabLst>
                <a:tab pos="2800350" algn="r"/>
                <a:tab pos="2914650" algn="l"/>
                <a:tab pos="6572250" algn="l"/>
              </a:tabLst>
            </a:pPr>
            <a:r>
              <a:rPr lang="en-US" sz="2200" dirty="0">
                <a:solidFill>
                  <a:schemeClr val="tx1"/>
                </a:solidFill>
              </a:rPr>
              <a:t>	</a:t>
            </a:r>
            <a:r>
              <a:rPr lang="en-US" sz="2800" dirty="0">
                <a:solidFill>
                  <a:schemeClr val="tx1"/>
                </a:solidFill>
              </a:rPr>
              <a:t>8</a:t>
            </a:r>
            <a:r>
              <a:rPr lang="en-US" sz="2800" i="1" dirty="0">
                <a:solidFill>
                  <a:schemeClr val="tx1"/>
                </a:solidFill>
                <a:sym typeface="Arial" pitchFamily="-97" charset="0"/>
              </a:rPr>
              <a:t>z + </a:t>
            </a:r>
            <a:r>
              <a:rPr lang="en-US" sz="2800" i="1" dirty="0" err="1">
                <a:solidFill>
                  <a:schemeClr val="tx1"/>
                </a:solidFill>
                <a:sym typeface="Arial" pitchFamily="-97" charset="0"/>
              </a:rPr>
              <a:t>z</a:t>
            </a:r>
            <a:r>
              <a:rPr lang="en-US" sz="2800" i="1" dirty="0">
                <a:solidFill>
                  <a:schemeClr val="tx1"/>
                </a:solidFill>
                <a:sym typeface="Arial" pitchFamily="-97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sym typeface="Arial" pitchFamily="-97" charset="0"/>
              </a:rPr>
              <a:t>– 5 </a:t>
            </a:r>
            <a:r>
              <a:rPr lang="en-US" sz="2800" dirty="0">
                <a:solidFill>
                  <a:schemeClr val="tx1"/>
                </a:solidFill>
                <a:ea typeface="Arial" pitchFamily="-97" charset="0"/>
                <a:cs typeface="Arial" pitchFamily="-97" charset="0"/>
                <a:sym typeface="Arial" pitchFamily="-97" charset="0"/>
              </a:rPr>
              <a:t>– 9</a:t>
            </a:r>
            <a:r>
              <a:rPr lang="en-US" sz="2800" i="1" dirty="0">
                <a:solidFill>
                  <a:schemeClr val="tx1"/>
                </a:solidFill>
                <a:ea typeface="Arial" pitchFamily="-97" charset="0"/>
                <a:cs typeface="Arial" pitchFamily="-97" charset="0"/>
                <a:sym typeface="Arial" pitchFamily="-97" charset="0"/>
              </a:rPr>
              <a:t>z</a:t>
            </a:r>
            <a:r>
              <a:rPr lang="en-US" sz="2800" dirty="0">
                <a:solidFill>
                  <a:schemeClr val="tx1"/>
                </a:solidFill>
                <a:sym typeface="Arial" pitchFamily="-97" charset="0"/>
              </a:rPr>
              <a:t> + </a:t>
            </a:r>
            <a:r>
              <a:rPr lang="en-US" sz="2800" dirty="0" smtClean="0">
                <a:solidFill>
                  <a:schemeClr val="tx1"/>
                </a:solidFill>
                <a:sym typeface="Arial" pitchFamily="-97" charset="0"/>
              </a:rPr>
              <a:t>2 = </a:t>
            </a:r>
            <a:endParaRPr lang="en-US" sz="2800" dirty="0">
              <a:solidFill>
                <a:schemeClr val="tx1"/>
              </a:solidFill>
              <a:sym typeface="Arial" pitchFamily="-97" charset="0"/>
            </a:endParaRPr>
          </a:p>
        </p:txBody>
      </p:sp>
      <p:pic>
        <p:nvPicPr>
          <p:cNvPr id="427022" name="Picture 14" descr="LH_8-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7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27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427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27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27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27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7012" grpId="0" autoUpdateAnimBg="0"/>
      <p:bldP spid="427013" grpId="0" build="p" autoUpdateAnimBg="0" advAuto="0"/>
      <p:bldP spid="427014" grpId="0" build="p" autoUpdateAnimBg="0"/>
      <p:bldP spid="427021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7162800" y="4495800"/>
            <a:ext cx="1447800" cy="1524000"/>
          </a:xfrm>
        </p:spPr>
        <p:txBody>
          <a:bodyPr/>
          <a:lstStyle/>
          <a:p>
            <a:pPr marL="609600" indent="-609600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A</a:t>
            </a:r>
          </a:p>
          <a:p>
            <a:pPr marL="609600" indent="-609600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B</a:t>
            </a:r>
          </a:p>
          <a:p>
            <a:pPr marL="609600" indent="-609600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C</a:t>
            </a:r>
          </a:p>
          <a:p>
            <a:pPr marL="609600" indent="-609600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1269" name="Oval 5"/>
          <p:cNvSpPr>
            <a:spLocks noChangeArrowheads="1"/>
          </p:cNvSpPr>
          <p:nvPr/>
        </p:nvSpPr>
        <p:spPr bwMode="auto">
          <a:xfrm>
            <a:off x="933783" y="5182727"/>
            <a:ext cx="404812" cy="404813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0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2209800"/>
            <a:ext cx="2790825" cy="3408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 dirty="0">
                <a:solidFill>
                  <a:srgbClr val="00539D"/>
                </a:solidFill>
                <a:sym typeface="Arial" pitchFamily="-97" charset="0"/>
              </a:rPr>
              <a:t>A.</a:t>
            </a:r>
            <a:r>
              <a:rPr lang="pt-BR" sz="2400" b="1" dirty="0">
                <a:solidFill>
                  <a:schemeClr val="tx1"/>
                </a:solidFill>
                <a:sym typeface="Arial" pitchFamily="-97" charset="0"/>
              </a:rPr>
              <a:t>	</a:t>
            </a:r>
            <a:r>
              <a:rPr lang="pt-BR" sz="2400" b="1" i="1" dirty="0">
                <a:solidFill>
                  <a:schemeClr val="tx1"/>
                </a:solidFill>
                <a:sym typeface="Arial" pitchFamily="-97" charset="0"/>
              </a:rPr>
              <a:t>x</a:t>
            </a:r>
            <a:r>
              <a:rPr lang="pt-BR" sz="2400" b="1" dirty="0">
                <a:solidFill>
                  <a:schemeClr val="tx1"/>
                </a:solidFill>
                <a:sym typeface="Arial" pitchFamily="-97" charset="0"/>
              </a:rPr>
              <a:t> + 8</a:t>
            </a:r>
            <a:endParaRPr lang="pt-BR" sz="2400" b="1" i="1" dirty="0">
              <a:solidFill>
                <a:schemeClr val="tx1"/>
              </a:solidFill>
              <a:sym typeface="Arial" pitchFamily="-97" charset="0"/>
            </a:endParaRP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 dirty="0">
                <a:solidFill>
                  <a:srgbClr val="00539D"/>
                </a:solidFill>
                <a:sym typeface="Arial" pitchFamily="-97" charset="0"/>
              </a:rPr>
              <a:t>B.</a:t>
            </a:r>
            <a:r>
              <a:rPr lang="pt-BR" sz="2400" b="1" dirty="0">
                <a:solidFill>
                  <a:schemeClr val="tx1"/>
                </a:solidFill>
                <a:sym typeface="Arial" pitchFamily="-97" charset="0"/>
              </a:rPr>
              <a:t>	</a:t>
            </a:r>
            <a:r>
              <a:rPr lang="pt-BR" sz="2400" b="1" i="1" dirty="0">
                <a:solidFill>
                  <a:schemeClr val="tx1"/>
                </a:solidFill>
                <a:sym typeface="Arial" pitchFamily="-97" charset="0"/>
              </a:rPr>
              <a:t>x</a:t>
            </a:r>
            <a:r>
              <a:rPr lang="pt-BR" sz="2400" b="1" dirty="0">
                <a:solidFill>
                  <a:schemeClr val="tx1"/>
                </a:solidFill>
                <a:sym typeface="Arial" pitchFamily="-97" charset="0"/>
              </a:rPr>
              <a:t> + 12</a:t>
            </a: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 dirty="0">
                <a:solidFill>
                  <a:srgbClr val="00539D"/>
                </a:solidFill>
                <a:sym typeface="Arial" pitchFamily="-97" charset="0"/>
              </a:rPr>
              <a:t>C.</a:t>
            </a:r>
            <a:r>
              <a:rPr lang="pt-BR" sz="2400" b="1" dirty="0">
                <a:solidFill>
                  <a:schemeClr val="tx1"/>
                </a:solidFill>
                <a:sym typeface="Arial" pitchFamily="-97" charset="0"/>
              </a:rPr>
              <a:t>	2</a:t>
            </a:r>
            <a:r>
              <a:rPr lang="pt-BR" sz="2400" b="1" i="1" dirty="0">
                <a:solidFill>
                  <a:schemeClr val="tx1"/>
                </a:solidFill>
                <a:sym typeface="Arial" pitchFamily="-97" charset="0"/>
              </a:rPr>
              <a:t>x</a:t>
            </a:r>
            <a:r>
              <a:rPr lang="pt-BR" sz="2400" b="1" dirty="0">
                <a:solidFill>
                  <a:schemeClr val="tx1"/>
                </a:solidFill>
                <a:sym typeface="Arial" pitchFamily="-97" charset="0"/>
              </a:rPr>
              <a:t> + 6</a:t>
            </a: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 dirty="0">
                <a:solidFill>
                  <a:srgbClr val="00539D"/>
                </a:solidFill>
                <a:sym typeface="Arial" pitchFamily="-97" charset="0"/>
              </a:rPr>
              <a:t>D.</a:t>
            </a:r>
            <a:r>
              <a:rPr lang="pt-BR" sz="2400" b="1" dirty="0">
                <a:solidFill>
                  <a:schemeClr val="tx1"/>
                </a:solidFill>
                <a:sym typeface="Arial" pitchFamily="-97" charset="0"/>
              </a:rPr>
              <a:t>	2</a:t>
            </a:r>
            <a:r>
              <a:rPr lang="pt-BR" sz="2400" b="1" i="1" dirty="0">
                <a:solidFill>
                  <a:schemeClr val="tx1"/>
                </a:solidFill>
                <a:sym typeface="Arial" pitchFamily="-97" charset="0"/>
              </a:rPr>
              <a:t>x</a:t>
            </a:r>
            <a:r>
              <a:rPr lang="pt-BR" sz="2400" b="1" dirty="0">
                <a:solidFill>
                  <a:schemeClr val="tx1"/>
                </a:solidFill>
                <a:sym typeface="Arial" pitchFamily="-97" charset="0"/>
              </a:rPr>
              <a:t> + 12</a:t>
            </a:r>
          </a:p>
        </p:txBody>
      </p:sp>
      <p:sp>
        <p:nvSpPr>
          <p:cNvPr id="11271" name="TPQuestion"/>
          <p:cNvSpPr>
            <a:spLocks noChangeArrowheads="1"/>
          </p:cNvSpPr>
          <p:nvPr/>
        </p:nvSpPr>
        <p:spPr bwMode="auto">
          <a:xfrm>
            <a:off x="533400" y="1504950"/>
            <a:ext cx="8305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539D"/>
                </a:solidFill>
                <a:ea typeface="Times New Roman" pitchFamily="-97" charset="0"/>
                <a:cs typeface="Times New Roman" pitchFamily="-97" charset="0"/>
              </a:rPr>
              <a:t>Use the Distributive Property to rewrite 2(</a:t>
            </a:r>
            <a:r>
              <a:rPr lang="en-US" sz="2400" b="1" i="1" dirty="0">
                <a:solidFill>
                  <a:srgbClr val="00539D"/>
                </a:solidFill>
                <a:ea typeface="Times New Roman" pitchFamily="-97" charset="0"/>
                <a:cs typeface="Times New Roman" pitchFamily="-97" charset="0"/>
              </a:rPr>
              <a:t>x</a:t>
            </a:r>
            <a:r>
              <a:rPr lang="en-US" sz="2400" b="1" dirty="0">
                <a:solidFill>
                  <a:srgbClr val="00539D"/>
                </a:solidFill>
                <a:ea typeface="Times New Roman" pitchFamily="-97" charset="0"/>
                <a:cs typeface="Times New Roman" pitchFamily="-97" charset="0"/>
              </a:rPr>
              <a:t> + 6).</a:t>
            </a:r>
          </a:p>
        </p:txBody>
      </p:sp>
      <p:pic>
        <p:nvPicPr>
          <p:cNvPr id="11272" name="Picture 8" descr="CheckProgres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900" y="711200"/>
            <a:ext cx="4038600" cy="627063"/>
          </a:xfrm>
          <a:prstGeom prst="rect">
            <a:avLst/>
          </a:prstGeom>
          <a:noFill/>
        </p:spPr>
      </p:pic>
      <p:pic>
        <p:nvPicPr>
          <p:cNvPr id="11273" name="Picture 9" descr="Example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</p:spPr>
      </p:pic>
      <p:pic>
        <p:nvPicPr>
          <p:cNvPr id="11276" name="Picture 12" descr="Math NAV-LessBack2">
            <a:hlinkClick r:id="rId8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hidden">
          <a:xfrm>
            <a:off x="7239000" y="6465888"/>
            <a:ext cx="461963" cy="368300"/>
          </a:xfrm>
          <a:prstGeom prst="rect">
            <a:avLst/>
          </a:prstGeom>
          <a:noFill/>
        </p:spPr>
      </p:pic>
      <p:pic>
        <p:nvPicPr>
          <p:cNvPr id="11278" name="Picture 14" descr="LH_8-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animBg="1"/>
      <p:bldP spid="11270" grpId="0" autoUpdateAnimBg="0"/>
      <p:bldP spid="11271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6324600" y="3962400"/>
            <a:ext cx="1447800" cy="1524000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A</a:t>
            </a:r>
          </a:p>
          <a:p>
            <a:pPr marL="609600" indent="-609600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B</a:t>
            </a:r>
          </a:p>
          <a:p>
            <a:pPr marL="609600" indent="-609600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C</a:t>
            </a:r>
          </a:p>
          <a:p>
            <a:pPr marL="609600" indent="-609600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26629" name="Oval 5"/>
          <p:cNvSpPr>
            <a:spLocks noChangeArrowheads="1"/>
          </p:cNvSpPr>
          <p:nvPr/>
        </p:nvSpPr>
        <p:spPr bwMode="auto">
          <a:xfrm>
            <a:off x="947738" y="3245712"/>
            <a:ext cx="404812" cy="404812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0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2209800"/>
            <a:ext cx="2790825" cy="3408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 dirty="0">
                <a:solidFill>
                  <a:srgbClr val="00539D"/>
                </a:solidFill>
                <a:sym typeface="Arial" pitchFamily="-97" charset="0"/>
              </a:rPr>
              <a:t>A.</a:t>
            </a:r>
            <a:r>
              <a:rPr lang="pt-BR" sz="2400" b="1" dirty="0">
                <a:solidFill>
                  <a:schemeClr val="tx1"/>
                </a:solidFill>
                <a:sym typeface="Arial" pitchFamily="-97" charset="0"/>
              </a:rPr>
              <a:t>	3</a:t>
            </a:r>
            <a:r>
              <a:rPr lang="pt-BR" sz="2400" b="1" i="1" dirty="0">
                <a:solidFill>
                  <a:schemeClr val="tx1"/>
                </a:solidFill>
                <a:sym typeface="Arial" pitchFamily="-97" charset="0"/>
              </a:rPr>
              <a:t>a</a:t>
            </a:r>
            <a:r>
              <a:rPr lang="pt-BR" sz="2400" b="1" dirty="0">
                <a:solidFill>
                  <a:schemeClr val="tx1"/>
                </a:solidFill>
                <a:sym typeface="Arial" pitchFamily="-97" charset="0"/>
              </a:rPr>
              <a:t> + 27</a:t>
            </a: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 dirty="0">
                <a:solidFill>
                  <a:srgbClr val="00539D"/>
                </a:solidFill>
                <a:sym typeface="Arial" pitchFamily="-97" charset="0"/>
              </a:rPr>
              <a:t>B.</a:t>
            </a:r>
            <a:r>
              <a:rPr lang="pt-BR" sz="2400" b="1" dirty="0">
                <a:solidFill>
                  <a:schemeClr val="tx1"/>
                </a:solidFill>
                <a:sym typeface="Arial" pitchFamily="-97" charset="0"/>
              </a:rPr>
              <a:t>	3</a:t>
            </a:r>
            <a:r>
              <a:rPr lang="pt-BR" sz="2400" b="1" i="1" dirty="0">
                <a:solidFill>
                  <a:schemeClr val="tx1"/>
                </a:solidFill>
                <a:sym typeface="Arial" pitchFamily="-97" charset="0"/>
              </a:rPr>
              <a:t>a</a:t>
            </a:r>
            <a:r>
              <a:rPr lang="pt-BR" sz="2400" b="1" dirty="0">
                <a:solidFill>
                  <a:schemeClr val="tx1"/>
                </a:solidFill>
                <a:sym typeface="Arial" pitchFamily="-97" charset="0"/>
              </a:rPr>
              <a:t> </a:t>
            </a:r>
            <a:r>
              <a:rPr lang="pt-BR" sz="2400" b="1" i="1" dirty="0">
                <a:solidFill>
                  <a:schemeClr val="tx1"/>
                </a:solidFill>
                <a:sym typeface="Arial" pitchFamily="-97" charset="0"/>
              </a:rPr>
              <a:t>+ 18</a:t>
            </a: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 dirty="0">
                <a:solidFill>
                  <a:srgbClr val="00539D"/>
                </a:solidFill>
                <a:sym typeface="Arial" pitchFamily="-97" charset="0"/>
              </a:rPr>
              <a:t>C.</a:t>
            </a:r>
            <a:r>
              <a:rPr lang="pt-BR" sz="2400" b="1" dirty="0">
                <a:solidFill>
                  <a:schemeClr val="tx1"/>
                </a:solidFill>
                <a:sym typeface="Arial" pitchFamily="-97" charset="0"/>
              </a:rPr>
              <a:t>	3</a:t>
            </a:r>
            <a:r>
              <a:rPr lang="pt-BR" sz="2400" b="1" i="1" dirty="0">
                <a:solidFill>
                  <a:schemeClr val="tx1"/>
                </a:solidFill>
                <a:sym typeface="Arial" pitchFamily="-97" charset="0"/>
              </a:rPr>
              <a:t>a</a:t>
            </a:r>
            <a:r>
              <a:rPr lang="pt-BR" sz="2400" b="1" dirty="0">
                <a:solidFill>
                  <a:schemeClr val="tx1"/>
                </a:solidFill>
                <a:sym typeface="Arial" pitchFamily="-97" charset="0"/>
              </a:rPr>
              <a:t> + 9</a:t>
            </a: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 dirty="0">
                <a:solidFill>
                  <a:srgbClr val="00539D"/>
                </a:solidFill>
                <a:sym typeface="Arial" pitchFamily="-97" charset="0"/>
              </a:rPr>
              <a:t>D.</a:t>
            </a:r>
            <a:r>
              <a:rPr lang="pt-BR" sz="2400" b="1" dirty="0">
                <a:solidFill>
                  <a:schemeClr val="tx1"/>
                </a:solidFill>
                <a:sym typeface="Arial" pitchFamily="-97" charset="0"/>
              </a:rPr>
              <a:t>	</a:t>
            </a:r>
            <a:r>
              <a:rPr lang="pt-BR" sz="2400" b="1" i="1" dirty="0">
                <a:solidFill>
                  <a:schemeClr val="tx1"/>
                </a:solidFill>
                <a:sym typeface="Arial" pitchFamily="-97" charset="0"/>
              </a:rPr>
              <a:t>a</a:t>
            </a:r>
            <a:r>
              <a:rPr lang="pt-BR" sz="2400" b="1" dirty="0">
                <a:solidFill>
                  <a:schemeClr val="tx1"/>
                </a:solidFill>
                <a:sym typeface="Arial" pitchFamily="-97" charset="0"/>
              </a:rPr>
              <a:t> + 18</a:t>
            </a:r>
          </a:p>
        </p:txBody>
      </p:sp>
      <p:sp>
        <p:nvSpPr>
          <p:cNvPr id="26631" name="TPQuestion"/>
          <p:cNvSpPr>
            <a:spLocks noChangeArrowheads="1"/>
          </p:cNvSpPr>
          <p:nvPr/>
        </p:nvSpPr>
        <p:spPr bwMode="auto">
          <a:xfrm>
            <a:off x="533400" y="1504950"/>
            <a:ext cx="807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539D"/>
                </a:solidFill>
                <a:ea typeface="Times New Roman" pitchFamily="-97" charset="0"/>
                <a:cs typeface="Times New Roman" pitchFamily="-97" charset="0"/>
              </a:rPr>
              <a:t>Use the Distributive Property to rewrite (</a:t>
            </a:r>
            <a:r>
              <a:rPr lang="en-US" sz="2400" b="1" i="1" dirty="0">
                <a:solidFill>
                  <a:srgbClr val="00539D"/>
                </a:solidFill>
                <a:ea typeface="Times New Roman" pitchFamily="-97" charset="0"/>
                <a:cs typeface="Times New Roman" pitchFamily="-97" charset="0"/>
              </a:rPr>
              <a:t>a</a:t>
            </a:r>
            <a:r>
              <a:rPr lang="en-US" sz="2400" b="1" dirty="0">
                <a:solidFill>
                  <a:srgbClr val="00539D"/>
                </a:solidFill>
                <a:ea typeface="Times New Roman" pitchFamily="-97" charset="0"/>
                <a:cs typeface="Times New Roman" pitchFamily="-97" charset="0"/>
              </a:rPr>
              <a:t> + 6)3.</a:t>
            </a:r>
          </a:p>
        </p:txBody>
      </p:sp>
      <p:pic>
        <p:nvPicPr>
          <p:cNvPr id="26632" name="Picture 8" descr="CheckProgres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900" y="711200"/>
            <a:ext cx="4038600" cy="627063"/>
          </a:xfrm>
          <a:prstGeom prst="rect">
            <a:avLst/>
          </a:prstGeom>
          <a:noFill/>
        </p:spPr>
      </p:pic>
      <p:pic>
        <p:nvPicPr>
          <p:cNvPr id="26633" name="Picture 9" descr="Example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</p:spPr>
      </p:pic>
      <p:pic>
        <p:nvPicPr>
          <p:cNvPr id="26635" name="Picture 11" descr="Math NAV-LessBack2">
            <a:hlinkClick r:id="rId8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hidden">
          <a:xfrm>
            <a:off x="7239000" y="6465888"/>
            <a:ext cx="461963" cy="368300"/>
          </a:xfrm>
          <a:prstGeom prst="rect">
            <a:avLst/>
          </a:prstGeom>
          <a:noFill/>
        </p:spPr>
      </p:pic>
      <p:pic>
        <p:nvPicPr>
          <p:cNvPr id="26637" name="Picture 13" descr="LH_8-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 animBg="1"/>
      <p:bldP spid="26630" grpId="0" autoUpdateAnimBg="0"/>
      <p:bldP spid="26631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6629400" y="3733800"/>
            <a:ext cx="1447800" cy="1524000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A</a:t>
            </a:r>
          </a:p>
          <a:p>
            <a:pPr marL="609600" indent="-609600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B</a:t>
            </a:r>
          </a:p>
          <a:p>
            <a:pPr marL="609600" indent="-609600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C</a:t>
            </a:r>
          </a:p>
          <a:p>
            <a:pPr marL="609600" indent="-609600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27653" name="Oval 5"/>
          <p:cNvSpPr>
            <a:spLocks noChangeArrowheads="1"/>
          </p:cNvSpPr>
          <p:nvPr/>
        </p:nvSpPr>
        <p:spPr bwMode="auto">
          <a:xfrm>
            <a:off x="947738" y="4207406"/>
            <a:ext cx="404812" cy="404813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4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2209800"/>
            <a:ext cx="2790825" cy="3408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 dirty="0">
                <a:solidFill>
                  <a:srgbClr val="00539D"/>
                </a:solidFill>
                <a:sym typeface="Arial" pitchFamily="-97" charset="0"/>
              </a:rPr>
              <a:t>A.</a:t>
            </a:r>
            <a:r>
              <a:rPr lang="pt-BR" sz="2400" b="1" dirty="0">
                <a:solidFill>
                  <a:schemeClr val="tx1"/>
                </a:solidFill>
                <a:sym typeface="Arial" pitchFamily="-97" charset="0"/>
              </a:rPr>
              <a:t>	</a:t>
            </a:r>
            <a:r>
              <a:rPr lang="pt-BR" sz="2400" b="1" i="1" dirty="0">
                <a:solidFill>
                  <a:schemeClr val="tx1"/>
                </a:solidFill>
                <a:sym typeface="Arial" pitchFamily="-97" charset="0"/>
              </a:rPr>
              <a:t>q</a:t>
            </a:r>
            <a:r>
              <a:rPr lang="pt-BR" sz="2400" b="1" dirty="0">
                <a:solidFill>
                  <a:schemeClr val="tx1"/>
                </a:solidFill>
                <a:sym typeface="Arial" pitchFamily="-97" charset="0"/>
              </a:rPr>
              <a:t> – 16</a:t>
            </a:r>
            <a:endParaRPr lang="pt-BR" sz="2400" b="1" i="1" dirty="0">
              <a:solidFill>
                <a:schemeClr val="tx1"/>
              </a:solidFill>
              <a:sym typeface="Arial" pitchFamily="-97" charset="0"/>
            </a:endParaRP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 dirty="0">
                <a:solidFill>
                  <a:srgbClr val="00539D"/>
                </a:solidFill>
                <a:sym typeface="Arial" pitchFamily="-97" charset="0"/>
              </a:rPr>
              <a:t>B.</a:t>
            </a:r>
            <a:r>
              <a:rPr lang="pt-BR" sz="2400" b="1" dirty="0">
                <a:solidFill>
                  <a:schemeClr val="tx1"/>
                </a:solidFill>
                <a:sym typeface="Arial" pitchFamily="-97" charset="0"/>
              </a:rPr>
              <a:t>	</a:t>
            </a:r>
            <a:r>
              <a:rPr lang="pt-BR" sz="2400" b="1" i="1" dirty="0">
                <a:solidFill>
                  <a:schemeClr val="tx1"/>
                </a:solidFill>
                <a:sym typeface="Arial" pitchFamily="-97" charset="0"/>
              </a:rPr>
              <a:t>q</a:t>
            </a:r>
            <a:r>
              <a:rPr lang="pt-BR" sz="2400" b="1" dirty="0">
                <a:solidFill>
                  <a:schemeClr val="tx1"/>
                </a:solidFill>
                <a:sym typeface="Arial" pitchFamily="-97" charset="0"/>
              </a:rPr>
              <a:t> – 10</a:t>
            </a: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 dirty="0">
                <a:solidFill>
                  <a:srgbClr val="00539D"/>
                </a:solidFill>
                <a:sym typeface="Arial" pitchFamily="-97" charset="0"/>
              </a:rPr>
              <a:t>C.</a:t>
            </a:r>
            <a:r>
              <a:rPr lang="pt-BR" sz="2400" b="1" dirty="0">
                <a:solidFill>
                  <a:schemeClr val="tx1"/>
                </a:solidFill>
                <a:sym typeface="Arial" pitchFamily="-97" charset="0"/>
              </a:rPr>
              <a:t>	8</a:t>
            </a:r>
            <a:r>
              <a:rPr lang="pt-BR" sz="2400" b="1" i="1" dirty="0">
                <a:solidFill>
                  <a:schemeClr val="tx1"/>
                </a:solidFill>
                <a:sym typeface="Arial" pitchFamily="-97" charset="0"/>
              </a:rPr>
              <a:t>q</a:t>
            </a:r>
            <a:r>
              <a:rPr lang="pt-BR" sz="2400" b="1" dirty="0">
                <a:solidFill>
                  <a:schemeClr val="tx1"/>
                </a:solidFill>
                <a:sym typeface="Arial" pitchFamily="-97" charset="0"/>
              </a:rPr>
              <a:t> – 16</a:t>
            </a: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 dirty="0">
                <a:solidFill>
                  <a:srgbClr val="00539D"/>
                </a:solidFill>
                <a:sym typeface="Arial" pitchFamily="-97" charset="0"/>
              </a:rPr>
              <a:t>D.</a:t>
            </a:r>
            <a:r>
              <a:rPr lang="pt-BR" sz="2400" b="1" dirty="0">
                <a:solidFill>
                  <a:schemeClr val="tx1"/>
                </a:solidFill>
                <a:sym typeface="Arial" pitchFamily="-97" charset="0"/>
              </a:rPr>
              <a:t>	8</a:t>
            </a:r>
            <a:r>
              <a:rPr lang="pt-BR" sz="2400" b="1" i="1" dirty="0">
                <a:solidFill>
                  <a:schemeClr val="tx1"/>
                </a:solidFill>
                <a:sym typeface="Arial" pitchFamily="-97" charset="0"/>
              </a:rPr>
              <a:t>q</a:t>
            </a:r>
            <a:r>
              <a:rPr lang="pt-BR" sz="2400" b="1" dirty="0">
                <a:solidFill>
                  <a:schemeClr val="tx1"/>
                </a:solidFill>
                <a:sym typeface="Arial" pitchFamily="-97" charset="0"/>
              </a:rPr>
              <a:t> – 10</a:t>
            </a:r>
          </a:p>
        </p:txBody>
      </p:sp>
      <p:sp>
        <p:nvSpPr>
          <p:cNvPr id="27655" name="TPQuestion"/>
          <p:cNvSpPr>
            <a:spLocks noChangeArrowheads="1"/>
          </p:cNvSpPr>
          <p:nvPr/>
        </p:nvSpPr>
        <p:spPr bwMode="auto">
          <a:xfrm>
            <a:off x="533400" y="1504950"/>
            <a:ext cx="838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539D"/>
                </a:solidFill>
                <a:ea typeface="Times New Roman" pitchFamily="-97" charset="0"/>
                <a:cs typeface="Times New Roman" pitchFamily="-97" charset="0"/>
              </a:rPr>
              <a:t>Use the Distributive Property to rewrite (</a:t>
            </a:r>
            <a:r>
              <a:rPr lang="en-US" sz="2400" b="1" i="1" dirty="0" err="1">
                <a:solidFill>
                  <a:srgbClr val="00539D"/>
                </a:solidFill>
                <a:ea typeface="Times New Roman" pitchFamily="-97" charset="0"/>
                <a:cs typeface="Times New Roman" pitchFamily="-97" charset="0"/>
              </a:rPr>
              <a:t>q</a:t>
            </a:r>
            <a:r>
              <a:rPr lang="en-US" sz="2400" b="1" dirty="0">
                <a:solidFill>
                  <a:srgbClr val="00539D"/>
                </a:solidFill>
                <a:ea typeface="Times New Roman" pitchFamily="-97" charset="0"/>
                <a:cs typeface="Times New Roman" pitchFamily="-97" charset="0"/>
              </a:rPr>
              <a:t> – 2)8.</a:t>
            </a:r>
          </a:p>
        </p:txBody>
      </p:sp>
      <p:pic>
        <p:nvPicPr>
          <p:cNvPr id="27656" name="Picture 8" descr="Example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</p:spPr>
      </p:pic>
      <p:pic>
        <p:nvPicPr>
          <p:cNvPr id="27657" name="Picture 9" descr="CheckProgres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2900" y="711200"/>
            <a:ext cx="4038600" cy="627063"/>
          </a:xfrm>
          <a:prstGeom prst="rect">
            <a:avLst/>
          </a:prstGeom>
          <a:noFill/>
        </p:spPr>
      </p:pic>
      <p:pic>
        <p:nvPicPr>
          <p:cNvPr id="27659" name="Picture 11" descr="Math NAV-LessBack2">
            <a:hlinkClick r:id="rId8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hidden">
          <a:xfrm>
            <a:off x="7239000" y="6465888"/>
            <a:ext cx="461963" cy="368300"/>
          </a:xfrm>
          <a:prstGeom prst="rect">
            <a:avLst/>
          </a:prstGeom>
          <a:noFill/>
        </p:spPr>
      </p:pic>
      <p:pic>
        <p:nvPicPr>
          <p:cNvPr id="27661" name="Picture 13" descr="LH_8-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 animBg="1"/>
      <p:bldP spid="27654" grpId="0" autoUpdateAnimBg="0"/>
      <p:bldP spid="27655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6629400" y="3733800"/>
            <a:ext cx="1447800" cy="1524000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A</a:t>
            </a:r>
          </a:p>
          <a:p>
            <a:pPr marL="609600" indent="-609600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B</a:t>
            </a:r>
          </a:p>
          <a:p>
            <a:pPr marL="609600" indent="-609600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C</a:t>
            </a:r>
          </a:p>
          <a:p>
            <a:pPr marL="609600" indent="-609600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424965" name="Oval 5"/>
          <p:cNvSpPr>
            <a:spLocks noChangeArrowheads="1"/>
          </p:cNvSpPr>
          <p:nvPr/>
        </p:nvSpPr>
        <p:spPr bwMode="auto">
          <a:xfrm>
            <a:off x="933783" y="2265628"/>
            <a:ext cx="404812" cy="404813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4966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2209800"/>
            <a:ext cx="2790825" cy="3408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 dirty="0">
                <a:solidFill>
                  <a:srgbClr val="00539D"/>
                </a:solidFill>
                <a:sym typeface="Arial" pitchFamily="-97" charset="0"/>
              </a:rPr>
              <a:t>A.</a:t>
            </a:r>
            <a:r>
              <a:rPr lang="pt-BR" sz="2400" b="1" dirty="0">
                <a:solidFill>
                  <a:schemeClr val="tx1"/>
                </a:solidFill>
                <a:sym typeface="Arial" pitchFamily="-97" charset="0"/>
              </a:rPr>
              <a:t>	–2</a:t>
            </a:r>
            <a:r>
              <a:rPr lang="pt-BR" sz="2400" b="1" i="1" dirty="0">
                <a:solidFill>
                  <a:schemeClr val="tx1"/>
                </a:solidFill>
                <a:sym typeface="Arial" pitchFamily="-97" charset="0"/>
              </a:rPr>
              <a:t>z</a:t>
            </a:r>
            <a:r>
              <a:rPr lang="pt-BR" sz="2400" b="1" dirty="0">
                <a:solidFill>
                  <a:schemeClr val="tx1"/>
                </a:solidFill>
                <a:sym typeface="Arial" pitchFamily="-97" charset="0"/>
              </a:rPr>
              <a:t> + 8</a:t>
            </a: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 dirty="0">
                <a:solidFill>
                  <a:srgbClr val="00539D"/>
                </a:solidFill>
                <a:sym typeface="Arial" pitchFamily="-97" charset="0"/>
              </a:rPr>
              <a:t>B.</a:t>
            </a:r>
            <a:r>
              <a:rPr lang="pt-BR" sz="2400" b="1" dirty="0">
                <a:solidFill>
                  <a:schemeClr val="tx1"/>
                </a:solidFill>
                <a:sym typeface="Arial" pitchFamily="-97" charset="0"/>
              </a:rPr>
              <a:t>	–2</a:t>
            </a:r>
            <a:r>
              <a:rPr lang="pt-BR" sz="2400" b="1" i="1" dirty="0">
                <a:solidFill>
                  <a:schemeClr val="tx1"/>
                </a:solidFill>
                <a:sym typeface="Arial" pitchFamily="-97" charset="0"/>
              </a:rPr>
              <a:t>z</a:t>
            </a:r>
            <a:r>
              <a:rPr lang="pt-BR" sz="2400" b="1" dirty="0">
                <a:solidFill>
                  <a:schemeClr val="tx1"/>
                </a:solidFill>
                <a:sym typeface="Arial" pitchFamily="-97" charset="0"/>
              </a:rPr>
              <a:t> – 8</a:t>
            </a: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 dirty="0">
                <a:solidFill>
                  <a:srgbClr val="00539D"/>
                </a:solidFill>
                <a:sym typeface="Arial" pitchFamily="-97" charset="0"/>
              </a:rPr>
              <a:t>C.</a:t>
            </a:r>
            <a:r>
              <a:rPr lang="pt-BR" sz="2400" b="1" dirty="0">
                <a:solidFill>
                  <a:schemeClr val="tx1"/>
                </a:solidFill>
                <a:sym typeface="Arial" pitchFamily="-97" charset="0"/>
              </a:rPr>
              <a:t>	–2</a:t>
            </a:r>
            <a:r>
              <a:rPr lang="pt-BR" sz="2400" b="1" i="1" dirty="0">
                <a:solidFill>
                  <a:schemeClr val="tx1"/>
                </a:solidFill>
                <a:sym typeface="Arial" pitchFamily="-97" charset="0"/>
              </a:rPr>
              <a:t>z</a:t>
            </a:r>
            <a:r>
              <a:rPr lang="pt-BR" sz="2400" b="1" dirty="0">
                <a:solidFill>
                  <a:schemeClr val="tx1"/>
                </a:solidFill>
                <a:sym typeface="Arial" pitchFamily="-97" charset="0"/>
              </a:rPr>
              <a:t> – 4</a:t>
            </a: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 dirty="0">
                <a:solidFill>
                  <a:srgbClr val="00539D"/>
                </a:solidFill>
                <a:sym typeface="Arial" pitchFamily="-97" charset="0"/>
              </a:rPr>
              <a:t>D.</a:t>
            </a:r>
            <a:r>
              <a:rPr lang="pt-BR" sz="2400" b="1" dirty="0">
                <a:solidFill>
                  <a:schemeClr val="tx1"/>
                </a:solidFill>
                <a:sym typeface="Arial" pitchFamily="-97" charset="0"/>
              </a:rPr>
              <a:t>	–2</a:t>
            </a:r>
            <a:r>
              <a:rPr lang="pt-BR" sz="2400" b="1" i="1" dirty="0">
                <a:solidFill>
                  <a:schemeClr val="tx1"/>
                </a:solidFill>
                <a:sym typeface="Arial" pitchFamily="-97" charset="0"/>
              </a:rPr>
              <a:t>z</a:t>
            </a:r>
            <a:r>
              <a:rPr lang="pt-BR" sz="2400" b="1" dirty="0">
                <a:solidFill>
                  <a:schemeClr val="tx1"/>
                </a:solidFill>
                <a:sym typeface="Arial" pitchFamily="-97" charset="0"/>
              </a:rPr>
              <a:t> </a:t>
            </a:r>
          </a:p>
        </p:txBody>
      </p:sp>
      <p:sp>
        <p:nvSpPr>
          <p:cNvPr id="424967" name="TPQuestion"/>
          <p:cNvSpPr>
            <a:spLocks noChangeArrowheads="1"/>
          </p:cNvSpPr>
          <p:nvPr/>
        </p:nvSpPr>
        <p:spPr bwMode="auto">
          <a:xfrm>
            <a:off x="533400" y="1504950"/>
            <a:ext cx="838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539D"/>
                </a:solidFill>
                <a:ea typeface="Times New Roman" pitchFamily="-97" charset="0"/>
                <a:cs typeface="Times New Roman" pitchFamily="-97" charset="0"/>
              </a:rPr>
              <a:t>Use the Distributive Property to rewrite –2(</a:t>
            </a:r>
            <a:r>
              <a:rPr lang="en-US" sz="2400" b="1" i="1" dirty="0">
                <a:solidFill>
                  <a:srgbClr val="00539D"/>
                </a:solidFill>
                <a:ea typeface="Times New Roman" pitchFamily="-97" charset="0"/>
                <a:cs typeface="Times New Roman" pitchFamily="-97" charset="0"/>
              </a:rPr>
              <a:t>z</a:t>
            </a:r>
            <a:r>
              <a:rPr lang="en-US" sz="2400" b="1" dirty="0">
                <a:solidFill>
                  <a:srgbClr val="00539D"/>
                </a:solidFill>
                <a:ea typeface="Times New Roman" pitchFamily="-97" charset="0"/>
                <a:cs typeface="Times New Roman" pitchFamily="-97" charset="0"/>
              </a:rPr>
              <a:t> – 4).</a:t>
            </a:r>
          </a:p>
        </p:txBody>
      </p:sp>
      <p:pic>
        <p:nvPicPr>
          <p:cNvPr id="424969" name="Picture 9" descr="CheckProgres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900" y="711200"/>
            <a:ext cx="4038600" cy="627063"/>
          </a:xfrm>
          <a:prstGeom prst="rect">
            <a:avLst/>
          </a:prstGeom>
          <a:noFill/>
        </p:spPr>
      </p:pic>
      <p:pic>
        <p:nvPicPr>
          <p:cNvPr id="424971" name="Picture 11" descr="Example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</p:spPr>
      </p:pic>
      <p:pic>
        <p:nvPicPr>
          <p:cNvPr id="424972" name="Picture 12" descr="Math NAV-LessBack2">
            <a:hlinkClick r:id="rId8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hidden">
          <a:xfrm>
            <a:off x="7239000" y="6465888"/>
            <a:ext cx="461963" cy="368300"/>
          </a:xfrm>
          <a:prstGeom prst="rect">
            <a:avLst/>
          </a:prstGeom>
          <a:noFill/>
        </p:spPr>
      </p:pic>
      <p:pic>
        <p:nvPicPr>
          <p:cNvPr id="424974" name="Picture 14" descr="LH_8-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4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424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24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24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424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4965" grpId="0" animBg="1"/>
      <p:bldP spid="424966" grpId="0" autoUpdateAnimBg="0"/>
      <p:bldP spid="424967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9" name="TPQuestion"/>
          <p:cNvSpPr>
            <a:spLocks noChangeArrowheads="1"/>
          </p:cNvSpPr>
          <p:nvPr/>
        </p:nvSpPr>
        <p:spPr bwMode="auto">
          <a:xfrm>
            <a:off x="533400" y="1504950"/>
            <a:ext cx="838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539D"/>
                </a:solidFill>
                <a:ea typeface="Times New Roman" pitchFamily="-97" charset="0"/>
                <a:cs typeface="Times New Roman" pitchFamily="-97" charset="0"/>
              </a:rPr>
              <a:t>Identify the terms, like terms, coefficients, and constants in 6</a:t>
            </a:r>
            <a:r>
              <a:rPr lang="en-US" sz="2400" b="1" i="1" dirty="0">
                <a:solidFill>
                  <a:srgbClr val="00539D"/>
                </a:solidFill>
                <a:ea typeface="Times New Roman" pitchFamily="-97" charset="0"/>
                <a:cs typeface="Times New Roman" pitchFamily="-97" charset="0"/>
              </a:rPr>
              <a:t>x</a:t>
            </a:r>
            <a:r>
              <a:rPr lang="en-US" sz="2400" b="1" dirty="0">
                <a:solidFill>
                  <a:srgbClr val="00539D"/>
                </a:solidFill>
                <a:ea typeface="Times New Roman" pitchFamily="-97" charset="0"/>
                <a:cs typeface="Times New Roman" pitchFamily="-97" charset="0"/>
              </a:rPr>
              <a:t> – 2 + </a:t>
            </a:r>
            <a:r>
              <a:rPr lang="en-US" sz="2400" b="1" i="1" dirty="0" err="1">
                <a:solidFill>
                  <a:srgbClr val="00539D"/>
                </a:solidFill>
                <a:ea typeface="Times New Roman" pitchFamily="-97" charset="0"/>
                <a:cs typeface="Times New Roman" pitchFamily="-97" charset="0"/>
              </a:rPr>
              <a:t>x</a:t>
            </a:r>
            <a:r>
              <a:rPr lang="en-US" sz="2400" b="1" dirty="0">
                <a:solidFill>
                  <a:srgbClr val="00539D"/>
                </a:solidFill>
                <a:ea typeface="Times New Roman" pitchFamily="-97" charset="0"/>
                <a:cs typeface="Times New Roman" pitchFamily="-97" charset="0"/>
              </a:rPr>
              <a:t> – 4</a:t>
            </a:r>
            <a:r>
              <a:rPr lang="en-US" sz="2400" b="1" i="1" dirty="0">
                <a:solidFill>
                  <a:srgbClr val="00539D"/>
                </a:solidFill>
                <a:ea typeface="Times New Roman" pitchFamily="-97" charset="0"/>
                <a:cs typeface="Times New Roman" pitchFamily="-97" charset="0"/>
              </a:rPr>
              <a:t>x</a:t>
            </a:r>
            <a:r>
              <a:rPr lang="en-US" sz="2400" b="1" dirty="0">
                <a:solidFill>
                  <a:srgbClr val="00539D"/>
                </a:solidFill>
                <a:ea typeface="Times New Roman" pitchFamily="-97" charset="0"/>
                <a:cs typeface="Times New Roman" pitchFamily="-97" charset="0"/>
              </a:rPr>
              <a:t>.</a:t>
            </a:r>
          </a:p>
        </p:txBody>
      </p:sp>
      <p:pic>
        <p:nvPicPr>
          <p:cNvPr id="443401" name="Picture 9" descr="CheckProgres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" y="711200"/>
            <a:ext cx="4038600" cy="627063"/>
          </a:xfrm>
          <a:prstGeom prst="rect">
            <a:avLst/>
          </a:prstGeom>
          <a:noFill/>
        </p:spPr>
      </p:pic>
      <p:pic>
        <p:nvPicPr>
          <p:cNvPr id="443403" name="Picture 11" descr="Example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</p:spPr>
      </p:pic>
      <p:pic>
        <p:nvPicPr>
          <p:cNvPr id="443404" name="Picture 12" descr="Math NAV-LessBack2">
            <a:hlinkClick r:id="rId6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7239000" y="6465888"/>
            <a:ext cx="461963" cy="368300"/>
          </a:xfrm>
          <a:prstGeom prst="rect">
            <a:avLst/>
          </a:prstGeom>
          <a:noFill/>
        </p:spPr>
      </p:pic>
      <p:pic>
        <p:nvPicPr>
          <p:cNvPr id="443408" name="Picture 16" descr="LH_8-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533400" y="2738735"/>
            <a:ext cx="838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2514600" indent="-2171700" algn="ctr">
              <a:tabLst>
                <a:tab pos="5943600" algn="l"/>
              </a:tabLst>
            </a:pPr>
            <a:r>
              <a:rPr lang="en-US" sz="2800" dirty="0"/>
              <a:t>6</a:t>
            </a:r>
            <a:r>
              <a:rPr lang="en-US" sz="2800" i="1" dirty="0" smtClean="0"/>
              <a:t>x </a:t>
            </a:r>
            <a:r>
              <a:rPr lang="en-US" sz="2800" dirty="0"/>
              <a:t>–</a:t>
            </a:r>
            <a:r>
              <a:rPr lang="en-US" sz="2800" dirty="0" smtClean="0"/>
              <a:t> 2 </a:t>
            </a:r>
            <a:r>
              <a:rPr lang="en-US" sz="2800" dirty="0"/>
              <a:t>+</a:t>
            </a:r>
            <a:r>
              <a:rPr lang="en-US" sz="2800" dirty="0" smtClean="0"/>
              <a:t> </a:t>
            </a:r>
            <a:r>
              <a:rPr lang="en-US" sz="2800" i="1" dirty="0" err="1" smtClean="0"/>
              <a:t>x</a:t>
            </a:r>
            <a:r>
              <a:rPr lang="en-US" sz="2800" dirty="0" smtClean="0"/>
              <a:t> </a:t>
            </a:r>
            <a:r>
              <a:rPr lang="en-US" sz="2800" dirty="0"/>
              <a:t>–</a:t>
            </a:r>
            <a:r>
              <a:rPr lang="en-US" sz="2800" dirty="0" smtClean="0"/>
              <a:t> 4</a:t>
            </a:r>
            <a:r>
              <a:rPr lang="en-US" sz="2800" i="1" dirty="0" smtClean="0"/>
              <a:t>x</a:t>
            </a:r>
            <a:endParaRPr lang="en-US" sz="28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3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443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43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3399" grpId="0" autoUpdateAnimBg="0"/>
      <p:bldP spid="9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6629400" y="3733800"/>
            <a:ext cx="1447800" cy="1524000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A</a:t>
            </a:r>
          </a:p>
          <a:p>
            <a:pPr marL="609600" indent="-609600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B</a:t>
            </a:r>
          </a:p>
          <a:p>
            <a:pPr marL="609600" indent="-609600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C</a:t>
            </a:r>
          </a:p>
          <a:p>
            <a:pPr marL="609600" indent="-609600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437253" name="Oval 5"/>
          <p:cNvSpPr>
            <a:spLocks noChangeArrowheads="1"/>
          </p:cNvSpPr>
          <p:nvPr/>
        </p:nvSpPr>
        <p:spPr bwMode="auto">
          <a:xfrm>
            <a:off x="947738" y="3246372"/>
            <a:ext cx="404812" cy="404813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7254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2209800"/>
            <a:ext cx="2790825" cy="3408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 dirty="0">
                <a:solidFill>
                  <a:srgbClr val="00539D"/>
                </a:solidFill>
                <a:sym typeface="Arial" pitchFamily="-97" charset="0"/>
              </a:rPr>
              <a:t>A.</a:t>
            </a:r>
            <a:r>
              <a:rPr lang="pt-BR" sz="2400" b="1" dirty="0">
                <a:solidFill>
                  <a:schemeClr val="tx1"/>
                </a:solidFill>
                <a:sym typeface="Arial" pitchFamily="-97" charset="0"/>
              </a:rPr>
              <a:t>	10</a:t>
            </a:r>
            <a:r>
              <a:rPr lang="pt-BR" sz="2400" b="1" i="1" dirty="0">
                <a:solidFill>
                  <a:schemeClr val="tx1"/>
                </a:solidFill>
                <a:sym typeface="Arial" pitchFamily="-97" charset="0"/>
              </a:rPr>
              <a:t>n</a:t>
            </a: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 dirty="0">
                <a:solidFill>
                  <a:srgbClr val="00539D"/>
                </a:solidFill>
                <a:sym typeface="Arial" pitchFamily="-97" charset="0"/>
              </a:rPr>
              <a:t>B.</a:t>
            </a:r>
            <a:r>
              <a:rPr lang="pt-BR" sz="2400" b="1" dirty="0">
                <a:solidFill>
                  <a:schemeClr val="tx1"/>
                </a:solidFill>
                <a:sym typeface="Arial" pitchFamily="-97" charset="0"/>
              </a:rPr>
              <a:t>	8</a:t>
            </a:r>
            <a:r>
              <a:rPr lang="pt-BR" sz="2400" b="1" i="1" dirty="0">
                <a:solidFill>
                  <a:schemeClr val="tx1"/>
                </a:solidFill>
                <a:sym typeface="Arial" pitchFamily="-97" charset="0"/>
              </a:rPr>
              <a:t>n</a:t>
            </a:r>
            <a:endParaRPr lang="pt-BR" sz="2400" b="1" dirty="0">
              <a:solidFill>
                <a:schemeClr val="tx1"/>
              </a:solidFill>
              <a:sym typeface="Arial" pitchFamily="-97" charset="0"/>
            </a:endParaRP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 dirty="0">
                <a:solidFill>
                  <a:srgbClr val="00539D"/>
                </a:solidFill>
                <a:sym typeface="Arial" pitchFamily="-97" charset="0"/>
              </a:rPr>
              <a:t>C.</a:t>
            </a:r>
            <a:r>
              <a:rPr lang="pt-BR" sz="2400" b="1" dirty="0">
                <a:solidFill>
                  <a:schemeClr val="tx1"/>
                </a:solidFill>
                <a:sym typeface="Arial" pitchFamily="-97" charset="0"/>
              </a:rPr>
              <a:t>	7</a:t>
            </a:r>
            <a:r>
              <a:rPr lang="pt-BR" sz="2400" b="1" i="1" dirty="0">
                <a:solidFill>
                  <a:schemeClr val="tx1"/>
                </a:solidFill>
                <a:sym typeface="Arial" pitchFamily="-97" charset="0"/>
              </a:rPr>
              <a:t>n</a:t>
            </a:r>
            <a:endParaRPr lang="pt-BR" sz="2400" b="1" dirty="0">
              <a:solidFill>
                <a:schemeClr val="tx1"/>
              </a:solidFill>
              <a:sym typeface="Arial" pitchFamily="-97" charset="0"/>
            </a:endParaRP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 dirty="0">
                <a:solidFill>
                  <a:srgbClr val="00539D"/>
                </a:solidFill>
                <a:sym typeface="Arial" pitchFamily="-97" charset="0"/>
              </a:rPr>
              <a:t>D.</a:t>
            </a:r>
            <a:r>
              <a:rPr lang="pt-BR" sz="2400" b="1" dirty="0">
                <a:solidFill>
                  <a:schemeClr val="tx1"/>
                </a:solidFill>
                <a:sym typeface="Arial" pitchFamily="-97" charset="0"/>
              </a:rPr>
              <a:t>	6</a:t>
            </a:r>
            <a:r>
              <a:rPr lang="pt-BR" sz="2400" b="1" i="1" dirty="0">
                <a:solidFill>
                  <a:schemeClr val="tx1"/>
                </a:solidFill>
                <a:sym typeface="Arial" pitchFamily="-97" charset="0"/>
              </a:rPr>
              <a:t>n</a:t>
            </a:r>
          </a:p>
        </p:txBody>
      </p:sp>
      <p:sp>
        <p:nvSpPr>
          <p:cNvPr id="437255" name="TPQuestion"/>
          <p:cNvSpPr>
            <a:spLocks noChangeArrowheads="1"/>
          </p:cNvSpPr>
          <p:nvPr/>
        </p:nvSpPr>
        <p:spPr bwMode="auto">
          <a:xfrm>
            <a:off x="533400" y="1504950"/>
            <a:ext cx="838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539D"/>
                </a:solidFill>
                <a:ea typeface="Times New Roman" pitchFamily="-97" charset="0"/>
                <a:cs typeface="Times New Roman" pitchFamily="-97" charset="0"/>
              </a:rPr>
              <a:t>Simplify the expression 7</a:t>
            </a:r>
            <a:r>
              <a:rPr lang="en-US" sz="2400" b="1" i="1" dirty="0">
                <a:solidFill>
                  <a:srgbClr val="00539D"/>
                </a:solidFill>
                <a:ea typeface="Times New Roman" pitchFamily="-97" charset="0"/>
                <a:cs typeface="Times New Roman" pitchFamily="-97" charset="0"/>
              </a:rPr>
              <a:t>n</a:t>
            </a:r>
            <a:r>
              <a:rPr lang="en-US" sz="2400" b="1" dirty="0">
                <a:solidFill>
                  <a:srgbClr val="00539D"/>
                </a:solidFill>
                <a:ea typeface="Times New Roman" pitchFamily="-97" charset="0"/>
                <a:cs typeface="Times New Roman" pitchFamily="-97" charset="0"/>
              </a:rPr>
              <a:t> + </a:t>
            </a:r>
            <a:r>
              <a:rPr lang="en-US" sz="2400" b="1" i="1" dirty="0" err="1">
                <a:solidFill>
                  <a:srgbClr val="00539D"/>
                </a:solidFill>
                <a:ea typeface="Times New Roman" pitchFamily="-97" charset="0"/>
                <a:cs typeface="Times New Roman" pitchFamily="-97" charset="0"/>
              </a:rPr>
              <a:t>n</a:t>
            </a:r>
            <a:r>
              <a:rPr lang="en-US" sz="2400" b="1" dirty="0">
                <a:solidFill>
                  <a:srgbClr val="00539D"/>
                </a:solidFill>
                <a:ea typeface="Times New Roman" pitchFamily="-97" charset="0"/>
                <a:cs typeface="Times New Roman" pitchFamily="-97" charset="0"/>
              </a:rPr>
              <a:t>.</a:t>
            </a:r>
            <a:endParaRPr lang="en-US" sz="2400" i="1" dirty="0">
              <a:solidFill>
                <a:srgbClr val="00539D"/>
              </a:solidFill>
              <a:ea typeface="Times New Roman" pitchFamily="-97" charset="0"/>
              <a:cs typeface="Times New Roman" pitchFamily="-97" charset="0"/>
            </a:endParaRPr>
          </a:p>
        </p:txBody>
      </p:sp>
      <p:pic>
        <p:nvPicPr>
          <p:cNvPr id="437257" name="Picture 9" descr="CheckProgres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900" y="711200"/>
            <a:ext cx="4038600" cy="627063"/>
          </a:xfrm>
          <a:prstGeom prst="rect">
            <a:avLst/>
          </a:prstGeom>
          <a:noFill/>
        </p:spPr>
      </p:pic>
      <p:pic>
        <p:nvPicPr>
          <p:cNvPr id="437260" name="Picture 12" descr="Example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</p:spPr>
      </p:pic>
      <p:pic>
        <p:nvPicPr>
          <p:cNvPr id="437262" name="Picture 14" descr="Math NAV-LessBack2">
            <a:hlinkClick r:id="rId8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hidden">
          <a:xfrm>
            <a:off x="7239000" y="6465888"/>
            <a:ext cx="461963" cy="368300"/>
          </a:xfrm>
          <a:prstGeom prst="rect">
            <a:avLst/>
          </a:prstGeom>
          <a:noFill/>
        </p:spPr>
      </p:pic>
      <p:pic>
        <p:nvPicPr>
          <p:cNvPr id="437264" name="Picture 16" descr="LH_8-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7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437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37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37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437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7253" grpId="0" animBg="1"/>
      <p:bldP spid="437254" grpId="0" autoUpdateAnimBg="0"/>
      <p:bldP spid="437255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17" descr="Math Proto Interface2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18" descr="Ch08 Ch Head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0" y="0"/>
            <a:ext cx="9144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7162800" y="4495800"/>
            <a:ext cx="1447800" cy="1524000"/>
          </a:xfrm>
        </p:spPr>
        <p:txBody>
          <a:bodyPr/>
          <a:lstStyle/>
          <a:p>
            <a:pPr marL="609600" indent="-609600" eaLnBrk="1" hangingPunct="1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A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B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C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489479" name="Oval 7"/>
          <p:cNvSpPr>
            <a:spLocks noChangeArrowheads="1"/>
          </p:cNvSpPr>
          <p:nvPr/>
        </p:nvSpPr>
        <p:spPr bwMode="auto">
          <a:xfrm>
            <a:off x="1100138" y="3024188"/>
            <a:ext cx="404812" cy="404812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9480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66800" y="3009900"/>
            <a:ext cx="2790825" cy="279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 dirty="0">
                <a:solidFill>
                  <a:srgbClr val="00539D"/>
                </a:solidFill>
                <a:sym typeface="Symbol" charset="2"/>
              </a:rPr>
              <a:t>A.</a:t>
            </a:r>
            <a:r>
              <a:rPr lang="pt-BR" sz="2400" b="1" dirty="0">
                <a:solidFill>
                  <a:schemeClr val="tx1"/>
                </a:solidFill>
                <a:sym typeface="Symbol" charset="2"/>
              </a:rPr>
              <a:t>	106 ft</a:t>
            </a:r>
            <a:r>
              <a:rPr lang="pt-BR" sz="2400" b="1" baseline="40000" dirty="0">
                <a:solidFill>
                  <a:schemeClr val="tx1"/>
                </a:solidFill>
                <a:sym typeface="Symbol" charset="2"/>
              </a:rPr>
              <a:t>3</a:t>
            </a: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 dirty="0">
                <a:solidFill>
                  <a:srgbClr val="00539D"/>
                </a:solidFill>
                <a:sym typeface="Symbol" charset="2"/>
              </a:rPr>
              <a:t>B.</a:t>
            </a:r>
            <a:r>
              <a:rPr lang="pt-BR" sz="2400" b="1" dirty="0">
                <a:solidFill>
                  <a:schemeClr val="tx1"/>
                </a:solidFill>
                <a:sym typeface="Symbol" charset="2"/>
              </a:rPr>
              <a:t>	159 ft</a:t>
            </a:r>
            <a:r>
              <a:rPr lang="pt-BR" sz="2400" b="1" baseline="40000" dirty="0">
                <a:solidFill>
                  <a:schemeClr val="tx1"/>
                </a:solidFill>
                <a:sym typeface="Symbol" charset="2"/>
              </a:rPr>
              <a:t>3</a:t>
            </a:r>
            <a:endParaRPr lang="pt-BR" sz="2400" b="1" dirty="0">
              <a:solidFill>
                <a:schemeClr val="tx1"/>
              </a:solidFill>
              <a:sym typeface="Symbol" charset="2"/>
            </a:endParaRP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 dirty="0">
                <a:solidFill>
                  <a:srgbClr val="00539D"/>
                </a:solidFill>
                <a:sym typeface="Symbol" charset="2"/>
              </a:rPr>
              <a:t>C.</a:t>
            </a:r>
            <a:r>
              <a:rPr lang="pt-BR" sz="2400" b="1" dirty="0">
                <a:solidFill>
                  <a:schemeClr val="tx1"/>
                </a:solidFill>
                <a:sym typeface="Symbol" charset="2"/>
              </a:rPr>
              <a:t>	318 ft</a:t>
            </a:r>
            <a:r>
              <a:rPr lang="pt-BR" sz="2400" b="1" baseline="40000" dirty="0">
                <a:solidFill>
                  <a:schemeClr val="tx1"/>
                </a:solidFill>
                <a:sym typeface="Symbol" charset="2"/>
              </a:rPr>
              <a:t>3</a:t>
            </a:r>
            <a:endParaRPr lang="pt-BR" sz="2400" b="1" dirty="0">
              <a:solidFill>
                <a:schemeClr val="tx1"/>
              </a:solidFill>
              <a:sym typeface="Symbol" charset="2"/>
            </a:endParaRP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 dirty="0">
                <a:solidFill>
                  <a:srgbClr val="00539D"/>
                </a:solidFill>
                <a:sym typeface="Symbol" charset="2"/>
              </a:rPr>
              <a:t>D.</a:t>
            </a:r>
            <a:r>
              <a:rPr lang="pt-BR" sz="2400" b="1" dirty="0">
                <a:solidFill>
                  <a:schemeClr val="tx1"/>
                </a:solidFill>
                <a:sym typeface="Symbol" charset="2"/>
              </a:rPr>
              <a:t>	424 ft</a:t>
            </a:r>
            <a:r>
              <a:rPr lang="pt-BR" sz="2400" b="1" baseline="40000" dirty="0">
                <a:solidFill>
                  <a:schemeClr val="tx1"/>
                </a:solidFill>
                <a:sym typeface="Symbol" charset="2"/>
              </a:rPr>
              <a:t>3</a:t>
            </a:r>
          </a:p>
        </p:txBody>
      </p:sp>
      <p:sp>
        <p:nvSpPr>
          <p:cNvPr id="489481" name="TPQuestion"/>
          <p:cNvSpPr>
            <a:spLocks noChangeArrowheads="1"/>
          </p:cNvSpPr>
          <p:nvPr/>
        </p:nvSpPr>
        <p:spPr bwMode="auto">
          <a:xfrm>
            <a:off x="685800" y="1657350"/>
            <a:ext cx="80200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539D"/>
                </a:solidFill>
                <a:ea typeface="Times New Roman" charset="0"/>
                <a:cs typeface="Times New Roman" charset="0"/>
              </a:rPr>
              <a:t>Find the volume of a cone with diameter 9 ft and height 5 ft. Round to the nearest tenth if necessary.</a:t>
            </a:r>
          </a:p>
        </p:txBody>
      </p:sp>
      <p:pic>
        <p:nvPicPr>
          <p:cNvPr id="21516" name="Picture 12" descr="Math NAV-FWD2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hidden">
          <a:xfrm>
            <a:off x="8180388" y="6465888"/>
            <a:ext cx="4619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7" name="Picture 13" descr="Math NAV-BKD2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hidden">
          <a:xfrm>
            <a:off x="7708900" y="6465888"/>
            <a:ext cx="4619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8" name="Picture 14" descr="Math NAV-LessBack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hidden">
          <a:xfrm>
            <a:off x="7239000" y="6465888"/>
            <a:ext cx="4619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4848225" y="752475"/>
            <a:ext cx="2201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E01B22"/>
                </a:solidFill>
              </a:rPr>
              <a:t> (over Chapter 7)</a:t>
            </a:r>
          </a:p>
        </p:txBody>
      </p:sp>
      <p:pic>
        <p:nvPicPr>
          <p:cNvPr id="21520" name="Picture 16" descr="FiveMinuteCheck"/>
          <p:cNvPicPr>
            <a:picLocks noChangeAspect="1" noChangeArrowheads="1"/>
          </p:cNvPicPr>
          <p:nvPr/>
        </p:nvPicPr>
        <p:blipFill>
          <a:blip r:embed="rId11"/>
          <a:srcRect t="5835"/>
          <a:stretch>
            <a:fillRect/>
          </a:stretch>
        </p:blipFill>
        <p:spPr bwMode="auto">
          <a:xfrm>
            <a:off x="1255713" y="619125"/>
            <a:ext cx="3657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9" descr="Example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09600" y="1676400"/>
            <a:ext cx="457200" cy="4572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89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89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9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9479" grpId="0" animBg="1"/>
      <p:bldP spid="489480" grpId="0" autoUpdateAnimBg="0"/>
      <p:bldP spid="489481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6629400" y="3733800"/>
            <a:ext cx="1447800" cy="1524000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A</a:t>
            </a:r>
          </a:p>
          <a:p>
            <a:pPr marL="609600" indent="-609600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B</a:t>
            </a:r>
          </a:p>
          <a:p>
            <a:pPr marL="609600" indent="-609600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C</a:t>
            </a:r>
          </a:p>
          <a:p>
            <a:pPr marL="609600" indent="-609600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431109" name="Oval 5"/>
          <p:cNvSpPr>
            <a:spLocks noChangeArrowheads="1"/>
          </p:cNvSpPr>
          <p:nvPr/>
        </p:nvSpPr>
        <p:spPr bwMode="auto">
          <a:xfrm>
            <a:off x="947738" y="2274823"/>
            <a:ext cx="404812" cy="404812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1110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2209800"/>
            <a:ext cx="2790825" cy="3408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 dirty="0">
                <a:solidFill>
                  <a:srgbClr val="00539D"/>
                </a:solidFill>
                <a:sym typeface="Arial" pitchFamily="-97" charset="0"/>
              </a:rPr>
              <a:t>A.</a:t>
            </a:r>
            <a:r>
              <a:rPr lang="pt-BR" sz="2400" b="1" dirty="0">
                <a:solidFill>
                  <a:schemeClr val="tx1"/>
                </a:solidFill>
                <a:sym typeface="Arial" pitchFamily="-97" charset="0"/>
              </a:rPr>
              <a:t>	–</a:t>
            </a:r>
            <a:r>
              <a:rPr lang="pt-BR" sz="2400" b="1" i="1" dirty="0">
                <a:solidFill>
                  <a:schemeClr val="tx1"/>
                </a:solidFill>
                <a:sym typeface="Arial" pitchFamily="-97" charset="0"/>
              </a:rPr>
              <a:t>z</a:t>
            </a:r>
            <a:endParaRPr lang="pt-BR" sz="2400" b="1" dirty="0">
              <a:solidFill>
                <a:schemeClr val="tx1"/>
              </a:solidFill>
              <a:sym typeface="Arial" pitchFamily="-97" charset="0"/>
            </a:endParaRP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 dirty="0">
                <a:solidFill>
                  <a:srgbClr val="00539D"/>
                </a:solidFill>
                <a:sym typeface="Arial" pitchFamily="-97" charset="0"/>
              </a:rPr>
              <a:t>B.</a:t>
            </a:r>
            <a:r>
              <a:rPr lang="pt-BR" sz="2400" b="1" dirty="0">
                <a:solidFill>
                  <a:schemeClr val="tx1"/>
                </a:solidFill>
                <a:sym typeface="Arial" pitchFamily="-97" charset="0"/>
              </a:rPr>
              <a:t>	–</a:t>
            </a:r>
            <a:r>
              <a:rPr lang="pt-BR" sz="2400" b="1" i="1" dirty="0">
                <a:solidFill>
                  <a:schemeClr val="tx1"/>
                </a:solidFill>
                <a:sym typeface="Arial" pitchFamily="-97" charset="0"/>
              </a:rPr>
              <a:t>z</a:t>
            </a:r>
            <a:r>
              <a:rPr lang="pt-BR" sz="2400" b="1" dirty="0">
                <a:solidFill>
                  <a:schemeClr val="tx1"/>
                </a:solidFill>
                <a:sym typeface="Arial" pitchFamily="-97" charset="0"/>
              </a:rPr>
              <a:t> + 2</a:t>
            </a: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 dirty="0">
                <a:solidFill>
                  <a:srgbClr val="00539D"/>
                </a:solidFill>
                <a:sym typeface="Arial" pitchFamily="-97" charset="0"/>
              </a:rPr>
              <a:t>C.</a:t>
            </a:r>
            <a:r>
              <a:rPr lang="pt-BR" sz="2400" b="1" dirty="0">
                <a:solidFill>
                  <a:schemeClr val="tx1"/>
                </a:solidFill>
                <a:sym typeface="Arial" pitchFamily="-97" charset="0"/>
              </a:rPr>
              <a:t>	</a:t>
            </a:r>
            <a:r>
              <a:rPr lang="pt-BR" sz="2400" b="1" i="1" dirty="0">
                <a:solidFill>
                  <a:schemeClr val="tx1"/>
                </a:solidFill>
                <a:sym typeface="Arial" pitchFamily="-97" charset="0"/>
              </a:rPr>
              <a:t>z</a:t>
            </a:r>
            <a:r>
              <a:rPr lang="pt-BR" sz="2400" b="1" dirty="0">
                <a:solidFill>
                  <a:schemeClr val="tx1"/>
                </a:solidFill>
                <a:sym typeface="Arial" pitchFamily="-97" charset="0"/>
              </a:rPr>
              <a:t> –1</a:t>
            </a:r>
            <a:endParaRPr lang="pt-BR" sz="2400" b="1" i="1" dirty="0">
              <a:solidFill>
                <a:schemeClr val="tx1"/>
              </a:solidFill>
              <a:sym typeface="Arial" pitchFamily="-97" charset="0"/>
            </a:endParaRP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 dirty="0">
                <a:solidFill>
                  <a:srgbClr val="00539D"/>
                </a:solidFill>
                <a:sym typeface="Arial" pitchFamily="-97" charset="0"/>
              </a:rPr>
              <a:t>D.</a:t>
            </a:r>
            <a:r>
              <a:rPr lang="pt-BR" sz="2400" b="1" dirty="0">
                <a:solidFill>
                  <a:schemeClr val="tx1"/>
                </a:solidFill>
                <a:sym typeface="Arial" pitchFamily="-97" charset="0"/>
              </a:rPr>
              <a:t>	–2</a:t>
            </a:r>
            <a:r>
              <a:rPr lang="pt-BR" sz="2400" b="1" i="1" dirty="0">
                <a:solidFill>
                  <a:schemeClr val="tx1"/>
                </a:solidFill>
                <a:sym typeface="Arial" pitchFamily="-97" charset="0"/>
              </a:rPr>
              <a:t>z</a:t>
            </a:r>
          </a:p>
        </p:txBody>
      </p:sp>
      <p:sp>
        <p:nvSpPr>
          <p:cNvPr id="431111" name="TPQuestion"/>
          <p:cNvSpPr>
            <a:spLocks noChangeArrowheads="1"/>
          </p:cNvSpPr>
          <p:nvPr/>
        </p:nvSpPr>
        <p:spPr bwMode="auto">
          <a:xfrm>
            <a:off x="533400" y="1504950"/>
            <a:ext cx="838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539D"/>
                </a:solidFill>
              </a:rPr>
              <a:t>Simplify 6</a:t>
            </a:r>
            <a:r>
              <a:rPr lang="en-US" sz="2400" b="1" i="1" dirty="0">
                <a:solidFill>
                  <a:srgbClr val="00539D"/>
                </a:solidFill>
              </a:rPr>
              <a:t>z</a:t>
            </a:r>
            <a:r>
              <a:rPr lang="en-US" sz="2400" b="1" dirty="0">
                <a:solidFill>
                  <a:srgbClr val="00539D"/>
                </a:solidFill>
              </a:rPr>
              <a:t> + </a:t>
            </a:r>
            <a:r>
              <a:rPr lang="en-US" sz="2400" b="1" i="1" dirty="0" err="1">
                <a:solidFill>
                  <a:srgbClr val="00539D"/>
                </a:solidFill>
              </a:rPr>
              <a:t>z</a:t>
            </a:r>
            <a:r>
              <a:rPr lang="en-US" sz="2400" b="1" dirty="0">
                <a:solidFill>
                  <a:srgbClr val="00539D"/>
                </a:solidFill>
              </a:rPr>
              <a:t> – 2 – 8</a:t>
            </a:r>
            <a:r>
              <a:rPr lang="en-US" sz="2400" b="1" i="1" dirty="0">
                <a:solidFill>
                  <a:srgbClr val="00539D"/>
                </a:solidFill>
              </a:rPr>
              <a:t>z</a:t>
            </a:r>
            <a:r>
              <a:rPr lang="en-US" sz="2400" b="1" dirty="0">
                <a:solidFill>
                  <a:srgbClr val="00539D"/>
                </a:solidFill>
              </a:rPr>
              <a:t> + 2.</a:t>
            </a:r>
            <a:endParaRPr lang="en-US" sz="2400" b="1" dirty="0">
              <a:solidFill>
                <a:srgbClr val="00539D"/>
              </a:solidFill>
              <a:ea typeface="Arial" pitchFamily="-97" charset="0"/>
              <a:cs typeface="Arial" pitchFamily="-97" charset="0"/>
              <a:sym typeface="Arial" pitchFamily="-97" charset="0"/>
            </a:endParaRPr>
          </a:p>
        </p:txBody>
      </p:sp>
      <p:pic>
        <p:nvPicPr>
          <p:cNvPr id="431113" name="Picture 9" descr="CheckProgres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900" y="711200"/>
            <a:ext cx="4038600" cy="627063"/>
          </a:xfrm>
          <a:prstGeom prst="rect">
            <a:avLst/>
          </a:prstGeom>
          <a:noFill/>
        </p:spPr>
      </p:pic>
      <p:pic>
        <p:nvPicPr>
          <p:cNvPr id="431115" name="Picture 11" descr="Example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</p:spPr>
      </p:pic>
      <p:pic>
        <p:nvPicPr>
          <p:cNvPr id="431116" name="Picture 12" descr="Math NAV-LessBack2">
            <a:hlinkClick r:id="rId8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hidden">
          <a:xfrm>
            <a:off x="7239000" y="6465888"/>
            <a:ext cx="461963" cy="368300"/>
          </a:xfrm>
          <a:prstGeom prst="rect">
            <a:avLst/>
          </a:prstGeom>
          <a:noFill/>
        </p:spPr>
      </p:pic>
      <p:pic>
        <p:nvPicPr>
          <p:cNvPr id="431118" name="Picture 14" descr="LH_8-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1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431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31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31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431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1109" grpId="0" animBg="1"/>
      <p:bldP spid="431110" grpId="0" autoUpdateAnimBg="0"/>
      <p:bldP spid="431111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14" name="Picture 14" descr="CAM7-EndOf">
            <a:hlinkClick r:id="" action="ppaction://noaction"/>
          </p:cNvPr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5604" name="Picture 4" descr="Menu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hidden">
          <a:xfrm>
            <a:off x="6705600" y="6465888"/>
            <a:ext cx="461963" cy="369887"/>
          </a:xfrm>
          <a:prstGeom prst="rect">
            <a:avLst/>
          </a:prstGeom>
          <a:noFill/>
        </p:spPr>
      </p:pic>
      <p:pic>
        <p:nvPicPr>
          <p:cNvPr id="25605" name="Picture 5" descr="RESOURCES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5724525" y="6465888"/>
            <a:ext cx="914400" cy="365125"/>
          </a:xfrm>
          <a:prstGeom prst="rect">
            <a:avLst/>
          </a:prstGeom>
          <a:noFill/>
        </p:spPr>
      </p:pic>
      <p:pic>
        <p:nvPicPr>
          <p:cNvPr id="25606" name="Picture 6" descr="Math NAV-BKD2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7708900" y="6465888"/>
            <a:ext cx="461963" cy="369887"/>
          </a:xfrm>
          <a:prstGeom prst="rect">
            <a:avLst/>
          </a:prstGeom>
          <a:noFill/>
        </p:spPr>
      </p:pic>
      <p:pic>
        <p:nvPicPr>
          <p:cNvPr id="25607" name="Picture 7" descr="Math NAV-FWD_DEAD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hidden">
          <a:xfrm>
            <a:off x="8180388" y="6465888"/>
            <a:ext cx="461962" cy="369887"/>
          </a:xfrm>
          <a:prstGeom prst="rect">
            <a:avLst/>
          </a:prstGeom>
          <a:noFill/>
        </p:spPr>
      </p:pic>
      <p:pic>
        <p:nvPicPr>
          <p:cNvPr id="25611" name="Picture 11" descr="Math NAV-LessBack2">
            <a:hlinkClick r:id="rId9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hidden">
          <a:xfrm>
            <a:off x="7239000" y="6465888"/>
            <a:ext cx="461963" cy="368300"/>
          </a:xfrm>
          <a:prstGeom prst="rect">
            <a:avLst/>
          </a:prstGeom>
          <a:noFill/>
        </p:spPr>
      </p:pic>
      <p:pic>
        <p:nvPicPr>
          <p:cNvPr id="25613" name="Picture 13" descr="Math NAV-Online">
            <a:hlinkClick r:id="rId11" highlightClick="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hidden">
          <a:xfrm>
            <a:off x="5057775" y="6503988"/>
            <a:ext cx="609600" cy="334962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17" descr="Math Proto Interface2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18" descr="Ch08 Ch Head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0" y="0"/>
            <a:ext cx="9144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6324600" y="3962400"/>
            <a:ext cx="1447800" cy="15240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A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B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C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491527" name="Oval 7"/>
          <p:cNvSpPr>
            <a:spLocks noChangeArrowheads="1"/>
          </p:cNvSpPr>
          <p:nvPr/>
        </p:nvSpPr>
        <p:spPr bwMode="auto">
          <a:xfrm>
            <a:off x="1104568" y="3816881"/>
            <a:ext cx="404812" cy="404813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528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66800" y="2781300"/>
            <a:ext cx="2790825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 dirty="0">
                <a:solidFill>
                  <a:srgbClr val="00539D"/>
                </a:solidFill>
                <a:sym typeface="Symbol" charset="2"/>
              </a:rPr>
              <a:t>A.</a:t>
            </a:r>
            <a:r>
              <a:rPr lang="pt-BR" sz="2400" b="1" dirty="0">
                <a:solidFill>
                  <a:schemeClr val="tx1"/>
                </a:solidFill>
                <a:sym typeface="Symbol" charset="2"/>
              </a:rPr>
              <a:t>	1,175 cm</a:t>
            </a:r>
            <a:r>
              <a:rPr lang="pt-BR" sz="2400" b="1" baseline="40000" dirty="0">
                <a:solidFill>
                  <a:schemeClr val="tx1"/>
                </a:solidFill>
                <a:sym typeface="Symbol" charset="2"/>
              </a:rPr>
              <a:t>2</a:t>
            </a: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 dirty="0">
                <a:solidFill>
                  <a:srgbClr val="00539D"/>
                </a:solidFill>
                <a:sym typeface="Symbol" charset="2"/>
              </a:rPr>
              <a:t>B.</a:t>
            </a:r>
            <a:r>
              <a:rPr lang="pt-BR" sz="2400" b="1" dirty="0">
                <a:solidFill>
                  <a:schemeClr val="tx1"/>
                </a:solidFill>
                <a:sym typeface="Symbol" charset="2"/>
              </a:rPr>
              <a:t>	2,350 cm</a:t>
            </a:r>
            <a:r>
              <a:rPr lang="pt-BR" sz="2400" b="1" baseline="40000" dirty="0">
                <a:solidFill>
                  <a:schemeClr val="tx1"/>
                </a:solidFill>
                <a:sym typeface="Symbol" charset="2"/>
              </a:rPr>
              <a:t>2</a:t>
            </a:r>
            <a:endParaRPr lang="pt-BR" sz="2400" b="1" dirty="0">
              <a:solidFill>
                <a:schemeClr val="tx1"/>
              </a:solidFill>
              <a:sym typeface="Symbol" charset="2"/>
            </a:endParaRP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 dirty="0">
                <a:solidFill>
                  <a:srgbClr val="00539D"/>
                </a:solidFill>
                <a:sym typeface="Symbol" charset="2"/>
              </a:rPr>
              <a:t>C.</a:t>
            </a:r>
            <a:r>
              <a:rPr lang="pt-BR" sz="2400" b="1" dirty="0">
                <a:solidFill>
                  <a:schemeClr val="tx1"/>
                </a:solidFill>
                <a:sym typeface="Symbol" charset="2"/>
              </a:rPr>
              <a:t>	3,750 cm</a:t>
            </a:r>
            <a:r>
              <a:rPr lang="pt-BR" sz="2400" b="1" baseline="40000" dirty="0">
                <a:solidFill>
                  <a:schemeClr val="tx1"/>
                </a:solidFill>
                <a:sym typeface="Symbol" charset="2"/>
              </a:rPr>
              <a:t>2</a:t>
            </a:r>
            <a:endParaRPr lang="pt-BR" sz="2400" b="1" dirty="0">
              <a:solidFill>
                <a:schemeClr val="tx1"/>
              </a:solidFill>
              <a:sym typeface="Symbol" charset="2"/>
            </a:endParaRP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 dirty="0">
                <a:solidFill>
                  <a:srgbClr val="00539D"/>
                </a:solidFill>
                <a:sym typeface="Symbol" charset="2"/>
              </a:rPr>
              <a:t>D.</a:t>
            </a:r>
            <a:r>
              <a:rPr lang="pt-BR" sz="2400" b="1" dirty="0">
                <a:solidFill>
                  <a:schemeClr val="tx1"/>
                </a:solidFill>
                <a:sym typeface="Symbol" charset="2"/>
              </a:rPr>
              <a:t>	7,500 cm</a:t>
            </a:r>
            <a:r>
              <a:rPr lang="pt-BR" sz="2400" b="1" baseline="40000" dirty="0">
                <a:solidFill>
                  <a:schemeClr val="tx1"/>
                </a:solidFill>
                <a:sym typeface="Symbol" charset="2"/>
              </a:rPr>
              <a:t>2</a:t>
            </a:r>
          </a:p>
        </p:txBody>
      </p:sp>
      <p:sp>
        <p:nvSpPr>
          <p:cNvPr id="491529" name="TPQuestion"/>
          <p:cNvSpPr>
            <a:spLocks noChangeArrowheads="1"/>
          </p:cNvSpPr>
          <p:nvPr/>
        </p:nvSpPr>
        <p:spPr bwMode="auto">
          <a:xfrm>
            <a:off x="685800" y="1657350"/>
            <a:ext cx="8020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539D"/>
                </a:solidFill>
                <a:ea typeface="Times New Roman" charset="0"/>
                <a:cs typeface="Times New Roman" charset="0"/>
              </a:rPr>
              <a:t>Find the surface area of a rectangular prism that is 15 cm long, 20 cm wide, and 25 cm tall.</a:t>
            </a:r>
          </a:p>
        </p:txBody>
      </p:sp>
      <p:pic>
        <p:nvPicPr>
          <p:cNvPr id="23564" name="Picture 12" descr="Math NAV-FWD2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hidden">
          <a:xfrm>
            <a:off x="8180388" y="6465888"/>
            <a:ext cx="4619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5" name="Picture 13" descr="Math NAV-BKD2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hidden">
          <a:xfrm>
            <a:off x="7708900" y="6465888"/>
            <a:ext cx="4619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6" name="Picture 14" descr="Math NAV-LessBack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hidden">
          <a:xfrm>
            <a:off x="7239000" y="6465888"/>
            <a:ext cx="4619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7" name="Text Box 15"/>
          <p:cNvSpPr txBox="1">
            <a:spLocks noChangeArrowheads="1"/>
          </p:cNvSpPr>
          <p:nvPr/>
        </p:nvSpPr>
        <p:spPr bwMode="auto">
          <a:xfrm>
            <a:off x="4848225" y="752475"/>
            <a:ext cx="2201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E01B22"/>
                </a:solidFill>
              </a:rPr>
              <a:t> (over Chapter 7)</a:t>
            </a:r>
          </a:p>
        </p:txBody>
      </p:sp>
      <p:pic>
        <p:nvPicPr>
          <p:cNvPr id="23568" name="Picture 16" descr="FiveMinuteCheck"/>
          <p:cNvPicPr>
            <a:picLocks noChangeAspect="1" noChangeArrowheads="1"/>
          </p:cNvPicPr>
          <p:nvPr/>
        </p:nvPicPr>
        <p:blipFill>
          <a:blip r:embed="rId11"/>
          <a:srcRect t="5835"/>
          <a:stretch>
            <a:fillRect/>
          </a:stretch>
        </p:blipFill>
        <p:spPr bwMode="auto">
          <a:xfrm>
            <a:off x="1255713" y="619125"/>
            <a:ext cx="3657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9" descr="Example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09600" y="1676400"/>
            <a:ext cx="457200" cy="4572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91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91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91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27" grpId="0" animBg="1"/>
      <p:bldP spid="491528" grpId="0" autoUpdateAnimBg="0"/>
      <p:bldP spid="491529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2" descr="Math Proto Interface2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18" descr="Ch08 Ch Head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0" y="0"/>
            <a:ext cx="9144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6629400" y="3733800"/>
            <a:ext cx="1447800" cy="15240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A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B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C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493575" name="Oval 7"/>
          <p:cNvSpPr>
            <a:spLocks noChangeArrowheads="1"/>
          </p:cNvSpPr>
          <p:nvPr/>
        </p:nvSpPr>
        <p:spPr bwMode="auto">
          <a:xfrm>
            <a:off x="1100138" y="4065523"/>
            <a:ext cx="404812" cy="404812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3576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66800" y="3297238"/>
            <a:ext cx="2790825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533400" indent="-533400">
              <a:spcBef>
                <a:spcPct val="50000"/>
              </a:spcBef>
              <a:spcAft>
                <a:spcPct val="50000"/>
              </a:spcAft>
              <a:buClr>
                <a:srgbClr val="00539D"/>
              </a:buClr>
            </a:pPr>
            <a:r>
              <a:rPr lang="pt-BR" sz="2400" b="1" dirty="0">
                <a:solidFill>
                  <a:srgbClr val="00539D"/>
                </a:solidFill>
                <a:sym typeface="Symbol" charset="2"/>
              </a:rPr>
              <a:t>A.</a:t>
            </a:r>
            <a:r>
              <a:rPr lang="pt-BR" sz="2400" b="1" dirty="0">
                <a:solidFill>
                  <a:schemeClr val="tx1"/>
                </a:solidFill>
                <a:sym typeface="Symbol" charset="2"/>
              </a:rPr>
              <a:t>	144 in</a:t>
            </a:r>
            <a:r>
              <a:rPr lang="pt-BR" sz="2400" b="1" baseline="40000" dirty="0">
                <a:solidFill>
                  <a:schemeClr val="tx1"/>
                </a:solidFill>
                <a:sym typeface="Symbol" charset="2"/>
              </a:rPr>
              <a:t>2</a:t>
            </a:r>
          </a:p>
          <a:p>
            <a:pPr marL="533400" indent="-533400">
              <a:spcBef>
                <a:spcPct val="50000"/>
              </a:spcBef>
              <a:spcAft>
                <a:spcPct val="50000"/>
              </a:spcAft>
              <a:buClr>
                <a:srgbClr val="00539D"/>
              </a:buClr>
            </a:pPr>
            <a:r>
              <a:rPr lang="pt-BR" sz="2400" b="1" dirty="0">
                <a:solidFill>
                  <a:srgbClr val="00539D"/>
                </a:solidFill>
                <a:sym typeface="Symbol" charset="2"/>
              </a:rPr>
              <a:t>B.</a:t>
            </a:r>
            <a:r>
              <a:rPr lang="pt-BR" sz="2400" b="1" dirty="0">
                <a:solidFill>
                  <a:schemeClr val="tx1"/>
                </a:solidFill>
                <a:sym typeface="Symbol" charset="2"/>
              </a:rPr>
              <a:t>	225 in</a:t>
            </a:r>
            <a:r>
              <a:rPr lang="pt-BR" sz="2400" b="1" baseline="40000" dirty="0">
                <a:solidFill>
                  <a:schemeClr val="tx1"/>
                </a:solidFill>
                <a:sym typeface="Symbol" charset="2"/>
              </a:rPr>
              <a:t>2</a:t>
            </a:r>
            <a:endParaRPr lang="pt-BR" sz="2400" b="1" dirty="0">
              <a:solidFill>
                <a:schemeClr val="tx1"/>
              </a:solidFill>
              <a:sym typeface="Symbol" charset="2"/>
            </a:endParaRPr>
          </a:p>
          <a:p>
            <a:pPr marL="533400" indent="-533400">
              <a:spcBef>
                <a:spcPct val="50000"/>
              </a:spcBef>
              <a:spcAft>
                <a:spcPct val="50000"/>
              </a:spcAft>
              <a:buClr>
                <a:srgbClr val="00539D"/>
              </a:buClr>
            </a:pPr>
            <a:r>
              <a:rPr lang="pt-BR" sz="2400" b="1" dirty="0">
                <a:solidFill>
                  <a:srgbClr val="00539D"/>
                </a:solidFill>
                <a:sym typeface="Symbol" charset="2"/>
              </a:rPr>
              <a:t>C.</a:t>
            </a:r>
            <a:r>
              <a:rPr lang="pt-BR" sz="2400" b="1" dirty="0">
                <a:solidFill>
                  <a:schemeClr val="tx1"/>
                </a:solidFill>
                <a:sym typeface="Symbol" charset="2"/>
              </a:rPr>
              <a:t>	288 in</a:t>
            </a:r>
            <a:r>
              <a:rPr lang="pt-BR" sz="2400" b="1" baseline="40000" dirty="0">
                <a:solidFill>
                  <a:schemeClr val="tx1"/>
                </a:solidFill>
                <a:sym typeface="Symbol" charset="2"/>
              </a:rPr>
              <a:t>2</a:t>
            </a:r>
            <a:endParaRPr lang="pt-BR" sz="2400" b="1" dirty="0">
              <a:solidFill>
                <a:schemeClr val="tx1"/>
              </a:solidFill>
              <a:sym typeface="Symbol" charset="2"/>
            </a:endParaRPr>
          </a:p>
          <a:p>
            <a:pPr marL="533400" indent="-533400">
              <a:spcBef>
                <a:spcPct val="50000"/>
              </a:spcBef>
              <a:spcAft>
                <a:spcPct val="50000"/>
              </a:spcAft>
              <a:buClr>
                <a:srgbClr val="00539D"/>
              </a:buClr>
            </a:pPr>
            <a:r>
              <a:rPr lang="pt-BR" sz="2400" b="1" dirty="0">
                <a:solidFill>
                  <a:srgbClr val="00539D"/>
                </a:solidFill>
                <a:sym typeface="Symbol" charset="2"/>
              </a:rPr>
              <a:t>D.</a:t>
            </a:r>
            <a:r>
              <a:rPr lang="pt-BR" sz="2400" b="1" dirty="0">
                <a:solidFill>
                  <a:schemeClr val="tx1"/>
                </a:solidFill>
                <a:sym typeface="Symbol" charset="2"/>
              </a:rPr>
              <a:t>	369 in</a:t>
            </a:r>
            <a:r>
              <a:rPr lang="pt-BR" sz="2400" b="1" baseline="40000" dirty="0">
                <a:solidFill>
                  <a:schemeClr val="tx1"/>
                </a:solidFill>
                <a:sym typeface="Symbol" charset="2"/>
              </a:rPr>
              <a:t>2</a:t>
            </a:r>
          </a:p>
        </p:txBody>
      </p:sp>
      <p:sp>
        <p:nvSpPr>
          <p:cNvPr id="493577" name="TPQuestion"/>
          <p:cNvSpPr>
            <a:spLocks noChangeArrowheads="1"/>
          </p:cNvSpPr>
          <p:nvPr/>
        </p:nvSpPr>
        <p:spPr bwMode="auto">
          <a:xfrm>
            <a:off x="560205" y="1772311"/>
            <a:ext cx="845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539D"/>
                </a:solidFill>
                <a:ea typeface="Times New Roman" charset="0"/>
                <a:cs typeface="Times New Roman" charset="0"/>
              </a:rPr>
              <a:t>Find the total surface area of a square pyramid if each side of the base is 9 inches and the slant height is 8 inches. Round your answer to the nearest hundredth.</a:t>
            </a:r>
          </a:p>
        </p:txBody>
      </p:sp>
      <p:pic>
        <p:nvPicPr>
          <p:cNvPr id="25612" name="Picture 13" descr="Math NAV-BKD2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hidden">
          <a:xfrm>
            <a:off x="7708900" y="6465888"/>
            <a:ext cx="4619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3" name="Picture 14" descr="Math NAV-FWD_DEAD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hidden">
          <a:xfrm>
            <a:off x="8180388" y="6465888"/>
            <a:ext cx="4619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4" name="Picture 15" descr="Math NAV-LessBack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hidden">
          <a:xfrm>
            <a:off x="7239000" y="6465888"/>
            <a:ext cx="4619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5" name="Text Box 16"/>
          <p:cNvSpPr txBox="1">
            <a:spLocks noChangeArrowheads="1"/>
          </p:cNvSpPr>
          <p:nvPr/>
        </p:nvSpPr>
        <p:spPr bwMode="auto">
          <a:xfrm>
            <a:off x="4848225" y="752475"/>
            <a:ext cx="2201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E01B22"/>
                </a:solidFill>
              </a:rPr>
              <a:t> (over Chapter 7)</a:t>
            </a:r>
          </a:p>
        </p:txBody>
      </p:sp>
      <p:pic>
        <p:nvPicPr>
          <p:cNvPr id="25616" name="Picture 17" descr="FiveMinuteCheck"/>
          <p:cNvPicPr>
            <a:picLocks noChangeAspect="1" noChangeArrowheads="1"/>
          </p:cNvPicPr>
          <p:nvPr/>
        </p:nvPicPr>
        <p:blipFill>
          <a:blip r:embed="rId11"/>
          <a:srcRect t="5835"/>
          <a:stretch>
            <a:fillRect/>
          </a:stretch>
        </p:blipFill>
        <p:spPr bwMode="auto">
          <a:xfrm>
            <a:off x="1255713" y="619125"/>
            <a:ext cx="3657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3589" name="Picture 21" descr="CAStdPrac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14338" y="1231900"/>
            <a:ext cx="2017712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8" descr="Example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33400" y="1828800"/>
            <a:ext cx="457200" cy="4572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3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93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93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493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3575" grpId="0" animBg="1"/>
      <p:bldP spid="493576" grpId="0" autoUpdateAnimBg="0"/>
      <p:bldP spid="493577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Vocab Hea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04900" y="2420938"/>
            <a:ext cx="3529013" cy="511175"/>
          </a:xfrm>
          <a:prstGeom prst="rect">
            <a:avLst/>
          </a:prstGeom>
          <a:noFill/>
        </p:spPr>
      </p:pic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1057275" y="3067050"/>
            <a:ext cx="381952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1313">
              <a:buFontTx/>
              <a:buChar char="•"/>
            </a:pPr>
            <a:r>
              <a:rPr lang="en-US" dirty="0"/>
              <a:t>equivalent expressions</a:t>
            </a:r>
          </a:p>
        </p:txBody>
      </p:sp>
      <p:pic>
        <p:nvPicPr>
          <p:cNvPr id="8198" name="Picture 6" descr="Main Idea Head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00138" y="842963"/>
            <a:ext cx="3529012" cy="511175"/>
          </a:xfrm>
          <a:prstGeom prst="rect">
            <a:avLst/>
          </a:prstGeom>
          <a:noFill/>
        </p:spPr>
      </p:pic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1057275" y="3549650"/>
            <a:ext cx="45053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1313">
              <a:buFontTx/>
              <a:buChar char="•"/>
            </a:pPr>
            <a:r>
              <a:rPr lang="en-US" dirty="0" smtClean="0"/>
              <a:t>term</a:t>
            </a:r>
            <a:endParaRPr lang="en-US" dirty="0"/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1057275" y="1500188"/>
            <a:ext cx="75533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>
              <a:buFontTx/>
              <a:buChar char="•"/>
            </a:pPr>
            <a:r>
              <a:rPr lang="en-US"/>
              <a:t>Use the Distributive Property to simplify algebraic expressions.</a:t>
            </a:r>
          </a:p>
        </p:txBody>
      </p:sp>
      <p:sp>
        <p:nvSpPr>
          <p:cNvPr id="8205" name="Rectangle 13"/>
          <p:cNvSpPr>
            <a:spLocks noChangeArrowheads="1"/>
          </p:cNvSpPr>
          <p:nvPr/>
        </p:nvSpPr>
        <p:spPr bwMode="auto">
          <a:xfrm>
            <a:off x="1049080" y="4876800"/>
            <a:ext cx="4068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1313">
              <a:buFontTx/>
              <a:buChar char="•"/>
            </a:pPr>
            <a:r>
              <a:rPr lang="en-US" dirty="0" smtClean="0"/>
              <a:t>constant</a:t>
            </a:r>
            <a:endParaRPr lang="en-US" dirty="0"/>
          </a:p>
        </p:txBody>
      </p:sp>
      <p:pic>
        <p:nvPicPr>
          <p:cNvPr id="8206" name="Picture 14" descr="LH_8-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049080" y="39624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1313">
              <a:buFontTx/>
              <a:buChar char="•"/>
            </a:pPr>
            <a:r>
              <a:rPr lang="en-US" dirty="0" smtClean="0"/>
              <a:t>coefficient</a:t>
            </a:r>
            <a:endParaRPr lang="en-US" dirty="0" smtClean="0"/>
          </a:p>
        </p:txBody>
      </p:sp>
      <p:sp>
        <p:nvSpPr>
          <p:cNvPr id="10" name="Rectangle 9"/>
          <p:cNvSpPr/>
          <p:nvPr/>
        </p:nvSpPr>
        <p:spPr>
          <a:xfrm>
            <a:off x="1049080" y="4419600"/>
            <a:ext cx="1505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1313">
              <a:buFontTx/>
              <a:buChar char="•"/>
            </a:pPr>
            <a:r>
              <a:rPr lang="en-US" dirty="0" smtClean="0"/>
              <a:t>like terms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32465" y="526946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1313">
              <a:buFontTx/>
              <a:buChar char="•"/>
            </a:pPr>
            <a:r>
              <a:rPr lang="en-US" dirty="0" smtClean="0"/>
              <a:t>simplest </a:t>
            </a:r>
            <a:r>
              <a:rPr lang="en-US" dirty="0" smtClean="0"/>
              <a:t>form</a:t>
            </a:r>
            <a:endParaRPr lang="en-US" dirty="0" smtClean="0"/>
          </a:p>
        </p:txBody>
      </p:sp>
      <p:sp>
        <p:nvSpPr>
          <p:cNvPr id="12" name="Rectangle 11"/>
          <p:cNvSpPr/>
          <p:nvPr/>
        </p:nvSpPr>
        <p:spPr>
          <a:xfrm>
            <a:off x="1032465" y="57544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1313">
              <a:buFontTx/>
              <a:buChar char="•"/>
            </a:pPr>
            <a:r>
              <a:rPr lang="en-US" dirty="0" smtClean="0"/>
              <a:t>simplifying the </a:t>
            </a:r>
            <a:br>
              <a:rPr lang="en-US" dirty="0" smtClean="0"/>
            </a:br>
            <a:r>
              <a:rPr lang="en-US" dirty="0" smtClean="0"/>
              <a:t>expression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autoUpdateAnimBg="0"/>
      <p:bldP spid="8199" grpId="0" build="p" autoUpdateAnimBg="0"/>
      <p:bldP spid="8201" grpId="0" build="p" autoUpdateAnimBg="0" advAuto="0"/>
      <p:bldP spid="8205" grpId="0" build="p" autoUpdateAnimBg="0"/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30" name="Picture 14" descr="Math NAV-LessBack2">
            <a:hlinkClick r:id="rId4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hidden">
          <a:xfrm>
            <a:off x="7239000" y="6465888"/>
            <a:ext cx="461963" cy="368300"/>
          </a:xfrm>
          <a:prstGeom prst="rect">
            <a:avLst/>
          </a:prstGeom>
          <a:noFill/>
        </p:spPr>
      </p:pic>
      <p:pic>
        <p:nvPicPr>
          <p:cNvPr id="9232" name="Picture 16" descr="LH_8-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pic>
        <p:nvPicPr>
          <p:cNvPr id="9233" name="Picture 17" descr="CA STDS ICON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47763" y="765175"/>
            <a:ext cx="4378325" cy="695325"/>
          </a:xfrm>
          <a:prstGeom prst="rect">
            <a:avLst/>
          </a:prstGeom>
          <a:noFill/>
        </p:spPr>
      </p:pic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1057275" y="1503363"/>
            <a:ext cx="7835900" cy="4094165"/>
            <a:chOff x="666" y="947"/>
            <a:chExt cx="4936" cy="2579"/>
          </a:xfrm>
        </p:grpSpPr>
        <p:sp>
          <p:nvSpPr>
            <p:cNvPr id="9228" name="Rectangle 12"/>
            <p:cNvSpPr>
              <a:spLocks noChangeArrowheads="1"/>
            </p:cNvSpPr>
            <p:nvPr/>
          </p:nvSpPr>
          <p:spPr bwMode="auto">
            <a:xfrm>
              <a:off x="666" y="947"/>
              <a:ext cx="4936" cy="2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tabLst>
                  <a:tab pos="914400" algn="l"/>
                </a:tabLst>
              </a:pPr>
              <a:r>
                <a:rPr lang="en-US" sz="2000" b="1" dirty="0">
                  <a:solidFill>
                    <a:srgbClr val="E01B22"/>
                  </a:solidFill>
                  <a:ea typeface="Times New Roman" pitchFamily="-97" charset="0"/>
                  <a:cs typeface="Times New Roman" pitchFamily="-97" charset="0"/>
                </a:rPr>
                <a:t>	Standard 7AF1.1</a:t>
              </a:r>
              <a:r>
                <a:rPr lang="en-US" sz="2000" b="1" dirty="0">
                  <a:solidFill>
                    <a:srgbClr val="FF0000"/>
                  </a:solidFill>
                  <a:ea typeface="Times New Roman" pitchFamily="-97" charset="0"/>
                  <a:cs typeface="Times New Roman" pitchFamily="-97" charset="0"/>
                </a:rPr>
                <a:t>  </a:t>
              </a:r>
              <a:r>
                <a:rPr lang="en-US" sz="2000" b="1" dirty="0">
                  <a:solidFill>
                    <a:srgbClr val="00539D"/>
                  </a:solidFill>
                  <a:ea typeface="Times New Roman" pitchFamily="-97" charset="0"/>
                  <a:cs typeface="Times New Roman" pitchFamily="-97" charset="0"/>
                </a:rPr>
                <a:t>Use variables and appropriate operations to write an expression,</a:t>
              </a:r>
              <a:r>
                <a:rPr lang="en-US" sz="2000" dirty="0">
                  <a:ea typeface="Times New Roman" pitchFamily="-97" charset="0"/>
                  <a:cs typeface="Times New Roman" pitchFamily="-97" charset="0"/>
                </a:rPr>
                <a:t> an equation, an inequality, or a system of equations or inequalities </a:t>
              </a:r>
              <a:r>
                <a:rPr lang="en-US" sz="2000" b="1" dirty="0">
                  <a:solidFill>
                    <a:srgbClr val="00539D"/>
                  </a:solidFill>
                  <a:ea typeface="Times New Roman" pitchFamily="-97" charset="0"/>
                  <a:cs typeface="Times New Roman" pitchFamily="-97" charset="0"/>
                </a:rPr>
                <a:t>that represents a verbal description</a:t>
              </a:r>
              <a:r>
                <a:rPr lang="en-US" sz="2000" dirty="0">
                  <a:ea typeface="Times New Roman" pitchFamily="-97" charset="0"/>
                  <a:cs typeface="Times New Roman" pitchFamily="-97" charset="0"/>
                </a:rPr>
                <a:t> (e.g. three less than a number, half as large as area </a:t>
              </a:r>
              <a:r>
                <a:rPr lang="en-US" sz="2000" i="1" dirty="0">
                  <a:ea typeface="Times New Roman" pitchFamily="-97" charset="0"/>
                  <a:cs typeface="Times New Roman" pitchFamily="-97" charset="0"/>
                </a:rPr>
                <a:t>A</a:t>
              </a:r>
              <a:r>
                <a:rPr lang="en-US" sz="2000" dirty="0">
                  <a:ea typeface="Times New Roman" pitchFamily="-97" charset="0"/>
                  <a:cs typeface="Times New Roman" pitchFamily="-97" charset="0"/>
                </a:rPr>
                <a:t>)</a:t>
              </a:r>
              <a:r>
                <a:rPr lang="en-US" sz="2000" dirty="0" smtClean="0">
                  <a:ea typeface="Times New Roman" pitchFamily="-97" charset="0"/>
                  <a:cs typeface="Times New Roman" pitchFamily="-97" charset="0"/>
                </a:rPr>
                <a:t>.</a:t>
              </a:r>
            </a:p>
            <a:p>
              <a:pPr>
                <a:tabLst>
                  <a:tab pos="914400" algn="l"/>
                </a:tabLst>
              </a:pPr>
              <a:r>
                <a:rPr lang="en-US" sz="2000" dirty="0" smtClean="0">
                  <a:ea typeface="Times New Roman" pitchFamily="-97" charset="0"/>
                  <a:cs typeface="Times New Roman" pitchFamily="-97" charset="0"/>
                </a:rPr>
                <a:t> </a:t>
              </a:r>
              <a:endParaRPr lang="en-US" sz="2000" dirty="0">
                <a:ea typeface="Times New Roman" pitchFamily="-97" charset="0"/>
                <a:cs typeface="Times New Roman" pitchFamily="-97" charset="0"/>
              </a:endParaRPr>
            </a:p>
            <a:p>
              <a:pPr>
                <a:tabLst>
                  <a:tab pos="914400" algn="l"/>
                </a:tabLst>
              </a:pPr>
              <a:r>
                <a:rPr lang="en-US" sz="2000" b="1" dirty="0">
                  <a:solidFill>
                    <a:srgbClr val="E01B22"/>
                  </a:solidFill>
                  <a:ea typeface="Times New Roman" pitchFamily="-97" charset="0"/>
                  <a:cs typeface="Times New Roman" pitchFamily="-97" charset="0"/>
                </a:rPr>
                <a:t>Standard 7AF1.3</a:t>
              </a:r>
              <a:r>
                <a:rPr lang="en-US" sz="2000" b="1" dirty="0">
                  <a:solidFill>
                    <a:srgbClr val="FF0000"/>
                  </a:solidFill>
                  <a:ea typeface="Times New Roman" pitchFamily="-97" charset="0"/>
                  <a:cs typeface="Times New Roman" pitchFamily="-97" charset="0"/>
                </a:rPr>
                <a:t> </a:t>
              </a:r>
              <a:r>
                <a:rPr lang="en-US" sz="2000" b="1" dirty="0">
                  <a:solidFill>
                    <a:srgbClr val="00539D"/>
                  </a:solidFill>
                  <a:ea typeface="Times New Roman" pitchFamily="-97" charset="0"/>
                  <a:cs typeface="Times New Roman" pitchFamily="-97" charset="0"/>
                </a:rPr>
                <a:t>Simplify numerical expressions by applying properties of rational numbers (e.g.</a:t>
              </a:r>
              <a:r>
                <a:rPr lang="en-US" sz="2000" dirty="0">
                  <a:ea typeface="Times New Roman" pitchFamily="-97" charset="0"/>
                  <a:cs typeface="Times New Roman" pitchFamily="-97" charset="0"/>
                </a:rPr>
                <a:t>, identity, inverse, </a:t>
              </a:r>
              <a:r>
                <a:rPr lang="en-US" sz="2000" b="1" dirty="0">
                  <a:solidFill>
                    <a:srgbClr val="00539D"/>
                  </a:solidFill>
                  <a:ea typeface="Times New Roman" pitchFamily="-97" charset="0"/>
                  <a:cs typeface="Times New Roman" pitchFamily="-97" charset="0"/>
                </a:rPr>
                <a:t>distributive,</a:t>
              </a:r>
              <a:r>
                <a:rPr lang="en-US" sz="2000" dirty="0">
                  <a:ea typeface="Times New Roman" pitchFamily="-97" charset="0"/>
                  <a:cs typeface="Times New Roman" pitchFamily="-97" charset="0"/>
                </a:rPr>
                <a:t> associative, commutative</a:t>
              </a:r>
              <a:r>
                <a:rPr lang="en-US" sz="2000" b="1" dirty="0">
                  <a:solidFill>
                    <a:srgbClr val="00539D"/>
                  </a:solidFill>
                  <a:ea typeface="Times New Roman" pitchFamily="-97" charset="0"/>
                  <a:cs typeface="Times New Roman" pitchFamily="-97" charset="0"/>
                </a:rPr>
                <a:t>) and justify the process used.</a:t>
              </a:r>
              <a:r>
                <a:rPr lang="en-US" sz="2000" dirty="0" smtClean="0">
                  <a:ea typeface="Times New Roman" pitchFamily="-97" charset="0"/>
                  <a:cs typeface="Times New Roman" pitchFamily="-97" charset="0"/>
                </a:rPr>
                <a:t> </a:t>
              </a:r>
            </a:p>
            <a:p>
              <a:pPr>
                <a:tabLst>
                  <a:tab pos="914400" algn="l"/>
                </a:tabLst>
              </a:pPr>
              <a:endParaRPr lang="en-US" sz="2000" dirty="0" smtClean="0">
                <a:ea typeface="Times New Roman" pitchFamily="-97" charset="0"/>
                <a:cs typeface="Times New Roman" pitchFamily="-97" charset="0"/>
              </a:endParaRPr>
            </a:p>
            <a:p>
              <a:pPr>
                <a:tabLst>
                  <a:tab pos="914400" algn="l"/>
                </a:tabLst>
              </a:pPr>
              <a:r>
                <a:rPr lang="en-US" sz="2000" b="1" dirty="0">
                  <a:solidFill>
                    <a:srgbClr val="E01B22"/>
                  </a:solidFill>
                  <a:ea typeface="Times New Roman" pitchFamily="-97" charset="0"/>
                  <a:cs typeface="Times New Roman" pitchFamily="-97" charset="0"/>
                </a:rPr>
                <a:t>Standard 7AF1.4</a:t>
              </a:r>
              <a:r>
                <a:rPr lang="en-US" sz="2000" b="1" dirty="0">
                  <a:solidFill>
                    <a:srgbClr val="FF0000"/>
                  </a:solidFill>
                  <a:ea typeface="Times New Roman" pitchFamily="-97" charset="0"/>
                  <a:cs typeface="Times New Roman" pitchFamily="-97" charset="0"/>
                </a:rPr>
                <a:t>  </a:t>
              </a:r>
              <a:r>
                <a:rPr lang="en-US" sz="2000" b="1" dirty="0">
                  <a:solidFill>
                    <a:srgbClr val="00539D"/>
                  </a:solidFill>
                  <a:ea typeface="Times New Roman" pitchFamily="-97" charset="0"/>
                  <a:cs typeface="Times New Roman" pitchFamily="-97" charset="0"/>
                </a:rPr>
                <a:t>Use algebraic terminology (e.g. </a:t>
              </a:r>
              <a:r>
                <a:rPr lang="en-US" sz="2000" dirty="0">
                  <a:ea typeface="Times New Roman" pitchFamily="-97" charset="0"/>
                  <a:cs typeface="Times New Roman" pitchFamily="-97" charset="0"/>
                </a:rPr>
                <a:t>variable, equation, </a:t>
              </a:r>
              <a:r>
                <a:rPr lang="en-US" sz="2000" b="1" dirty="0">
                  <a:solidFill>
                    <a:srgbClr val="00539D"/>
                  </a:solidFill>
                  <a:ea typeface="Times New Roman" pitchFamily="-97" charset="0"/>
                  <a:cs typeface="Times New Roman" pitchFamily="-97" charset="0"/>
                </a:rPr>
                <a:t>term, coefficient,</a:t>
              </a:r>
              <a:r>
                <a:rPr lang="en-US" sz="2000" dirty="0">
                  <a:ea typeface="Times New Roman" pitchFamily="-97" charset="0"/>
                  <a:cs typeface="Times New Roman" pitchFamily="-97" charset="0"/>
                </a:rPr>
                <a:t> inequality, expression, </a:t>
              </a:r>
              <a:r>
                <a:rPr lang="en-US" sz="2000" b="1" dirty="0">
                  <a:solidFill>
                    <a:srgbClr val="00539D"/>
                  </a:solidFill>
                  <a:ea typeface="Times New Roman" pitchFamily="-97" charset="0"/>
                  <a:cs typeface="Times New Roman" pitchFamily="-97" charset="0"/>
                </a:rPr>
                <a:t>constant)</a:t>
              </a:r>
              <a:r>
                <a:rPr lang="en-US" sz="2000" dirty="0">
                  <a:ea typeface="Times New Roman" pitchFamily="-97" charset="0"/>
                  <a:cs typeface="Times New Roman" pitchFamily="-97" charset="0"/>
                </a:rPr>
                <a:t> correctly</a:t>
              </a:r>
              <a:r>
                <a:rPr lang="en-US" dirty="0">
                  <a:ea typeface="Times New Roman" pitchFamily="-97" charset="0"/>
                  <a:cs typeface="Times New Roman" pitchFamily="-97" charset="0"/>
                </a:rPr>
                <a:t>.</a:t>
              </a:r>
            </a:p>
          </p:txBody>
        </p:sp>
        <p:pic>
          <p:nvPicPr>
            <p:cNvPr id="9235" name="Picture 19" descr="key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714" y="958"/>
              <a:ext cx="541" cy="225"/>
            </a:xfrm>
            <a:prstGeom prst="rect">
              <a:avLst/>
            </a:prstGeom>
            <a:noFill/>
          </p:spPr>
        </p:pic>
      </p:grp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1" name="Picture 11" descr="Example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</p:spPr>
      </p:pic>
      <p:pic>
        <p:nvPicPr>
          <p:cNvPr id="10252" name="Picture 12" descr="EXAMPLEhea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2750" y="701675"/>
            <a:ext cx="2133600" cy="549275"/>
          </a:xfrm>
          <a:prstGeom prst="rect">
            <a:avLst/>
          </a:prstGeom>
          <a:noFill/>
        </p:spPr>
      </p:pic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2506663" y="715963"/>
            <a:ext cx="6199187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E01B22"/>
                </a:solidFill>
              </a:rPr>
              <a:t>Write Expressions With Addition</a:t>
            </a:r>
          </a:p>
        </p:txBody>
      </p:sp>
      <p:sp>
        <p:nvSpPr>
          <p:cNvPr id="10268" name="Rectangle 28"/>
          <p:cNvSpPr>
            <a:spLocks noChangeArrowheads="1"/>
          </p:cNvSpPr>
          <p:nvPr/>
        </p:nvSpPr>
        <p:spPr bwMode="auto">
          <a:xfrm>
            <a:off x="876300" y="1503363"/>
            <a:ext cx="7705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rgbClr val="00539D"/>
                </a:solidFill>
                <a:ea typeface="Times New Roman" pitchFamily="-97" charset="0"/>
                <a:cs typeface="Times New Roman" pitchFamily="-97" charset="0"/>
              </a:rPr>
              <a:t>Use the Distributive Property to rewrite 3(</a:t>
            </a:r>
            <a:r>
              <a:rPr lang="en-US" sz="2400" b="1" i="1" dirty="0">
                <a:solidFill>
                  <a:srgbClr val="00539D"/>
                </a:solidFill>
                <a:ea typeface="Times New Roman" pitchFamily="-97" charset="0"/>
                <a:cs typeface="Times New Roman" pitchFamily="-97" charset="0"/>
              </a:rPr>
              <a:t>x</a:t>
            </a:r>
            <a:r>
              <a:rPr lang="en-US" sz="2400" b="1" dirty="0">
                <a:solidFill>
                  <a:srgbClr val="00539D"/>
                </a:solidFill>
                <a:ea typeface="Times New Roman" pitchFamily="-97" charset="0"/>
                <a:cs typeface="Times New Roman" pitchFamily="-97" charset="0"/>
              </a:rPr>
              <a:t> + 5).</a:t>
            </a:r>
          </a:p>
        </p:txBody>
      </p:sp>
      <p:sp>
        <p:nvSpPr>
          <p:cNvPr id="10270" name="Text Box 30"/>
          <p:cNvSpPr txBox="1">
            <a:spLocks noChangeArrowheads="1"/>
          </p:cNvSpPr>
          <p:nvPr/>
        </p:nvSpPr>
        <p:spPr bwMode="auto">
          <a:xfrm>
            <a:off x="533400" y="2076450"/>
            <a:ext cx="807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1485900" indent="-1143000" algn="ctr">
              <a:spcBef>
                <a:spcPct val="50000"/>
              </a:spcBef>
              <a:spcAft>
                <a:spcPct val="50000"/>
              </a:spcAft>
              <a:tabLst>
                <a:tab pos="3657600" algn="l"/>
              </a:tabLst>
            </a:pPr>
            <a:r>
              <a:rPr lang="en-US" sz="2400" dirty="0">
                <a:solidFill>
                  <a:srgbClr val="E01B22"/>
                </a:solidFill>
              </a:rPr>
              <a:t>3</a:t>
            </a:r>
            <a:r>
              <a:rPr lang="en-US" sz="2400" dirty="0"/>
              <a:t>(</a:t>
            </a:r>
            <a:r>
              <a:rPr lang="en-US" sz="2400" i="1" dirty="0"/>
              <a:t>x</a:t>
            </a:r>
            <a:r>
              <a:rPr lang="en-US" sz="2400" dirty="0"/>
              <a:t> + 5) = </a:t>
            </a:r>
            <a:r>
              <a:rPr lang="en-US" sz="2400" dirty="0">
                <a:solidFill>
                  <a:srgbClr val="E01B22"/>
                </a:solidFill>
              </a:rPr>
              <a:t>3</a:t>
            </a:r>
            <a:r>
              <a:rPr lang="en-US" sz="2400" dirty="0"/>
              <a:t>(</a:t>
            </a:r>
            <a:r>
              <a:rPr lang="en-US" sz="2400" i="1" dirty="0"/>
              <a:t>x</a:t>
            </a:r>
            <a:r>
              <a:rPr lang="en-US" sz="2400" dirty="0"/>
              <a:t>) + </a:t>
            </a:r>
            <a:r>
              <a:rPr lang="en-US" sz="2400" dirty="0">
                <a:solidFill>
                  <a:srgbClr val="E01B22"/>
                </a:solidFill>
              </a:rPr>
              <a:t>3</a:t>
            </a:r>
            <a:r>
              <a:rPr lang="en-US" sz="2400" dirty="0"/>
              <a:t>(5</a:t>
            </a:r>
            <a:r>
              <a:rPr lang="en-US" sz="2400" dirty="0" smtClean="0"/>
              <a:t>)</a:t>
            </a:r>
          </a:p>
        </p:txBody>
      </p:sp>
      <p:pic>
        <p:nvPicPr>
          <p:cNvPr id="10272" name="Picture 32" descr="Math NAV-LessBack2">
            <a:hlinkClick r:id="rId6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7239000" y="6465888"/>
            <a:ext cx="461963" cy="368300"/>
          </a:xfrm>
          <a:prstGeom prst="rect">
            <a:avLst/>
          </a:prstGeom>
          <a:noFill/>
        </p:spPr>
      </p:pic>
      <p:pic>
        <p:nvPicPr>
          <p:cNvPr id="10274" name="Picture 34" descr="LH_8-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3" grpId="0" autoUpdateAnimBg="0"/>
      <p:bldP spid="10268" grpId="0" build="p" autoUpdateAnimBg="0" advAuto="0"/>
      <p:bldP spid="10270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EXAMPLEhea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2750" y="701675"/>
            <a:ext cx="2133600" cy="549275"/>
          </a:xfrm>
          <a:prstGeom prst="rect">
            <a:avLst/>
          </a:prstGeom>
          <a:noFill/>
        </p:spPr>
      </p:pic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876300" y="1503363"/>
            <a:ext cx="7705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rgbClr val="00539D"/>
                </a:solidFill>
                <a:ea typeface="Times New Roman" pitchFamily="-97" charset="0"/>
                <a:cs typeface="Times New Roman" pitchFamily="-97" charset="0"/>
              </a:rPr>
              <a:t>Use the Distributive Property to rewrite (</a:t>
            </a:r>
            <a:r>
              <a:rPr lang="en-US" sz="2400" b="1" i="1" dirty="0">
                <a:solidFill>
                  <a:srgbClr val="00539D"/>
                </a:solidFill>
                <a:ea typeface="Times New Roman" pitchFamily="-97" charset="0"/>
                <a:cs typeface="Times New Roman" pitchFamily="-97" charset="0"/>
              </a:rPr>
              <a:t>a</a:t>
            </a:r>
            <a:r>
              <a:rPr lang="en-US" sz="2400" b="1" dirty="0">
                <a:solidFill>
                  <a:srgbClr val="00539D"/>
                </a:solidFill>
                <a:ea typeface="Times New Roman" pitchFamily="-97" charset="0"/>
                <a:cs typeface="Times New Roman" pitchFamily="-97" charset="0"/>
              </a:rPr>
              <a:t> + 4)7.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533400" y="2028825"/>
            <a:ext cx="8077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1485900" indent="-1143000" algn="ctr">
              <a:spcBef>
                <a:spcPct val="50000"/>
              </a:spcBef>
              <a:spcAft>
                <a:spcPct val="50000"/>
              </a:spcAft>
            </a:pPr>
            <a:r>
              <a:rPr lang="en-US" sz="2000" dirty="0"/>
              <a:t>(</a:t>
            </a:r>
            <a:r>
              <a:rPr lang="en-US" sz="2800" i="1" dirty="0"/>
              <a:t>a</a:t>
            </a:r>
            <a:r>
              <a:rPr lang="en-US" sz="2800" dirty="0"/>
              <a:t> + 4)</a:t>
            </a:r>
            <a:r>
              <a:rPr lang="en-US" sz="2800" dirty="0">
                <a:solidFill>
                  <a:srgbClr val="E01B22"/>
                </a:solidFill>
              </a:rPr>
              <a:t>7	</a:t>
            </a:r>
            <a:r>
              <a:rPr lang="en-US" sz="2800" dirty="0" smtClean="0"/>
              <a:t>=</a:t>
            </a:r>
            <a:endParaRPr lang="en-US" sz="2800" dirty="0"/>
          </a:p>
        </p:txBody>
      </p:sp>
      <p:pic>
        <p:nvPicPr>
          <p:cNvPr id="13321" name="Picture 9" descr="Example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</p:spPr>
      </p:pic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2506663" y="715963"/>
            <a:ext cx="6199187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E01B22"/>
                </a:solidFill>
              </a:rPr>
              <a:t>Write Expressions With Addition</a:t>
            </a:r>
          </a:p>
        </p:txBody>
      </p:sp>
      <p:pic>
        <p:nvPicPr>
          <p:cNvPr id="13323" name="Picture 11" descr="Math NAV-LessBack2">
            <a:hlinkClick r:id="rId6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7239000" y="6465888"/>
            <a:ext cx="461963" cy="368300"/>
          </a:xfrm>
          <a:prstGeom prst="rect">
            <a:avLst/>
          </a:prstGeom>
          <a:noFill/>
        </p:spPr>
      </p:pic>
      <p:pic>
        <p:nvPicPr>
          <p:cNvPr id="13325" name="Picture 13" descr="LH_8-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 build="p" autoUpdateAnimBg="0" advAuto="0"/>
      <p:bldP spid="13319" grpId="0" build="p" autoUpdateAnimBg="0"/>
      <p:bldP spid="13322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EXAMPLEhea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2750" y="701675"/>
            <a:ext cx="2133600" cy="549275"/>
          </a:xfrm>
          <a:prstGeom prst="rect">
            <a:avLst/>
          </a:prstGeom>
          <a:noFill/>
        </p:spPr>
      </p:pic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2506663" y="715963"/>
            <a:ext cx="6199187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E01B22"/>
                </a:solidFill>
              </a:rPr>
              <a:t>Write Expressions With Subtraction</a:t>
            </a: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876300" y="1503363"/>
            <a:ext cx="7705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rgbClr val="00539D"/>
                </a:solidFill>
                <a:ea typeface="Times New Roman" pitchFamily="-97" charset="0"/>
                <a:cs typeface="Times New Roman" pitchFamily="-97" charset="0"/>
              </a:rPr>
              <a:t>Use the Distributive Property to rewrite (</a:t>
            </a:r>
            <a:r>
              <a:rPr lang="en-US" sz="2400" b="1" i="1" dirty="0" err="1">
                <a:solidFill>
                  <a:srgbClr val="00539D"/>
                </a:solidFill>
                <a:ea typeface="Times New Roman" pitchFamily="-97" charset="0"/>
                <a:cs typeface="Times New Roman" pitchFamily="-97" charset="0"/>
              </a:rPr>
              <a:t>q</a:t>
            </a:r>
            <a:r>
              <a:rPr lang="en-US" sz="2400" b="1" dirty="0">
                <a:solidFill>
                  <a:srgbClr val="00539D"/>
                </a:solidFill>
                <a:ea typeface="Times New Roman" pitchFamily="-97" charset="0"/>
                <a:cs typeface="Times New Roman" pitchFamily="-97" charset="0"/>
              </a:rPr>
              <a:t> – 3)9</a:t>
            </a:r>
            <a:r>
              <a:rPr lang="en-US" b="1" dirty="0">
                <a:solidFill>
                  <a:srgbClr val="00539D"/>
                </a:solidFill>
                <a:ea typeface="Times New Roman" pitchFamily="-97" charset="0"/>
                <a:cs typeface="Times New Roman" pitchFamily="-97" charset="0"/>
              </a:rPr>
              <a:t>.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533400" y="2047875"/>
            <a:ext cx="807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1485900" indent="-1143000" algn="ctr">
              <a:spcBef>
                <a:spcPct val="50000"/>
              </a:spcBef>
              <a:spcAft>
                <a:spcPct val="50000"/>
              </a:spcAft>
              <a:tabLst>
                <a:tab pos="3657600" algn="l"/>
              </a:tabLst>
            </a:pPr>
            <a:r>
              <a:rPr lang="en-US" sz="2400" dirty="0">
                <a:solidFill>
                  <a:schemeClr val="tx1"/>
                </a:solidFill>
              </a:rPr>
              <a:t>(</a:t>
            </a:r>
            <a:r>
              <a:rPr lang="en-US" sz="2400" i="1" dirty="0" err="1">
                <a:solidFill>
                  <a:schemeClr val="tx1"/>
                </a:solidFill>
              </a:rPr>
              <a:t>q</a:t>
            </a:r>
            <a:r>
              <a:rPr lang="en-US" sz="2400" dirty="0">
                <a:solidFill>
                  <a:schemeClr val="tx1"/>
                </a:solidFill>
              </a:rPr>
              <a:t> – 3)</a:t>
            </a:r>
            <a:r>
              <a:rPr lang="en-US" sz="2400" dirty="0">
                <a:solidFill>
                  <a:srgbClr val="E01B22"/>
                </a:solidFill>
              </a:rPr>
              <a:t>9 </a:t>
            </a:r>
            <a:r>
              <a:rPr lang="en-US" sz="2400" dirty="0"/>
              <a:t>= [</a:t>
            </a:r>
            <a:r>
              <a:rPr lang="en-US" sz="2400" i="1" dirty="0" err="1">
                <a:solidFill>
                  <a:schemeClr val="tx1"/>
                </a:solidFill>
              </a:rPr>
              <a:t>q</a:t>
            </a:r>
            <a:r>
              <a:rPr lang="en-US" sz="2400" dirty="0">
                <a:solidFill>
                  <a:schemeClr val="tx1"/>
                </a:solidFill>
              </a:rPr>
              <a:t> + (–3)</a:t>
            </a:r>
            <a:r>
              <a:rPr lang="en-US" sz="2400" dirty="0"/>
              <a:t>]</a:t>
            </a:r>
            <a:r>
              <a:rPr lang="en-US" sz="2400" dirty="0" smtClean="0">
                <a:solidFill>
                  <a:srgbClr val="E01B22"/>
                </a:solidFill>
              </a:rPr>
              <a:t>9</a:t>
            </a:r>
            <a:endParaRPr lang="en-US" sz="2400" dirty="0"/>
          </a:p>
        </p:txBody>
      </p:sp>
      <p:pic>
        <p:nvPicPr>
          <p:cNvPr id="16393" name="Picture 9" descr="Example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</p:spPr>
      </p:pic>
      <p:pic>
        <p:nvPicPr>
          <p:cNvPr id="16394" name="Picture 10" descr="Math NAV-LessBack2">
            <a:hlinkClick r:id="rId6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7239000" y="6465888"/>
            <a:ext cx="461963" cy="368300"/>
          </a:xfrm>
          <a:prstGeom prst="rect">
            <a:avLst/>
          </a:prstGeom>
          <a:noFill/>
        </p:spPr>
      </p:pic>
      <p:pic>
        <p:nvPicPr>
          <p:cNvPr id="16396" name="Picture 12" descr="LH_8-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autoUpdateAnimBg="0"/>
      <p:bldP spid="16389" grpId="0" build="p" autoUpdateAnimBg="0" advAuto="0"/>
      <p:bldP spid="16390" grpId="0" build="p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1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1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1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1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1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1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1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1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1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59BE0101329C4F169ED1183E60B3EF18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CHARTLABELS" val="0"/>
  <p:tag name="SLIDEORDER" val="9"/>
  <p:tag name="SLIDEGUID" val="6B69960E51534EB8A6BBEFF6CFE2E663"/>
  <p:tag name="ANSWERSALIAS" val="A¤B¤C¤D"/>
  <p:tag name="RESPONSESGATHERED" val="False"/>
  <p:tag name="QUESTIONTEXT" val="Find the volume of a cone with diameter 9 ft and height 5 ft. Round to the nearest tenth if necessary."/>
  <p:tag name="QUESTIONALIAS" val="Find the volume of a cone with diameter 9 ft and height 5 ft. Round to the nearest tenth if necessary."/>
  <p:tag name="ANIMREMOVED" val="False"/>
</p:tagLst>
</file>

<file path=ppt/tags/tag2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GUID" val="59BE0101329C4F169ED1183E60B3EF18"/>
  <p:tag name="SLIDEID" val="59BE0101329C4F169ED1183E60B3EF18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CHARTLABELS" val="0"/>
  <p:tag name="ANSWERSALIAS" val="A¤B¤C¤D"/>
  <p:tag name="RESPONSESGATHERED" val="False"/>
  <p:tag name="QUESTIONTEXT" val="Use the Distributive Property to rewrite 2(x + 6)."/>
  <p:tag name="QUESTIONALIAS" val="Use the Distributive Property to rewrite 2(x + 6)."/>
  <p:tag name="ANIMREMOVED" val="False"/>
</p:tagLst>
</file>

<file path=ppt/tags/tag2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lphaUCPeriod"/>
  <p:tag name="ANSWERTEXT" val="A&#10;B&#10;C&#10;D"/>
</p:tagLst>
</file>

<file path=ppt/tags/tag2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2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GUID" val="73C8CB726CE24B27A68D0E8CA7E9B806"/>
  <p:tag name="SLIDEID" val="73C8CB726CE24B27A68D0E8CA7E9B806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ANSWERSALIAS" val="A¤B¤C¤D"/>
  <p:tag name="RESPONSESGATHERED" val="False"/>
  <p:tag name="QUESTIONTEXT" val="Use the Distributive Property to rewrite (a + 6)3."/>
  <p:tag name="QUESTIONALIAS" val="Use the Distributive Property to rewrite (a + 6)3."/>
  <p:tag name="ANIMREMOVED" val="False"/>
</p:tagLst>
</file>

<file path=ppt/tags/tag2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rabicPeriod"/>
  <p:tag name="ANSWERTEXT" val="A&#10;B&#10;C&#10;D"/>
</p:tagLst>
</file>

<file path=ppt/tags/tag2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2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GUID" val="F29F049DD2CB444584BFA2AA51C6DFF7"/>
  <p:tag name="SLIDEID" val="F29F049DD2CB444584BFA2AA51C6DFF7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ANSWERSALIAS" val="A¤B¤C¤D"/>
  <p:tag name="RESPONSESGATHERED" val="False"/>
  <p:tag name="QUESTIONTEXT" val="Use the Distributive Property to rewrite (q – 2)8."/>
  <p:tag name="QUESTIONALIAS" val="Use the Distributive Property to rewrite (q – 2)8."/>
  <p:tag name="ANIMREMOVED" val="False"/>
</p:tagLst>
</file>

<file path=ppt/tags/tag2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rabicPeriod"/>
  <p:tag name="ANSWERTEXT" val="A&#10;B&#10;C&#10;D"/>
</p:tagLst>
</file>

<file path=ppt/tags/tag2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2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F29F049DD2CB444584BFA2AA51C6DFF7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2"/>
  <p:tag name="SLIDEGUID" val="46D68D0EA64940229F21531DBBC7C4AB"/>
  <p:tag name="ANSWERSALIAS" val="A¤B¤C¤D"/>
  <p:tag name="RESPONSESGATHERED" val="False"/>
  <p:tag name="QUESTIONTEXT" val="Use the Distributive Property to rewrite –2(z – 4)."/>
  <p:tag name="QUESTIONALIAS" val="Use the Distributive Property to rewrite –2(z – 4)."/>
  <p:tag name="ANIMREMOVED" val="False"/>
</p:tagLst>
</file>

<file path=ppt/tags/tag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lphaUCPeriod"/>
  <p:tag name="ANSWERTEXT" val="A&#10;B&#10;C&#10;D"/>
</p:tagLst>
</file>

<file path=ppt/tags/tag3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rabicPeriod"/>
  <p:tag name="ANSWERTEXT" val="A&#10;B&#10;C&#10;D"/>
</p:tagLst>
</file>

<file path=ppt/tags/tag3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3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F29F049DD2CB444584BFA2AA51C6DFF7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RESPONSESGATHERED" val="False"/>
  <p:tag name="SLIDEORDER" val="2"/>
  <p:tag name="QUESTIONALIAS" val="Lesson 1 CYP5"/>
  <p:tag name="ANSWERSALIAS" val="Answer:  The terms are 3x, –, 2x, and –x.The like terms are 3x, 2x, and –x.The coefficients are 3,2, and –1.The constant is –5."/>
</p:tagLst>
</file>

<file path=ppt/tags/tag3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F29F049DD2CB444584BFA2AA51C6DFF7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2"/>
  <p:tag name="SLIDEGUID" val="5E629C31D235429C94DE3B1F7880ABF6"/>
  <p:tag name="ANSWERSALIAS" val="A¤B¤C¤D"/>
  <p:tag name="RESPONSESGATHERED" val="False"/>
  <p:tag name="QUESTIONTEXT" val="Simplify the expression 7n + n."/>
  <p:tag name="QUESTIONALIAS" val="Simplify the expression 7n + n."/>
  <p:tag name="ANIMREMOVED" val="False"/>
</p:tagLst>
</file>

<file path=ppt/tags/tag3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rabicPeriod"/>
  <p:tag name="ANSWERTEXT" val="A&#10;B&#10;C&#10;D"/>
</p:tagLst>
</file>

<file path=ppt/tags/tag3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3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F29F049DD2CB444584BFA2AA51C6DFF7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2"/>
  <p:tag name="SLIDEGUID" val="1D03FD9A76954AB7A558F38E6DCFCF9D"/>
  <p:tag name="ANSWERSALIAS" val="A¤B¤C¤D"/>
  <p:tag name="RESPONSESGATHERED" val="False"/>
  <p:tag name="QUESTIONTEXT" val="Simplify 6z + z – 2 – 8z + 2."/>
  <p:tag name="QUESTIONALIAS" val="Simplify 6z + z – 2 – 8z + 2."/>
  <p:tag name="ANIMREMOVED" val="False"/>
</p:tagLst>
</file>

<file path=ppt/tags/tag3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rabicPeriod"/>
  <p:tag name="ANSWERTEXT" val="A&#10;B&#10;C&#10;D"/>
</p:tagLst>
</file>

<file path=ppt/tags/tag3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3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73C8CB726CE24B27A68D0E8CA7E9B806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9"/>
  <p:tag name="SLIDEGUID" val="A35E8FE0549A4BD2806884DCB5EAE138"/>
  <p:tag name="ANSWERSALIAS" val="A¤B¤C¤D"/>
  <p:tag name="RESPONSESGATHERED" val="False"/>
  <p:tag name="QUESTIONTEXT" val="Find the surface area of a rectangular prism that is 15 cm long, 20 cm wide, and 25 cm tall."/>
  <p:tag name="QUESTIONALIAS" val="Find the surface area of a rectangular prism that is 15 cm long, 20 cm wide, and 25 cm tall."/>
  <p:tag name="ANIMREMOVED" val="False"/>
</p:tagLst>
</file>

<file path=ppt/tags/tag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rabicPeriod"/>
  <p:tag name="ANSWERTEXT" val="A&#10;B&#10;C&#10;D"/>
</p:tagLst>
</file>

<file path=ppt/tags/tag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F29F049DD2CB444584BFA2AA51C6DFF7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9"/>
  <p:tag name="SLIDEGUID" val="97C8E7F91DEC43379EFCC0DE853D4DB4"/>
  <p:tag name="ANSWERSALIAS" val="A¤B¤C¤D"/>
  <p:tag name="RESPONSESGATHERED" val="False"/>
  <p:tag name="QUESTIONTEXT" val="Find the total surface area of a square pyramid if each side of the base is 9 inches and the slant height is 8 inches. Round your answer to the nearest hundredth."/>
  <p:tag name="QUESTIONALIAS" val="Find the total surface area of a square pyramid if each side of the base is 9 inches and the slant height is 8 inches. Round your answer to the nearest hundredth."/>
  <p:tag name="ANIMREMOVED" val="False"/>
</p:tagLst>
</file>

<file path=ppt/tags/tag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rabicPeriod"/>
  <p:tag name="ANSWERTEXT" val="A&#10;B&#10;C&#10;D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808</Words>
  <Application>Microsoft Macintosh PowerPoint</Application>
  <PresentationFormat>On-screen Show (4:3)</PresentationFormat>
  <Paragraphs>145</Paragraphs>
  <Slides>21</Slides>
  <Notes>21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Splash Screen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>EUSD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Splash Screen</dc:title>
  <dc:creator>Michael Mitchell</dc:creator>
  <cp:lastModifiedBy>MMitchell</cp:lastModifiedBy>
  <cp:revision>14</cp:revision>
  <dcterms:created xsi:type="dcterms:W3CDTF">2010-01-11T20:06:18Z</dcterms:created>
  <dcterms:modified xsi:type="dcterms:W3CDTF">2010-01-11T21:28:27Z</dcterms:modified>
</cp:coreProperties>
</file>