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77" r:id="rId3"/>
    <p:sldId id="276" r:id="rId4"/>
    <p:sldId id="274" r:id="rId5"/>
    <p:sldId id="278" r:id="rId6"/>
    <p:sldId id="257" r:id="rId7"/>
    <p:sldId id="258" r:id="rId8"/>
    <p:sldId id="259" r:id="rId9"/>
    <p:sldId id="270" r:id="rId10"/>
    <p:sldId id="272" r:id="rId11"/>
    <p:sldId id="261" r:id="rId12"/>
    <p:sldId id="273" r:id="rId13"/>
    <p:sldId id="265" r:id="rId14"/>
    <p:sldId id="260" r:id="rId15"/>
    <p:sldId id="263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8F52-F6B9-ED4B-BBC8-06454C16A599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2DBD-A6C3-064A-B679-144615A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D0668-3B9F-4F47-BE3C-28FAF90BF5BB}" type="slidenum">
              <a:rPr lang="en-US"/>
              <a:pPr/>
              <a:t>10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3CE7-4EA7-874C-81CA-93506377175A}" type="slidenum">
              <a:rPr lang="en-US"/>
              <a:pPr/>
              <a:t>11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3CE7-4EA7-874C-81CA-93506377175A}" type="slidenum">
              <a:rPr lang="en-US"/>
              <a:pPr/>
              <a:t>12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EAB3-E7EE-DD4C-8FA9-2F902B4AE022}" type="slidenum">
              <a:rPr lang="en-US"/>
              <a:pPr/>
              <a:t>13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A55DF-65FD-494F-A75D-EA3B49CD6B00}" type="slidenum">
              <a:rPr lang="en-US"/>
              <a:pPr/>
              <a:t>14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BE67-6B7D-024F-8BEC-32C01D792784}" type="slidenum">
              <a:rPr lang="en-US"/>
              <a:pPr/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5024C-D63D-A849-922B-4F6A4F499763}" type="slidenum">
              <a:rPr lang="en-US"/>
              <a:pPr/>
              <a:t>16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E829F-5469-384F-A8EF-499DA25D7608}" type="slidenum">
              <a:rPr lang="en-US"/>
              <a:pPr/>
              <a:t>17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DFB34-6225-ED40-A597-EB32472F2831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D78B3-96D6-2A41-866A-928774ED958E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870EC-E2DD-BE48-883A-78D90BCF2804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9BA6-484F-CC43-9C21-559A5C88582D}" type="slidenum">
              <a:rPr lang="en-US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C938-135A-624E-AC57-F40A345C3DBD}" type="slidenum">
              <a:rPr lang="en-US"/>
              <a:pPr/>
              <a:t>6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DBDCC-E55D-CD44-ABA6-5D1F9EC294C2}" type="slidenum">
              <a:rPr lang="en-US"/>
              <a:pPr/>
              <a:t>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D0668-3B9F-4F47-BE3C-28FAF90BF5BB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D0668-3B9F-4F47-BE3C-28FAF90BF5BB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A6F8-1A41-1F41-A861-21BB02335D67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5A95-E68C-A248-AC43-8122B2580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4.jpeg"/><Relationship Id="rId5" Type="http://schemas.openxmlformats.org/officeDocument/2006/relationships/image" Target="../media/image11.jpeg"/><Relationship Id="rId6" Type="http://schemas.openxmlformats.org/officeDocument/2006/relationships/image" Target="../media/image5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jpeg"/><Relationship Id="rId5" Type="http://schemas.openxmlformats.org/officeDocument/2006/relationships/image" Target="../media/image6.jpeg"/><Relationship Id="rId6" Type="http://schemas.openxmlformats.org/officeDocument/2006/relationships/image" Target="../media/image11.jpeg"/><Relationship Id="rId7" Type="http://schemas.openxmlformats.org/officeDocument/2006/relationships/hyperlink" Target="http://nlvm.usu.edu/en/NAV/frames_asid_201_g_4_t_2.html" TargetMode="External"/><Relationship Id="rId8" Type="http://schemas.openxmlformats.org/officeDocument/2006/relationships/image" Target="../media/image16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jpeg"/><Relationship Id="rId5" Type="http://schemas.openxmlformats.org/officeDocument/2006/relationships/image" Target="../media/image6.jpeg"/><Relationship Id="rId6" Type="http://schemas.openxmlformats.org/officeDocument/2006/relationships/image" Target="../media/image11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jpe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8.jpeg"/><Relationship Id="rId7" Type="http://schemas.openxmlformats.org/officeDocument/2006/relationships/image" Target="../media/image5.jpeg"/><Relationship Id="rId8" Type="http://schemas.openxmlformats.org/officeDocument/2006/relationships/image" Target="../media/image11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18.jpeg"/><Relationship Id="rId7" Type="http://schemas.openxmlformats.org/officeDocument/2006/relationships/image" Target="../media/image6.jpeg"/><Relationship Id="rId8" Type="http://schemas.openxmlformats.org/officeDocument/2006/relationships/image" Target="../media/image11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7.jpeg"/><Relationship Id="rId7" Type="http://schemas.openxmlformats.org/officeDocument/2006/relationships/image" Target="../media/image18.jpeg"/><Relationship Id="rId8" Type="http://schemas.openxmlformats.org/officeDocument/2006/relationships/image" Target="../media/image11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25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slide" Target="slide8.xm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image" Target="../media/image11.jpeg"/><Relationship Id="rId6" Type="http://schemas.openxmlformats.org/officeDocument/2006/relationships/image" Target="../media/image5.jpeg"/><Relationship Id="rId7" Type="http://schemas.openxmlformats.org/officeDocument/2006/relationships/image" Target="../media/image1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jpeg"/><Relationship Id="rId5" Type="http://schemas.openxmlformats.org/officeDocument/2006/relationships/image" Target="../media/image11.jpeg"/><Relationship Id="rId6" Type="http://schemas.openxmlformats.org/officeDocument/2006/relationships/image" Target="../media/image5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8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8226" y="5190064"/>
            <a:ext cx="214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8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-4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01B22"/>
                </a:solidFill>
              </a:rPr>
              <a:t>Equations with Variables on Each Side</a:t>
            </a:r>
          </a:p>
        </p:txBody>
      </p:sp>
      <p:pic>
        <p:nvPicPr>
          <p:cNvPr id="112681" name="Picture 41" descr="LH_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1" name="Picture 3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347490"/>
            <a:ext cx="457200" cy="457200"/>
          </a:xfrm>
          <a:prstGeom prst="rect">
            <a:avLst/>
          </a:prstGeom>
          <a:noFill/>
        </p:spPr>
      </p:pic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954088" y="1295400"/>
            <a:ext cx="826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We’ve isolated the variable &amp; identified it’s value:   </a:t>
            </a:r>
            <a:r>
              <a:rPr lang="en-US" sz="2400" b="1" dirty="0" err="1" smtClean="0">
                <a:solidFill>
                  <a:srgbClr val="0000FF"/>
                </a:solidFill>
                <a:latin typeface="Arial"/>
                <a:ea typeface="Times New Roman" pitchFamily="-97" charset="0"/>
                <a:cs typeface="Arial"/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ea typeface="Times New Roman" pitchFamily="-97" charset="0"/>
                <a:cs typeface="Arial"/>
              </a:rPr>
              <a:t> = 2</a:t>
            </a:r>
            <a:endParaRPr lang="en-US" sz="2400" b="1" dirty="0">
              <a:solidFill>
                <a:srgbClr val="0000FF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438400" y="1828800"/>
            <a:ext cx="445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 Black"/>
                <a:ea typeface="Times New Roman" pitchFamily="-97" charset="0"/>
                <a:cs typeface="Arial Black"/>
              </a:rPr>
              <a:t>Let’s review what we did:</a:t>
            </a:r>
            <a:endParaRPr lang="en-US" sz="2400" b="1" dirty="0">
              <a:solidFill>
                <a:srgbClr val="0000FF"/>
              </a:solidFill>
              <a:latin typeface="Arial Black"/>
              <a:ea typeface="Times New Roman" pitchFamily="-97" charset="0"/>
              <a:cs typeface="Arial Black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953000" y="2362200"/>
            <a:ext cx="193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7x + 4 = 9x</a:t>
            </a:r>
            <a:endParaRPr lang="en-US" sz="2400" b="1" dirty="0">
              <a:solidFill>
                <a:srgbClr val="000000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953000" y="3429000"/>
            <a:ext cx="193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 7x + 4 = 9x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-7x         -7x</a:t>
            </a:r>
            <a:endParaRPr lang="en-US" sz="2400" b="1" dirty="0">
              <a:solidFill>
                <a:srgbClr val="000000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341554" y="4724400"/>
            <a:ext cx="1440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 = 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2x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2     2</a:t>
            </a:r>
            <a:endParaRPr lang="en-US" sz="2400" b="1" dirty="0">
              <a:solidFill>
                <a:srgbClr val="000000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5486400" y="60153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x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 = 2</a:t>
            </a:r>
            <a:endParaRPr lang="en-US" sz="2400" b="1" dirty="0">
              <a:solidFill>
                <a:srgbClr val="000000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990600" y="240412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Our original equation:</a:t>
            </a:r>
            <a:endParaRPr lang="en-US" sz="2400" b="1" dirty="0">
              <a:solidFill>
                <a:srgbClr val="0000FF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990600" y="33528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Next we eliminated the term with the smallest coefficient:</a:t>
            </a:r>
            <a:endParaRPr lang="en-US" sz="2400" b="1" dirty="0">
              <a:solidFill>
                <a:srgbClr val="0000FF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990600" y="485769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We then eliminated the coefficient with the variable:</a:t>
            </a:r>
            <a:endParaRPr lang="en-US" sz="2400" b="1" dirty="0">
              <a:solidFill>
                <a:srgbClr val="0000FF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990600" y="5926723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We isolated the variable and identified it’s value:</a:t>
            </a:r>
            <a:endParaRPr lang="en-US" sz="2400" b="1" dirty="0">
              <a:solidFill>
                <a:srgbClr val="0000FF"/>
              </a:solidFill>
              <a:latin typeface="Arial"/>
              <a:ea typeface="Times New Roman" pitchFamily="-97" charset="0"/>
              <a:cs typeface="Arial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6377918" y="563344"/>
            <a:ext cx="3070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Our last step: </a:t>
            </a:r>
            <a:r>
              <a:rPr lang="en-US" b="1" u="sng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 = </a:t>
            </a:r>
            <a:r>
              <a:rPr lang="en-US" b="1" u="sng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2x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 pitchFamily="-97" charset="0"/>
                <a:cs typeface="Arial"/>
              </a:rPr>
              <a:t>                        2      2</a:t>
            </a:r>
            <a:endParaRPr lang="en-US" b="1" dirty="0">
              <a:solidFill>
                <a:srgbClr val="000000"/>
              </a:solidFill>
              <a:latin typeface="Arial"/>
              <a:ea typeface="Times New Roman" pitchFamily="-97" charset="0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  <p:bldP spid="34" grpId="0" build="p" autoUpdateAnimBg="0" advAuto="0"/>
      <p:bldP spid="35" grpId="0" build="p" autoUpdateAnimBg="0" advAuto="0"/>
      <p:bldP spid="36" grpId="0" build="p" autoUpdateAnimBg="0" advAuto="0"/>
      <p:bldP spid="37" grpId="0" build="p" autoUpdateAnimBg="0" advAuto="0"/>
      <p:bldP spid="38" grpId="0"/>
      <p:bldP spid="39" grpId="0" build="p" autoUpdateAnimBg="0" advAuto="0"/>
      <p:bldP spid="40" grpId="0" build="p" autoUpdateAnimBg="0" advAuto="0"/>
      <p:bldP spid="41" grpId="0" build="p" autoUpdateAnimBg="0" advAuto="0"/>
      <p:bldP spid="42" grpId="0" build="p" autoUpdateAnimBg="0" advAuto="0"/>
      <p:bldP spid="43" grpId="0" build="p" autoUpdateAnimBg="0" advAuto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01B22"/>
                </a:solidFill>
              </a:rPr>
              <a:t>Equations with Variables on Each Side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952499" y="1405926"/>
            <a:ext cx="44577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ea typeface="Times New Roman" pitchFamily="-97" charset="0"/>
                <a:cs typeface="Times New Roman" pitchFamily="-97" charset="0"/>
              </a:rPr>
              <a:t>Okay so let’s solve this one: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r>
              <a:rPr lang="en-US" sz="36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2 = 8</a:t>
            </a:r>
            <a:r>
              <a:rPr lang="en-US" sz="36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+ 13.</a:t>
            </a:r>
            <a:r>
              <a:rPr lang="en-US" sz="36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endParaRPr lang="en-US" sz="3600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11572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5735" name="Picture 23" descr="LH_8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tressedStudent2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4412" y="2913447"/>
            <a:ext cx="4421187" cy="3944553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5257800" y="1066800"/>
            <a:ext cx="3581400" cy="2209800"/>
          </a:xfrm>
          <a:prstGeom prst="wedgeEllipseCallout">
            <a:avLst>
              <a:gd name="adj1" fmla="val -58847"/>
              <a:gd name="adj2" fmla="val 52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I don’t have a clue about this one!!!!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build="p" autoUpdateAnimBg="0" advAuto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Equations with Variables on Each Side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952499" y="1405926"/>
            <a:ext cx="44577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ea typeface="Times New Roman" pitchFamily="-97" charset="0"/>
                <a:cs typeface="Times New Roman" pitchFamily="-97" charset="0"/>
              </a:rPr>
              <a:t>Now let’s give it a try: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r>
              <a:rPr lang="en-US" sz="36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2 = 8</a:t>
            </a:r>
            <a:r>
              <a:rPr lang="en-US" sz="36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</a:t>
            </a:r>
            <a:r>
              <a:rPr lang="en-US" sz="36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13</a:t>
            </a:r>
            <a:endParaRPr lang="en-US" sz="3600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11572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5735" name="Picture 23" descr="LH_8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6" name="Picture 8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9821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119826" name="Picture 18" descr="LH_8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52499" y="1405926"/>
            <a:ext cx="44577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ea typeface="Times New Roman" pitchFamily="-97" charset="0"/>
                <a:cs typeface="Times New Roman" pitchFamily="-97" charset="0"/>
              </a:rPr>
              <a:t>Let’s try another one: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6n – 1 = 4n - 5</a:t>
            </a:r>
            <a:endParaRPr lang="en-US" sz="3600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906846" y="32766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</a:t>
            </a:r>
          </a:p>
        </p:txBody>
      </p:sp>
      <p:sp>
        <p:nvSpPr>
          <p:cNvPr id="11469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 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+ 6 = </a:t>
            </a:r>
            <a:r>
              <a:rPr lang="en-US" sz="2400" b="1" i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11469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4697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4701" name="Picture 13" descr="LH_8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utoUpdateAnimBg="0"/>
      <p:bldP spid="1146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914400" y="420906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–12</a:t>
            </a:r>
          </a:p>
        </p:txBody>
      </p:sp>
      <p:sp>
        <p:nvSpPr>
          <p:cNvPr id="117767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4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3 = 5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7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11776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776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7773" name="Picture 13" descr="LH_8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6" grpId="0" autoUpdateAnimBg="0"/>
      <p:bldP spid="1177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937282" y="462921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19400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	-9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	7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	9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	-1</a:t>
            </a:r>
            <a:endParaRPr lang="pt-BR" sz="2800" b="1" dirty="0">
              <a:solidFill>
                <a:schemeClr val="tx1"/>
              </a:solidFill>
              <a:sym typeface="Arial" pitchFamily="-97" charset="0"/>
            </a:endParaRPr>
          </a:p>
        </p:txBody>
      </p:sp>
      <p:sp>
        <p:nvSpPr>
          <p:cNvPr id="120839" name="TPQuestion"/>
          <p:cNvSpPr>
            <a:spLocks noChangeArrowheads="1"/>
          </p:cNvSpPr>
          <p:nvPr/>
        </p:nvSpPr>
        <p:spPr bwMode="auto">
          <a:xfrm>
            <a:off x="685800" y="1413414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7y – 8 = 6y + 1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12084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2084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20845" name="Picture 13" descr="LH_8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utoUpdateAnimBg="0"/>
      <p:bldP spid="1208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8003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2800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28005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2800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28011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28012" name="Picture 12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1442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98155" y="344705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15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k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16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k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17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k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k</a:t>
            </a: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Simplify 7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k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+ 9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k.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8-1)</a:t>
            </a:r>
          </a:p>
        </p:txBody>
      </p:sp>
      <p:pic>
        <p:nvPicPr>
          <p:cNvPr id="44048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1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90613" y="26368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13025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–11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–11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</p:txBody>
      </p:sp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the expression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		–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2(11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).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8-1)</a:t>
            </a:r>
          </a:p>
        </p:txBody>
      </p:sp>
      <p:pic>
        <p:nvPicPr>
          <p:cNvPr id="4200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724686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utoUpdateAnimBg="0"/>
      <p:bldP spid="1904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1075871" y="43957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5</a:t>
            </a:r>
          </a:p>
        </p:txBody>
      </p:sp>
      <p:sp>
        <p:nvSpPr>
          <p:cNvPr id="19763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Solve 2 = 3 – </a:t>
            </a:r>
            <a:r>
              <a:rPr lang="en-US" sz="2400" b="1" i="1" dirty="0" smtClean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a</a:t>
            </a:r>
            <a:endParaRPr lang="en-US" sz="2400" b="1" dirty="0">
              <a:solidFill>
                <a:srgbClr val="00539D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8-2)</a:t>
            </a:r>
          </a:p>
        </p:txBody>
      </p:sp>
      <p:pic>
        <p:nvPicPr>
          <p:cNvPr id="5633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9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utoUpdateAnimBg="0"/>
      <p:bldP spid="1976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5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1042933" y="598936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5" name="TPQuestion"/>
          <p:cNvSpPr>
            <a:spLocks noChangeArrowheads="1"/>
          </p:cNvSpPr>
          <p:nvPr/>
        </p:nvSpPr>
        <p:spPr bwMode="auto">
          <a:xfrm>
            <a:off x="685800" y="12954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Solve 6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3 =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21</a:t>
            </a:r>
            <a:endParaRPr lang="en-US" sz="2400" b="1" dirty="0">
              <a:solidFill>
                <a:srgbClr val="00539D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54286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8-2)</a:t>
            </a:r>
          </a:p>
        </p:txBody>
      </p:sp>
      <p:pic>
        <p:nvPicPr>
          <p:cNvPr id="54287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1981200"/>
            <a:ext cx="2790825" cy="3602037"/>
            <a:chOff x="672" y="1377"/>
            <a:chExt cx="1758" cy="2269"/>
          </a:xfrm>
        </p:grpSpPr>
        <p:sp>
          <p:nvSpPr>
            <p:cNvPr id="5428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10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r>
                <a:rPr lang="pt-BR" sz="2400" dirty="0">
                  <a:solidFill>
                    <a:schemeClr val="tx1"/>
                  </a:solidFill>
                  <a:sym typeface="Arial" pitchFamily="-97" charset="0"/>
                </a:rPr>
                <a:t>3</a:t>
              </a:r>
              <a:endParaRPr lang="pt-BR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10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10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r>
                <a:rPr lang="pt-BR" sz="2400" dirty="0">
                  <a:solidFill>
                    <a:schemeClr val="tx1"/>
                  </a:solidFill>
                  <a:sym typeface="Arial" pitchFamily="-97" charset="0"/>
                </a:rPr>
                <a:t>4</a:t>
              </a:r>
              <a:endParaRPr lang="pt-BR" dirty="0">
                <a:solidFill>
                  <a:schemeClr val="tx1"/>
                </a:solidFill>
                <a:sym typeface="Arial" pitchFamily="-97" charset="0"/>
              </a:endParaRPr>
            </a:p>
          </p:txBody>
        </p:sp>
        <p:pic>
          <p:nvPicPr>
            <p:cNvPr id="54290" name="Picture 21" descr="5mc_2"/>
            <p:cNvPicPr>
              <a:picLocks noChangeAspect="1" noChangeArrowheads="1"/>
            </p:cNvPicPr>
            <p:nvPr/>
          </p:nvPicPr>
          <p:blipFill>
            <a:blip r:embed="rId9"/>
            <a:srcRect r="-7368" b="60016"/>
            <a:stretch>
              <a:fillRect/>
            </a:stretch>
          </p:blipFill>
          <p:spPr bwMode="auto">
            <a:xfrm>
              <a:off x="1043" y="1377"/>
              <a:ext cx="20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22" descr="5mc_2"/>
            <p:cNvPicPr>
              <a:picLocks noChangeAspect="1" noChangeArrowheads="1"/>
            </p:cNvPicPr>
            <p:nvPr/>
          </p:nvPicPr>
          <p:blipFill>
            <a:blip r:embed="rId9"/>
            <a:srcRect l="-12105" t="41827"/>
            <a:stretch>
              <a:fillRect/>
            </a:stretch>
          </p:blipFill>
          <p:spPr bwMode="auto">
            <a:xfrm>
              <a:off x="937" y="2920"/>
              <a:ext cx="213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0" descr="Exampl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295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395710"/>
            <a:ext cx="3529012" cy="511175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057275" y="243393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/>
              <a:t>Solve equations with variables on each side.</a:t>
            </a:r>
          </a:p>
        </p:txBody>
      </p:sp>
      <p:pic>
        <p:nvPicPr>
          <p:cNvPr id="110602" name="Picture 10" descr="LH_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 descr="LH_8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11624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57275" y="1503363"/>
            <a:ext cx="7705725" cy="4340226"/>
            <a:chOff x="666" y="947"/>
            <a:chExt cx="4854" cy="2734"/>
          </a:xfrm>
        </p:grpSpPr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</a:t>
              </a: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7AF1.1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Use variables and appropriate operations to write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an expression,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an equation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,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 an inequality, or a system of equations or inequalities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that represents a verbal description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(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e.g. three less than a number, half as large as</a:t>
              </a:r>
              <a:r>
                <a:rPr lang="en-US" dirty="0"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area </a:t>
              </a:r>
              <a:r>
                <a:rPr lang="en-US" sz="2400" i="1" dirty="0">
                  <a:ea typeface="Times New Roman" pitchFamily="-97" charset="0"/>
                  <a:cs typeface="Times New Roman" pitchFamily="-97" charset="0"/>
                </a:rPr>
                <a:t>A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)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.</a:t>
              </a:r>
            </a:p>
            <a:p>
              <a:pPr>
                <a:tabLst>
                  <a:tab pos="914400" algn="l"/>
                </a:tabLst>
              </a:pPr>
              <a:endParaRPr lang="en-US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endParaRPr lang="en-US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7AF4.1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Solve two-step linear equations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and inequalities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in one variable over the rational numbers, interpret the solution or solutions in the context from which they arose, and verify the reasonableness of the results.</a:t>
              </a:r>
            </a:p>
          </p:txBody>
        </p:sp>
        <p:pic>
          <p:nvPicPr>
            <p:cNvPr id="111626" name="Picture 10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966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01B22"/>
                </a:solidFill>
                <a:latin typeface="Baskerville"/>
                <a:cs typeface="Baskerville"/>
              </a:rPr>
              <a:t>Equations with Variables on Each Side</a:t>
            </a:r>
          </a:p>
        </p:txBody>
      </p:sp>
      <p:pic>
        <p:nvPicPr>
          <p:cNvPr id="112681" name="Picture 41" descr="LH_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2" name="Picture 3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876300" y="144333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Baskerville"/>
                <a:ea typeface="Times New Roman" pitchFamily="-97" charset="0"/>
                <a:cs typeface="Baskerville"/>
              </a:rPr>
              <a:t>Solve </a:t>
            </a:r>
            <a:r>
              <a:rPr lang="en-US" sz="2400" b="1" dirty="0" smtClean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7x + 4 = 9x</a:t>
            </a:r>
            <a:endParaRPr lang="en-US" sz="2400" b="1" dirty="0">
              <a:solidFill>
                <a:srgbClr val="0000FF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819400" y="2057400"/>
            <a:ext cx="632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 smtClean="0">
                <a:latin typeface="Baskerville"/>
                <a:cs typeface="Baskerville"/>
              </a:rPr>
              <a:t>In solving equations our goal is to always isolate the variable. Begin by eliminating the smallest </a:t>
            </a:r>
            <a:r>
              <a:rPr lang="en-US" sz="2400" b="1" i="1" dirty="0" smtClean="0">
                <a:solidFill>
                  <a:srgbClr val="FF0000"/>
                </a:solidFill>
                <a:latin typeface="Baskerville"/>
                <a:cs typeface="Baskerville"/>
              </a:rPr>
              <a:t>term with the smallest coefficient </a:t>
            </a:r>
            <a:r>
              <a:rPr lang="en-US" sz="2400" dirty="0" smtClean="0">
                <a:latin typeface="Baskerville"/>
                <a:cs typeface="Baskerville"/>
              </a:rPr>
              <a:t>1</a:t>
            </a:r>
            <a:r>
              <a:rPr lang="en-US" sz="2400" baseline="30000" dirty="0" smtClean="0">
                <a:latin typeface="Baskerville"/>
                <a:cs typeface="Baskerville"/>
              </a:rPr>
              <a:t>st</a:t>
            </a:r>
            <a:r>
              <a:rPr lang="en-US" sz="2400" dirty="0" smtClean="0">
                <a:latin typeface="Baskerville"/>
                <a:cs typeface="Baskerville"/>
              </a:rPr>
              <a:t>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5" name="Action Button: Forward or Next 3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83965" y="2470448"/>
            <a:ext cx="193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7x + 4 = 9x</a:t>
            </a:r>
            <a:endParaRPr lang="en-US" sz="2400" b="1" dirty="0">
              <a:solidFill>
                <a:srgbClr val="000000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26953" y="5514418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 smtClean="0">
                <a:latin typeface="Baskerville"/>
                <a:cs typeface="Baskerville"/>
              </a:rPr>
              <a:t>To eliminate the </a:t>
            </a:r>
            <a:r>
              <a:rPr lang="en-US" sz="2400" b="1" i="1" dirty="0" smtClean="0">
                <a:solidFill>
                  <a:srgbClr val="FF0000"/>
                </a:solidFill>
                <a:latin typeface="Baskerville"/>
                <a:cs typeface="Baskerville"/>
              </a:rPr>
              <a:t>term </a:t>
            </a:r>
            <a:r>
              <a:rPr lang="en-US" sz="2400" dirty="0" smtClean="0">
                <a:latin typeface="Baskerville"/>
                <a:cs typeface="Baskerville"/>
              </a:rPr>
              <a:t>7x, you combine a -7x to both sides.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891518" y="5569803"/>
            <a:ext cx="193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 7x + 4 = </a:t>
            </a:r>
            <a:r>
              <a:rPr lang="en-US" sz="2400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9x</a:t>
            </a:r>
            <a:endParaRPr lang="en-US" sz="2400" b="1" dirty="0" smtClean="0">
              <a:solidFill>
                <a:srgbClr val="000000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Baskerville"/>
                <a:cs typeface="Baskerville"/>
              </a:rPr>
              <a:t>Remember, when working with equations, we think of a balance scale. What we do to one side of the equation must be done on the other side of the equation. </a:t>
            </a:r>
            <a:endParaRPr lang="en-US" sz="20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590800" y="4343400"/>
            <a:ext cx="3505200" cy="790018"/>
            <a:chOff x="2590800" y="4724400"/>
            <a:chExt cx="3505200" cy="790018"/>
          </a:xfrm>
        </p:grpSpPr>
        <p:pic>
          <p:nvPicPr>
            <p:cNvPr id="42" name="Picture 41" descr="Picture 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6954" y="4885768"/>
              <a:ext cx="3043371" cy="62865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590800" y="472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askerville"/>
                  <a:cs typeface="Baskerville"/>
                </a:rPr>
                <a:t>7x + 4</a:t>
              </a:r>
              <a:endParaRPr lang="en-US" dirty="0">
                <a:latin typeface="Baskerville"/>
                <a:cs typeface="Baskerville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5400" y="472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askerville"/>
                  <a:cs typeface="Baskerville"/>
                </a:rPr>
                <a:t>9x</a:t>
              </a:r>
              <a:endParaRPr lang="en-US" dirty="0">
                <a:latin typeface="Baskerville"/>
                <a:cs typeface="Baskerville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1219201" y="2932113"/>
            <a:ext cx="1938440" cy="233485"/>
          </a:xfrm>
          <a:custGeom>
            <a:avLst/>
            <a:gdLst>
              <a:gd name="connsiteX0" fmla="*/ 1407209 w 1407209"/>
              <a:gd name="connsiteY0" fmla="*/ 183071 h 259351"/>
              <a:gd name="connsiteX1" fmla="*/ 240255 w 1407209"/>
              <a:gd name="connsiteY1" fmla="*/ 228839 h 259351"/>
              <a:gd name="connsiteX2" fmla="*/ 0 w 1407209"/>
              <a:gd name="connsiteY2" fmla="*/ 0 h 25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209" h="259351">
                <a:moveTo>
                  <a:pt x="1407209" y="183071"/>
                </a:moveTo>
                <a:cubicBezTo>
                  <a:pt x="940999" y="221211"/>
                  <a:pt x="474790" y="259351"/>
                  <a:pt x="240255" y="228839"/>
                </a:cubicBezTo>
                <a:cubicBezTo>
                  <a:pt x="5720" y="198327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5943600"/>
            <a:ext cx="174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-7x         -7x</a:t>
            </a:r>
            <a:endParaRPr lang="en-US" sz="2400" b="1" dirty="0">
              <a:solidFill>
                <a:srgbClr val="000000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  <p:bldP spid="33" grpId="0" build="p" autoUpdateAnimBg="0" advAuto="0"/>
      <p:bldP spid="34" grpId="0" autoUpdateAnimBg="0"/>
      <p:bldP spid="37" grpId="0" build="p" autoUpdateAnimBg="0" advAuto="0"/>
      <p:bldP spid="38" grpId="0" autoUpdateAnimBg="0"/>
      <p:bldP spid="39" grpId="0" build="p" autoUpdateAnimBg="0" advAuto="0"/>
      <p:bldP spid="40" grpId="0"/>
      <p:bldP spid="4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01B22"/>
                </a:solidFill>
                <a:latin typeface="Baskerville"/>
                <a:cs typeface="Baskerville"/>
              </a:rPr>
              <a:t>Equations with Variables on Each Side</a:t>
            </a:r>
          </a:p>
        </p:txBody>
      </p:sp>
      <p:pic>
        <p:nvPicPr>
          <p:cNvPr id="112681" name="Picture 41" descr="LH_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1" name="Picture 3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12750" y="2057400"/>
            <a:ext cx="8578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 smtClean="0">
                <a:latin typeface="Baskerville"/>
                <a:cs typeface="Baskerville"/>
              </a:rPr>
              <a:t>Remember, our goal is to always isolate the variable. To do so we now have to eliminate the </a:t>
            </a:r>
            <a:r>
              <a:rPr lang="en-US" sz="2400" b="1" i="1" dirty="0" smtClean="0">
                <a:solidFill>
                  <a:srgbClr val="FF0000"/>
                </a:solidFill>
                <a:latin typeface="Baskerville"/>
                <a:cs typeface="Baskerville"/>
              </a:rPr>
              <a:t>coefficient </a:t>
            </a:r>
            <a:r>
              <a:rPr lang="en-US" sz="2400" dirty="0" smtClean="0">
                <a:latin typeface="Baskerville"/>
                <a:cs typeface="Baskerville"/>
              </a:rPr>
              <a:t>next to the variable.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4" name="Action Button: Back or Previous 33">
            <a:hlinkClick r:id="" action="ppaction://hlinkshowjump?jump=previousslide" highlightClick="1"/>
          </p:cNvPr>
          <p:cNvSpPr/>
          <p:nvPr/>
        </p:nvSpPr>
        <p:spPr>
          <a:xfrm>
            <a:off x="8058205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36364" y="1524000"/>
            <a:ext cx="3764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We now have: </a:t>
            </a:r>
            <a:r>
              <a:rPr lang="en-US" sz="2400" b="1" dirty="0" smtClean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4 = 2x</a:t>
            </a:r>
            <a:endParaRPr lang="en-US" sz="2400" b="1" dirty="0">
              <a:solidFill>
                <a:srgbClr val="0000FF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9335" y="4800600"/>
            <a:ext cx="812126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 smtClean="0">
                <a:latin typeface="Baskerville"/>
                <a:cs typeface="Baskerville"/>
              </a:rPr>
              <a:t>To eliminate the </a:t>
            </a:r>
            <a:r>
              <a:rPr lang="en-US" sz="2400" b="1" i="1" dirty="0" smtClean="0">
                <a:solidFill>
                  <a:srgbClr val="FF0000"/>
                </a:solidFill>
                <a:latin typeface="Baskerville"/>
                <a:cs typeface="Baskerville"/>
              </a:rPr>
              <a:t>coefficient </a:t>
            </a:r>
            <a:r>
              <a:rPr lang="en-US" sz="2400" dirty="0" smtClean="0">
                <a:latin typeface="Baskerville"/>
                <a:cs typeface="Baskerville"/>
              </a:rPr>
              <a:t>2, we must</a:t>
            </a:r>
            <a:r>
              <a:rPr lang="en-US" sz="2400" dirty="0" smtClean="0">
                <a:latin typeface="Baskerville"/>
                <a:cs typeface="Baskerville"/>
              </a:rPr>
              <a:t> use the </a:t>
            </a:r>
            <a:r>
              <a:rPr lang="en-US" sz="2400" i="1" dirty="0" smtClean="0">
                <a:latin typeface="Baskerville"/>
                <a:cs typeface="Baskerville"/>
              </a:rPr>
              <a:t>Multiplicative Inverse</a:t>
            </a:r>
            <a:r>
              <a:rPr lang="en-US" sz="2400" dirty="0" smtClean="0">
                <a:latin typeface="Baskerville"/>
                <a:cs typeface="Baskerville"/>
              </a:rPr>
              <a:t>. The </a:t>
            </a:r>
            <a:r>
              <a:rPr lang="en-US" sz="2400" i="1" dirty="0" smtClean="0">
                <a:latin typeface="Baskerville"/>
                <a:cs typeface="Baskerville"/>
              </a:rPr>
              <a:t>Multiplicative Inverse</a:t>
            </a:r>
            <a:r>
              <a:rPr lang="en-US" sz="2400" dirty="0" smtClean="0">
                <a:latin typeface="Baskerville"/>
                <a:cs typeface="Baskerville"/>
              </a:rPr>
              <a:t> in this equation is to divide </a:t>
            </a:r>
            <a:r>
              <a:rPr lang="en-US" sz="2400" dirty="0" smtClean="0">
                <a:latin typeface="Baskerville"/>
                <a:cs typeface="Baskerville"/>
              </a:rPr>
              <a:t>both sides by 2.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1" y="3244334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4 = 2x</a:t>
            </a:r>
            <a:endParaRPr lang="en-US" sz="3600" dirty="0">
              <a:latin typeface="Baskerville"/>
              <a:cs typeface="Baskerville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866586" y="3855768"/>
            <a:ext cx="1676399" cy="6053"/>
            <a:chOff x="3048001" y="3855768"/>
            <a:chExt cx="1676399" cy="605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048001" y="3860233"/>
              <a:ext cx="6857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38601" y="3855768"/>
              <a:ext cx="6857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0" y="3810000"/>
            <a:ext cx="1371600" cy="646331"/>
            <a:chOff x="3200400" y="3810000"/>
            <a:chExt cx="1371600" cy="646331"/>
          </a:xfrm>
        </p:grpSpPr>
        <p:sp>
          <p:nvSpPr>
            <p:cNvPr id="42" name="Rectangle 41"/>
            <p:cNvSpPr/>
            <p:nvPr/>
          </p:nvSpPr>
          <p:spPr>
            <a:xfrm>
              <a:off x="3200400" y="3810000"/>
              <a:ext cx="4414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Baskerville"/>
                  <a:ea typeface="Times New Roman" pitchFamily="-97" charset="0"/>
                  <a:cs typeface="Baskerville"/>
                </a:rPr>
                <a:t>2</a:t>
              </a:r>
              <a:endParaRPr lang="en-US" sz="3600" dirty="0">
                <a:latin typeface="Baskerville"/>
                <a:cs typeface="Baskerville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30578" y="3810000"/>
              <a:ext cx="4414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Baskerville"/>
                  <a:ea typeface="Times New Roman" pitchFamily="-97" charset="0"/>
                  <a:cs typeface="Baskerville"/>
                </a:rPr>
                <a:t>2</a:t>
              </a:r>
              <a:endParaRPr lang="en-US" sz="3600" dirty="0">
                <a:latin typeface="Baskerville"/>
                <a:cs typeface="Baskerville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3886200" y="2871922"/>
            <a:ext cx="852167" cy="492002"/>
          </a:xfrm>
          <a:custGeom>
            <a:avLst/>
            <a:gdLst>
              <a:gd name="connsiteX0" fmla="*/ 209747 w 1710389"/>
              <a:gd name="connsiteY0" fmla="*/ 492002 h 492002"/>
              <a:gd name="connsiteX1" fmla="*/ 209747 w 1710389"/>
              <a:gd name="connsiteY1" fmla="*/ 228838 h 492002"/>
              <a:gd name="connsiteX2" fmla="*/ 1468227 w 1710389"/>
              <a:gd name="connsiteY2" fmla="*/ 217396 h 492002"/>
              <a:gd name="connsiteX3" fmla="*/ 1662720 w 1710389"/>
              <a:gd name="connsiteY3" fmla="*/ 0 h 4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389" h="492002">
                <a:moveTo>
                  <a:pt x="209747" y="492002"/>
                </a:moveTo>
                <a:cubicBezTo>
                  <a:pt x="104873" y="383304"/>
                  <a:pt x="0" y="274606"/>
                  <a:pt x="209747" y="228838"/>
                </a:cubicBezTo>
                <a:cubicBezTo>
                  <a:pt x="419494" y="183070"/>
                  <a:pt x="1226065" y="255536"/>
                  <a:pt x="1468227" y="217396"/>
                </a:cubicBezTo>
                <a:cubicBezTo>
                  <a:pt x="1710389" y="179256"/>
                  <a:pt x="1686554" y="89628"/>
                  <a:pt x="1662720" y="0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6073118" y="563344"/>
            <a:ext cx="3070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Our last step: 7x + 4 = 9x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Baskerville"/>
                <a:ea typeface="Times New Roman" pitchFamily="-97" charset="0"/>
                <a:cs typeface="Baskerville"/>
              </a:rPr>
              <a:t>                       -7x         -7x</a:t>
            </a:r>
            <a:endParaRPr lang="en-US" b="1" dirty="0">
              <a:solidFill>
                <a:srgbClr val="000000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  <p:bldP spid="32" grpId="0" autoUpdateAnimBg="0"/>
      <p:bldP spid="35" grpId="0" build="p" autoUpdateAnimBg="0" advAuto="0"/>
      <p:bldP spid="36" grpId="0" autoUpdateAnimBg="0"/>
      <p:bldP spid="37" grpId="0"/>
      <p:bldP spid="44" grpId="0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96C0C37A5F2542E485E033A6EA8CB8D6"/>
  <p:tag name="TOTALRESPONSES" val="5"/>
  <p:tag name="SLICED" val="False"/>
  <p:tag name="RESPONSES" val="NA,1,5,3;2;1;3;3;"/>
  <p:tag name="CHARTSTRINGSTD" val="1 1 3 0"/>
  <p:tag name="CHARTSTRINGREV" val="0 3 1 1"/>
  <p:tag name="CHARTSTRINGSTDPER" val="0.2 0.2 0.6 0"/>
  <p:tag name="CHARTSTRINGREVPER" val="0 0.6 0.2 0.2"/>
  <p:tag name="ANSWERSALIAS" val="A¤B¤C¤D"/>
  <p:tag name="RESPONSESGATHERED" val="False"/>
  <p:tag name="QUESTIONTEXT" val="Solve 6n – 3 = 21. Then check your solution."/>
  <p:tag name="QUESTIONALIAS" val="Solve 6n – 3 = 21. Then check your solution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TOTALRESPONSES" val="5"/>
  <p:tag name="SLICED" val="False"/>
  <p:tag name="RESPONSES" val="NA,1,5,4;2;2;4;4;"/>
  <p:tag name="CHARTSTRINGSTD" val="0 2 0 3"/>
  <p:tag name="CHARTSTRINGREV" val="3 0 2 0"/>
  <p:tag name="CHARTSTRINGSTDPER" val="0 0.4 0 0.6"/>
  <p:tag name="CHARTSTRINGREVPER" val="0.6 0 0.4 0"/>
  <p:tag name="ANSWERSALIAS" val="A¤B¤C¤D"/>
  <p:tag name="RESPONSESGATHERED" val="False"/>
  <p:tag name="QUESTIONTEXT" val="Simplify 7k + 9k."/>
  <p:tag name="QUESTIONALIAS" val="Simplify 7k + 9k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0BB95FA446EF4B0AAD5DF850C28E1F31"/>
  <p:tag name="ANSWERSALIAS" val="A¤B¤C¤D"/>
  <p:tag name="RESPONSESGATHERED" val="False"/>
  <p:tag name="QUESTIONTEXT" val="Solve 3x + 6 = x. Check your solution."/>
  <p:tag name="QUESTIONALIAS" val="Solve 3x + 6 = x. Check your solution.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41484199AE84502B106BBB40ECCBF2F"/>
  <p:tag name="ANSWERSALIAS" val="A¤B¤C¤D"/>
  <p:tag name="RESPONSESGATHERED" val="False"/>
  <p:tag name="QUESTIONTEXT" val="Solve 4x – 3 = 5x + 7."/>
  <p:tag name="QUESTIONALIAS" val="Solve 4x – 3 = 5x + 7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9599ED4815A4D09BA76C02A468C4364"/>
  <p:tag name="ANSWERSALIAS" val="A¤B¤C¤D"/>
  <p:tag name="RESPONSESGATHERED" val="False"/>
  <p:tag name="QUESTIONTEXT" val="MEASUREMENT  The measure of an angle is 12 degrees less than its complement. If x represents the measure of the angle and 90 – x represents the measure of its complement, what is the measure of the angle?"/>
  <p:tag name="QUESTIONALIAS" val="MEASUREMENT  The measure of an angle is 12 degrees less than its complement. If x represents the measure of the angle and 90 – x represents the measure of its complement, what is the measure of the angle?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TOTALRESPONSES" val="5"/>
  <p:tag name="SLICED" val="False"/>
  <p:tag name="RESPONSES" val="NA,1,5,3;2;2;3;3;"/>
  <p:tag name="CHARTSTRINGSTD" val="0 2 3 0"/>
  <p:tag name="CHARTSTRINGREV" val="0 3 2 0"/>
  <p:tag name="CHARTSTRINGSTDPER" val="0 0.4 0.6 0"/>
  <p:tag name="CHARTSTRINGREVPER" val="0 0.6 0.4 0"/>
  <p:tag name="ANSWERSALIAS" val="A¤B¤C¤D"/>
  <p:tag name="RESPONSESGATHERED" val="False"/>
  <p:tag name="QUESTIONTEXT" val="Use the Distributive Property to rewrite the expression –2(11m – n)."/>
  <p:tag name="QUESTIONALIAS" val="Use the Distributive Property to rewrite the expression –2(11m – n)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4BA82EA0F8E7474380C5FBE612775F28"/>
  <p:tag name="TOTALRESPONSES" val="5"/>
  <p:tag name="SLICED" val="False"/>
  <p:tag name="RESPONSES" val="NA,1,5,1;4;3;1;2;"/>
  <p:tag name="CHARTSTRINGSTD" val="2 1 1 1"/>
  <p:tag name="CHARTSTRINGREV" val="1 1 1 2"/>
  <p:tag name="CHARTSTRINGSTDPER" val="0.4 0.2 0.2 0.2"/>
  <p:tag name="CHARTSTRINGREVPER" val="0.2 0.2 0.2 0.4"/>
  <p:tag name="ANSWERSALIAS" val="A¤B¤C¤D"/>
  <p:tag name="RESPONSESGATHERED" val="False"/>
  <p:tag name="QUESTIONTEXT" val="Solve 2 = 3 – a. Then check your solution."/>
  <p:tag name="QUESTIONALIAS" val="Solve 2 = 3 – a. Then check your solution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715</Words>
  <Application>Microsoft Macintosh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Menu</dc:title>
  <dc:creator>Michael Mitchell</dc:creator>
  <cp:lastModifiedBy>MMitchell</cp:lastModifiedBy>
  <cp:revision>30</cp:revision>
  <dcterms:created xsi:type="dcterms:W3CDTF">2010-01-15T15:07:20Z</dcterms:created>
  <dcterms:modified xsi:type="dcterms:W3CDTF">2010-01-15T16:07:23Z</dcterms:modified>
</cp:coreProperties>
</file>