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11.xml" ContentType="application/vnd.openxmlformats-officedocument.presentationml.tags+xml"/>
  <Override PartName="/ppt/tags/tag30.xml" ContentType="application/vnd.openxmlformats-officedocument.presentationml.tags+xml"/>
  <Override PartName="/ppt/tags/tag1.xml" ContentType="application/vnd.openxmlformats-officedocument.presentationml.tags+xml"/>
  <Override PartName="/ppt/tags/tag46.xml" ContentType="application/vnd.openxmlformats-officedocument.presentationml.tags+xml"/>
  <Override PartName="/ppt/tags/tag27.xml" ContentType="application/vnd.openxmlformats-officedocument.presentationml.tags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tags/tag15.xml" ContentType="application/vnd.openxmlformats-officedocument.presentationml.tag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4.xml" ContentType="application/vnd.openxmlformats-officedocument.presentationml.tags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tags/tag5.xml" ContentType="application/vnd.openxmlformats-officedocument.presentationml.tags+xml"/>
  <Override PartName="/ppt/tags/tag20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slideLayouts/slideLayout5.xml" ContentType="application/vnd.openxmlformats-officedocument.presentationml.slideLayout+xml"/>
  <Override PartName="/ppt/tags/tag9.xml" ContentType="application/vnd.openxmlformats-officedocument.presentationml.tags+xml"/>
  <Override PartName="/ppt/slides/slide11.xml" ContentType="application/vnd.openxmlformats-officedocument.presentationml.slide+xml"/>
  <Override PartName="/ppt/tags/tag19.xml" ContentType="application/vnd.openxmlformats-officedocument.presentationml.tags+xml"/>
  <Override PartName="/ppt/slides/slide7.xml" ContentType="application/vnd.openxmlformats-officedocument.presentationml.slide+xml"/>
  <Override PartName="/ppt/tags/tag24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tags/tag12.xml" ContentType="application/vnd.openxmlformats-officedocument.presentationml.tags+xml"/>
  <Override PartName="/ppt/tags/tag31.xml" ContentType="application/vnd.openxmlformats-officedocument.presentationml.tags+xml"/>
  <Override PartName="/ppt/tags/tag2.xml" ContentType="application/vnd.openxmlformats-officedocument.presentationml.tags+xml"/>
  <Override PartName="/ppt/tags/tag28.xml" ContentType="application/vnd.openxmlformats-officedocument.presentationml.tags+xml"/>
  <Override PartName="/ppt/slides/slide20.xml" ContentType="application/vnd.openxmlformats-officedocument.presentationml.slide+xml"/>
  <Override PartName="/ppt/tags/tag47.xml" ContentType="application/vnd.openxmlformats-officedocument.presentationml.tags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tags/tag16.xml" ContentType="application/vnd.openxmlformats-officedocument.presentationml.tag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ags/tag35.xml" ContentType="application/vnd.openxmlformats-officedocument.presentationml.tags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21.xml" ContentType="application/vnd.openxmlformats-officedocument.presentationml.tags+xml"/>
  <Override PartName="/ppt/tags/tag40.xml" ContentType="application/vnd.openxmlformats-officedocument.presentationml.tags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tags/tag39.xml" ContentType="application/vnd.openxmlformats-officedocument.presentationml.tags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5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tags/tag13.xml" ContentType="application/vnd.openxmlformats-officedocument.presentationml.tags+xml"/>
  <Override PartName="/ppt/tags/tag32.xml" ContentType="application/vnd.openxmlformats-officedocument.presentationml.tags+xml"/>
  <Override PartName="/ppt/tags/tag3.xml" ContentType="application/vnd.openxmlformats-officedocument.presentationml.tags+xml"/>
  <Override PartName="/ppt/tags/tag29.xml" ContentType="application/vnd.openxmlformats-officedocument.presentationml.tags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ags/tag36.xml" ContentType="application/vnd.openxmlformats-officedocument.presentationml.tags+xml"/>
  <Override PartName="/ppt/tags/tag7.xml" ContentType="application/vnd.openxmlformats-officedocument.presentationml.tags+xml"/>
  <Override PartName="/ppt/tags/tag22.xml" ContentType="application/vnd.openxmlformats-officedocument.presentationml.tags+xml"/>
  <Override PartName="/ppt/tags/tag17.xml" ContentType="application/vnd.openxmlformats-officedocument.presentationml.tags+xml"/>
  <Override PartName="/ppt/tags/tag4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45.xml" ContentType="application/vnd.openxmlformats-officedocument.presentationml.tags+xml"/>
  <Override PartName="/ppt/tags/tag10.xml" ContentType="application/vnd.openxmlformats-officedocument.presentationml.tag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tags/tag14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7.xml" ContentType="application/vnd.openxmlformats-officedocument.presentationml.tags+xml"/>
  <Override PartName="/ppt/slideLayouts/slideLayout4.xml" ContentType="application/vnd.openxmlformats-officedocument.presentationml.slideLayout+xml"/>
  <Override PartName="/ppt/tags/tag8.xml" ContentType="application/vnd.openxmlformats-officedocument.presentationml.tags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tags/tag18.xml" ContentType="application/vnd.openxmlformats-officedocument.presentationml.tags+xml"/>
  <Override PartName="/ppt/tags/tag23.xml" ContentType="application/vnd.openxmlformats-officedocument.presentationml.tags+xml"/>
  <Override PartName="/ppt/tags/tag42.xml" ContentType="application/vnd.openxmlformats-officedocument.presentationml.tags+xml"/>
  <Override PartName="/ppt/slides/slide6.xml" ContentType="application/vnd.openxmlformats-officedocument.presentationml.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76" r:id="rId2"/>
    <p:sldId id="281" r:id="rId3"/>
    <p:sldId id="277" r:id="rId4"/>
    <p:sldId id="278" r:id="rId5"/>
    <p:sldId id="280" r:id="rId6"/>
    <p:sldId id="279" r:id="rId7"/>
    <p:sldId id="257" r:id="rId8"/>
    <p:sldId id="258" r:id="rId9"/>
    <p:sldId id="282" r:id="rId10"/>
    <p:sldId id="259" r:id="rId11"/>
    <p:sldId id="261" r:id="rId12"/>
    <p:sldId id="263" r:id="rId13"/>
    <p:sldId id="265" r:id="rId14"/>
    <p:sldId id="267" r:id="rId15"/>
    <p:sldId id="269" r:id="rId16"/>
    <p:sldId id="271" r:id="rId17"/>
    <p:sldId id="273" r:id="rId18"/>
    <p:sldId id="260" r:id="rId19"/>
    <p:sldId id="262" r:id="rId20"/>
    <p:sldId id="264" r:id="rId21"/>
    <p:sldId id="266" r:id="rId22"/>
    <p:sldId id="268" r:id="rId23"/>
    <p:sldId id="270" r:id="rId24"/>
    <p:sldId id="272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 showGuides="1"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1E0F1-4494-D647-AED6-9C0593C5F6CD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8492B-AFAB-B047-8A93-C3BC21B4D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7BABF-D51C-C443-8746-26329D170243}" type="slidenum">
              <a:rPr lang="en-US"/>
              <a:pPr/>
              <a:t>11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EE9FA-5DEE-8B49-8433-BADEC57AE0DE}" type="slidenum">
              <a:rPr lang="en-US"/>
              <a:pPr/>
              <a:t>12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D14C8-BD67-6B42-92ED-6F98EE1B84D8}" type="slidenum">
              <a:rPr lang="en-US"/>
              <a:pPr/>
              <a:t>13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60EC2-7126-044F-8855-9F0B5B84038B}" type="slidenum">
              <a:rPr lang="en-US"/>
              <a:pPr/>
              <a:t>14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30154-C9A9-1A40-BC9B-09664D093B0A}" type="slidenum">
              <a:rPr lang="en-US"/>
              <a:pPr/>
              <a:t>15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EF072-AB66-854B-96FF-DC543E444996}" type="slidenum">
              <a:rPr lang="en-US"/>
              <a:pPr/>
              <a:t>16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12AEE-0B99-874C-9D00-6573528913AA}" type="slidenum">
              <a:rPr lang="en-US"/>
              <a:pPr/>
              <a:t>17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F0DBA-E35B-9241-A5C0-FCC32642CE4C}" type="slidenum">
              <a:rPr lang="en-US"/>
              <a:pPr/>
              <a:t>18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C2821-A32E-9349-93D6-08F2421FC620}" type="slidenum">
              <a:rPr lang="en-US"/>
              <a:pPr/>
              <a:t>19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59B9C-1BB7-0940-8DCC-13C72F74645A}" type="slidenum">
              <a:rPr lang="en-US"/>
              <a:pPr/>
              <a:t>20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74DB5-4E99-6A43-B1D0-FD5670C94ABC}" type="slidenum">
              <a:rPr lang="en-US"/>
              <a:pPr/>
              <a:t>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5436F-9F68-EF4A-AB12-3FB2BFB969AA}" type="slidenum">
              <a:rPr lang="en-US"/>
              <a:pPr/>
              <a:t>21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E9AD8-9B55-6A40-BD98-FEFD2A44C477}" type="slidenum">
              <a:rPr lang="en-US"/>
              <a:pPr/>
              <a:t>22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864F2-42E5-4A4B-8947-2306FA2A1D17}" type="slidenum">
              <a:rPr lang="en-US"/>
              <a:pPr/>
              <a:t>23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4B115-DC1D-D740-9215-89A46773105E}" type="slidenum">
              <a:rPr lang="en-US"/>
              <a:pPr/>
              <a:t>24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DBB0-8D6F-6641-B5DA-8CB347228C83}" type="slidenum">
              <a:rPr lang="en-US"/>
              <a:pPr/>
              <a:t>25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B46CB-0EC4-C440-BF80-F2D191162333}" type="slidenum">
              <a:rPr lang="en-US"/>
              <a:pPr/>
              <a:t>26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F23DA-0A90-4E4B-9F62-4EC6C3801C0B}" type="slidenum">
              <a:rPr lang="en-US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C1304-5C5E-DA45-8F4B-A10248D924FB}" type="slidenum">
              <a:rPr lang="en-US"/>
              <a:pPr/>
              <a:t>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98B4-D01D-4443-8F02-E03BD1CB3215}" type="slidenum">
              <a:rPr lang="en-US"/>
              <a:pPr/>
              <a:t>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7E0FA-751E-DB42-8573-0515AD554AC7}" type="slidenum">
              <a:rPr lang="en-US"/>
              <a:pPr/>
              <a:t>6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04F91-C5AF-9341-896A-E7F1362D7B6D}" type="slidenum">
              <a:rPr lang="en-US"/>
              <a:pPr/>
              <a:t>7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0F9CB-5A11-3943-8901-CC2641D2BF46}" type="slidenum">
              <a:rPr lang="en-US"/>
              <a:pPr/>
              <a:t>8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3004D-E134-4D4D-99F5-F3B81FC6F705}" type="slidenum">
              <a:rPr lang="en-US"/>
              <a:pPr/>
              <a:t>10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C14D-F868-5741-BB20-B69FBF772965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7F83-9261-8F42-9B9C-D544773D5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C14D-F868-5741-BB20-B69FBF772965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7F83-9261-8F42-9B9C-D544773D5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C14D-F868-5741-BB20-B69FBF772965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7F83-9261-8F42-9B9C-D544773D5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C14D-F868-5741-BB20-B69FBF772965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7F83-9261-8F42-9B9C-D544773D5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C14D-F868-5741-BB20-B69FBF772965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7F83-9261-8F42-9B9C-D544773D5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C14D-F868-5741-BB20-B69FBF772965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7F83-9261-8F42-9B9C-D544773D5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C14D-F868-5741-BB20-B69FBF772965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7F83-9261-8F42-9B9C-D544773D5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C14D-F868-5741-BB20-B69FBF772965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7F83-9261-8F42-9B9C-D544773D5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C14D-F868-5741-BB20-B69FBF772965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7F83-9261-8F42-9B9C-D544773D5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C14D-F868-5741-BB20-B69FBF772965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7F83-9261-8F42-9B9C-D544773D5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C14D-F868-5741-BB20-B69FBF772965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7F83-9261-8F42-9B9C-D544773D5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6C14D-F868-5741-BB20-B69FBF772965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47F83-9261-8F42-9B9C-D544773D5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5.jpeg"/><Relationship Id="rId5" Type="http://schemas.openxmlformats.org/officeDocument/2006/relationships/image" Target="../media/image15.jpeg"/><Relationship Id="rId6" Type="http://schemas.openxmlformats.org/officeDocument/2006/relationships/image" Target="../media/image12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5.jpeg"/><Relationship Id="rId5" Type="http://schemas.openxmlformats.org/officeDocument/2006/relationships/image" Target="../media/image6.jpeg"/><Relationship Id="rId6" Type="http://schemas.openxmlformats.org/officeDocument/2006/relationships/image" Target="../media/image12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5.jpeg"/><Relationship Id="rId5" Type="http://schemas.openxmlformats.org/officeDocument/2006/relationships/image" Target="../media/image7.jpeg"/><Relationship Id="rId6" Type="http://schemas.openxmlformats.org/officeDocument/2006/relationships/image" Target="../media/image12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8.jpeg"/><Relationship Id="rId5" Type="http://schemas.openxmlformats.org/officeDocument/2006/relationships/image" Target="../media/image15.jpeg"/><Relationship Id="rId6" Type="http://schemas.openxmlformats.org/officeDocument/2006/relationships/image" Target="../media/image12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5.jpeg"/><Relationship Id="rId5" Type="http://schemas.openxmlformats.org/officeDocument/2006/relationships/image" Target="../media/image10.jpeg"/><Relationship Id="rId6" Type="http://schemas.openxmlformats.org/officeDocument/2006/relationships/image" Target="../media/image12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2.jpe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5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2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5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12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21.jpeg"/><Relationship Id="rId7" Type="http://schemas.openxmlformats.org/officeDocument/2006/relationships/image" Target="../media/image5.jpeg"/><Relationship Id="rId8" Type="http://schemas.openxmlformats.org/officeDocument/2006/relationships/image" Target="../media/image12.jpeg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21.jpeg"/><Relationship Id="rId7" Type="http://schemas.openxmlformats.org/officeDocument/2006/relationships/image" Target="../media/image6.jpeg"/><Relationship Id="rId8" Type="http://schemas.openxmlformats.org/officeDocument/2006/relationships/image" Target="../media/image12.jpe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7.jpeg"/><Relationship Id="rId7" Type="http://schemas.openxmlformats.org/officeDocument/2006/relationships/image" Target="../media/image21.jpeg"/><Relationship Id="rId8" Type="http://schemas.openxmlformats.org/officeDocument/2006/relationships/image" Target="../media/image12.jpe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0.xml"/><Relationship Id="rId6" Type="http://schemas.openxmlformats.org/officeDocument/2006/relationships/image" Target="../media/image21.jpeg"/><Relationship Id="rId7" Type="http://schemas.openxmlformats.org/officeDocument/2006/relationships/image" Target="../media/image8.jpeg"/><Relationship Id="rId8" Type="http://schemas.openxmlformats.org/officeDocument/2006/relationships/image" Target="../media/image12.jpe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1.xml"/><Relationship Id="rId6" Type="http://schemas.openxmlformats.org/officeDocument/2006/relationships/image" Target="../media/image21.jpeg"/><Relationship Id="rId7" Type="http://schemas.openxmlformats.org/officeDocument/2006/relationships/image" Target="../media/image10.jpeg"/><Relationship Id="rId8" Type="http://schemas.openxmlformats.org/officeDocument/2006/relationships/image" Target="../media/image12.jpe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2.xml"/><Relationship Id="rId6" Type="http://schemas.openxmlformats.org/officeDocument/2006/relationships/image" Target="../media/image21.jpeg"/><Relationship Id="rId7" Type="http://schemas.openxmlformats.org/officeDocument/2006/relationships/image" Target="../media/image16.jpeg"/><Relationship Id="rId8" Type="http://schemas.openxmlformats.org/officeDocument/2006/relationships/image" Target="../media/image12.jpe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3.xml"/><Relationship Id="rId5" Type="http://schemas.openxmlformats.org/officeDocument/2006/relationships/image" Target="../media/image21.jpeg"/><Relationship Id="rId6" Type="http://schemas.openxmlformats.org/officeDocument/2006/relationships/image" Target="../media/image17.jpeg"/><Relationship Id="rId7" Type="http://schemas.openxmlformats.org/officeDocument/2006/relationships/image" Target="../media/image22.jpeg"/><Relationship Id="rId8" Type="http://schemas.openxmlformats.org/officeDocument/2006/relationships/image" Target="../media/image12.jpeg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<Relationship Id="rId5" Type="http://schemas.openxmlformats.org/officeDocument/2006/relationships/image" Target="../media/image21.jpeg"/><Relationship Id="rId6" Type="http://schemas.openxmlformats.org/officeDocument/2006/relationships/image" Target="../media/image19.jpeg"/><Relationship Id="rId7" Type="http://schemas.openxmlformats.org/officeDocument/2006/relationships/image" Target="../media/image23.jpeg"/><Relationship Id="rId8" Type="http://schemas.openxmlformats.org/officeDocument/2006/relationships/image" Target="../media/image12.jpeg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a.gr7math.com/" TargetMode="External"/><Relationship Id="rId12" Type="http://schemas.openxmlformats.org/officeDocument/2006/relationships/image" Target="../media/image30.jpeg"/><Relationship Id="rId1" Type="http://schemas.openxmlformats.org/officeDocument/2006/relationships/tags" Target="../tags/tag4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Relationship Id="rId4" Type="http://schemas.openxmlformats.org/officeDocument/2006/relationships/slide" Target="slide10.xml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0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6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7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8.jpe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8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2065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Baskerville"/>
                <a:cs typeface="Baskerville"/>
              </a:rPr>
              <a:t>Lesson </a:t>
            </a:r>
            <a:r>
              <a:rPr lang="en-US" sz="2800" dirty="0">
                <a:solidFill>
                  <a:srgbClr val="FFFFFF"/>
                </a:solidFill>
                <a:latin typeface="Baskerville"/>
                <a:cs typeface="Baskerville"/>
              </a:rPr>
              <a:t>8</a:t>
            </a:r>
            <a:r>
              <a:rPr lang="en-US" sz="2800" b="1" dirty="0" smtClean="0">
                <a:solidFill>
                  <a:srgbClr val="FFFFFF"/>
                </a:solidFill>
                <a:latin typeface="Baskerville"/>
                <a:cs typeface="Baskerville"/>
              </a:rPr>
              <a:t>-</a:t>
            </a:r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6</a:t>
            </a:r>
            <a:endParaRPr lang="en-US" sz="2800" b="1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53604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Write Inequalities with &lt; or &gt;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E01B22"/>
                </a:solidFill>
                <a:ea typeface="Times New Roman" pitchFamily="-97" charset="0"/>
                <a:cs typeface="Times New Roman" pitchFamily="-97" charset="0"/>
              </a:rPr>
              <a:t>SPORTS</a:t>
            </a:r>
            <a:r>
              <a:rPr lang="en-US" sz="2400" b="1" dirty="0">
                <a:ea typeface="Times New Roman" pitchFamily="-97" charset="0"/>
                <a:cs typeface="Times New Roman" pitchFamily="-97" charset="0"/>
              </a:rPr>
              <a:t>  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Members of the little league team must be under 14 years old. Write an inequality for the sentence. 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533400" y="289083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/>
            <a:r>
              <a:rPr lang="en-US" sz="2800" dirty="0"/>
              <a:t>Let </a:t>
            </a:r>
            <a:r>
              <a:rPr lang="en-US" sz="2800" i="1" dirty="0"/>
              <a:t>a</a:t>
            </a:r>
            <a:r>
              <a:rPr lang="en-US" sz="2800" dirty="0"/>
              <a:t> = person’s age</a:t>
            </a:r>
            <a:r>
              <a:rPr lang="en-US" dirty="0"/>
              <a:t>.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2362200" y="556260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b="1" dirty="0">
                <a:solidFill>
                  <a:srgbClr val="00539D"/>
                </a:solidFill>
              </a:rPr>
              <a:t>Answer:</a:t>
            </a:r>
            <a:r>
              <a:rPr lang="en-US" sz="2800" dirty="0">
                <a:solidFill>
                  <a:srgbClr val="E01B22"/>
                </a:solidFill>
              </a:rPr>
              <a:t> 	</a:t>
            </a:r>
            <a:r>
              <a:rPr lang="en-US" sz="2800" i="1" dirty="0">
                <a:solidFill>
                  <a:srgbClr val="E01B22"/>
                </a:solidFill>
              </a:rPr>
              <a:t>a</a:t>
            </a:r>
            <a:r>
              <a:rPr lang="en-US" sz="2800" dirty="0">
                <a:solidFill>
                  <a:srgbClr val="E01B22"/>
                </a:solidFill>
              </a:rPr>
              <a:t> &lt; 14</a:t>
            </a:r>
          </a:p>
        </p:txBody>
      </p:sp>
      <p:pic>
        <p:nvPicPr>
          <p:cNvPr id="153612" name="Picture 12" descr="LH_8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239000" y="1952625"/>
            <a:ext cx="1266825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utoUpdateAnimBg="0"/>
      <p:bldP spid="153606" grpId="0" build="p" autoUpdateAnimBg="0" advAuto="0"/>
      <p:bldP spid="153607" grpId="0" build="p" autoUpdateAnimBg="0"/>
      <p:bldP spid="15360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Write Inequalities with &lt; or &gt;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E01B22"/>
                </a:solidFill>
              </a:rPr>
              <a:t>CONSTRUCTION</a:t>
            </a:r>
            <a:r>
              <a:rPr lang="en-US" sz="2400" dirty="0">
                <a:solidFill>
                  <a:srgbClr val="E01B22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00539D"/>
                </a:solidFill>
              </a:rPr>
              <a:t>The ladder must be over 30 feet tall to reach the top of the building. Write an inequality for the sentence.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533400" y="305818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/>
            <a:r>
              <a:rPr lang="en-US" sz="2800" dirty="0"/>
              <a:t>Let </a:t>
            </a:r>
            <a:r>
              <a:rPr lang="en-US" sz="2800" i="1" dirty="0" err="1"/>
              <a:t>b</a:t>
            </a:r>
            <a:r>
              <a:rPr lang="en-US" sz="2800" dirty="0"/>
              <a:t> = ladder’s height</a:t>
            </a:r>
            <a:r>
              <a:rPr lang="en-US" dirty="0"/>
              <a:t>.</a:t>
            </a:r>
          </a:p>
        </p:txBody>
      </p:sp>
      <p:pic>
        <p:nvPicPr>
          <p:cNvPr id="156680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2209800" y="5043160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b="1" dirty="0">
                <a:solidFill>
                  <a:srgbClr val="00539D"/>
                </a:solidFill>
              </a:rPr>
              <a:t>Answer:</a:t>
            </a:r>
            <a:r>
              <a:rPr lang="en-US" sz="2800" dirty="0">
                <a:solidFill>
                  <a:srgbClr val="E01B22"/>
                </a:solidFill>
              </a:rPr>
              <a:t> 	</a:t>
            </a:r>
            <a:r>
              <a:rPr lang="en-US" sz="2800" i="1" dirty="0" err="1">
                <a:solidFill>
                  <a:srgbClr val="E01B22"/>
                </a:solidFill>
              </a:rPr>
              <a:t>b</a:t>
            </a:r>
            <a:r>
              <a:rPr lang="en-US" sz="2800" dirty="0">
                <a:solidFill>
                  <a:srgbClr val="E01B22"/>
                </a:solidFill>
              </a:rPr>
              <a:t> &gt; 30</a:t>
            </a:r>
            <a:endParaRPr lang="en-US" sz="2800" i="1" dirty="0">
              <a:solidFill>
                <a:srgbClr val="E01B22"/>
              </a:solidFill>
            </a:endParaRPr>
          </a:p>
        </p:txBody>
      </p:sp>
      <p:pic>
        <p:nvPicPr>
          <p:cNvPr id="156684" name="Picture 12" descr="LH_8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30490" y="1924711"/>
            <a:ext cx="1845284" cy="1527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utoUpdateAnimBg="0"/>
      <p:bldP spid="156677" grpId="0" build="p" autoUpdateAnimBg="0" advAuto="0"/>
      <p:bldP spid="156678" grpId="0" build="p" autoUpdateAnimBg="0"/>
      <p:bldP spid="15668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Write Inequalities with ≤ or ≥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E01B22"/>
                </a:solidFill>
              </a:rPr>
              <a:t>POLITICS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b="1" dirty="0">
                <a:solidFill>
                  <a:srgbClr val="00539D"/>
                </a:solidFill>
              </a:rPr>
              <a:t>The president of the United States must be at least 35. Write an inequality for the sentence.</a:t>
            </a:r>
            <a:r>
              <a:rPr lang="en-US" sz="2800" dirty="0">
                <a:solidFill>
                  <a:srgbClr val="00539D"/>
                </a:solidFill>
              </a:rPr>
              <a:t> 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533400" y="3240087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/>
            <a:r>
              <a:rPr lang="en-US" sz="2800" dirty="0"/>
              <a:t>Let </a:t>
            </a:r>
            <a:r>
              <a:rPr lang="en-US" sz="2800" i="1" dirty="0"/>
              <a:t>a</a:t>
            </a:r>
            <a:r>
              <a:rPr lang="en-US" sz="2800" dirty="0"/>
              <a:t> = president’s age.</a:t>
            </a:r>
          </a:p>
        </p:txBody>
      </p:sp>
      <p:pic>
        <p:nvPicPr>
          <p:cNvPr id="159752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2506663" y="548640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b="1" dirty="0">
                <a:solidFill>
                  <a:srgbClr val="00539D"/>
                </a:solidFill>
              </a:rPr>
              <a:t>Answer:</a:t>
            </a:r>
            <a:r>
              <a:rPr lang="en-US" sz="2800" dirty="0">
                <a:solidFill>
                  <a:srgbClr val="E01B22"/>
                </a:solidFill>
              </a:rPr>
              <a:t> 	</a:t>
            </a:r>
            <a:r>
              <a:rPr lang="en-US" sz="2800" i="1" dirty="0">
                <a:solidFill>
                  <a:srgbClr val="E01B22"/>
                </a:solidFill>
              </a:rPr>
              <a:t>a</a:t>
            </a:r>
            <a:r>
              <a:rPr lang="en-US" sz="2800" dirty="0">
                <a:solidFill>
                  <a:srgbClr val="E01B22"/>
                </a:solidFill>
              </a:rPr>
              <a:t> </a:t>
            </a:r>
            <a:r>
              <a:rPr lang="en-US" sz="2800" dirty="0">
                <a:solidFill>
                  <a:srgbClr val="E01B22"/>
                </a:solidFill>
                <a:ea typeface="Arial" pitchFamily="-97" charset="0"/>
                <a:cs typeface="Arial" pitchFamily="-97" charset="0"/>
              </a:rPr>
              <a:t>≥ 35</a:t>
            </a:r>
          </a:p>
        </p:txBody>
      </p:sp>
      <p:pic>
        <p:nvPicPr>
          <p:cNvPr id="159756" name="Picture 12" descr="LH_8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33600" y="2423122"/>
            <a:ext cx="2667000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utoUpdateAnimBg="0"/>
      <p:bldP spid="159749" grpId="0" build="p" autoUpdateAnimBg="0" advAuto="0"/>
      <p:bldP spid="159750" grpId="0" build="p" autoUpdateAnimBg="0"/>
      <p:bldP spid="15975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876300" y="1514475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en-US" sz="2400" b="1" dirty="0">
                <a:solidFill>
                  <a:srgbClr val="E01B22"/>
                </a:solidFill>
              </a:rPr>
              <a:t>CAPACITY</a:t>
            </a:r>
            <a:r>
              <a:rPr lang="en-US" sz="2400" b="1" dirty="0">
                <a:solidFill>
                  <a:srgbClr val="FFEB55"/>
                </a:solidFill>
              </a:rPr>
              <a:t>  </a:t>
            </a:r>
            <a:r>
              <a:rPr lang="en-US" sz="2400" b="1" dirty="0">
                <a:solidFill>
                  <a:srgbClr val="00539D"/>
                </a:solidFill>
              </a:rPr>
              <a:t>A theater can hold a maximum of 300 people. Write an inequality for the sentence.</a:t>
            </a:r>
            <a:r>
              <a:rPr lang="en-US" sz="2400" dirty="0">
                <a:solidFill>
                  <a:srgbClr val="00539D"/>
                </a:solidFill>
              </a:rPr>
              <a:t> 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533400" y="2898775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/>
            <a:r>
              <a:rPr lang="en-US" sz="2800" dirty="0"/>
              <a:t>Let </a:t>
            </a:r>
            <a:r>
              <a:rPr lang="en-US" sz="2800" i="1" dirty="0" err="1"/>
              <a:t>p</a:t>
            </a:r>
            <a:r>
              <a:rPr lang="en-US" sz="2800" dirty="0"/>
              <a:t> = theater’s capacity.</a:t>
            </a:r>
          </a:p>
        </p:txBody>
      </p:sp>
      <p:pic>
        <p:nvPicPr>
          <p:cNvPr id="162824" name="Picture 8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2057400" y="530477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b="1" dirty="0">
                <a:solidFill>
                  <a:srgbClr val="00539D"/>
                </a:solidFill>
              </a:rPr>
              <a:t>Answer:</a:t>
            </a:r>
            <a:r>
              <a:rPr lang="en-US" sz="2800" dirty="0">
                <a:solidFill>
                  <a:srgbClr val="E01B22"/>
                </a:solidFill>
              </a:rPr>
              <a:t> 	</a:t>
            </a:r>
            <a:r>
              <a:rPr lang="en-US" sz="2800" i="1" dirty="0" err="1">
                <a:solidFill>
                  <a:srgbClr val="E01B22"/>
                </a:solidFill>
              </a:rPr>
              <a:t>p</a:t>
            </a:r>
            <a:r>
              <a:rPr lang="en-US" sz="2800" dirty="0">
                <a:solidFill>
                  <a:srgbClr val="E01B22"/>
                </a:solidFill>
              </a:rPr>
              <a:t> </a:t>
            </a:r>
            <a:r>
              <a:rPr lang="en-US" sz="2800" dirty="0">
                <a:solidFill>
                  <a:srgbClr val="E01B22"/>
                </a:solidFill>
                <a:ea typeface="Arial" pitchFamily="-97" charset="0"/>
                <a:cs typeface="Arial" pitchFamily="-97" charset="0"/>
              </a:rPr>
              <a:t>≤ 300</a:t>
            </a:r>
            <a:endParaRPr lang="en-US" sz="2800" i="1" dirty="0">
              <a:solidFill>
                <a:srgbClr val="E01B22"/>
              </a:solidFill>
              <a:ea typeface="Arial" pitchFamily="-97" charset="0"/>
              <a:cs typeface="Arial" pitchFamily="-97" charset="0"/>
            </a:endParaRPr>
          </a:p>
        </p:txBody>
      </p:sp>
      <p:pic>
        <p:nvPicPr>
          <p:cNvPr id="162828" name="Picture 12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Write Inequalities with ≤ or ≥</a:t>
            </a:r>
          </a:p>
        </p:txBody>
      </p:sp>
      <p:pic>
        <p:nvPicPr>
          <p:cNvPr id="162830" name="Picture 14" descr="LH_8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93716" y="1924711"/>
            <a:ext cx="1652473" cy="14236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build="p" autoUpdateAnimBg="0" advAuto="0"/>
      <p:bldP spid="162822" grpId="0" build="p" autoUpdateAnimBg="0"/>
      <p:bldP spid="162825" grpId="0" build="p" autoUpdateAnimBg="0"/>
      <p:bldP spid="16282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457732" name="Text Box 4"/>
          <p:cNvSpPr txBox="1">
            <a:spLocks noChangeArrowheads="1"/>
          </p:cNvSpPr>
          <p:nvPr/>
        </p:nvSpPr>
        <p:spPr bwMode="auto">
          <a:xfrm>
            <a:off x="2506663" y="714375"/>
            <a:ext cx="6199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E01B22"/>
                </a:solidFill>
              </a:rPr>
              <a:t>Determine the Truth of an Inequality</a:t>
            </a:r>
          </a:p>
        </p:txBody>
      </p:sp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876300" y="1503363"/>
            <a:ext cx="7886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539D"/>
                </a:solidFill>
              </a:rPr>
              <a:t>For the given value, state whether the inequality is </a:t>
            </a:r>
            <a:r>
              <a:rPr lang="en-US" sz="2000" b="1" i="1" dirty="0">
                <a:solidFill>
                  <a:srgbClr val="00539D"/>
                </a:solidFill>
              </a:rPr>
              <a:t>true</a:t>
            </a:r>
            <a:r>
              <a:rPr lang="en-US" sz="2000" b="1" dirty="0">
                <a:solidFill>
                  <a:srgbClr val="00539D"/>
                </a:solidFill>
              </a:rPr>
              <a:t> or </a:t>
            </a:r>
            <a:r>
              <a:rPr lang="en-US" sz="2000" b="1" i="1" dirty="0">
                <a:solidFill>
                  <a:srgbClr val="00539D"/>
                </a:solidFill>
              </a:rPr>
              <a:t>false</a:t>
            </a:r>
            <a:r>
              <a:rPr lang="en-US" sz="2000" b="1" dirty="0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457734" name="Text Box 6"/>
          <p:cNvSpPr txBox="1">
            <a:spLocks noChangeArrowheads="1"/>
          </p:cNvSpPr>
          <p:nvPr/>
        </p:nvSpPr>
        <p:spPr bwMode="auto">
          <a:xfrm>
            <a:off x="2506663" y="205740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tabLst>
                <a:tab pos="2743200" algn="l"/>
              </a:tabLst>
            </a:pPr>
            <a:r>
              <a:rPr lang="en-US" sz="2400" b="1" i="1" dirty="0" err="1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 – 4 &lt; 6;</a:t>
            </a:r>
            <a:r>
              <a:rPr lang="en-US" sz="2400" b="1" dirty="0" smtClean="0">
                <a:solidFill>
                  <a:srgbClr val="0000FF"/>
                </a:solidFill>
              </a:rPr>
              <a:t>    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x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= 0</a:t>
            </a:r>
          </a:p>
        </p:txBody>
      </p:sp>
      <p:sp>
        <p:nvSpPr>
          <p:cNvPr id="457736" name="Rectangle 8"/>
          <p:cNvSpPr>
            <a:spLocks noChangeArrowheads="1"/>
          </p:cNvSpPr>
          <p:nvPr/>
        </p:nvSpPr>
        <p:spPr bwMode="auto">
          <a:xfrm>
            <a:off x="533400" y="6091535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539D"/>
                </a:solidFill>
              </a:rPr>
              <a:t>Answer:</a:t>
            </a:r>
            <a:r>
              <a:rPr lang="en-US" sz="2400" dirty="0">
                <a:solidFill>
                  <a:srgbClr val="E01B22"/>
                </a:solidFill>
              </a:rPr>
              <a:t> 	Since –4 is less than 6, –4 &lt; 6 is true.</a:t>
            </a:r>
          </a:p>
        </p:txBody>
      </p:sp>
      <p:pic>
        <p:nvPicPr>
          <p:cNvPr id="457739" name="Picture 11" descr="Exampl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457741" name="Text Box 13"/>
          <p:cNvSpPr txBox="1">
            <a:spLocks noChangeArrowheads="1"/>
          </p:cNvSpPr>
          <p:nvPr/>
        </p:nvSpPr>
        <p:spPr bwMode="auto">
          <a:xfrm>
            <a:off x="533400" y="4719935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71500" indent="-228600">
              <a:tabLst>
                <a:tab pos="2743200" algn="l"/>
              </a:tabLst>
            </a:pPr>
            <a:r>
              <a:rPr lang="en-US" dirty="0"/>
              <a:t>  	</a:t>
            </a:r>
            <a:r>
              <a:rPr lang="en-US" sz="2400" dirty="0"/>
              <a:t>–4 &lt; 6	Simplify</a:t>
            </a:r>
          </a:p>
        </p:txBody>
      </p:sp>
      <p:sp>
        <p:nvSpPr>
          <p:cNvPr id="457742" name="Text Box 14"/>
          <p:cNvSpPr txBox="1">
            <a:spLocks noChangeArrowheads="1"/>
          </p:cNvSpPr>
          <p:nvPr/>
        </p:nvSpPr>
        <p:spPr bwMode="auto">
          <a:xfrm>
            <a:off x="533400" y="38100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tabLst>
                <a:tab pos="2743200" algn="l"/>
              </a:tabLst>
            </a:pPr>
            <a:r>
              <a:rPr lang="en-US" sz="2400" dirty="0"/>
              <a:t>0 – 4 &lt; 6	Replace </a:t>
            </a:r>
            <a:r>
              <a:rPr lang="en-US" sz="2400" i="1" dirty="0" err="1"/>
              <a:t>x</a:t>
            </a:r>
            <a:r>
              <a:rPr lang="en-US" sz="2400" dirty="0"/>
              <a:t> with 0.</a:t>
            </a:r>
          </a:p>
        </p:txBody>
      </p:sp>
      <p:sp>
        <p:nvSpPr>
          <p:cNvPr id="457743" name="Text Box 15"/>
          <p:cNvSpPr txBox="1">
            <a:spLocks noChangeArrowheads="1"/>
          </p:cNvSpPr>
          <p:nvPr/>
        </p:nvSpPr>
        <p:spPr bwMode="auto">
          <a:xfrm>
            <a:off x="533400" y="2932113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tabLst>
                <a:tab pos="2743200" algn="l"/>
              </a:tabLst>
            </a:pPr>
            <a:r>
              <a:rPr lang="en-US" sz="2400" i="1" dirty="0" err="1"/>
              <a:t>x</a:t>
            </a:r>
            <a:r>
              <a:rPr lang="en-US" sz="2400" dirty="0"/>
              <a:t> – 4 &lt; 6	Write the inequality.</a:t>
            </a:r>
          </a:p>
        </p:txBody>
      </p:sp>
      <p:pic>
        <p:nvPicPr>
          <p:cNvPr id="457746" name="Picture 18" descr="LH_8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5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7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7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2" grpId="0" autoUpdateAnimBg="0"/>
      <p:bldP spid="457733" grpId="0" build="p" autoUpdateAnimBg="0" advAuto="0"/>
      <p:bldP spid="457734" grpId="0" autoUpdateAnimBg="0"/>
      <p:bldP spid="457736" grpId="0" build="p" autoUpdateAnimBg="0"/>
      <p:bldP spid="457741" grpId="0" autoUpdateAnimBg="0"/>
      <p:bldP spid="45774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451588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Determine the Truth of an Inequality</a:t>
            </a:r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876300" y="1503363"/>
            <a:ext cx="7886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539D"/>
                </a:solidFill>
              </a:rPr>
              <a:t>For the given value, state whether the inequality is </a:t>
            </a:r>
            <a:r>
              <a:rPr lang="en-US" sz="2000" b="1" i="1" dirty="0">
                <a:solidFill>
                  <a:srgbClr val="00539D"/>
                </a:solidFill>
              </a:rPr>
              <a:t>true</a:t>
            </a:r>
            <a:r>
              <a:rPr lang="en-US" sz="2000" b="1" dirty="0">
                <a:solidFill>
                  <a:srgbClr val="00539D"/>
                </a:solidFill>
              </a:rPr>
              <a:t> or </a:t>
            </a:r>
            <a:r>
              <a:rPr lang="en-US" sz="2000" b="1" i="1" dirty="0">
                <a:solidFill>
                  <a:srgbClr val="00539D"/>
                </a:solidFill>
              </a:rPr>
              <a:t>false</a:t>
            </a:r>
            <a:r>
              <a:rPr lang="en-US" sz="2000" b="1" dirty="0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451590" name="Text Box 6"/>
          <p:cNvSpPr txBox="1">
            <a:spLocks noChangeArrowheads="1"/>
          </p:cNvSpPr>
          <p:nvPr/>
        </p:nvSpPr>
        <p:spPr bwMode="auto">
          <a:xfrm>
            <a:off x="2546350" y="1985317"/>
            <a:ext cx="3322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tabLst>
                <a:tab pos="457200" algn="l"/>
                <a:tab pos="857250" algn="r"/>
                <a:tab pos="971550" algn="l"/>
              </a:tabLst>
            </a:pPr>
            <a:r>
              <a:rPr lang="en-US" dirty="0">
                <a:solidFill>
                  <a:srgbClr val="00539D"/>
                </a:solidFill>
              </a:rPr>
              <a:t>	</a:t>
            </a:r>
            <a:r>
              <a:rPr lang="en-US" sz="2400" b="1" dirty="0">
                <a:solidFill>
                  <a:srgbClr val="0000FF"/>
                </a:solidFill>
              </a:rPr>
              <a:t>	3</a:t>
            </a:r>
            <a:r>
              <a:rPr lang="en-US" sz="2400" b="1" i="1" dirty="0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>
                <a:solidFill>
                  <a:srgbClr val="0000FF"/>
                </a:solidFill>
                <a:ea typeface="Arial" pitchFamily="-97" charset="0"/>
                <a:cs typeface="Arial" pitchFamily="-97" charset="0"/>
              </a:rPr>
              <a:t>≥</a:t>
            </a:r>
            <a:r>
              <a:rPr lang="en-US" sz="2400" b="1" dirty="0">
                <a:solidFill>
                  <a:srgbClr val="0000FF"/>
                </a:solidFill>
              </a:rPr>
              <a:t> 4</a:t>
            </a:r>
            <a:r>
              <a:rPr lang="en-US" sz="2400" b="1" dirty="0" smtClean="0">
                <a:solidFill>
                  <a:srgbClr val="0000FF"/>
                </a:solidFill>
              </a:rPr>
              <a:t>;   </a:t>
            </a:r>
            <a:r>
              <a:rPr lang="en-US" sz="2400" b="1" i="1" dirty="0" err="1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 =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51592" name="Rectangle 8"/>
          <p:cNvSpPr>
            <a:spLocks noChangeArrowheads="1"/>
          </p:cNvSpPr>
          <p:nvPr/>
        </p:nvSpPr>
        <p:spPr bwMode="auto">
          <a:xfrm>
            <a:off x="533400" y="569589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000" b="1" dirty="0">
                <a:solidFill>
                  <a:srgbClr val="00539D"/>
                </a:solidFill>
              </a:rPr>
              <a:t>Answer:</a:t>
            </a:r>
            <a:r>
              <a:rPr lang="en-US" sz="2000" dirty="0">
                <a:solidFill>
                  <a:srgbClr val="E01B22"/>
                </a:solidFill>
              </a:rPr>
              <a:t> 	Since 3 is not greater than or equal to 4, the sentence is </a:t>
            </a:r>
            <a:r>
              <a:rPr lang="en-US" sz="2000" i="1" dirty="0">
                <a:solidFill>
                  <a:srgbClr val="E01B22"/>
                </a:solidFill>
              </a:rPr>
              <a:t>false.</a:t>
            </a:r>
            <a:endParaRPr lang="en-US" sz="2000" dirty="0">
              <a:solidFill>
                <a:srgbClr val="E01B22"/>
              </a:solidFill>
            </a:endParaRPr>
          </a:p>
        </p:txBody>
      </p:sp>
      <p:pic>
        <p:nvPicPr>
          <p:cNvPr id="451596" name="Picture 12" descr="Example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451598" name="Text Box 14"/>
          <p:cNvSpPr txBox="1">
            <a:spLocks noChangeArrowheads="1"/>
          </p:cNvSpPr>
          <p:nvPr/>
        </p:nvSpPr>
        <p:spPr bwMode="auto">
          <a:xfrm>
            <a:off x="563563" y="2890838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tabLst>
                <a:tab pos="514350" algn="l"/>
                <a:tab pos="857250" algn="r"/>
                <a:tab pos="971550" algn="l"/>
                <a:tab pos="2457450" algn="l"/>
              </a:tabLst>
            </a:pPr>
            <a:r>
              <a:rPr lang="en-US" sz="2400" dirty="0"/>
              <a:t>  	3</a:t>
            </a:r>
            <a:r>
              <a:rPr lang="en-US" sz="2400" i="1" dirty="0"/>
              <a:t>x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539D"/>
                </a:solidFill>
                <a:ea typeface="Arial" pitchFamily="-97" charset="0"/>
                <a:cs typeface="Arial" pitchFamily="-97" charset="0"/>
              </a:rPr>
              <a:t>≥</a:t>
            </a:r>
            <a:r>
              <a:rPr lang="en-US" sz="2400" dirty="0" smtClean="0"/>
              <a:t> </a:t>
            </a:r>
            <a:r>
              <a:rPr lang="en-US" sz="2400" dirty="0"/>
              <a:t>4	Write the inequality.</a:t>
            </a:r>
          </a:p>
        </p:txBody>
      </p:sp>
      <p:sp>
        <p:nvSpPr>
          <p:cNvPr id="451599" name="Text Box 15"/>
          <p:cNvSpPr txBox="1">
            <a:spLocks noChangeArrowheads="1"/>
          </p:cNvSpPr>
          <p:nvPr/>
        </p:nvSpPr>
        <p:spPr bwMode="auto">
          <a:xfrm>
            <a:off x="563563" y="3805535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tabLst>
                <a:tab pos="514350" algn="l"/>
                <a:tab pos="971550" algn="l"/>
                <a:tab pos="2457450" algn="l"/>
              </a:tabLst>
            </a:pPr>
            <a:r>
              <a:rPr lang="en-US" sz="2400" dirty="0"/>
              <a:t>3(1)	</a:t>
            </a:r>
            <a:r>
              <a:rPr lang="en-US" sz="2400" dirty="0">
                <a:ea typeface="Arial" pitchFamily="-97" charset="0"/>
                <a:cs typeface="Arial" pitchFamily="-97" charset="0"/>
              </a:rPr>
              <a:t>≥</a:t>
            </a:r>
            <a:r>
              <a:rPr lang="en-US" sz="2400" dirty="0"/>
              <a:t> 4	Replace </a:t>
            </a:r>
            <a:r>
              <a:rPr lang="en-US" sz="2400" i="1" dirty="0" err="1"/>
              <a:t>x</a:t>
            </a:r>
            <a:r>
              <a:rPr lang="en-US" sz="2400" dirty="0"/>
              <a:t> with 1.</a:t>
            </a:r>
          </a:p>
        </p:txBody>
      </p:sp>
      <p:sp>
        <p:nvSpPr>
          <p:cNvPr id="451601" name="Text Box 17"/>
          <p:cNvSpPr txBox="1">
            <a:spLocks noChangeArrowheads="1"/>
          </p:cNvSpPr>
          <p:nvPr/>
        </p:nvSpPr>
        <p:spPr bwMode="auto">
          <a:xfrm>
            <a:off x="563563" y="4812268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tabLst>
                <a:tab pos="514350" algn="l"/>
                <a:tab pos="857250" algn="r"/>
                <a:tab pos="971550" algn="l"/>
                <a:tab pos="2457450" algn="l"/>
              </a:tabLst>
            </a:pPr>
            <a:r>
              <a:rPr lang="en-US" sz="2400" dirty="0"/>
              <a:t>		3</a:t>
            </a:r>
            <a:r>
              <a:rPr lang="en-US" sz="2400" dirty="0" smtClean="0"/>
              <a:t>	 </a:t>
            </a:r>
            <a:r>
              <a:rPr lang="en-US" sz="2400" dirty="0" smtClean="0">
                <a:ea typeface="Arial" pitchFamily="-97" charset="0"/>
                <a:cs typeface="Arial" pitchFamily="-97" charset="0"/>
              </a:rPr>
              <a:t>≥</a:t>
            </a:r>
            <a:r>
              <a:rPr lang="en-US" sz="2400" dirty="0" smtClean="0"/>
              <a:t> </a:t>
            </a:r>
            <a:r>
              <a:rPr lang="en-US" sz="2400" dirty="0"/>
              <a:t>4	Simplify.</a:t>
            </a:r>
          </a:p>
        </p:txBody>
      </p:sp>
      <p:pic>
        <p:nvPicPr>
          <p:cNvPr id="451605" name="Picture 21" descr="LH_8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5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1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1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8" grpId="0" autoUpdateAnimBg="0"/>
      <p:bldP spid="451589" grpId="0" build="p" autoUpdateAnimBg="0" advAuto="0"/>
      <p:bldP spid="451590" grpId="0" autoUpdateAnimBg="0"/>
      <p:bldP spid="451592" grpId="0" build="p" autoUpdateAnimBg="0"/>
      <p:bldP spid="45159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3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Graph an Inequality</a:t>
            </a:r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Graph </a:t>
            </a:r>
            <a:r>
              <a:rPr lang="en-US" sz="2400" b="1" i="1" dirty="0" err="1">
                <a:solidFill>
                  <a:srgbClr val="0000FF"/>
                </a:solidFill>
              </a:rPr>
              <a:t>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  <a:ea typeface="Arial" pitchFamily="-97" charset="0"/>
                <a:cs typeface="Arial" pitchFamily="-97" charset="0"/>
              </a:rPr>
              <a:t>≤</a:t>
            </a:r>
            <a:r>
              <a:rPr lang="en-US" sz="2400" b="1" dirty="0">
                <a:solidFill>
                  <a:srgbClr val="0000FF"/>
                </a:solidFill>
              </a:rPr>
              <a:t> –1 on a number line.</a:t>
            </a: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76200" y="2057400"/>
            <a:ext cx="899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buFontTx/>
              <a:buChar char="-"/>
            </a:pPr>
            <a:r>
              <a:rPr lang="en-US" sz="2400" dirty="0" smtClean="0"/>
              <a:t> Place </a:t>
            </a:r>
            <a:r>
              <a:rPr lang="en-US" sz="2400" dirty="0"/>
              <a:t>a closed circle at –1</a:t>
            </a:r>
            <a:r>
              <a:rPr lang="en-US" sz="2400" dirty="0" smtClean="0"/>
              <a:t>.</a:t>
            </a:r>
          </a:p>
          <a:p>
            <a:pPr marL="342900"/>
            <a:endParaRPr lang="en-US" sz="1000" dirty="0" smtClean="0"/>
          </a:p>
          <a:p>
            <a:pPr marL="342900"/>
            <a:r>
              <a:rPr lang="en-US" sz="2400" dirty="0" smtClean="0"/>
              <a:t>- Then </a:t>
            </a:r>
            <a:r>
              <a:rPr lang="en-US" sz="2400" dirty="0"/>
              <a:t>draw a line and an arrow to the left.</a:t>
            </a:r>
          </a:p>
        </p:txBody>
      </p:sp>
      <p:sp>
        <p:nvSpPr>
          <p:cNvPr id="445448" name="Rectangle 8"/>
          <p:cNvSpPr>
            <a:spLocks noChangeArrowheads="1"/>
          </p:cNvSpPr>
          <p:nvPr/>
        </p:nvSpPr>
        <p:spPr bwMode="auto">
          <a:xfrm>
            <a:off x="533400" y="3608388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539D"/>
                </a:solidFill>
              </a:rPr>
              <a:t>Answer:</a:t>
            </a:r>
            <a:r>
              <a:rPr lang="en-US" sz="2400" dirty="0">
                <a:solidFill>
                  <a:srgbClr val="E01B22"/>
                </a:solidFill>
              </a:rPr>
              <a:t> </a:t>
            </a:r>
            <a:r>
              <a:rPr lang="en-US" dirty="0">
                <a:solidFill>
                  <a:srgbClr val="E01B22"/>
                </a:solidFill>
              </a:rPr>
              <a:t>	</a:t>
            </a:r>
          </a:p>
        </p:txBody>
      </p:sp>
      <p:pic>
        <p:nvPicPr>
          <p:cNvPr id="445452" name="Picture 12" descr="Example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445458" name="Picture 18" descr="10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6125" y="3968750"/>
            <a:ext cx="4259263" cy="2157413"/>
          </a:xfrm>
          <a:prstGeom prst="rect">
            <a:avLst/>
          </a:prstGeom>
          <a:noFill/>
        </p:spPr>
      </p:pic>
      <p:pic>
        <p:nvPicPr>
          <p:cNvPr id="445459" name="Picture 19" descr="LH_8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5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autoUpdateAnimBg="0"/>
      <p:bldP spid="445445" grpId="0" build="p" autoUpdateAnimBg="0" advAuto="0"/>
      <p:bldP spid="445446" grpId="0" build="p" autoUpdateAnimBg="0"/>
      <p:bldP spid="44544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Graph an Inequality</a:t>
            </a:r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539D"/>
                </a:solidFill>
              </a:rPr>
              <a:t>Graph </a:t>
            </a:r>
            <a:r>
              <a:rPr lang="en-US" sz="2400" b="1" i="1" dirty="0" err="1">
                <a:solidFill>
                  <a:srgbClr val="00539D"/>
                </a:solidFill>
              </a:rPr>
              <a:t>n</a:t>
            </a:r>
            <a:r>
              <a:rPr lang="en-US" sz="2400" b="1" dirty="0">
                <a:solidFill>
                  <a:srgbClr val="00539D"/>
                </a:solidFill>
              </a:rPr>
              <a:t> &gt; –1 on a number line.</a:t>
            </a:r>
          </a:p>
        </p:txBody>
      </p:sp>
      <p:sp>
        <p:nvSpPr>
          <p:cNvPr id="463879" name="Rectangle 7"/>
          <p:cNvSpPr>
            <a:spLocks noChangeArrowheads="1"/>
          </p:cNvSpPr>
          <p:nvPr/>
        </p:nvSpPr>
        <p:spPr bwMode="auto">
          <a:xfrm>
            <a:off x="533400" y="333369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000" b="1" dirty="0">
                <a:solidFill>
                  <a:srgbClr val="00539D"/>
                </a:solidFill>
              </a:rPr>
              <a:t>Answer:</a:t>
            </a:r>
            <a:r>
              <a:rPr lang="en-US" sz="2000" dirty="0">
                <a:solidFill>
                  <a:srgbClr val="E01B22"/>
                </a:solidFill>
              </a:rPr>
              <a:t> </a:t>
            </a:r>
            <a:r>
              <a:rPr lang="en-US" dirty="0">
                <a:solidFill>
                  <a:srgbClr val="E01B22"/>
                </a:solidFill>
              </a:rPr>
              <a:t>	</a:t>
            </a:r>
          </a:p>
        </p:txBody>
      </p:sp>
      <p:pic>
        <p:nvPicPr>
          <p:cNvPr id="463882" name="Picture 10" descr="Exampl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463885" name="Text Box 13"/>
          <p:cNvSpPr txBox="1">
            <a:spLocks noChangeArrowheads="1"/>
          </p:cNvSpPr>
          <p:nvPr/>
        </p:nvSpPr>
        <p:spPr bwMode="auto">
          <a:xfrm>
            <a:off x="228600" y="2205335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/>
            <a:r>
              <a:rPr lang="en-US" sz="2400" dirty="0" smtClean="0"/>
              <a:t>- Place </a:t>
            </a:r>
            <a:r>
              <a:rPr lang="en-US" sz="2400" dirty="0"/>
              <a:t>an open circle at –1</a:t>
            </a:r>
            <a:r>
              <a:rPr lang="en-US" sz="2400" dirty="0" smtClean="0"/>
              <a:t>.</a:t>
            </a:r>
          </a:p>
          <a:p>
            <a:pPr marL="342900"/>
            <a:endParaRPr lang="en-US" sz="1000" dirty="0" smtClean="0"/>
          </a:p>
          <a:p>
            <a:pPr marL="342900"/>
            <a:r>
              <a:rPr lang="en-US" sz="2400" dirty="0" smtClean="0"/>
              <a:t>- Then </a:t>
            </a:r>
            <a:r>
              <a:rPr lang="en-US" sz="2400" dirty="0"/>
              <a:t>draw a line and an arrow to the right.</a:t>
            </a:r>
          </a:p>
        </p:txBody>
      </p:sp>
      <p:pic>
        <p:nvPicPr>
          <p:cNvPr id="463889" name="Picture 17" descr="10-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6438" y="4056063"/>
            <a:ext cx="4149725" cy="2116137"/>
          </a:xfrm>
          <a:prstGeom prst="rect">
            <a:avLst/>
          </a:prstGeom>
          <a:noFill/>
        </p:spPr>
      </p:pic>
      <p:pic>
        <p:nvPicPr>
          <p:cNvPr id="463890" name="Picture 18" descr="LH_8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3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3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3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6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6" grpId="0" autoUpdateAnimBg="0"/>
      <p:bldP spid="463877" grpId="0" build="p" autoUpdateAnimBg="0" advAuto="0"/>
      <p:bldP spid="463879" grpId="0" build="p" autoUpdateAnimBg="0"/>
      <p:bldP spid="46388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55653" name="Oval 5"/>
          <p:cNvSpPr>
            <a:spLocks noChangeArrowheads="1"/>
          </p:cNvSpPr>
          <p:nvPr/>
        </p:nvSpPr>
        <p:spPr bwMode="auto">
          <a:xfrm>
            <a:off x="924856" y="3006896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911256"/>
            <a:ext cx="2790825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a 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&lt; 10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a </a:t>
            </a:r>
            <a:r>
              <a:rPr lang="pt-BR" sz="28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≤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 10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a </a:t>
            </a:r>
            <a:r>
              <a:rPr lang="pt-BR" sz="28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&gt;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 10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a </a:t>
            </a:r>
            <a:r>
              <a:rPr lang="pt-BR" sz="28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≥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 10</a:t>
            </a:r>
          </a:p>
        </p:txBody>
      </p:sp>
      <p:sp>
        <p:nvSpPr>
          <p:cNvPr id="155655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01B22"/>
                </a:solidFill>
              </a:rPr>
              <a:t>SPORTS</a:t>
            </a: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b="1" dirty="0">
                <a:solidFill>
                  <a:srgbClr val="00539D"/>
                </a:solidFill>
              </a:rPr>
              <a:t>Members of the peewee football team must be under 10 years old. Write an inequality for the sentence.</a:t>
            </a:r>
          </a:p>
        </p:txBody>
      </p:sp>
      <p:pic>
        <p:nvPicPr>
          <p:cNvPr id="155656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55657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55661" name="Picture 13" descr="LH_8-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  <p:bldP spid="155654" grpId="0" autoUpdateAnimBg="0"/>
      <p:bldP spid="15565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947811" y="4769239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72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63267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h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&lt; 300</a:t>
            </a:r>
            <a:endParaRPr lang="pt-BR" sz="2400" b="1" i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h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≤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300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h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&gt; 300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h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≥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300</a:t>
            </a:r>
          </a:p>
        </p:txBody>
      </p:sp>
      <p:sp>
        <p:nvSpPr>
          <p:cNvPr id="158727" name="TPQuestion"/>
          <p:cNvSpPr>
            <a:spLocks noChangeArrowheads="1"/>
          </p:cNvSpPr>
          <p:nvPr/>
        </p:nvSpPr>
        <p:spPr bwMode="auto">
          <a:xfrm>
            <a:off x="533400" y="1504950"/>
            <a:ext cx="8172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01B22"/>
                </a:solidFill>
                <a:ea typeface="Times New Roman" pitchFamily="-97" charset="0"/>
                <a:cs typeface="Times New Roman" pitchFamily="-97" charset="0"/>
              </a:rPr>
              <a:t>CONSTRUCTION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 The new building must be over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300 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feet tall. Write an inequality for the sentence. </a:t>
            </a:r>
          </a:p>
        </p:txBody>
      </p:sp>
      <p:pic>
        <p:nvPicPr>
          <p:cNvPr id="158728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58729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58733" name="Picture 13" descr="LH_8-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26" grpId="0" autoUpdateAnimBg="0"/>
      <p:bldP spid="1587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17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8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87431" name="Oval 7"/>
          <p:cNvSpPr>
            <a:spLocks noChangeArrowheads="1"/>
          </p:cNvSpPr>
          <p:nvPr/>
        </p:nvSpPr>
        <p:spPr bwMode="auto">
          <a:xfrm>
            <a:off x="1088697" y="5970438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3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009900"/>
            <a:ext cx="279082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15 yd</a:t>
            </a:r>
            <a:r>
              <a:rPr lang="pt-BR" sz="2400" b="1" baseline="40000" dirty="0">
                <a:solidFill>
                  <a:schemeClr val="tx1"/>
                </a:solidFill>
                <a:sym typeface="Symbol" pitchFamily="-97" charset="2"/>
              </a:rPr>
              <a:t>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52.5 yd</a:t>
            </a:r>
            <a:r>
              <a:rPr lang="pt-BR" sz="2400" b="1" baseline="40000" dirty="0">
                <a:solidFill>
                  <a:schemeClr val="tx1"/>
                </a:solidFill>
                <a:sym typeface="Symbol" pitchFamily="-97" charset="2"/>
              </a:rPr>
              <a:t>3</a:t>
            </a:r>
            <a:endParaRPr lang="pt-BR" sz="2400" b="1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71 yd</a:t>
            </a:r>
            <a:r>
              <a:rPr lang="pt-BR" sz="2400" b="1" baseline="40000" dirty="0">
                <a:solidFill>
                  <a:schemeClr val="tx1"/>
                </a:solidFill>
                <a:sym typeface="Symbol" pitchFamily="-97" charset="2"/>
              </a:rPr>
              <a:t>3</a:t>
            </a:r>
            <a:endParaRPr lang="pt-BR" sz="2400" b="1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105 yd</a:t>
            </a:r>
            <a:r>
              <a:rPr lang="pt-BR" sz="2400" b="1" baseline="40000" dirty="0">
                <a:solidFill>
                  <a:schemeClr val="tx1"/>
                </a:solidFill>
                <a:sym typeface="Symbol" pitchFamily="-97" charset="2"/>
              </a:rPr>
              <a:t>3</a:t>
            </a:r>
          </a:p>
        </p:txBody>
      </p:sp>
      <p:sp>
        <p:nvSpPr>
          <p:cNvPr id="487433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Find the volume of a rectangular prism with length 3 yd, width 5 yd, and height 7 yd. Round to the nearest tenth if necessary.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Chapter 7)</a:t>
            </a:r>
          </a:p>
        </p:txBody>
      </p:sp>
      <p:pic>
        <p:nvPicPr>
          <p:cNvPr id="31760" name="Picture 16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xample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31" grpId="0" animBg="1"/>
      <p:bldP spid="487432" grpId="0" autoUpdateAnimBg="0"/>
      <p:bldP spid="48743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937544" y="4094882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0113" y="3068067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p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&gt; 7</a:t>
            </a:r>
            <a:endParaRPr lang="pt-BR" sz="2400" b="1" i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p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≥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7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p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&lt; 7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p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≤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7</a:t>
            </a:r>
          </a:p>
        </p:txBody>
      </p:sp>
      <p:sp>
        <p:nvSpPr>
          <p:cNvPr id="161799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01B22"/>
                </a:solidFill>
              </a:rPr>
              <a:t>SOFTBALL</a:t>
            </a:r>
            <a:r>
              <a:rPr lang="en-US" sz="2400" b="1" dirty="0">
                <a:solidFill>
                  <a:srgbClr val="FFEB55"/>
                </a:solidFill>
              </a:rPr>
              <a:t>  </a:t>
            </a:r>
            <a:r>
              <a:rPr lang="en-US" sz="2400" b="1" dirty="0">
                <a:solidFill>
                  <a:srgbClr val="00539D"/>
                </a:solidFill>
              </a:rPr>
              <a:t>The home team needs at least 7 points to win. Which of the following inequalities describes how many points are needed to win?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61800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61801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61805" name="Picture 13" descr="LH_8-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  <p:bldP spid="161798" grpId="0" autoUpdateAnimBg="0"/>
      <p:bldP spid="1617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4869" name="Oval 5"/>
          <p:cNvSpPr>
            <a:spLocks noChangeArrowheads="1"/>
          </p:cNvSpPr>
          <p:nvPr/>
        </p:nvSpPr>
        <p:spPr bwMode="auto">
          <a:xfrm>
            <a:off x="924856" y="39385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915667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en-US" sz="2400" b="1" i="1" dirty="0" err="1">
                <a:solidFill>
                  <a:schemeClr val="tx1"/>
                </a:solidFill>
              </a:rPr>
              <a:t>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</a:rPr>
              <a:t>&lt; 10,000</a:t>
            </a:r>
            <a:endParaRPr lang="pt-BR" sz="2400" b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en-US" sz="2400" b="1" i="1" dirty="0" err="1">
                <a:solidFill>
                  <a:schemeClr val="tx1"/>
                </a:solidFill>
              </a:rPr>
              <a:t>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</a:rPr>
              <a:t>≤ 10,000</a:t>
            </a:r>
            <a:endParaRPr lang="pt-BR" sz="2400" b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en-US" sz="2400" b="1" i="1" dirty="0" err="1">
                <a:solidFill>
                  <a:schemeClr val="tx1"/>
                </a:solidFill>
              </a:rPr>
              <a:t>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</a:rPr>
              <a:t>&gt; 10,000</a:t>
            </a:r>
            <a:endParaRPr lang="pt-BR" sz="2400" b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en-US" sz="2400" b="1" i="1" dirty="0" err="1">
                <a:solidFill>
                  <a:schemeClr val="tx1"/>
                </a:solidFill>
              </a:rPr>
              <a:t>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</a:rPr>
              <a:t>≥ 10,000</a:t>
            </a:r>
            <a:endParaRPr lang="pt-BR" sz="2400" b="1" dirty="0">
              <a:solidFill>
                <a:schemeClr val="tx1"/>
              </a:solidFill>
              <a:ea typeface="Arial" pitchFamily="-97" charset="0"/>
              <a:cs typeface="Arial" pitchFamily="-97" charset="0"/>
            </a:endParaRPr>
          </a:p>
        </p:txBody>
      </p:sp>
      <p:sp>
        <p:nvSpPr>
          <p:cNvPr id="164871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01B22"/>
                </a:solidFill>
              </a:rPr>
              <a:t>CAPACITY</a:t>
            </a: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b="1" dirty="0">
                <a:solidFill>
                  <a:srgbClr val="00539D"/>
                </a:solidFill>
              </a:rPr>
              <a:t>A football stadium can hold a maximum of 10,000 people. Write an inequality for the sentence.</a:t>
            </a:r>
          </a:p>
        </p:txBody>
      </p:sp>
      <p:pic>
        <p:nvPicPr>
          <p:cNvPr id="16487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64874" name="Picture 10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64877" name="Picture 13" descr="LH_8-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animBg="1"/>
      <p:bldP spid="164870" grpId="0" autoUpdateAnimBg="0"/>
      <p:bldP spid="16487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732588" y="4473575"/>
            <a:ext cx="982662" cy="57943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74118" name="Oval 6"/>
          <p:cNvSpPr>
            <a:spLocks noChangeArrowheads="1"/>
          </p:cNvSpPr>
          <p:nvPr/>
        </p:nvSpPr>
        <p:spPr bwMode="auto">
          <a:xfrm>
            <a:off x="956594" y="4296704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4119" name="TPQuestion"/>
          <p:cNvSpPr>
            <a:spLocks noChangeArrowheads="1"/>
          </p:cNvSpPr>
          <p:nvPr/>
        </p:nvSpPr>
        <p:spPr bwMode="auto">
          <a:xfrm>
            <a:off x="457200" y="14478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</a:rPr>
              <a:t>For the given value, state whether the inequality is </a:t>
            </a:r>
            <a:r>
              <a:rPr lang="en-US" sz="2400" b="1" i="1" dirty="0">
                <a:solidFill>
                  <a:srgbClr val="00539D"/>
                </a:solidFill>
              </a:rPr>
              <a:t>true</a:t>
            </a:r>
            <a:r>
              <a:rPr lang="en-US" sz="2400" b="1" dirty="0">
                <a:solidFill>
                  <a:srgbClr val="00539D"/>
                </a:solidFill>
              </a:rPr>
              <a:t> or </a:t>
            </a:r>
            <a:r>
              <a:rPr lang="en-US" sz="2400" b="1" i="1" dirty="0">
                <a:solidFill>
                  <a:srgbClr val="00539D"/>
                </a:solidFill>
              </a:rPr>
              <a:t>false</a:t>
            </a:r>
            <a:r>
              <a:rPr lang="en-US" sz="2400" b="1" dirty="0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474120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474121" name="Picture 9" descr="Example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474122" name="Text Box 10"/>
          <p:cNvSpPr txBox="1">
            <a:spLocks noChangeArrowheads="1"/>
          </p:cNvSpPr>
          <p:nvPr/>
        </p:nvSpPr>
        <p:spPr bwMode="auto">
          <a:xfrm>
            <a:off x="2992438" y="2168525"/>
            <a:ext cx="2951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 – 5 &lt; 8;</a:t>
            </a:r>
            <a:r>
              <a:rPr lang="en-US" sz="2400" b="1" dirty="0" smtClean="0">
                <a:solidFill>
                  <a:srgbClr val="0000FF"/>
                </a:solidFill>
              </a:rPr>
              <a:t>    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= 16</a:t>
            </a:r>
          </a:p>
        </p:txBody>
      </p:sp>
      <p:sp>
        <p:nvSpPr>
          <p:cNvPr id="474123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524071"/>
            <a:ext cx="2790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true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false</a:t>
            </a:r>
          </a:p>
        </p:txBody>
      </p:sp>
      <p:pic>
        <p:nvPicPr>
          <p:cNvPr id="474127" name="Picture 15" descr="LH_8-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7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7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8" grpId="0" animBg="1"/>
      <p:bldP spid="474119" grpId="0" autoUpdateAnimBg="0"/>
      <p:bldP spid="474122" grpId="0" autoUpdateAnimBg="0"/>
      <p:bldP spid="47412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911975" y="4833938"/>
            <a:ext cx="1235075" cy="579437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75142" name="Oval 6"/>
          <p:cNvSpPr>
            <a:spLocks noChangeArrowheads="1"/>
          </p:cNvSpPr>
          <p:nvPr/>
        </p:nvSpPr>
        <p:spPr bwMode="auto">
          <a:xfrm>
            <a:off x="952166" y="307663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475143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998788"/>
            <a:ext cx="2790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true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false</a:t>
            </a:r>
          </a:p>
        </p:txBody>
      </p:sp>
      <p:sp>
        <p:nvSpPr>
          <p:cNvPr id="475144" name="TPQuestion"/>
          <p:cNvSpPr>
            <a:spLocks noChangeArrowheads="1"/>
          </p:cNvSpPr>
          <p:nvPr/>
        </p:nvSpPr>
        <p:spPr bwMode="auto">
          <a:xfrm>
            <a:off x="341312" y="150495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</a:rPr>
              <a:t>For the given value, state whether the inequality is </a:t>
            </a:r>
            <a:r>
              <a:rPr lang="en-US" sz="2400" b="1" i="1" dirty="0">
                <a:solidFill>
                  <a:srgbClr val="00539D"/>
                </a:solidFill>
              </a:rPr>
              <a:t>true</a:t>
            </a:r>
            <a:r>
              <a:rPr lang="en-US" sz="2400" b="1" dirty="0">
                <a:solidFill>
                  <a:srgbClr val="00539D"/>
                </a:solidFill>
              </a:rPr>
              <a:t> or </a:t>
            </a:r>
            <a:r>
              <a:rPr lang="en-US" sz="2400" b="1" i="1" dirty="0">
                <a:solidFill>
                  <a:srgbClr val="00539D"/>
                </a:solidFill>
              </a:rPr>
              <a:t>false</a:t>
            </a:r>
            <a:r>
              <a:rPr lang="en-US" sz="2400" b="1" dirty="0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475145" name="Picture 9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475147" name="Picture 11" descr="Example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495425"/>
            <a:ext cx="457200" cy="457200"/>
          </a:xfrm>
          <a:prstGeom prst="rect">
            <a:avLst/>
          </a:prstGeom>
          <a:noFill/>
        </p:spPr>
      </p:pic>
      <p:sp>
        <p:nvSpPr>
          <p:cNvPr id="475148" name="Text Box 12"/>
          <p:cNvSpPr txBox="1">
            <a:spLocks noChangeArrowheads="1"/>
          </p:cNvSpPr>
          <p:nvPr/>
        </p:nvSpPr>
        <p:spPr bwMode="auto">
          <a:xfrm>
            <a:off x="3916363" y="2179638"/>
            <a:ext cx="2484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tabLst>
                <a:tab pos="457200" algn="l"/>
                <a:tab pos="971550" algn="l"/>
              </a:tabLst>
            </a:pPr>
            <a:r>
              <a:rPr lang="en-US" sz="2400" b="1" i="1" dirty="0">
                <a:solidFill>
                  <a:srgbClr val="0000FF"/>
                </a:solidFill>
              </a:rPr>
              <a:t>2x </a:t>
            </a:r>
            <a:r>
              <a:rPr lang="en-US" sz="2400" b="1" dirty="0">
                <a:solidFill>
                  <a:srgbClr val="0000FF"/>
                </a:solidFill>
                <a:ea typeface="Arial" pitchFamily="-97" charset="0"/>
                <a:cs typeface="Arial" pitchFamily="-97" charset="0"/>
              </a:rPr>
              <a:t>≥</a:t>
            </a:r>
            <a:r>
              <a:rPr lang="en-US" sz="2400" b="1" dirty="0">
                <a:solidFill>
                  <a:srgbClr val="0000FF"/>
                </a:solidFill>
              </a:rPr>
              <a:t> 9;</a:t>
            </a:r>
            <a:r>
              <a:rPr lang="en-US" sz="2400" b="1" dirty="0" smtClean="0">
                <a:solidFill>
                  <a:srgbClr val="0000FF"/>
                </a:solidFill>
              </a:rPr>
              <a:t>  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x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= 5</a:t>
            </a:r>
          </a:p>
        </p:txBody>
      </p:sp>
      <p:pic>
        <p:nvPicPr>
          <p:cNvPr id="475151" name="Picture 15" descr="LH_8-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7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7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2" grpId="0" animBg="1" autoUpdateAnimBg="0"/>
      <p:bldP spid="475143" grpId="0" autoUpdateAnimBg="0"/>
      <p:bldP spid="475144" grpId="0" autoUpdateAnimBg="0"/>
      <p:bldP spid="47514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45" name="Picture 9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449549" name="Picture 13" descr="Example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449555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2967335"/>
            <a:ext cx="2790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Answer:</a:t>
            </a:r>
            <a:endParaRPr lang="pt-BR" sz="2400" b="1" dirty="0">
              <a:solidFill>
                <a:schemeClr val="tx1"/>
              </a:solidFill>
              <a:sym typeface="Arial" pitchFamily="-97" charset="0"/>
            </a:endParaRPr>
          </a:p>
        </p:txBody>
      </p:sp>
      <p:sp>
        <p:nvSpPr>
          <p:cNvPr id="449556" name="TPQuestion"/>
          <p:cNvSpPr>
            <a:spLocks noChangeArrowheads="1"/>
          </p:cNvSpPr>
          <p:nvPr/>
        </p:nvSpPr>
        <p:spPr bwMode="auto">
          <a:xfrm>
            <a:off x="533400" y="1504950"/>
            <a:ext cx="8172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</a:rPr>
              <a:t>Graph </a:t>
            </a:r>
            <a:r>
              <a:rPr lang="en-US" sz="2400" b="1" i="1" dirty="0" err="1">
                <a:solidFill>
                  <a:srgbClr val="00539D"/>
                </a:solidFill>
              </a:rPr>
              <a:t>n</a:t>
            </a:r>
            <a:r>
              <a:rPr lang="en-US" sz="2400" b="1" dirty="0">
                <a:solidFill>
                  <a:srgbClr val="00539D"/>
                </a:solidFill>
              </a:rPr>
              <a:t> </a:t>
            </a:r>
            <a:r>
              <a:rPr lang="en-US" sz="2400" b="1" dirty="0">
                <a:solidFill>
                  <a:srgbClr val="00539D"/>
                </a:solidFill>
                <a:ea typeface="Arial" pitchFamily="-97" charset="0"/>
                <a:cs typeface="Arial" pitchFamily="-97" charset="0"/>
              </a:rPr>
              <a:t>≤</a:t>
            </a:r>
            <a:r>
              <a:rPr lang="en-US" sz="2400" b="1" dirty="0">
                <a:solidFill>
                  <a:srgbClr val="00539D"/>
                </a:solidFill>
              </a:rPr>
              <a:t> –3 on a number line.</a:t>
            </a:r>
          </a:p>
        </p:txBody>
      </p:sp>
      <p:pic>
        <p:nvPicPr>
          <p:cNvPr id="449557" name="Picture 21" descr="10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3989388"/>
            <a:ext cx="4487862" cy="704850"/>
          </a:xfrm>
          <a:prstGeom prst="rect">
            <a:avLst/>
          </a:prstGeom>
          <a:noFill/>
        </p:spPr>
      </p:pic>
      <p:pic>
        <p:nvPicPr>
          <p:cNvPr id="449558" name="Picture 22" descr="LH_8-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4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55" grpId="0" autoUpdateAnimBg="0"/>
      <p:bldP spid="44955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6" name="Picture 8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467981" name="Picture 13" descr="Example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467987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3297237"/>
            <a:ext cx="2790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Answer:</a:t>
            </a:r>
          </a:p>
        </p:txBody>
      </p:sp>
      <p:sp>
        <p:nvSpPr>
          <p:cNvPr id="467988" name="TPQuestion"/>
          <p:cNvSpPr>
            <a:spLocks noChangeArrowheads="1"/>
          </p:cNvSpPr>
          <p:nvPr/>
        </p:nvSpPr>
        <p:spPr bwMode="auto">
          <a:xfrm>
            <a:off x="533400" y="1447740"/>
            <a:ext cx="8172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</a:rPr>
              <a:t>Graph </a:t>
            </a:r>
            <a:r>
              <a:rPr lang="en-US" sz="2400" b="1" i="1" dirty="0" err="1">
                <a:solidFill>
                  <a:srgbClr val="00539D"/>
                </a:solidFill>
              </a:rPr>
              <a:t>n</a:t>
            </a:r>
            <a:r>
              <a:rPr lang="en-US" sz="2400" b="1" dirty="0">
                <a:solidFill>
                  <a:srgbClr val="00539D"/>
                </a:solidFill>
              </a:rPr>
              <a:t> &gt; –3 on a number line.</a:t>
            </a:r>
          </a:p>
        </p:txBody>
      </p:sp>
      <p:pic>
        <p:nvPicPr>
          <p:cNvPr id="467989" name="Picture 21" descr="10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1963" y="4552950"/>
            <a:ext cx="4543425" cy="704850"/>
          </a:xfrm>
          <a:prstGeom prst="rect">
            <a:avLst/>
          </a:prstGeom>
          <a:noFill/>
        </p:spPr>
      </p:pic>
      <p:pic>
        <p:nvPicPr>
          <p:cNvPr id="467990" name="Picture 22" descr="LH_8-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6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6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87" grpId="0" autoUpdateAnimBg="0"/>
      <p:bldP spid="46798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77" name="Picture 17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8964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168965" name="Picture 5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168966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168968" name="Picture 8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168975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68976" name="Picture 16" descr="Math NAV-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3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9445" name="Oval 5"/>
          <p:cNvSpPr>
            <a:spLocks noChangeArrowheads="1"/>
          </p:cNvSpPr>
          <p:nvPr/>
        </p:nvSpPr>
        <p:spPr bwMode="auto">
          <a:xfrm>
            <a:off x="1065815" y="46243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613025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8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y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– 3</a:t>
            </a:r>
            <a:endParaRPr lang="pt-BR" sz="2400" b="1" i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y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– 24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8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y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– 24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8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y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+ 24</a:t>
            </a:r>
          </a:p>
        </p:txBody>
      </p:sp>
      <p:sp>
        <p:nvSpPr>
          <p:cNvPr id="189447" name="TPQuestion"/>
          <p:cNvSpPr>
            <a:spLocks noChangeArrowheads="1"/>
          </p:cNvSpPr>
          <p:nvPr/>
        </p:nvSpPr>
        <p:spPr bwMode="auto">
          <a:xfrm>
            <a:off x="1143000" y="1600200"/>
            <a:ext cx="72923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Use the Distributive Property to rewrite the expression</a:t>
            </a: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	8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– 3).</a:t>
            </a:r>
          </a:p>
        </p:txBody>
      </p:sp>
      <p:sp>
        <p:nvSpPr>
          <p:cNvPr id="39951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8-1)</a:t>
            </a:r>
          </a:p>
        </p:txBody>
      </p:sp>
      <p:pic>
        <p:nvPicPr>
          <p:cNvPr id="39952" name="Picture 18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Exampl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13426" y="165735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6" grpId="0" autoUpdateAnimBg="0"/>
      <p:bldP spid="1894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2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2517" name="Oval 5"/>
          <p:cNvSpPr>
            <a:spLocks noChangeArrowheads="1"/>
          </p:cNvSpPr>
          <p:nvPr/>
        </p:nvSpPr>
        <p:spPr bwMode="auto">
          <a:xfrm>
            <a:off x="1065815" y="262386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566987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3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h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– 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–3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h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+ 3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–3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h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– 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3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h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+ 3</a:t>
            </a:r>
          </a:p>
        </p:txBody>
      </p:sp>
      <p:sp>
        <p:nvSpPr>
          <p:cNvPr id="192519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Simplify:   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14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h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– 3 – </a:t>
            </a: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11</a:t>
            </a:r>
            <a:r>
              <a:rPr lang="en-US" sz="2400" b="1" i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h</a:t>
            </a:r>
            <a:endParaRPr lang="en-US" sz="2400" b="1" i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46095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8-1)</a:t>
            </a:r>
          </a:p>
        </p:txBody>
      </p:sp>
      <p:pic>
        <p:nvPicPr>
          <p:cNvPr id="46096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Example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nimBg="1"/>
      <p:bldP spid="192518" grpId="0" autoUpdateAnimBg="0"/>
      <p:bldP spid="1925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2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8661" name="Oval 5"/>
          <p:cNvSpPr>
            <a:spLocks noChangeArrowheads="1"/>
          </p:cNvSpPr>
          <p:nvPr/>
        </p:nvSpPr>
        <p:spPr bwMode="auto">
          <a:xfrm>
            <a:off x="1066800" y="2458768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6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–16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–6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6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16</a:t>
            </a:r>
          </a:p>
        </p:txBody>
      </p:sp>
      <p:sp>
        <p:nvSpPr>
          <p:cNvPr id="198663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Solve:   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–5 + 2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a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– 3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a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= </a:t>
            </a: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11</a:t>
            </a:r>
            <a:endParaRPr lang="en-US" sz="2400" b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58383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8-2)</a:t>
            </a:r>
          </a:p>
        </p:txBody>
      </p:sp>
      <p:pic>
        <p:nvPicPr>
          <p:cNvPr id="58384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0" descr="Example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9288" y="1724025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animBg="1"/>
      <p:bldP spid="198662" grpId="0" autoUpdateAnimBg="0"/>
      <p:bldP spid="19866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24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25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4021" name="Oval 5"/>
          <p:cNvSpPr>
            <a:spLocks noChangeArrowheads="1"/>
          </p:cNvSpPr>
          <p:nvPr/>
        </p:nvSpPr>
        <p:spPr bwMode="auto">
          <a:xfrm>
            <a:off x="1020051" y="5515903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23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Solve:    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8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b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– 12 = </a:t>
            </a: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5</a:t>
            </a:r>
            <a:r>
              <a:rPr lang="en-US" sz="2400" b="1" i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b</a:t>
            </a:r>
            <a:endParaRPr lang="en-US" sz="2400" b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76814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8-4)</a:t>
            </a:r>
          </a:p>
        </p:txBody>
      </p:sp>
      <p:pic>
        <p:nvPicPr>
          <p:cNvPr id="76815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66800" y="2400300"/>
            <a:ext cx="2790825" cy="3532191"/>
            <a:chOff x="672" y="1512"/>
            <a:chExt cx="1758" cy="2225"/>
          </a:xfrm>
        </p:grpSpPr>
        <p:sp>
          <p:nvSpPr>
            <p:cNvPr id="76817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512"/>
              <a:ext cx="1758" cy="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AutoNum type="alphaUcPeriod"/>
              </a:pPr>
              <a:r>
                <a:rPr lang="pt-BR" sz="2400" smtClean="0">
                  <a:solidFill>
                    <a:schemeClr val="tx1"/>
                  </a:solidFill>
                  <a:sym typeface="Arial" pitchFamily="-97" charset="0"/>
                </a:rPr>
                <a:t> –</a:t>
              </a:r>
              <a:r>
                <a:rPr lang="pt-BR" sz="2400" dirty="0">
                  <a:solidFill>
                    <a:schemeClr val="tx1"/>
                  </a:solidFill>
                  <a:sym typeface="Arial" pitchFamily="-97" charset="0"/>
                </a:rPr>
                <a:t>4</a:t>
              </a:r>
              <a:endParaRPr lang="pt-BR" sz="2400" dirty="0" smtClean="0">
                <a:solidFill>
                  <a:schemeClr val="tx1"/>
                </a:solidFill>
                <a:sym typeface="Arial" pitchFamily="-97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AutoNum type="alphaUcPeriod"/>
              </a:pPr>
              <a:endParaRPr lang="pt-BR" sz="500" b="1" dirty="0" smtClean="0">
                <a:solidFill>
                  <a:srgbClr val="00539D"/>
                </a:solidFill>
                <a:sym typeface="Arial" pitchFamily="-97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AutoNum type="alphaUcPeriod"/>
              </a:pPr>
              <a:r>
                <a:rPr lang="pt-BR" b="1" dirty="0" smtClean="0">
                  <a:solidFill>
                    <a:srgbClr val="00539D"/>
                  </a:solidFill>
                  <a:sym typeface="Arial" pitchFamily="-97" charset="0"/>
                </a:rPr>
                <a:t>B</a:t>
              </a:r>
              <a:r>
                <a:rPr lang="pt-BR" b="1" dirty="0">
                  <a:solidFill>
                    <a:srgbClr val="00539D"/>
                  </a:solidFill>
                  <a:sym typeface="Arial" pitchFamily="-97" charset="0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Arial" pitchFamily="-97" charset="0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Arial" pitchFamily="-97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500" b="1" dirty="0" smtClean="0">
                <a:solidFill>
                  <a:srgbClr val="00539D"/>
                </a:solidFill>
                <a:sym typeface="Arial" pitchFamily="-97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Arial" pitchFamily="-97" charset="0"/>
                </a:rPr>
                <a:t>C</a:t>
              </a:r>
              <a:r>
                <a:rPr lang="pt-BR" b="1" dirty="0">
                  <a:solidFill>
                    <a:srgbClr val="00539D"/>
                  </a:solidFill>
                  <a:sym typeface="Arial" pitchFamily="-97" charset="0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Arial" pitchFamily="-97" charset="0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Arial" pitchFamily="-97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500" b="1" dirty="0" smtClean="0">
                <a:solidFill>
                  <a:srgbClr val="00539D"/>
                </a:solidFill>
                <a:sym typeface="Arial" pitchFamily="-97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Arial" pitchFamily="-97" charset="0"/>
                </a:rPr>
                <a:t>D</a:t>
              </a:r>
              <a:r>
                <a:rPr lang="pt-BR" b="1" dirty="0">
                  <a:solidFill>
                    <a:srgbClr val="00539D"/>
                  </a:solidFill>
                  <a:sym typeface="Arial" pitchFamily="-97" charset="0"/>
                </a:rPr>
                <a:t>.</a:t>
              </a:r>
              <a:r>
                <a:rPr lang="pt-BR" b="1" dirty="0" smtClean="0">
                  <a:solidFill>
                    <a:schemeClr val="tx1"/>
                  </a:solidFill>
                  <a:sym typeface="Arial" pitchFamily="-97" charset="0"/>
                </a:rPr>
                <a:t>	  </a:t>
              </a:r>
              <a:r>
                <a:rPr lang="pt-BR" sz="2400" dirty="0" smtClean="0">
                  <a:solidFill>
                    <a:schemeClr val="tx1"/>
                  </a:solidFill>
                  <a:sym typeface="Arial" pitchFamily="-97" charset="0"/>
                </a:rPr>
                <a:t>4</a:t>
              </a:r>
              <a:endParaRPr lang="pt-BR" dirty="0">
                <a:solidFill>
                  <a:schemeClr val="tx1"/>
                </a:solidFill>
                <a:sym typeface="Arial" pitchFamily="-97" charset="0"/>
              </a:endParaRPr>
            </a:p>
          </p:txBody>
        </p:sp>
        <p:pic>
          <p:nvPicPr>
            <p:cNvPr id="76818" name="Picture 21" descr="5mc_10"/>
            <p:cNvPicPr>
              <a:picLocks noChangeAspect="1" noChangeArrowheads="1"/>
            </p:cNvPicPr>
            <p:nvPr/>
          </p:nvPicPr>
          <p:blipFill>
            <a:blip r:embed="rId9"/>
            <a:srcRect b="49902"/>
            <a:stretch>
              <a:fillRect/>
            </a:stretch>
          </p:blipFill>
          <p:spPr bwMode="auto">
            <a:xfrm>
              <a:off x="912" y="2081"/>
              <a:ext cx="415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9" name="Picture 22" descr="5mc_10"/>
            <p:cNvPicPr>
              <a:picLocks noChangeAspect="1" noChangeArrowheads="1"/>
            </p:cNvPicPr>
            <p:nvPr/>
          </p:nvPicPr>
          <p:blipFill>
            <a:blip r:embed="rId9"/>
            <a:srcRect t="50197"/>
            <a:stretch>
              <a:fillRect/>
            </a:stretch>
          </p:blipFill>
          <p:spPr bwMode="auto">
            <a:xfrm>
              <a:off x="1036" y="2708"/>
              <a:ext cx="415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 descr="Example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 animBg="1"/>
      <p:bldP spid="21402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Picture 5" descr="Main Idea Hea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1363663"/>
            <a:ext cx="3529012" cy="511175"/>
          </a:xfrm>
          <a:prstGeom prst="rect">
            <a:avLst/>
          </a:prstGeom>
          <a:noFill/>
        </p:spPr>
      </p:pic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1057275" y="2401888"/>
            <a:ext cx="7553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800" dirty="0"/>
              <a:t>Write and graph inequalities.</a:t>
            </a:r>
          </a:p>
        </p:txBody>
      </p:sp>
      <p:pic>
        <p:nvPicPr>
          <p:cNvPr id="151562" name="Picture 10" descr="LH_8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4" name="Picture 8" descr="LH_8-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52585" name="Picture 9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57275" y="1817687"/>
            <a:ext cx="7705725" cy="2678113"/>
            <a:chOff x="666" y="947"/>
            <a:chExt cx="4854" cy="1687"/>
          </a:xfrm>
        </p:grpSpPr>
        <p:sp>
          <p:nvSpPr>
            <p:cNvPr id="152580" name="Rectangle 4"/>
            <p:cNvSpPr>
              <a:spLocks noChangeArrowheads="1"/>
            </p:cNvSpPr>
            <p:nvPr/>
          </p:nvSpPr>
          <p:spPr bwMode="auto">
            <a:xfrm>
              <a:off x="666" y="947"/>
              <a:ext cx="4854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2800" b="1" dirty="0">
                  <a:solidFill>
                    <a:srgbClr val="E01B22"/>
                  </a:solidFill>
                  <a:ea typeface="Times New Roman" pitchFamily="-97" charset="0"/>
                  <a:cs typeface="Times New Roman" pitchFamily="-97" charset="0"/>
                </a:rPr>
                <a:t>	Standard 7AF1.1</a:t>
              </a:r>
              <a:r>
                <a:rPr lang="en-US" sz="2800" b="1" dirty="0">
                  <a:solidFill>
                    <a:srgbClr val="FF0000"/>
                  </a:solidFill>
                  <a:ea typeface="Times New Roman" pitchFamily="-97" charset="0"/>
                  <a:cs typeface="Times New Roman" pitchFamily="-97" charset="0"/>
                </a:rPr>
                <a:t>  </a:t>
              </a:r>
              <a:r>
                <a:rPr lang="en-US" sz="28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Use variables and appropriate operations to write</a:t>
              </a:r>
              <a:r>
                <a:rPr lang="en-US" sz="2800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800" dirty="0">
                  <a:ea typeface="Times New Roman" pitchFamily="-97" charset="0"/>
                  <a:cs typeface="Times New Roman" pitchFamily="-97" charset="0"/>
                </a:rPr>
                <a:t>an expression, </a:t>
              </a:r>
              <a:r>
                <a:rPr lang="en-US" sz="2800" dirty="0">
                  <a:solidFill>
                    <a:schemeClr val="tx1"/>
                  </a:solidFill>
                  <a:ea typeface="Times New Roman" pitchFamily="-97" charset="0"/>
                  <a:cs typeface="Times New Roman" pitchFamily="-97" charset="0"/>
                </a:rPr>
                <a:t>an equation, </a:t>
              </a:r>
              <a:r>
                <a:rPr lang="en-US" sz="28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an inequality</a:t>
              </a:r>
              <a:r>
                <a:rPr lang="en-US" sz="2800" b="1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, </a:t>
              </a:r>
              <a:r>
                <a:rPr lang="en-US" sz="2800" dirty="0">
                  <a:ea typeface="Times New Roman" pitchFamily="-97" charset="0"/>
                  <a:cs typeface="Times New Roman" pitchFamily="-97" charset="0"/>
                </a:rPr>
                <a:t>or a system of equations or inequalities </a:t>
              </a:r>
              <a:r>
                <a:rPr lang="en-US" sz="28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that represents a verbal description </a:t>
              </a:r>
              <a:r>
                <a:rPr lang="en-US" sz="2800" b="1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/>
              </a:r>
              <a:br>
                <a:rPr lang="en-US" sz="2800" b="1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</a:br>
              <a:r>
                <a:rPr lang="en-US" sz="2800" dirty="0">
                  <a:ea typeface="Times New Roman" pitchFamily="-97" charset="0"/>
                  <a:cs typeface="Times New Roman" pitchFamily="-97" charset="0"/>
                </a:rPr>
                <a:t>(e.g. three less than a number, half as large as area </a:t>
              </a:r>
              <a:r>
                <a:rPr lang="en-US" sz="2800" i="1" dirty="0">
                  <a:ea typeface="Times New Roman" pitchFamily="-97" charset="0"/>
                  <a:cs typeface="Times New Roman" pitchFamily="-97" charset="0"/>
                </a:rPr>
                <a:t>A</a:t>
              </a:r>
              <a:r>
                <a:rPr lang="en-US" sz="2800" dirty="0">
                  <a:ea typeface="Times New Roman" pitchFamily="-97" charset="0"/>
                  <a:cs typeface="Times New Roman" pitchFamily="-97" charset="0"/>
                </a:rPr>
                <a:t>).</a:t>
              </a:r>
            </a:p>
          </p:txBody>
        </p:sp>
        <p:pic>
          <p:nvPicPr>
            <p:cNvPr id="152587" name="Picture 11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" y="1023"/>
              <a:ext cx="541" cy="225"/>
            </a:xfrm>
            <a:prstGeom prst="rect">
              <a:avLst/>
            </a:prstGeom>
            <a:noFill/>
          </p:spPr>
        </p:pic>
      </p:grp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69646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Baskerville"/>
                <a:cs typeface="Baskerville"/>
              </a:rPr>
              <a:t>One of the following is 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371600"/>
            <a:ext cx="6172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smtClean="0">
                <a:solidFill>
                  <a:srgbClr val="FF0000"/>
                </a:solidFill>
                <a:latin typeface="Marker Felt"/>
                <a:cs typeface="Marker Felt"/>
              </a:rPr>
              <a:t>“ I </a:t>
            </a:r>
            <a:r>
              <a:rPr lang="en-US" sz="6000" dirty="0" err="1" smtClean="0">
                <a:solidFill>
                  <a:srgbClr val="FF0000"/>
                </a:solidFill>
                <a:latin typeface="Marker Felt"/>
                <a:cs typeface="Marker Felt"/>
              </a:rPr>
              <a:t>n</a:t>
            </a:r>
            <a:r>
              <a:rPr lang="en-US" sz="6000" dirty="0" smtClean="0">
                <a:solidFill>
                  <a:srgbClr val="FF0000"/>
                </a:solidFill>
                <a:latin typeface="Marker Felt"/>
                <a:cs typeface="Marker Felt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Marker Felt"/>
                <a:cs typeface="Marker Felt"/>
              </a:rPr>
              <a:t>e</a:t>
            </a:r>
            <a:r>
              <a:rPr lang="en-US" sz="6000" dirty="0" smtClean="0">
                <a:solidFill>
                  <a:srgbClr val="FF0000"/>
                </a:solidFill>
                <a:latin typeface="Marker Felt"/>
                <a:cs typeface="Marker Felt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Marker Felt"/>
                <a:cs typeface="Marker Felt"/>
              </a:rPr>
              <a:t>q</a:t>
            </a:r>
            <a:r>
              <a:rPr lang="en-US" sz="6000" dirty="0" smtClean="0">
                <a:solidFill>
                  <a:srgbClr val="FF0000"/>
                </a:solidFill>
                <a:latin typeface="Marker Felt"/>
                <a:cs typeface="Marker Felt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Marker Felt"/>
                <a:cs typeface="Marker Felt"/>
              </a:rPr>
              <a:t>u</a:t>
            </a:r>
            <a:r>
              <a:rPr lang="en-US" sz="6000" dirty="0" smtClean="0">
                <a:solidFill>
                  <a:srgbClr val="FF0000"/>
                </a:solidFill>
                <a:latin typeface="Marker Felt"/>
                <a:cs typeface="Marker Felt"/>
              </a:rPr>
              <a:t> a </a:t>
            </a:r>
            <a:r>
              <a:rPr lang="en-US" sz="6000" dirty="0" err="1" smtClean="0">
                <a:solidFill>
                  <a:srgbClr val="FF0000"/>
                </a:solidFill>
                <a:latin typeface="Marker Felt"/>
                <a:cs typeface="Marker Felt"/>
              </a:rPr>
              <a:t>l</a:t>
            </a:r>
            <a:r>
              <a:rPr lang="en-US" sz="6000" dirty="0" smtClean="0">
                <a:solidFill>
                  <a:srgbClr val="FF0000"/>
                </a:solidFill>
                <a:latin typeface="Marker Felt"/>
                <a:cs typeface="Marker Felt"/>
              </a:rPr>
              <a:t> I </a:t>
            </a:r>
            <a:r>
              <a:rPr lang="en-US" sz="6000" dirty="0" err="1" smtClean="0">
                <a:solidFill>
                  <a:srgbClr val="FF0000"/>
                </a:solidFill>
                <a:latin typeface="Marker Felt"/>
                <a:cs typeface="Marker Felt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Marker Felt"/>
                <a:cs typeface="Marker Felt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Marker Felt"/>
                <a:cs typeface="Marker Felt"/>
              </a:rPr>
              <a:t>y</a:t>
            </a:r>
            <a:r>
              <a:rPr lang="en-US" sz="6000" dirty="0" smtClean="0">
                <a:solidFill>
                  <a:srgbClr val="FF0000"/>
                </a:solidFill>
                <a:latin typeface="Marker Felt"/>
                <a:cs typeface="Marker Felt"/>
              </a:rPr>
              <a:t> ”</a:t>
            </a:r>
            <a:r>
              <a:rPr lang="en-US" sz="6000" dirty="0" smtClean="0">
                <a:solidFill>
                  <a:prstClr val="white"/>
                </a:solidFill>
                <a:latin typeface="Baskerville"/>
                <a:cs typeface="Baskerville"/>
              </a:rPr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674203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Baskerville"/>
                <a:cs typeface="Baskerville"/>
              </a:rPr>
              <a:t>Is it…..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200" y="3886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Baskerville"/>
                <a:cs typeface="Baskerville"/>
              </a:rPr>
              <a:t>12x -9 = 56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5105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CFFCC"/>
                </a:solidFill>
                <a:latin typeface="Baskerville"/>
                <a:cs typeface="Baskerville"/>
              </a:rPr>
              <a:t>2x + 8 = 5 – 7x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3962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3366FF"/>
                </a:solidFill>
                <a:latin typeface="Baskerville"/>
                <a:cs typeface="Baskerville"/>
              </a:rPr>
              <a:t>34y &gt;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1"/>
  <p:tag name="SLIDEGUID" val="A23381E1DF37404B8850C186E9AE7B95"/>
  <p:tag name="TOTALRESPONSES" val="5"/>
  <p:tag name="SLICED" val="False"/>
  <p:tag name="RESPONSES" val="NA,1,5,4;2;1;4;4;"/>
  <p:tag name="CHARTSTRINGSTD" val="1 1 0 3"/>
  <p:tag name="CHARTSTRINGREV" val="3 0 1 1"/>
  <p:tag name="CHARTSTRINGSTDPER" val="0.2 0.2 0 0.6"/>
  <p:tag name="CHARTSTRINGREVPER" val="0.6 0 0.2 0.2"/>
  <p:tag name="ANSWERSALIAS" val="A¤B¤C¤D"/>
  <p:tag name="RESPONSESGATHERED" val="False"/>
  <p:tag name="QUESTIONTEXT" val="Solve –5 + 2a – 3a = 11. Then check your solution."/>
  <p:tag name="QUESTIONALIAS" val="Solve –5 + 2a – 3a = 11. Then check your solution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2"/>
  <p:tag name="SLIDEGUID" val="35386D71D221451B9C890828DA76061F"/>
  <p:tag name="TOTALRESPONSES" val="5"/>
  <p:tag name="SLICED" val="False"/>
  <p:tag name="RESPONSES" val="NA,1,5,4;2;2;3;4;"/>
  <p:tag name="CHARTSTRINGSTD" val="0 2 1 2"/>
  <p:tag name="CHARTSTRINGREV" val="2 1 2 0"/>
  <p:tag name="CHARTSTRINGSTDPER" val="0 0.4 0.2 0.4"/>
  <p:tag name="CHARTSTRINGREVPER" val="0.4 0.2 0.4 0"/>
  <p:tag name="ANSWERSALIAS" val="A¤B¤C¤D"/>
  <p:tag name="RESPONSESGATHERED" val="False"/>
  <p:tag name="QUESTIONTEXT" val="Solve 8b – 12 = 5b. Then check your solution."/>
  <p:tag name="QUESTIONALIAS" val="Solve 8b – 12 = 5b. Then check your solution."/>
  <p:tag name="ANIMREMOVED" val="False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8DC237A25B424C7A8865C92408657EBE"/>
  <p:tag name="ANSWERSALIAS" val="A¤B¤C¤D"/>
  <p:tag name="RESPONSESGATHERED" val="False"/>
  <p:tag name="QUESTIONTEXT" val="Find the volume of a rectangular prism with length 3 yd, width 5 yd, and height 7 yd. Round to the nearest tenth if necessary."/>
  <p:tag name="QUESTIONALIAS" val="Find the volume of a rectangular prism with length 3 yd, width 5 yd, and height 7 yd. Round to the nearest tenth if necessary.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7"/>
  <p:tag name="SLIDEGUID" val="374D3703C53644AA872915E5F2021490"/>
  <p:tag name="ANSWERSALIAS" val="A¤B¤C¤D"/>
  <p:tag name="RESPONSESGATHERED" val="False"/>
  <p:tag name="QUESTIONTEXT" val="SPORTS  Members of the peewee football team must be under 10 years old. Write an inequality for the sentence."/>
  <p:tag name="QUESTIONALIAS" val="SPORTS  Members of the peewee football team must be under 10 years old. Write an inequality for the sentence."/>
  <p:tag name="ANIMREMOVED" val="False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2FED3B2341EF4A258B2519E9C95D8E7F"/>
  <p:tag name="ANSWERSALIAS" val="A¤B¤C¤D"/>
  <p:tag name="RESPONSESGATHERED" val="False"/>
  <p:tag name="QUESTIONTEXT" val="CONSTRUCTION  The new building must be over 300 feet tall. Write an inequality for the sentence. "/>
  <p:tag name="QUESTIONALIAS" val="CONSTRUCTION  The new building must be over 300 feet tall. Write an inequality for the sentence. "/>
  <p:tag name="ANIMREMOVED" val="False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6F9C68D4150145B0810DC79998338B6C"/>
  <p:tag name="ANSWERSALIAS" val="A¤B¤C¤D"/>
  <p:tag name="RESPONSESGATHERED" val="False"/>
  <p:tag name="QUESTIONTEXT" val="SOFTBALL  The home team needs at least 7 points to win. Which of the following inequalities describes how many points are needed to win? "/>
  <p:tag name="QUESTIONALIAS" val="SOFTBALL  The home team needs at least 7 points to win. Which of the following inequalities describes how many points are needed to win? "/>
  <p:tag name="ANIMREMOVED" val="False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0"/>
  <p:tag name="SLIDEGUID" val="C3F14132135E48E4A9821CB2335A19CF"/>
  <p:tag name="ANSWERSALIAS" val="A¤B¤C¤D"/>
  <p:tag name="RESPONSESGATHERED" val="False"/>
  <p:tag name="QUESTIONTEXT" val="CAPACITY  A football stadium can hold a maximum of 10,000 people. Write an inequality for the sentence."/>
  <p:tag name="QUESTIONALIAS" val="CAPACITY  A football stadium can hold a maximum of 10,000 people. Write an inequality for the sentence."/>
  <p:tag name="ANIMREMOVED" val="False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C5C7504F757544DF9EB8FC3390B48A0C"/>
  <p:tag name="SLIDEID" val="C5C7504F757544DF9EB8FC3390B48A0C"/>
  <p:tag name="SLIDEORDER" val="1"/>
  <p:tag name="SLIDETYPE" val="Q"/>
  <p:tag name="DEMOGRAPHIC" val="False"/>
  <p:tag name="SPEEDSCORING" val="False"/>
  <p:tag name="DELIMITERS" val="3.1"/>
  <p:tag name="ANSWERSALIAS" val="A¤B"/>
  <p:tag name="RESPONSESGATHERED" val="False"/>
  <p:tag name="QUESTIONTEXT" val="For the given value, state whether the inequality is true or false."/>
  <p:tag name="QUESTIONALIAS" val="For the given value, state whether the inequality is true or false."/>
  <p:tag name="ANIMREMOVED" val="False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2"/>
  <p:tag name="TEXTLENGTH" val="4"/>
  <p:tag name="FONTSIZE" val="14"/>
  <p:tag name="BULLETTYPE" val="ppBulletArabicPeriod"/>
  <p:tag name="ANSWERTEXT" val="A&#10;B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17"/>
  <p:tag name="FONTSIZE" val="24"/>
  <p:tag name="BULLETTYPE" val="ppBulletArabicPeriod"/>
  <p:tag name="ANSWERTEXT" val="A. true&#10;B. false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F26766941B6949D5BDE3189A69E26238"/>
  <p:tag name="SLIDEID" val="F26766941B6949D5BDE3189A69E26238"/>
  <p:tag name="SLIDEORDER" val="1"/>
  <p:tag name="SLIDETYPE" val="Q"/>
  <p:tag name="DEMOGRAPHIC" val="False"/>
  <p:tag name="SPEEDSCORING" val="False"/>
  <p:tag name="DELIMITERS" val="3.1"/>
  <p:tag name="ANSWERSALIAS" val="A¤B"/>
  <p:tag name="RESPONSESGATHERED" val="False"/>
  <p:tag name="QUESTIONTEXT" val="For the given value, state whether the inequality is true or false."/>
  <p:tag name="QUESTIONALIAS" val="For the given value, state whether the inequality is true or false."/>
  <p:tag name="ANIMREMOVED" val="False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2"/>
  <p:tag name="TEXTLENGTH" val="4"/>
  <p:tag name="FONTSIZE" val="14"/>
  <p:tag name="BULLETTYPE" val="ppBulletArabicPeriod"/>
  <p:tag name="ANSWERTEXT" val="A&#10;B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RESPONSESGATHERED" val="False"/>
  <p:tag name="SLIDEORDER" val="8"/>
  <p:tag name="QUESTIONALIAS" val="Lesson 7 CYP7"/>
  <p:tag name="ANSWERSALIAS" val="Answer:"/>
</p:tagLst>
</file>

<file path=ppt/tags/tag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RESPONSESGATHERED" val="False"/>
  <p:tag name="SLIDEORDER" val="9"/>
  <p:tag name="QUESTIONALIAS" val="Lesson 7 CYP8"/>
  <p:tag name="ANSWERSALIAS" val="Answer:"/>
</p:tagLst>
</file>

<file path=ppt/tags/tag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03C7BF46B71240A58889BE6389BF7D47"/>
  <p:tag name="TOTALRESPONSES" val="5"/>
  <p:tag name="SLICED" val="False"/>
  <p:tag name="RESPONSES" val="NA,1,5,3;1;2;4;3;"/>
  <p:tag name="CHARTSTRINGSTD" val="1 1 2 1"/>
  <p:tag name="CHARTSTRINGREV" val="1 2 1 1"/>
  <p:tag name="CHARTSTRINGSTDPER" val="0.2 0.2 0.4 0.2"/>
  <p:tag name="CHARTSTRINGREVPER" val="0.2 0.4 0.2 0.2"/>
  <p:tag name="ANSWERSALIAS" val="A¤B¤C¤D"/>
  <p:tag name="RESPONSESGATHERED" val="False"/>
  <p:tag name="QUESTIONTEXT" val="Use the Distributive Property to rewrite the expression 8(y – 3)."/>
  <p:tag name="QUESTIONALIAS" val="Use the Distributive Property to rewrite the expression 8(y – 3)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0"/>
  <p:tag name="SLIDEGUID" val="D8E9EFDEB6CC433B9FCAAD3E404F737B"/>
  <p:tag name="TOTALRESPONSES" val="5"/>
  <p:tag name="SLICED" val="False"/>
  <p:tag name="RESPONSES" val="NA,1,5,2;4;4;4;1;"/>
  <p:tag name="CHARTSTRINGSTD" val="1 1 0 3"/>
  <p:tag name="CHARTSTRINGREV" val="3 0 1 1"/>
  <p:tag name="CHARTSTRINGSTDPER" val="0.2 0.2 0 0.6"/>
  <p:tag name="CHARTSTRINGREVPER" val="0.6 0 0.2 0.2"/>
  <p:tag name="ANSWERSALIAS" val="A¤B¤C¤D"/>
  <p:tag name="RESPONSESGATHERED" val="False"/>
  <p:tag name="QUESTIONTEXT" val="Simplify 14h – 3 – 11h."/>
  <p:tag name="QUESTIONALIAS" val="Simplify 14h – 3 – 11h.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1026</Words>
  <Application>Microsoft Macintosh PowerPoint</Application>
  <PresentationFormat>On-screen Show (4:3)</PresentationFormat>
  <Paragraphs>183</Paragraphs>
  <Slides>26</Slides>
  <Notes>25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 Menu</dc:title>
  <dc:creator>Michael Mitchell</dc:creator>
  <cp:lastModifiedBy>MMitchell</cp:lastModifiedBy>
  <cp:revision>22</cp:revision>
  <dcterms:created xsi:type="dcterms:W3CDTF">2010-01-25T18:27:52Z</dcterms:created>
  <dcterms:modified xsi:type="dcterms:W3CDTF">2010-01-25T18:29:27Z</dcterms:modified>
</cp:coreProperties>
</file>