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slides/slide9.xml" ContentType="application/vnd.openxmlformats-officedocument.presentationml.slide+xml"/>
  <Override PartName="/ppt/tags/tag23.xml" ContentType="application/vnd.openxmlformats-officedocument.presentationml.tag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tags/tag5.xml" ContentType="application/vnd.openxmlformats-officedocument.presentationml.tags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tags/tag17.xml" ContentType="application/vnd.openxmlformats-officedocument.presentationml.tag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Default Extension="png" ContentType="image/png"/>
  <Override PartName="/ppt/slideLayouts/slideLayout2.xml" ContentType="application/vnd.openxmlformats-officedocument.presentationml.slideLayout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tags/tag21.xml" ContentType="application/vnd.openxmlformats-officedocument.presentationml.tags+xml"/>
  <Override PartName="/ppt/presentation.xml" ContentType="application/vnd.openxmlformats-officedocument.presentationml.presentation.main+xml"/>
  <Override PartName="/ppt/tags/tag18.xml" ContentType="application/vnd.openxmlformats-officedocument.presentationml.tags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tags/tag14.xml" ContentType="application/vnd.openxmlformats-officedocument.presentationml.tags+xml"/>
  <Override PartName="/ppt/slideLayouts/slideLayout3.xml" ContentType="application/vnd.openxmlformats-officedocument.presentationml.slideLayout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9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ags/tag1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68" r:id="rId2"/>
    <p:sldId id="269" r:id="rId3"/>
    <p:sldId id="270" r:id="rId4"/>
    <p:sldId id="271" r:id="rId5"/>
    <p:sldId id="257" r:id="rId6"/>
    <p:sldId id="258" r:id="rId7"/>
    <p:sldId id="272" r:id="rId8"/>
    <p:sldId id="274" r:id="rId9"/>
    <p:sldId id="273" r:id="rId10"/>
    <p:sldId id="275" r:id="rId11"/>
    <p:sldId id="276" r:id="rId12"/>
    <p:sldId id="260" r:id="rId13"/>
    <p:sldId id="262" r:id="rId14"/>
    <p:sldId id="265" r:id="rId15"/>
    <p:sldId id="261" r:id="rId16"/>
    <p:sldId id="263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 autoAdjust="0"/>
    <p:restoredTop sz="94591" autoAdjust="0"/>
  </p:normalViewPr>
  <p:slideViewPr>
    <p:cSldViewPr snapToObjects="1" showGuides="1">
      <p:cViewPr varScale="1">
        <p:scale>
          <a:sx n="96" d="100"/>
          <a:sy n="96" d="100"/>
        </p:scale>
        <p:origin x="-704" y="-104"/>
      </p:cViewPr>
      <p:guideLst>
        <p:guide orient="horz" pos="21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45F9B-361D-F64F-B453-524105185ED5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1CD7B-CA87-4F42-9D9A-33C6A71C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52799-88F6-804A-813E-46CACCB6E035}" type="slidenum">
              <a:rPr lang="en-US"/>
              <a:pPr/>
              <a:t>15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3B43D-11FE-CB4D-88ED-4AB77F61FB72}" type="slidenum">
              <a:rPr lang="en-US"/>
              <a:pPr/>
              <a:t>16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BD13E-F24A-DE49-8E81-411FC8A9BC3A}" type="slidenum">
              <a:rPr lang="en-US"/>
              <a:pPr/>
              <a:t>17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BA731-CCBA-BB47-84BD-91D203D53B60}" type="slidenum">
              <a:rPr lang="en-US"/>
              <a:pPr/>
              <a:t>18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86FAA-D708-0A42-B955-17481681E57E}" type="slidenum">
              <a:rPr lang="en-US"/>
              <a:pPr/>
              <a:t>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ECDF4-0A3A-1D44-8969-672DF74BFCFE}" type="slidenum">
              <a:rPr lang="en-US"/>
              <a:pPr/>
              <a:t>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0FFA9-01A7-6B48-9187-62C3211BAB25}" type="slidenum">
              <a:rPr lang="en-US"/>
              <a:pPr/>
              <a:t>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AAD8B-2684-F940-A26B-FD45B0587874}" type="slidenum">
              <a:rPr lang="en-US"/>
              <a:pPr/>
              <a:t>5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B2272-2E37-1847-926F-A1AFA1FECBBA}" type="slidenum">
              <a:rPr lang="en-US"/>
              <a:pPr/>
              <a:t>6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BEA1C-C2DA-484A-AEFC-2EEECA4ACCF5}" type="slidenum">
              <a:rPr lang="en-US"/>
              <a:pPr/>
              <a:t>12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FA298-967A-E14D-907E-FE1A2C0DABA3}" type="slidenum">
              <a:rPr lang="en-US"/>
              <a:pPr/>
              <a:t>13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5B775-9613-7149-ABDD-30812CE2A663}" type="slidenum">
              <a:rPr lang="en-US"/>
              <a:pPr/>
              <a:t>14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D660-8BAB-D94F-A056-0EB0BE39269D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3E8D-EED3-244F-ABB2-62C7AD9DF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audio" Target="file://localhost/Users/mike/Desktop/Chapter%208%20Lessons/Lesson%208-7.pptx268-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jpeg"/><Relationship Id="rId5" Type="http://schemas.openxmlformats.org/officeDocument/2006/relationships/image" Target="../media/image16.jpeg"/><Relationship Id="rId6" Type="http://schemas.openxmlformats.org/officeDocument/2006/relationships/image" Target="../media/image11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6.jpeg"/><Relationship Id="rId5" Type="http://schemas.openxmlformats.org/officeDocument/2006/relationships/image" Target="../media/image8.jpeg"/><Relationship Id="rId6" Type="http://schemas.openxmlformats.org/officeDocument/2006/relationships/image" Target="../media/image11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1.jpeg"/><Relationship Id="rId5" Type="http://schemas.openxmlformats.org/officeDocument/2006/relationships/image" Target="../media/image9.jpeg"/><Relationship Id="rId6" Type="http://schemas.openxmlformats.org/officeDocument/2006/relationships/image" Target="../media/image16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17.jpeg"/><Relationship Id="rId7" Type="http://schemas.openxmlformats.org/officeDocument/2006/relationships/image" Target="../media/image7.jpeg"/><Relationship Id="rId8" Type="http://schemas.openxmlformats.org/officeDocument/2006/relationships/image" Target="../media/image11.jpe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17.jpeg"/><Relationship Id="rId7" Type="http://schemas.openxmlformats.org/officeDocument/2006/relationships/image" Target="../media/image8.jpeg"/><Relationship Id="rId8" Type="http://schemas.openxmlformats.org/officeDocument/2006/relationships/image" Target="../media/image11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9.jpeg"/><Relationship Id="rId7" Type="http://schemas.openxmlformats.org/officeDocument/2006/relationships/image" Target="../media/image17.jpeg"/><Relationship Id="rId8" Type="http://schemas.openxmlformats.org/officeDocument/2006/relationships/image" Target="../media/image11.jpe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slide" Target="slide3.xml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hyperlink" Target="http://www.ca.gr7mat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8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9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8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</a:t>
            </a:r>
            <a:r>
              <a:rPr lang="en-US" sz="2800" dirty="0">
                <a:solidFill>
                  <a:srgbClr val="FFFFFF"/>
                </a:solidFill>
                <a:latin typeface="Baskerville"/>
                <a:cs typeface="Baskerville"/>
              </a:rPr>
              <a:t>8</a:t>
            </a:r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-7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  <p:pic>
        <p:nvPicPr>
          <p:cNvPr id="9" name="Lesson 8-7.pptx268-0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518429" y="1469887"/>
            <a:ext cx="5777971" cy="1349513"/>
            <a:chOff x="1940314" y="929866"/>
            <a:chExt cx="5777971" cy="1514682"/>
          </a:xfrm>
        </p:grpSpPr>
        <p:grpSp>
          <p:nvGrpSpPr>
            <p:cNvPr id="3" name="Group 3"/>
            <p:cNvGrpSpPr/>
            <p:nvPr/>
          </p:nvGrpSpPr>
          <p:grpSpPr>
            <a:xfrm>
              <a:off x="1940314" y="929866"/>
              <a:ext cx="5777971" cy="1514682"/>
              <a:chOff x="2775943" y="4630907"/>
              <a:chExt cx="3441411" cy="654911"/>
            </a:xfrm>
          </p:grpSpPr>
          <p:pic>
            <p:nvPicPr>
              <p:cNvPr id="5" name="Picture 4" descr="Picture 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79354" y="4657168"/>
                <a:ext cx="3043371" cy="62865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775943" y="4630907"/>
                <a:ext cx="990600" cy="2240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/>
                  <a:t>n</a:t>
                </a:r>
                <a:r>
                  <a:rPr lang="en-US" sz="2400" b="1" dirty="0" smtClean="0"/>
                  <a:t> - 8</a:t>
                </a:r>
                <a:endParaRPr lang="en-US" sz="24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26754" y="4630907"/>
                <a:ext cx="990600" cy="2240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15</a:t>
                </a:r>
                <a:endParaRPr lang="en-US" sz="24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62400" y="1076128"/>
              <a:ext cx="1663172" cy="5872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&lt;</a:t>
              </a:r>
              <a:endParaRPr lang="en-US" sz="28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235803"/>
            <a:ext cx="8153400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Bookman Old Style"/>
                <a:cs typeface="Bookman Old Style"/>
              </a:rPr>
              <a:t>Today we are going to do the same steps to solve inequalities that involve addition &amp; subtraction:</a:t>
            </a:r>
            <a:endParaRPr lang="en-US" sz="2400" b="1" dirty="0">
              <a:solidFill>
                <a:srgbClr val="FFFF00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986" y="2861101"/>
            <a:ext cx="4135785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1st we eliminate the constant:</a:t>
            </a:r>
            <a:endParaRPr lang="en-US" sz="20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2814936"/>
            <a:ext cx="1663172" cy="4616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+8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3228" y="2814936"/>
            <a:ext cx="1663172" cy="4616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+8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518431" y="4365487"/>
            <a:ext cx="5777971" cy="1349513"/>
            <a:chOff x="1940316" y="929866"/>
            <a:chExt cx="5777971" cy="1514682"/>
          </a:xfrm>
        </p:grpSpPr>
        <p:grpSp>
          <p:nvGrpSpPr>
            <p:cNvPr id="9" name="Group 3"/>
            <p:cNvGrpSpPr/>
            <p:nvPr/>
          </p:nvGrpSpPr>
          <p:grpSpPr>
            <a:xfrm>
              <a:off x="1940316" y="929866"/>
              <a:ext cx="5777971" cy="1514682"/>
              <a:chOff x="2775943" y="4630907"/>
              <a:chExt cx="3441411" cy="654911"/>
            </a:xfrm>
          </p:grpSpPr>
          <p:pic>
            <p:nvPicPr>
              <p:cNvPr id="20" name="Picture 19" descr="Picture 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79354" y="4657168"/>
                <a:ext cx="3043371" cy="62865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775943" y="4630907"/>
                <a:ext cx="990600" cy="2240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/>
                  <a:t>n</a:t>
                </a:r>
                <a:endParaRPr lang="en-US" sz="24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26754" y="4630907"/>
                <a:ext cx="990600" cy="2240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23</a:t>
                </a:r>
                <a:endParaRPr lang="en-US" sz="2400" b="1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962400" y="1076128"/>
              <a:ext cx="1663172" cy="5872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&lt;</a:t>
              </a:r>
              <a:endParaRPr lang="en-US" sz="2800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-1" y="5918812"/>
            <a:ext cx="5867401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Now we identify the value of the variable:</a:t>
            </a:r>
            <a:endParaRPr lang="en-US" sz="20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03256" y="5867400"/>
            <a:ext cx="2869144" cy="523220"/>
            <a:chOff x="5042428" y="6239434"/>
            <a:chExt cx="2869144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5042428" y="6240536"/>
              <a:ext cx="1663172" cy="4616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48400" y="6284708"/>
              <a:ext cx="1663172" cy="4616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23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79682" y="6239434"/>
              <a:ext cx="1663172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</a:rPr>
                <a:t>&lt;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oris-day-teacher's-pe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743200"/>
            <a:ext cx="3495675" cy="3663467"/>
          </a:xfrm>
          <a:prstGeom prst="rect">
            <a:avLst/>
          </a:prstGeom>
          <a:effectLst/>
        </p:spPr>
      </p:pic>
      <p:sp>
        <p:nvSpPr>
          <p:cNvPr id="18" name="Oval Callout 17"/>
          <p:cNvSpPr/>
          <p:nvPr/>
        </p:nvSpPr>
        <p:spPr>
          <a:xfrm>
            <a:off x="762000" y="304800"/>
            <a:ext cx="6172200" cy="2438400"/>
          </a:xfrm>
          <a:prstGeom prst="wedgeEllipseCallout">
            <a:avLst>
              <a:gd name="adj1" fmla="val 46800"/>
              <a:gd name="adj2" fmla="val 61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Seriously, wasn’t that easy!!!!!! Now let’s practice this to see if you really got it.</a:t>
            </a:r>
            <a:endParaRPr lang="en-US" sz="2400" b="1" dirty="0">
              <a:solidFill>
                <a:schemeClr val="tx1"/>
              </a:solidFill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60006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Solving Inequalities</a:t>
            </a:r>
          </a:p>
        </p:txBody>
      </p:sp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1041945" y="1403976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    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–21 </a:t>
            </a:r>
            <a:r>
              <a:rPr lang="en-US" sz="2800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≥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</a:t>
            </a:r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8</a:t>
            </a:r>
            <a:endParaRPr lang="en-US" sz="28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pic>
        <p:nvPicPr>
          <p:cNvPr id="600074" name="Picture 10" descr="LH_8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1600" y="53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Terms: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1458" y="467142"/>
            <a:ext cx="5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3</a:t>
            </a:r>
            <a:endParaRPr lang="en-US" sz="2400" dirty="0">
              <a:latin typeface="Cooper Black"/>
              <a:cs typeface="Cooper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1542" y="976193"/>
            <a:ext cx="189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Coefficients: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909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1</a:t>
            </a:r>
            <a:endParaRPr lang="en-US" sz="2400" dirty="0">
              <a:latin typeface="Cooper Black"/>
              <a:cs typeface="Cooper Blac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729" y="1433393"/>
            <a:ext cx="189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Constants: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4587" y="1367135"/>
            <a:ext cx="66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2</a:t>
            </a:r>
            <a:endParaRPr lang="en-US" sz="2400" dirty="0">
              <a:latin typeface="Cooper Black"/>
              <a:cs typeface="Cooper Black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9" grpId="0" autoUpdateAnimBg="0"/>
      <p:bldP spid="600070" grpId="0" build="p" autoUpdateAnimBg="0" advAuto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90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Solving Inequalities</a:t>
            </a:r>
          </a:p>
        </p:txBody>
      </p:sp>
      <p:pic>
        <p:nvPicPr>
          <p:cNvPr id="507911" name="Picture 7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07916" name="Picture 12" descr="LH_8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41945" y="1371600"/>
            <a:ext cx="38348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    </a:t>
            </a:r>
            <a:r>
              <a:rPr lang="en-US" sz="2800" b="1" dirty="0" err="1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y</a:t>
            </a:r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+ 5 </a:t>
            </a:r>
            <a:r>
              <a:rPr lang="en-US" sz="2800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&gt; </a:t>
            </a:r>
            <a:r>
              <a:rPr lang="en-US" sz="2800" b="1" i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11</a:t>
            </a:r>
            <a:endParaRPr lang="en-US" sz="28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3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Terms: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1458" y="467142"/>
            <a:ext cx="5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3</a:t>
            </a:r>
            <a:endParaRPr lang="en-US" sz="2400" dirty="0">
              <a:latin typeface="Cooper Black"/>
              <a:cs typeface="Cooper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1542" y="976193"/>
            <a:ext cx="189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Coefficients: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909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1</a:t>
            </a:r>
            <a:endParaRPr lang="en-US" sz="2400" dirty="0">
              <a:latin typeface="Cooper Black"/>
              <a:cs typeface="Cooper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729" y="1433393"/>
            <a:ext cx="189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Constants: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4587" y="1367135"/>
            <a:ext cx="66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2</a:t>
            </a:r>
            <a:endParaRPr lang="en-US" sz="2400" dirty="0">
              <a:latin typeface="Cooper Black"/>
              <a:cs typeface="Cooper Black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 autoUpdateAnimBg="0"/>
      <p:bldP spid="15" grpId="0" build="p" autoUpdateAnimBg="0" advAuto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9" name="Picture 7" descr="LH_8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12360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01B22"/>
                </a:solidFill>
              </a:rPr>
              <a:t>Solving Inequalities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41945" y="1447800"/>
            <a:ext cx="45968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    3.75 + </a:t>
            </a:r>
            <a:r>
              <a:rPr lang="en-US" sz="2800" b="1" dirty="0" err="1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≤ </a:t>
            </a:r>
            <a:r>
              <a:rPr lang="en-US" sz="2800" b="1" i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12</a:t>
            </a:r>
            <a:endParaRPr lang="en-US" sz="28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3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Terms: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1458" y="467142"/>
            <a:ext cx="5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3</a:t>
            </a:r>
            <a:endParaRPr lang="en-US" sz="2400" dirty="0">
              <a:latin typeface="Cooper Black"/>
              <a:cs typeface="Cooper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1542" y="976193"/>
            <a:ext cx="189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Coefficients: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909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1</a:t>
            </a:r>
            <a:endParaRPr lang="en-US" sz="2400" dirty="0">
              <a:latin typeface="Cooper Black"/>
              <a:cs typeface="Cooper Blac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729" y="1433393"/>
            <a:ext cx="189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Constants: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4587" y="1367135"/>
            <a:ext cx="66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/>
                <a:cs typeface="Cooper Black"/>
              </a:rPr>
              <a:t>2</a:t>
            </a:r>
            <a:endParaRPr lang="en-US" sz="2400" dirty="0">
              <a:latin typeface="Cooper Black"/>
              <a:cs typeface="Cooper Black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build="p" autoUpdateAnimBg="0" advAuto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05861" name="Oval 5"/>
          <p:cNvSpPr>
            <a:spLocks noChangeArrowheads="1"/>
          </p:cNvSpPr>
          <p:nvPr/>
        </p:nvSpPr>
        <p:spPr bwMode="auto">
          <a:xfrm>
            <a:off x="947738" y="2406233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86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312988"/>
            <a:ext cx="279082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b &gt; 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16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b &gt; 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8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b &gt; –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8</a:t>
            </a:r>
          </a:p>
          <a:p>
            <a:pPr marL="533400" indent="-533400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b &gt; –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16</a:t>
            </a:r>
          </a:p>
        </p:txBody>
      </p:sp>
      <p:sp>
        <p:nvSpPr>
          <p:cNvPr id="505863" name="TPQuestion"/>
          <p:cNvSpPr>
            <a:spLocks noChangeArrowheads="1"/>
          </p:cNvSpPr>
          <p:nvPr/>
        </p:nvSpPr>
        <p:spPr bwMode="auto">
          <a:xfrm>
            <a:off x="533400" y="1403628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</a:rPr>
              <a:t>Solve </a:t>
            </a:r>
            <a:r>
              <a:rPr lang="en-US" sz="2800" b="1" i="1" dirty="0" err="1">
                <a:solidFill>
                  <a:srgbClr val="0000FF"/>
                </a:solidFill>
              </a:rPr>
              <a:t>b</a:t>
            </a:r>
            <a:r>
              <a:rPr lang="en-US" sz="2800" b="1" dirty="0">
                <a:solidFill>
                  <a:srgbClr val="0000FF"/>
                </a:solidFill>
              </a:rPr>
              <a:t> – 12 &gt; 4.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505864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05865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05870" name="Picture 14" descr="LH_8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1" grpId="0" animBg="1"/>
      <p:bldP spid="505862" grpId="0" autoUpdateAnimBg="0"/>
      <p:bldP spid="50586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09957" name="Oval 5"/>
          <p:cNvSpPr>
            <a:spLocks noChangeArrowheads="1"/>
          </p:cNvSpPr>
          <p:nvPr/>
        </p:nvSpPr>
        <p:spPr bwMode="auto">
          <a:xfrm>
            <a:off x="966784" y="5767387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9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76475"/>
            <a:ext cx="2790825" cy="39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g </a:t>
            </a:r>
            <a:r>
              <a:rPr lang="pt-BR" sz="2800" b="1" i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≤ </a:t>
            </a:r>
            <a:r>
              <a:rPr lang="pt-BR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g </a:t>
            </a:r>
            <a:r>
              <a:rPr lang="pt-BR" sz="2800" b="1" i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 </a:t>
            </a:r>
            <a:r>
              <a:rPr lang="pt-BR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g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 </a:t>
            </a:r>
            <a:r>
              <a:rPr lang="pt-BR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≤ –4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800" b="1" i="1" dirty="0">
                <a:solidFill>
                  <a:schemeClr val="tx1"/>
                </a:solidFill>
                <a:sym typeface="Arial" pitchFamily="-97" charset="0"/>
              </a:rPr>
              <a:t>g </a:t>
            </a:r>
            <a:r>
              <a:rPr lang="pt-BR" sz="2800" b="1" i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 –</a:t>
            </a:r>
            <a:r>
              <a:rPr lang="pt-BR" sz="28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4</a:t>
            </a:r>
          </a:p>
        </p:txBody>
      </p:sp>
      <p:sp>
        <p:nvSpPr>
          <p:cNvPr id="509959" name="TPQuestion"/>
          <p:cNvSpPr>
            <a:spLocks noChangeArrowheads="1"/>
          </p:cNvSpPr>
          <p:nvPr/>
        </p:nvSpPr>
        <p:spPr bwMode="auto">
          <a:xfrm>
            <a:off x="533400" y="1414671"/>
            <a:ext cx="8172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 9 </a:t>
            </a:r>
            <a:r>
              <a:rPr lang="en-US" sz="2800" b="1" i="1" dirty="0">
                <a:solidFill>
                  <a:srgbClr val="0000FF"/>
                </a:solidFill>
              </a:rPr>
              <a:t>≤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g</a:t>
            </a:r>
            <a:r>
              <a:rPr lang="en-US" sz="28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+ 13. Check your solution.</a:t>
            </a:r>
          </a:p>
        </p:txBody>
      </p:sp>
      <p:pic>
        <p:nvPicPr>
          <p:cNvPr id="50996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09961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09966" name="Picture 14" descr="LH_8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7" grpId="0" animBg="1"/>
      <p:bldP spid="509958" grpId="0" autoUpdateAnimBg="0"/>
      <p:bldP spid="50995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14053" name="Oval 5"/>
          <p:cNvSpPr>
            <a:spLocks noChangeArrowheads="1"/>
          </p:cNvSpPr>
          <p:nvPr/>
        </p:nvSpPr>
        <p:spPr bwMode="auto">
          <a:xfrm>
            <a:off x="883566" y="4973359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0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0113" y="2971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d 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&gt; 650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d 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&lt; 650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d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≥ 650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</a:t>
            </a:r>
            <a:r>
              <a:rPr lang="pt-BR" sz="2400" b="1" i="1" dirty="0">
                <a:solidFill>
                  <a:schemeClr val="tx1"/>
                </a:solidFill>
                <a:sym typeface="Arial" pitchFamily="-97" charset="0"/>
              </a:rPr>
              <a:t>d </a:t>
            </a:r>
            <a:r>
              <a:rPr lang="pt-BR" sz="2400" b="1" dirty="0">
                <a:solidFill>
                  <a:schemeClr val="tx1"/>
                </a:solidFill>
                <a:ea typeface="Arial" pitchFamily="-97" charset="0"/>
                <a:cs typeface="Arial" pitchFamily="-97" charset="0"/>
                <a:sym typeface="Arial" pitchFamily="-97" charset="0"/>
              </a:rPr>
              <a:t>≤ 650</a:t>
            </a:r>
          </a:p>
        </p:txBody>
      </p:sp>
      <p:sp>
        <p:nvSpPr>
          <p:cNvPr id="514055" name="TPQuestion"/>
          <p:cNvSpPr>
            <a:spLocks noChangeArrowheads="1"/>
          </p:cNvSpPr>
          <p:nvPr/>
        </p:nvSpPr>
        <p:spPr bwMode="auto">
          <a:xfrm>
            <a:off x="533400" y="1371600"/>
            <a:ext cx="81724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Tyrone needs at least $1,500 to buy a computer and printer. He has already saved $850. Which inequality indicates how much more Tyrone needs to save?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514056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51253"/>
            <a:ext cx="457200" cy="457200"/>
          </a:xfrm>
          <a:prstGeom prst="rect">
            <a:avLst/>
          </a:prstGeom>
          <a:noFill/>
        </p:spPr>
      </p:pic>
      <p:pic>
        <p:nvPicPr>
          <p:cNvPr id="514057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14062" name="Picture 14" descr="LH_8-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81500" y="2571928"/>
            <a:ext cx="476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Write an inequality for the statement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3" grpId="0" animBg="1"/>
      <p:bldP spid="514054" grpId="0" autoUpdateAnimBg="0"/>
      <p:bldP spid="514055" grpId="0" autoUpdateAnimBg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588" name="Picture 12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6580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536581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536582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536583" name="Picture 7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536585" name="Picture 9" descr="Math NAV-Online">
            <a:hlinkClick r:id="rId10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pic>
        <p:nvPicPr>
          <p:cNvPr id="536586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28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5589" name="Oval 5"/>
          <p:cNvSpPr>
            <a:spLocks noChangeArrowheads="1"/>
          </p:cNvSpPr>
          <p:nvPr/>
        </p:nvSpPr>
        <p:spPr bwMode="auto">
          <a:xfrm>
            <a:off x="1090613" y="241141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9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 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3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+ 2 = 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8</a:t>
            </a:r>
            <a:endParaRPr lang="en-US" sz="24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52238" name="Text Box 18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8-2)</a:t>
            </a:r>
          </a:p>
        </p:txBody>
      </p:sp>
      <p:pic>
        <p:nvPicPr>
          <p:cNvPr id="52239" name="Picture 19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66800" y="2400300"/>
            <a:ext cx="2790825" cy="3408363"/>
            <a:chOff x="672" y="1512"/>
            <a:chExt cx="1758" cy="2147"/>
          </a:xfrm>
        </p:grpSpPr>
        <p:sp>
          <p:nvSpPr>
            <p:cNvPr id="52241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1758" cy="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 dirty="0">
                  <a:solidFill>
                    <a:srgbClr val="00539D"/>
                  </a:solidFill>
                  <a:sym typeface="Arial" pitchFamily="-97" charset="0"/>
                </a:rPr>
                <a:t>A.</a:t>
              </a:r>
              <a:r>
                <a:rPr lang="pt-BR" sz="2400" b="1" dirty="0">
                  <a:solidFill>
                    <a:schemeClr val="tx1"/>
                  </a:solidFill>
                  <a:sym typeface="Arial" pitchFamily="-97" charset="0"/>
                </a:rPr>
                <a:t>	</a:t>
              </a:r>
              <a:r>
                <a:rPr lang="pt-BR" sz="2400" dirty="0">
                  <a:solidFill>
                    <a:schemeClr val="tx1"/>
                  </a:solidFill>
                  <a:sym typeface="Arial" pitchFamily="-97" charset="0"/>
                </a:rPr>
                <a:t>2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 dirty="0">
                  <a:solidFill>
                    <a:srgbClr val="00539D"/>
                  </a:solidFill>
                  <a:sym typeface="Arial" pitchFamily="-97" charset="0"/>
                </a:rPr>
                <a:t>B.</a:t>
              </a:r>
              <a:r>
                <a:rPr lang="pt-BR" sz="2400" b="1" dirty="0">
                  <a:solidFill>
                    <a:schemeClr val="tx1"/>
                  </a:solidFill>
                  <a:sym typeface="Arial" pitchFamily="-97" charset="0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 dirty="0">
                  <a:solidFill>
                    <a:srgbClr val="00539D"/>
                  </a:solidFill>
                  <a:sym typeface="Arial" pitchFamily="-97" charset="0"/>
                </a:rPr>
                <a:t>C.</a:t>
              </a:r>
              <a:r>
                <a:rPr lang="pt-BR" sz="2400" b="1" dirty="0">
                  <a:solidFill>
                    <a:schemeClr val="tx1"/>
                  </a:solidFill>
                  <a:sym typeface="Arial" pitchFamily="-97" charset="0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 dirty="0">
                  <a:solidFill>
                    <a:srgbClr val="00539D"/>
                  </a:solidFill>
                  <a:sym typeface="Arial" pitchFamily="-97" charset="0"/>
                </a:rPr>
                <a:t>D.</a:t>
              </a:r>
              <a:r>
                <a:rPr lang="pt-BR" sz="2400" b="1" dirty="0">
                  <a:solidFill>
                    <a:schemeClr val="tx1"/>
                  </a:solidFill>
                  <a:sym typeface="Arial" pitchFamily="-97" charset="0"/>
                </a:rPr>
                <a:t>	</a:t>
              </a:r>
              <a:r>
                <a:rPr lang="pt-BR" sz="2400" dirty="0">
                  <a:solidFill>
                    <a:schemeClr val="tx1"/>
                  </a:solidFill>
                  <a:sym typeface="Arial" pitchFamily="-97" charset="0"/>
                </a:rPr>
                <a:t>4</a:t>
              </a:r>
            </a:p>
          </p:txBody>
        </p:sp>
        <p:pic>
          <p:nvPicPr>
            <p:cNvPr id="52242" name="Picture 23" descr="5mc_1"/>
            <p:cNvPicPr>
              <a:picLocks noChangeAspect="1" noChangeArrowheads="1"/>
            </p:cNvPicPr>
            <p:nvPr/>
          </p:nvPicPr>
          <p:blipFill>
            <a:blip r:embed="rId9"/>
            <a:srcRect r="26389" b="58702"/>
            <a:stretch>
              <a:fillRect/>
            </a:stretch>
          </p:blipFill>
          <p:spPr bwMode="auto">
            <a:xfrm>
              <a:off x="1044" y="1968"/>
              <a:ext cx="212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3" name="Picture 24" descr="5mc_1"/>
            <p:cNvPicPr>
              <a:picLocks noChangeAspect="1" noChangeArrowheads="1"/>
            </p:cNvPicPr>
            <p:nvPr/>
          </p:nvPicPr>
          <p:blipFill>
            <a:blip r:embed="rId9"/>
            <a:srcRect t="41298" r="-10417" b="19225"/>
            <a:stretch>
              <a:fillRect/>
            </a:stretch>
          </p:blipFill>
          <p:spPr bwMode="auto">
            <a:xfrm>
              <a:off x="996" y="2688"/>
              <a:ext cx="318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 descr="Exampl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  <p:bldP spid="1955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22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1057484" y="5375344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–1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97" charset="0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Arial" pitchFamily="-97" charset="0"/>
              </a:rPr>
              <a:t>	–5</a:t>
            </a:r>
          </a:p>
        </p:txBody>
      </p:sp>
      <p:sp>
        <p:nvSpPr>
          <p:cNvPr id="21607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Solve:    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3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+ 2 = 2</a:t>
            </a:r>
            <a:r>
              <a:rPr lang="en-US" sz="2400" b="1" i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– 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3</a:t>
            </a:r>
            <a:endParaRPr lang="en-US" sz="2400" b="1" dirty="0">
              <a:solidFill>
                <a:srgbClr val="0000FF"/>
              </a:solidFill>
              <a:ea typeface="Times New Roman" pitchFamily="-97" charset="0"/>
              <a:cs typeface="Times New Roman" pitchFamily="-97" charset="0"/>
            </a:endParaRPr>
          </a:p>
        </p:txBody>
      </p:sp>
      <p:sp>
        <p:nvSpPr>
          <p:cNvPr id="80911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8-4)</a:t>
            </a:r>
          </a:p>
        </p:txBody>
      </p:sp>
      <p:pic>
        <p:nvPicPr>
          <p:cNvPr id="80912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/>
      <p:bldP spid="216070" grpId="0" autoUpdateAnimBg="0"/>
      <p:bldP spid="2160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27875" y="3752850"/>
            <a:ext cx="1593850" cy="57943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342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5Min 7-3</a:t>
            </a:r>
          </a:p>
        </p:txBody>
      </p:sp>
      <p:pic>
        <p:nvPicPr>
          <p:cNvPr id="103430" name="Picture 6" descr="Ch08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07" name="Oval 7"/>
          <p:cNvSpPr>
            <a:spLocks noChangeArrowheads="1"/>
          </p:cNvSpPr>
          <p:nvPr/>
        </p:nvSpPr>
        <p:spPr bwMode="auto">
          <a:xfrm>
            <a:off x="1057484" y="301466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0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997200"/>
            <a:ext cx="27908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A.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true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Arial" pitchFamily="-97" charset="0"/>
              </a:rPr>
              <a:t>B.</a:t>
            </a:r>
            <a:r>
              <a:rPr lang="pt-BR" b="1">
                <a:solidFill>
                  <a:schemeClr val="tx1"/>
                </a:solidFill>
                <a:sym typeface="Arial" pitchFamily="-97" charset="0"/>
              </a:rPr>
              <a:t>	false</a:t>
            </a:r>
          </a:p>
        </p:txBody>
      </p:sp>
      <p:sp>
        <p:nvSpPr>
          <p:cNvPr id="614409" name="TPQuestion"/>
          <p:cNvSpPr>
            <a:spLocks noChangeArrowheads="1"/>
          </p:cNvSpPr>
          <p:nvPr/>
        </p:nvSpPr>
        <p:spPr bwMode="auto">
          <a:xfrm>
            <a:off x="304800" y="165735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ctr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For the given value, state whether the inequality is true or false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.8 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&gt; 12</a:t>
            </a:r>
            <a:r>
              <a:rPr lang="en-US" sz="2400" b="1" dirty="0" smtClean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;     </a:t>
            </a:r>
            <a:r>
              <a:rPr lang="en-US" sz="2400" b="1" i="1" dirty="0" err="1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n</a:t>
            </a:r>
            <a:r>
              <a:rPr lang="en-US" sz="24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 = 5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8-6)</a:t>
            </a:r>
          </a:p>
        </p:txBody>
      </p:sp>
      <p:pic>
        <p:nvPicPr>
          <p:cNvPr id="103440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 descr="Example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7" grpId="0" animBg="1"/>
      <p:bldP spid="614408" grpId="0" autoUpdateAnimBg="0"/>
      <p:bldP spid="61440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5" name="Picture 3" descr="Main Idea He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1057275" y="1836003"/>
            <a:ext cx="7835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/>
              <a:t>Solve inequalities by using the</a:t>
            </a:r>
            <a:r>
              <a:rPr lang="en-US" sz="2400" dirty="0" smtClean="0"/>
              <a:t> </a:t>
            </a:r>
            <a:r>
              <a:rPr lang="en-US" sz="2400" i="1" dirty="0" smtClean="0"/>
              <a:t>Additive Inverse</a:t>
            </a:r>
            <a:r>
              <a:rPr lang="en-US" sz="2400" dirty="0" smtClean="0"/>
              <a:t>.</a:t>
            </a:r>
            <a:endParaRPr lang="en-US" i="1" dirty="0"/>
          </a:p>
        </p:txBody>
      </p:sp>
      <p:pic>
        <p:nvPicPr>
          <p:cNvPr id="499720" name="Picture 8" descr="LH_8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1100138" y="-731838"/>
            <a:ext cx="9144000" cy="731838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00138" y="2743200"/>
            <a:ext cx="7835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 smtClean="0"/>
              <a:t>In an inequality the variable must be on the left side in the final answer.</a:t>
            </a:r>
            <a:endParaRPr lang="en-US" i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6" grpId="0" build="p" autoUpdateAnimBg="0" advAuto="0"/>
      <p:bldP spid="7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8" name="Picture 8" descr="LH_8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01769" name="Picture 9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57275" y="1503363"/>
            <a:ext cx="7835900" cy="4032252"/>
            <a:chOff x="666" y="947"/>
            <a:chExt cx="4936" cy="2540"/>
          </a:xfrm>
        </p:grpSpPr>
        <p:sp>
          <p:nvSpPr>
            <p:cNvPr id="501764" name="Rectangle 4"/>
            <p:cNvSpPr>
              <a:spLocks noChangeArrowheads="1"/>
            </p:cNvSpPr>
            <p:nvPr/>
          </p:nvSpPr>
          <p:spPr bwMode="auto">
            <a:xfrm>
              <a:off x="666" y="947"/>
              <a:ext cx="4936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16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	</a:t>
              </a:r>
              <a:r>
                <a:rPr lang="en-US" sz="24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Standard 7AF1.1</a:t>
              </a:r>
              <a:r>
                <a:rPr lang="en-US" sz="2400" b="1" dirty="0">
                  <a:solidFill>
                    <a:srgbClr val="FF0000"/>
                  </a:solidFill>
                  <a:ea typeface="Times New Roman" pitchFamily="-97" charset="0"/>
                  <a:cs typeface="Times New Roman" pitchFamily="-97" charset="0"/>
                </a:rPr>
                <a:t> 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Use variables and appropriate operations to write</a:t>
              </a:r>
              <a:r>
                <a:rPr lang="en-US" sz="240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an expression, </a:t>
              </a:r>
              <a:r>
                <a:rPr lang="en-US" sz="2400" dirty="0">
                  <a:solidFill>
                    <a:schemeClr val="tx1"/>
                  </a:solidFill>
                  <a:ea typeface="Times New Roman" pitchFamily="-97" charset="0"/>
                  <a:cs typeface="Times New Roman" pitchFamily="-97" charset="0"/>
                </a:rPr>
                <a:t>an equation</a:t>
              </a:r>
              <a:r>
                <a:rPr lang="en-US" sz="240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,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an inequality,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or a system of equations or inequalities</a:t>
              </a:r>
              <a:r>
                <a:rPr lang="en-US" sz="240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that represents a verbal description</a:t>
              </a:r>
              <a:r>
                <a:rPr lang="en-US" sz="2400" b="1" dirty="0" smtClean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 smtClean="0">
                  <a:ea typeface="Times New Roman" pitchFamily="-97" charset="0"/>
                  <a:cs typeface="Times New Roman" pitchFamily="-97" charset="0"/>
                </a:rPr>
                <a:t>(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e.g. three less than a number, half as large as area </a:t>
              </a:r>
              <a:r>
                <a:rPr lang="en-US" sz="2400" i="1" dirty="0">
                  <a:ea typeface="Times New Roman" pitchFamily="-97" charset="0"/>
                  <a:cs typeface="Times New Roman" pitchFamily="-97" charset="0"/>
                </a:rPr>
                <a:t>A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).</a:t>
              </a:r>
              <a:r>
                <a:rPr lang="en-US" sz="2400" dirty="0" smtClean="0">
                  <a:ea typeface="Times New Roman" pitchFamily="-97" charset="0"/>
                  <a:cs typeface="Times New Roman" pitchFamily="-97" charset="0"/>
                </a:rPr>
                <a:t> </a:t>
              </a:r>
              <a:endParaRPr lang="en-US" dirty="0" smtClean="0">
                <a:ea typeface="Times New Roman" pitchFamily="-97" charset="0"/>
                <a:cs typeface="Times New Roman" pitchFamily="-97" charset="0"/>
              </a:endParaRPr>
            </a:p>
            <a:p>
              <a:pPr>
                <a:tabLst>
                  <a:tab pos="914400" algn="l"/>
                </a:tabLst>
              </a:pPr>
              <a:endParaRPr lang="en-US" sz="2000" dirty="0" smtClean="0">
                <a:ea typeface="Times New Roman" pitchFamily="-97" charset="0"/>
                <a:cs typeface="Times New Roman" pitchFamily="-97" charset="0"/>
              </a:endParaRPr>
            </a:p>
            <a:p>
              <a:pPr>
                <a:tabLst>
                  <a:tab pos="914400" algn="l"/>
                </a:tabLst>
              </a:pPr>
              <a:endParaRPr lang="en-US" sz="2000" dirty="0" smtClean="0">
                <a:ea typeface="Times New Roman" pitchFamily="-97" charset="0"/>
                <a:cs typeface="Times New Roman" pitchFamily="-97" charset="0"/>
              </a:endParaRPr>
            </a:p>
            <a:p>
              <a:pPr>
                <a:tabLst>
                  <a:tab pos="914400" algn="l"/>
                </a:tabLst>
              </a:pPr>
              <a:r>
                <a:rPr lang="en-US" sz="20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	</a:t>
              </a:r>
              <a:r>
                <a:rPr lang="en-US" sz="2400" b="1" dirty="0">
                  <a:solidFill>
                    <a:srgbClr val="E01B22"/>
                  </a:solidFill>
                  <a:ea typeface="Times New Roman" pitchFamily="-97" charset="0"/>
                  <a:cs typeface="Times New Roman" pitchFamily="-97" charset="0"/>
                </a:rPr>
                <a:t>Standard 7AF4.1</a:t>
              </a:r>
              <a:r>
                <a:rPr lang="en-US" sz="2400" b="1" dirty="0">
                  <a:solidFill>
                    <a:srgbClr val="FF0000"/>
                  </a:solidFill>
                  <a:ea typeface="Times New Roman" pitchFamily="-97" charset="0"/>
                  <a:cs typeface="Times New Roman" pitchFamily="-97" charset="0"/>
                </a:rPr>
                <a:t> 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Solve</a:t>
              </a:r>
              <a:r>
                <a:rPr lang="en-US" sz="240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two-step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linear</a:t>
              </a:r>
              <a:r>
                <a:rPr lang="en-US" sz="240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2400" dirty="0">
                  <a:ea typeface="Times New Roman" pitchFamily="-97" charset="0"/>
                  <a:cs typeface="Times New Roman" pitchFamily="-97" charset="0"/>
                </a:rPr>
                <a:t>equations and </a:t>
              </a:r>
              <a:r>
                <a:rPr lang="en-US" sz="24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inequalities in one variable over the rational numbers, interpret the solution or solutions in the context from which they arose, and verify the reasonableness of the results.</a:t>
              </a:r>
              <a:endParaRPr lang="en-US" sz="20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endParaRPr>
            </a:p>
          </p:txBody>
        </p:sp>
        <p:pic>
          <p:nvPicPr>
            <p:cNvPr id="501771" name="Picture 11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958"/>
              <a:ext cx="541" cy="225"/>
            </a:xfrm>
            <a:prstGeom prst="rect">
              <a:avLst/>
            </a:prstGeom>
            <a:noFill/>
          </p:spPr>
        </p:pic>
        <p:pic>
          <p:nvPicPr>
            <p:cNvPr id="501772" name="Picture 12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2559"/>
              <a:ext cx="541" cy="225"/>
            </a:xfrm>
            <a:prstGeom prst="rect">
              <a:avLst/>
            </a:prstGeom>
            <a:noFill/>
          </p:spPr>
        </p:pic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229600" y="6400800"/>
            <a:ext cx="457200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oris-day-teacher's-pe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743200"/>
            <a:ext cx="3495675" cy="3663467"/>
          </a:xfrm>
          <a:prstGeom prst="rect">
            <a:avLst/>
          </a:prstGeom>
          <a:effectLst/>
        </p:spPr>
      </p:pic>
      <p:sp>
        <p:nvSpPr>
          <p:cNvPr id="18" name="Oval Callout 17"/>
          <p:cNvSpPr/>
          <p:nvPr/>
        </p:nvSpPr>
        <p:spPr>
          <a:xfrm>
            <a:off x="762000" y="304800"/>
            <a:ext cx="6172200" cy="2438400"/>
          </a:xfrm>
          <a:prstGeom prst="wedgeEllipseCallout">
            <a:avLst>
              <a:gd name="adj1" fmla="val 46800"/>
              <a:gd name="adj2" fmla="val 61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We</a:t>
            </a:r>
            <a:r>
              <a:rPr lang="en-US" sz="2400" b="1" dirty="0" smtClean="0">
                <a:solidFill>
                  <a:schemeClr val="tx1"/>
                </a:solidFill>
                <a:latin typeface="Baskerville Old Face"/>
                <a:cs typeface="Baskerville Old Face"/>
              </a:rPr>
              <a:t>’ve been doing some really complicated math. How would you like to do something easy today? Sound good to you?</a:t>
            </a:r>
            <a:endParaRPr lang="en-US" sz="2400" b="1" dirty="0">
              <a:solidFill>
                <a:schemeClr val="tx1"/>
              </a:solidFill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oris-day-teacher's-pe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2743200"/>
            <a:ext cx="3495675" cy="3663467"/>
          </a:xfrm>
          <a:prstGeom prst="rect">
            <a:avLst/>
          </a:prstGeom>
          <a:effectLst/>
        </p:spPr>
      </p:pic>
      <p:sp>
        <p:nvSpPr>
          <p:cNvPr id="18" name="Oval Callout 17"/>
          <p:cNvSpPr/>
          <p:nvPr/>
        </p:nvSpPr>
        <p:spPr>
          <a:xfrm flipH="1">
            <a:off x="2362200" y="304800"/>
            <a:ext cx="6172200" cy="2438400"/>
          </a:xfrm>
          <a:prstGeom prst="wedgeEllipseCallout">
            <a:avLst>
              <a:gd name="adj1" fmla="val 53241"/>
              <a:gd name="adj2" fmla="val 548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  <a:latin typeface="Baskerville Old Face"/>
                <a:cs typeface="Baskerville Old Face"/>
              </a:rPr>
              <a:t>Basically, you’ve already learned how to do what I will teach you today. It may look a little different, but trust me, it is the same. </a:t>
            </a:r>
            <a:endParaRPr lang="en-US" sz="2400" b="1" dirty="0">
              <a:solidFill>
                <a:schemeClr val="tx1"/>
              </a:solidFill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518429" y="936487"/>
            <a:ext cx="5777971" cy="1349513"/>
            <a:chOff x="1940314" y="929866"/>
            <a:chExt cx="5777971" cy="1514682"/>
          </a:xfrm>
        </p:grpSpPr>
        <p:grpSp>
          <p:nvGrpSpPr>
            <p:cNvPr id="3" name="Group 3"/>
            <p:cNvGrpSpPr/>
            <p:nvPr/>
          </p:nvGrpSpPr>
          <p:grpSpPr>
            <a:xfrm>
              <a:off x="1940314" y="929866"/>
              <a:ext cx="5777971" cy="1514682"/>
              <a:chOff x="2775943" y="4630907"/>
              <a:chExt cx="3441411" cy="654911"/>
            </a:xfrm>
          </p:grpSpPr>
          <p:pic>
            <p:nvPicPr>
              <p:cNvPr id="5" name="Picture 4" descr="Picture 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79354" y="4657168"/>
                <a:ext cx="3043371" cy="62865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775943" y="4630907"/>
                <a:ext cx="990600" cy="2240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Baskerville"/>
                    <a:cs typeface="Baskerville"/>
                  </a:rPr>
                  <a:t>5x + 1</a:t>
                </a:r>
                <a:endParaRPr lang="en-US" sz="2400" b="1" dirty="0">
                  <a:latin typeface="Baskerville"/>
                  <a:cs typeface="Baskerville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26754" y="4630907"/>
                <a:ext cx="990600" cy="2240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Baskerville"/>
                    <a:cs typeface="Baskerville"/>
                  </a:rPr>
                  <a:t>26</a:t>
                </a:r>
                <a:endParaRPr lang="en-US" sz="2400" b="1" dirty="0">
                  <a:latin typeface="Baskerville"/>
                  <a:cs typeface="Baskerville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62400" y="1076128"/>
              <a:ext cx="1663172" cy="5872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Baskerville"/>
                  <a:cs typeface="Baskerville"/>
                </a:rPr>
                <a:t>=</a:t>
              </a:r>
              <a:endParaRPr lang="en-US" sz="2800" b="1" dirty="0">
                <a:latin typeface="Baskerville"/>
                <a:cs typeface="Baskerville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0"/>
            <a:ext cx="8153400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Baskerville"/>
                <a:cs typeface="Baskerville"/>
              </a:rPr>
              <a:t>During Lesson 8-2 we learned to solve two-step equations like the one below:</a:t>
            </a:r>
            <a:endParaRPr lang="en-US" sz="24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985" y="2327701"/>
            <a:ext cx="3733800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askerville"/>
                <a:cs typeface="Baskerville"/>
              </a:rPr>
              <a:t>1st we eliminated the constant:</a:t>
            </a:r>
            <a:endParaRPr lang="en-US" sz="20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2281536"/>
            <a:ext cx="1663172" cy="4616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"/>
                <a:cs typeface="Baskerville"/>
              </a:rPr>
              <a:t>-1</a:t>
            </a:r>
            <a:endParaRPr lang="en-US" sz="2400" b="1" dirty="0">
              <a:latin typeface="Baskerville"/>
              <a:cs typeface="Baskervil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3228" y="2281536"/>
            <a:ext cx="1663172" cy="4616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"/>
                <a:cs typeface="Baskerville"/>
              </a:rPr>
              <a:t>-1</a:t>
            </a:r>
            <a:endParaRPr lang="en-US" sz="2400" b="1" dirty="0">
              <a:latin typeface="Baskerville"/>
              <a:cs typeface="Baskerville"/>
            </a:endParaRPr>
          </a:p>
        </p:txBody>
      </p:sp>
      <p:grpSp>
        <p:nvGrpSpPr>
          <p:cNvPr id="17" name="Group 8"/>
          <p:cNvGrpSpPr/>
          <p:nvPr/>
        </p:nvGrpSpPr>
        <p:grpSpPr>
          <a:xfrm>
            <a:off x="3518431" y="2917687"/>
            <a:ext cx="5777971" cy="1349513"/>
            <a:chOff x="1940316" y="929866"/>
            <a:chExt cx="5777971" cy="1514682"/>
          </a:xfrm>
        </p:grpSpPr>
        <p:grpSp>
          <p:nvGrpSpPr>
            <p:cNvPr id="18" name="Group 3"/>
            <p:cNvGrpSpPr/>
            <p:nvPr/>
          </p:nvGrpSpPr>
          <p:grpSpPr>
            <a:xfrm>
              <a:off x="1940316" y="929866"/>
              <a:ext cx="5777971" cy="1514682"/>
              <a:chOff x="2775943" y="4630907"/>
              <a:chExt cx="3441411" cy="654911"/>
            </a:xfrm>
          </p:grpSpPr>
          <p:pic>
            <p:nvPicPr>
              <p:cNvPr id="20" name="Picture 19" descr="Picture 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79354" y="4657168"/>
                <a:ext cx="3043371" cy="62865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775943" y="4630907"/>
                <a:ext cx="990600" cy="2240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Baskerville"/>
                    <a:cs typeface="Baskerville"/>
                  </a:rPr>
                  <a:t>5x</a:t>
                </a:r>
                <a:endParaRPr lang="en-US" sz="2400" b="1" dirty="0">
                  <a:latin typeface="Baskerville"/>
                  <a:cs typeface="Baskerville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26754" y="4630907"/>
                <a:ext cx="990600" cy="2240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Baskerville"/>
                    <a:cs typeface="Baskerville"/>
                  </a:rPr>
                  <a:t>25</a:t>
                </a:r>
                <a:endParaRPr lang="en-US" sz="2400" b="1" dirty="0">
                  <a:latin typeface="Baskerville"/>
                  <a:cs typeface="Baskerville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962400" y="1076128"/>
              <a:ext cx="1663172" cy="5872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Baskerville"/>
                  <a:cs typeface="Baskerville"/>
                </a:rPr>
                <a:t>=</a:t>
              </a:r>
              <a:endParaRPr lang="en-US" sz="2800" b="1" dirty="0">
                <a:latin typeface="Baskerville"/>
                <a:cs typeface="Baskerville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20986" y="4308901"/>
            <a:ext cx="4059585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askerville"/>
                <a:cs typeface="Baskerville"/>
              </a:rPr>
              <a:t>Next, we eliminated the coefficient:</a:t>
            </a:r>
            <a:endParaRPr lang="en-US" sz="20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262736"/>
            <a:ext cx="1663172" cy="4616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"/>
                <a:cs typeface="Baskerville"/>
              </a:rPr>
              <a:t>÷ 5</a:t>
            </a:r>
            <a:endParaRPr lang="en-US" sz="2400" b="1" dirty="0">
              <a:latin typeface="Baskerville"/>
              <a:cs typeface="Baskervill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33228" y="4262736"/>
            <a:ext cx="1663172" cy="4616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"/>
                <a:cs typeface="Baskerville"/>
              </a:rPr>
              <a:t>÷ 5</a:t>
            </a:r>
            <a:endParaRPr lang="en-US" sz="2400" b="1" dirty="0">
              <a:latin typeface="Baskerville"/>
              <a:cs typeface="Baskerville"/>
            </a:endParaRPr>
          </a:p>
        </p:txBody>
      </p:sp>
      <p:grpSp>
        <p:nvGrpSpPr>
          <p:cNvPr id="26" name="Group 8"/>
          <p:cNvGrpSpPr/>
          <p:nvPr/>
        </p:nvGrpSpPr>
        <p:grpSpPr>
          <a:xfrm>
            <a:off x="3518433" y="4898887"/>
            <a:ext cx="5777971" cy="1349513"/>
            <a:chOff x="1940318" y="929866"/>
            <a:chExt cx="5777971" cy="1514682"/>
          </a:xfrm>
        </p:grpSpPr>
        <p:grpSp>
          <p:nvGrpSpPr>
            <p:cNvPr id="27" name="Group 3"/>
            <p:cNvGrpSpPr/>
            <p:nvPr/>
          </p:nvGrpSpPr>
          <p:grpSpPr>
            <a:xfrm>
              <a:off x="1940318" y="929866"/>
              <a:ext cx="5777971" cy="1514682"/>
              <a:chOff x="2775943" y="4630907"/>
              <a:chExt cx="3441411" cy="654911"/>
            </a:xfrm>
          </p:grpSpPr>
          <p:pic>
            <p:nvPicPr>
              <p:cNvPr id="29" name="Picture 28" descr="Picture 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79354" y="4657168"/>
                <a:ext cx="3043371" cy="62865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2775943" y="4630907"/>
                <a:ext cx="990600" cy="2240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atin typeface="Baskerville"/>
                    <a:cs typeface="Baskerville"/>
                  </a:rPr>
                  <a:t>x</a:t>
                </a:r>
                <a:endParaRPr lang="en-US" sz="2400" b="1" dirty="0">
                  <a:latin typeface="Baskerville"/>
                  <a:cs typeface="Baskerville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26754" y="4630907"/>
                <a:ext cx="990600" cy="2240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Baskerville"/>
                    <a:cs typeface="Baskerville"/>
                  </a:rPr>
                  <a:t>5</a:t>
                </a:r>
                <a:endParaRPr lang="en-US" sz="2400" b="1" dirty="0">
                  <a:latin typeface="Baskerville"/>
                  <a:cs typeface="Baskerville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962400" y="1076128"/>
              <a:ext cx="1663172" cy="5872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Baskerville"/>
                  <a:cs typeface="Baskerville"/>
                </a:rPr>
                <a:t>=</a:t>
              </a:r>
              <a:endParaRPr lang="en-US" sz="2800" b="1" dirty="0">
                <a:latin typeface="Baskerville"/>
                <a:cs typeface="Baskerville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1" y="6290846"/>
            <a:ext cx="5540515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askerville"/>
                <a:cs typeface="Baskerville"/>
              </a:rPr>
              <a:t>In the end we are left with the value of the variable:</a:t>
            </a:r>
            <a:endParaRPr lang="en-US" sz="20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042428" y="6239434"/>
            <a:ext cx="2869144" cy="523220"/>
            <a:chOff x="5042428" y="6239434"/>
            <a:chExt cx="2869144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5042428" y="6240536"/>
              <a:ext cx="1663172" cy="4616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Baskerville"/>
                  <a:cs typeface="Baskerville"/>
                </a:rPr>
                <a:t>x</a:t>
              </a:r>
              <a:endParaRPr lang="en-US" sz="2400" b="1" dirty="0">
                <a:latin typeface="Baskerville"/>
                <a:cs typeface="Baskerville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48400" y="6284708"/>
              <a:ext cx="1663172" cy="4616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Baskerville"/>
                  <a:cs typeface="Baskerville"/>
                </a:rPr>
                <a:t>5</a:t>
              </a:r>
              <a:endParaRPr lang="en-US" sz="2400" b="1" dirty="0">
                <a:latin typeface="Baskerville"/>
                <a:cs typeface="Baskerville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79682" y="6239434"/>
              <a:ext cx="1663172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Baskerville"/>
                  <a:cs typeface="Baskerville"/>
                </a:rPr>
                <a:t>=</a:t>
              </a:r>
              <a:endParaRPr lang="en-US" sz="2800" b="1" dirty="0">
                <a:latin typeface="Baskerville"/>
                <a:cs typeface="Baskervill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3" grpId="0"/>
      <p:bldP spid="24" grpId="0"/>
      <p:bldP spid="25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ANSWERSALIAS" val="A¤B¤C¤D"/>
  <p:tag name="RESPONSESGATHERED" val="False"/>
  <p:tag name="SLIDEGUID" val="51791ACEC04C11DBBA8D000D93448B5C"/>
  <p:tag name="QUESTIONTEXT" val="Solve b – 12 &gt; 4."/>
  <p:tag name="QUESTIONALIAS" val="Solve b – 12 &gt; 4."/>
  <p:tag name="ANIMREMOVED" val="False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ANSWERSALIAS" val="A¤B¤C¤D"/>
  <p:tag name="RESPONSESGATHERED" val="False"/>
  <p:tag name="SLIDEGUID" val="517CD1A8C04C11DBBA8D000D93448B5C"/>
  <p:tag name="QUESTIONTEXT" val="Solve 9 ≤ g + 13. Check your solution."/>
  <p:tag name="QUESTIONALIAS" val="Solve 9 ≤ g + 13. Check your solution."/>
  <p:tag name="ANIMREMOVED" val="False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0"/>
  <p:tag name="SLIDEGUID" val="6BACFD19D21549239654BDB860F66EFB"/>
  <p:tag name="TOTALRESPONSES" val="5"/>
  <p:tag name="SLICED" val="False"/>
  <p:tag name="RESPONSES" val="NA,1,5,1;1;4;4;3;"/>
  <p:tag name="CHARTSTRINGSTD" val="2 0 1 2"/>
  <p:tag name="CHARTSTRINGREV" val="2 1 0 2"/>
  <p:tag name="CHARTSTRINGSTDPER" val="0.4 0 0.2 0.4"/>
  <p:tag name="CHARTSTRINGREVPER" val="0.4 0.2 0 0.4"/>
  <p:tag name="ANSWERSALIAS" val="A¤B¤C¤D"/>
  <p:tag name="RESPONSESGATHERED" val="False"/>
  <p:tag name="QUESTIONTEXT" val="Solve 3n + 2 = 8. Then check your solution."/>
  <p:tag name="QUESTIONALIAS" val="Solve 3n + 2 = 8. Then check your solution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ANSWERSALIAS" val="A¤B¤C¤D"/>
  <p:tag name="RESPONSESGATHERED" val="False"/>
  <p:tag name="SLIDEGUID" val="5181C80EC04C11DBBA8D000D93448B5C"/>
  <p:tag name="QUESTIONTEXT" val="Tyrone needs at least $1,500 to buy a computer and printer. He has already saved $850. Which inequality indicates how much more Tyrone needs to save?"/>
  <p:tag name="QUESTIONALIAS" val="Tyrone needs at least $1,500 to buy a computer and printer. He has already saved $850. Which inequality indicates how much more Tyrone needs to save?"/>
  <p:tag name="ANIMREMOVED" val="Fals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5662D2F8F7584AA0A964F17A5443889C"/>
  <p:tag name="TOTALRESPONSES" val="5"/>
  <p:tag name="SLICED" val="False"/>
  <p:tag name="RESPONSES" val="NA,1,5,2;1;2;1;2;"/>
  <p:tag name="CHARTSTRINGSTD" val="2 3 0 0"/>
  <p:tag name="CHARTSTRINGREV" val="0 0 3 2"/>
  <p:tag name="CHARTSTRINGSTDPER" val="0.4 0.6 0 0"/>
  <p:tag name="CHARTSTRINGREVPER" val="0 0 0.6 0.4"/>
  <p:tag name="ANSWERSALIAS" val="A¤B¤C¤D"/>
  <p:tag name="RESPONSESGATHERED" val="False"/>
  <p:tag name="QUESTIONTEXT" val="Solve 3x + 2 = 2x – 3. Then check your solution."/>
  <p:tag name="QUESTIONALIAS" val="Solve 3x + 2 = 2x – 3. Then check your solution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0116BC7D1CD5483B9EE2875EFEA37D31"/>
  <p:tag name="SLIDEID" val="0116BC7D1CD5483B9EE2875EFEA37D31"/>
  <p:tag name="SLIDEORDER" val="1"/>
  <p:tag name="SLIDETYPE" val="Q"/>
  <p:tag name="DEMOGRAPHIC" val="False"/>
  <p:tag name="SPEEDSCORING" val="False"/>
  <p:tag name="ANSWERSALIAS" val="A|smicln|B"/>
  <p:tag name="DELIMITERS" val="3.1"/>
  <p:tag name="RESPONSESGATHERED" val="False"/>
  <p:tag name="QUESTIONTEXT" val="For the given value, state whether the inequality is true or false.8 + n &gt; 12; n = 5"/>
  <p:tag name="QUESTIONALIAS" val="For the given value, state whether the inequality is true or false.8 + n &gt; 12; n = 5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4"/>
  <p:tag name="FONTSIZE" val="14"/>
  <p:tag name="BULLETTYPE" val="ppBulletArabicPeriod"/>
  <p:tag name="ANSWERTEXT" val="A&#10;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641</Words>
  <Application>Microsoft Macintosh PowerPoint</Application>
  <PresentationFormat>On-screen Show (4:3)</PresentationFormat>
  <Paragraphs>138</Paragraphs>
  <Slides>18</Slides>
  <Notes>13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Splash Screen</vt:lpstr>
      <vt:lpstr>Slide 2</vt:lpstr>
      <vt:lpstr>Slide 3</vt:lpstr>
      <vt:lpstr>5Min 7-3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7 Menu</dc:title>
  <dc:creator>Michael Mitchell</dc:creator>
  <cp:lastModifiedBy>MMitchell</cp:lastModifiedBy>
  <cp:revision>34</cp:revision>
  <dcterms:created xsi:type="dcterms:W3CDTF">2010-01-21T16:57:21Z</dcterms:created>
  <dcterms:modified xsi:type="dcterms:W3CDTF">2010-01-21T20:27:45Z</dcterms:modified>
</cp:coreProperties>
</file>