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40.xml" ContentType="application/vnd.openxmlformats-officedocument.presentationml.tags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Override PartName="/ppt/tags/tag4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57" r:id="rId10"/>
    <p:sldId id="258" r:id="rId11"/>
    <p:sldId id="281" r:id="rId12"/>
    <p:sldId id="282" r:id="rId13"/>
    <p:sldId id="283" r:id="rId14"/>
    <p:sldId id="284" r:id="rId15"/>
    <p:sldId id="285" r:id="rId16"/>
    <p:sldId id="286" r:id="rId17"/>
    <p:sldId id="260" r:id="rId18"/>
    <p:sldId id="262" r:id="rId19"/>
    <p:sldId id="265" r:id="rId20"/>
    <p:sldId id="267" r:id="rId21"/>
    <p:sldId id="261" r:id="rId22"/>
    <p:sldId id="263" r:id="rId23"/>
    <p:sldId id="266" r:id="rId24"/>
    <p:sldId id="268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100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5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FF801-C325-044D-8F40-A4BCD2446F99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2AB56-BC37-2643-A0BF-C295002C1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5F0C7-82BA-514E-A89A-0E2AC2CFDC11}" type="slidenum">
              <a:rPr lang="en-US"/>
              <a:pPr/>
              <a:t>10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34B21-8FAC-F14E-81E5-A82E2FA7CF79}" type="slidenum">
              <a:rPr lang="en-US"/>
              <a:pPr/>
              <a:t>17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DB628-1C7D-E14B-9555-759C35F68162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3118C-C40C-E346-98A9-661D0863E727}" type="slidenum">
              <a:rPr lang="en-US"/>
              <a:pPr/>
              <a:t>19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B473C-8B37-D544-B1A8-EBD1F00B3F9A}" type="slidenum">
              <a:rPr lang="en-US"/>
              <a:pPr/>
              <a:t>20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42CC7-B98A-B14D-A75B-213DC1A964B0}" type="slidenum">
              <a:rPr lang="en-US"/>
              <a:pPr/>
              <a:t>21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22F6E-6B09-AD45-9CA5-3889D30D9B2A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BFDBB-BDB9-F94A-AD86-F7AB1A64610C}" type="slidenum">
              <a:rPr lang="en-US"/>
              <a:pPr/>
              <a:t>23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9CCCC-B02C-AB46-AC50-035AEE592A2B}" type="slidenum">
              <a:rPr lang="en-US"/>
              <a:pPr/>
              <a:t>24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CF7D4-EC28-6A47-992C-A708C92B87FB}" type="slidenum">
              <a:rPr lang="en-US"/>
              <a:pPr/>
              <a:t>25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F3030-B2D7-774D-A47C-039AEAD0800E}" type="slidenum">
              <a:rPr lang="en-US"/>
              <a:pPr/>
              <a:t>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65FA5-376B-8349-AFEF-6E913910D7DA}" type="slidenum">
              <a:rPr lang="en-US"/>
              <a:pPr/>
              <a:t>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76A87-E83A-D745-9ABA-82711A811B3B}" type="slidenum">
              <a:rPr lang="en-US"/>
              <a:pPr/>
              <a:t>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DB02B-C63F-7A40-8A24-929A5BDCCE20}" type="slidenum">
              <a:rPr lang="en-US"/>
              <a:pPr/>
              <a:t>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5F353-50AC-D84A-A8EB-195E7C305741}" type="slidenum">
              <a:rPr lang="en-US"/>
              <a:pPr/>
              <a:t>6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6DC7A-A9F8-274F-AD43-55DF77DC0115}" type="slidenum">
              <a:rPr lang="en-US"/>
              <a:pPr/>
              <a:t>7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88F20-D580-B343-9B4C-944D01212F84}" type="slidenum">
              <a:rPr lang="en-US"/>
              <a:pPr/>
              <a:t>8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DC37C-BB35-F04F-AFA9-A816823085E1}" type="slidenum">
              <a:rPr lang="en-US"/>
              <a:pPr/>
              <a:t>9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9B8E-314D-E54B-9467-6047659696D8}" type="datetimeFigureOut">
              <a:rPr lang="en-US" smtClean="0"/>
              <a:pPr/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C2A8-64CC-C64D-827B-CCD1FD325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audio" Target="file://localhost/Users/mike/Desktop/Chapter%208%20Lessons/Lesson%208-7.pptx268-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8.jpeg"/><Relationship Id="rId5" Type="http://schemas.openxmlformats.org/officeDocument/2006/relationships/image" Target="../media/image20.jpeg"/><Relationship Id="rId6" Type="http://schemas.openxmlformats.org/officeDocument/2006/relationships/image" Target="../media/image17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0.jpeg"/><Relationship Id="rId5" Type="http://schemas.openxmlformats.org/officeDocument/2006/relationships/image" Target="../media/image9.jpeg"/><Relationship Id="rId6" Type="http://schemas.openxmlformats.org/officeDocument/2006/relationships/image" Target="../media/image17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.jpeg"/><Relationship Id="rId5" Type="http://schemas.openxmlformats.org/officeDocument/2006/relationships/image" Target="../media/image17.jpeg"/><Relationship Id="rId6" Type="http://schemas.openxmlformats.org/officeDocument/2006/relationships/image" Target="../media/image20.jpe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1.jpeg"/><Relationship Id="rId5" Type="http://schemas.openxmlformats.org/officeDocument/2006/relationships/image" Target="../media/image20.jpeg"/><Relationship Id="rId6" Type="http://schemas.openxmlformats.org/officeDocument/2006/relationships/image" Target="../media/image17.jpe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21.jpeg"/><Relationship Id="rId7" Type="http://schemas.openxmlformats.org/officeDocument/2006/relationships/image" Target="../media/image8.jpeg"/><Relationship Id="rId8" Type="http://schemas.openxmlformats.org/officeDocument/2006/relationships/image" Target="../media/image17.jpe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21.jpeg"/><Relationship Id="rId7" Type="http://schemas.openxmlformats.org/officeDocument/2006/relationships/image" Target="../media/image9.jpeg"/><Relationship Id="rId8" Type="http://schemas.openxmlformats.org/officeDocument/2006/relationships/image" Target="../media/image17.jpeg"/><Relationship Id="rId9" Type="http://schemas.openxmlformats.org/officeDocument/2006/relationships/image" Target="../media/image22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10.jpeg"/><Relationship Id="rId7" Type="http://schemas.openxmlformats.org/officeDocument/2006/relationships/image" Target="../media/image21.jpeg"/><Relationship Id="rId8" Type="http://schemas.openxmlformats.org/officeDocument/2006/relationships/image" Target="../media/image17.jpe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21.jpeg"/><Relationship Id="rId7" Type="http://schemas.openxmlformats.org/officeDocument/2006/relationships/image" Target="../media/image11.jpeg"/><Relationship Id="rId8" Type="http://schemas.openxmlformats.org/officeDocument/2006/relationships/image" Target="../media/image17.jpeg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image" Target="../media/image29.jpeg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slide" Target="slide4.xml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hyperlink" Target="http://www.ca.gr7mat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9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10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11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12.jpeg"/><Relationship Id="rId10" Type="http://schemas.openxmlformats.org/officeDocument/2006/relationships/image" Target="../media/image7.jpeg"/><Relationship Id="rId11" Type="http://schemas.openxmlformats.org/officeDocument/2006/relationships/image" Target="../media/image13.jpe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14.jpe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15.jpe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8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Lesson </a:t>
            </a:r>
            <a:r>
              <a:rPr lang="en-US" sz="2800" dirty="0">
                <a:solidFill>
                  <a:srgbClr val="FFFFFF"/>
                </a:solidFill>
                <a:latin typeface="Baskerville Old Face"/>
                <a:cs typeface="Baskerville Old Face"/>
              </a:rPr>
              <a:t>8</a:t>
            </a:r>
            <a:r>
              <a:rPr lang="en-US" sz="2800" b="1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-</a:t>
            </a:r>
            <a:r>
              <a:rPr lang="en-US" sz="28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8</a:t>
            </a:r>
            <a:endParaRPr lang="en-US" sz="2800" b="1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  <p:pic>
        <p:nvPicPr>
          <p:cNvPr id="9" name="Lesson 8-7.pptx268-0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26" name="Picture 6" descr="LH_8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42727" name="Picture 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57275" y="1773238"/>
            <a:ext cx="7870825" cy="4170364"/>
            <a:chOff x="666" y="1117"/>
            <a:chExt cx="4958" cy="2627"/>
          </a:xfrm>
        </p:grpSpPr>
        <p:sp>
          <p:nvSpPr>
            <p:cNvPr id="542724" name="Rectangle 4"/>
            <p:cNvSpPr>
              <a:spLocks noChangeArrowheads="1"/>
            </p:cNvSpPr>
            <p:nvPr/>
          </p:nvSpPr>
          <p:spPr bwMode="auto">
            <a:xfrm>
              <a:off x="666" y="1127"/>
              <a:ext cx="4958" cy="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	</a:t>
              </a:r>
              <a:r>
                <a:rPr lang="en-US" sz="24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Standard 7AF1.1</a:t>
              </a:r>
              <a:r>
                <a:rPr lang="en-US" sz="2400" b="1" dirty="0">
                  <a:solidFill>
                    <a:srgbClr val="FF0000"/>
                  </a:solidFill>
                  <a:ea typeface="Times New Roman" pitchFamily="-97" charset="0"/>
                  <a:cs typeface="Times New Roman" pitchFamily="-97" charset="0"/>
                </a:rPr>
                <a:t> 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Use variables and appropriate operations to write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 an expression, </a:t>
              </a:r>
              <a:r>
                <a:rPr lang="en-US" sz="2400" dirty="0">
                  <a:solidFill>
                    <a:schemeClr val="tx1"/>
                  </a:solidFill>
                  <a:ea typeface="Times New Roman" pitchFamily="-97" charset="0"/>
                  <a:cs typeface="Times New Roman" pitchFamily="-97" charset="0"/>
                </a:rPr>
                <a:t>an equation,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an inequality, 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or a system of equations or inequalities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that represents a verbal description</a:t>
              </a:r>
              <a:r>
                <a:rPr lang="en-US" sz="2400" b="1" dirty="0" smtClean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 smtClean="0">
                  <a:ea typeface="Times New Roman" pitchFamily="-97" charset="0"/>
                  <a:cs typeface="Times New Roman" pitchFamily="-97" charset="0"/>
                </a:rPr>
                <a:t>(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e.g. three less than a number, half as large as area </a:t>
              </a:r>
              <a:r>
                <a:rPr lang="en-US" sz="2400" i="1" dirty="0">
                  <a:ea typeface="Times New Roman" pitchFamily="-97" charset="0"/>
                  <a:cs typeface="Times New Roman" pitchFamily="-97" charset="0"/>
                </a:rPr>
                <a:t>A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).</a:t>
              </a:r>
              <a:r>
                <a:rPr lang="en-US" sz="2400" dirty="0" smtClean="0">
                  <a:ea typeface="Times New Roman" pitchFamily="-97" charset="0"/>
                  <a:cs typeface="Times New Roman" pitchFamily="-97" charset="0"/>
                </a:rPr>
                <a:t> </a:t>
              </a:r>
            </a:p>
            <a:p>
              <a:pPr>
                <a:tabLst>
                  <a:tab pos="914400" algn="l"/>
                </a:tabLst>
              </a:pPr>
              <a:endParaRPr lang="en-US" sz="2400" dirty="0" smtClean="0">
                <a:ea typeface="Times New Roman" pitchFamily="-97" charset="0"/>
                <a:cs typeface="Times New Roman" pitchFamily="-97" charset="0"/>
              </a:endParaRPr>
            </a:p>
            <a:p>
              <a:pPr>
                <a:tabLst>
                  <a:tab pos="914400" algn="l"/>
                </a:tabLst>
              </a:pPr>
              <a:endParaRPr lang="en-US" sz="2400" dirty="0" smtClean="0">
                <a:ea typeface="Times New Roman" pitchFamily="-97" charset="0"/>
                <a:cs typeface="Times New Roman" pitchFamily="-97" charset="0"/>
              </a:endParaRPr>
            </a:p>
            <a:p>
              <a:pPr>
                <a:tabLst>
                  <a:tab pos="914400" algn="l"/>
                </a:tabLst>
              </a:pPr>
              <a:r>
                <a:rPr lang="en-US" sz="24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	Standard 7AF4.1</a:t>
              </a:r>
              <a:r>
                <a:rPr lang="en-US" sz="2400" b="1" dirty="0">
                  <a:solidFill>
                    <a:srgbClr val="FF0000"/>
                  </a:solidFill>
                  <a:ea typeface="Times New Roman" pitchFamily="-97" charset="0"/>
                  <a:cs typeface="Times New Roman" pitchFamily="-97" charset="0"/>
                </a:rPr>
                <a:t> 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Solve</a:t>
              </a:r>
              <a:r>
                <a:rPr lang="en-US" sz="2400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two-step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linear</a:t>
              </a:r>
              <a:r>
                <a:rPr lang="en-US" sz="2400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equations and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inequalities in one variable over the rational numbers, interpret the solution or solutions in the context from which they arose, and verify the reasonableness of the results.</a:t>
              </a:r>
            </a:p>
          </p:txBody>
        </p:sp>
        <p:pic>
          <p:nvPicPr>
            <p:cNvPr id="542729" name="Picture 9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1117"/>
              <a:ext cx="541" cy="225"/>
            </a:xfrm>
            <a:prstGeom prst="rect">
              <a:avLst/>
            </a:prstGeom>
            <a:noFill/>
          </p:spPr>
        </p:pic>
        <p:pic>
          <p:nvPicPr>
            <p:cNvPr id="542730" name="Picture 10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2799"/>
              <a:ext cx="541" cy="225"/>
            </a:xfrm>
            <a:prstGeom prst="rect">
              <a:avLst/>
            </a:prstGeom>
            <a:noFill/>
          </p:spPr>
        </p:pic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25000">
              <a:schemeClr val="tx1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2705725"/>
            <a:ext cx="6934200" cy="144655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Abadi MT Condensed Extra Bold"/>
                <a:cs typeface="Abadi MT Condensed Extra Bold"/>
              </a:rPr>
              <a:t>It’s New!</a:t>
            </a:r>
            <a:endParaRPr lang="en-US" sz="8800" dirty="0">
              <a:solidFill>
                <a:srgbClr val="FFFF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363450"/>
            <a:ext cx="6934200" cy="144655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Abadi MT Condensed Extra Bold"/>
                <a:cs typeface="Abadi MT Condensed Extra Bold"/>
              </a:rPr>
              <a:t>It’s Different!</a:t>
            </a:r>
            <a:endParaRPr lang="en-US" sz="8800" dirty="0">
              <a:solidFill>
                <a:srgbClr val="FFFF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057400"/>
            <a:ext cx="89916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Abadi MT Condensed Extra Bold"/>
                <a:cs typeface="Abadi MT Condensed Extra Bold"/>
              </a:rPr>
              <a:t>Better Look Closely!</a:t>
            </a:r>
            <a:endParaRPr lang="en-US" sz="8000" dirty="0">
              <a:solidFill>
                <a:srgbClr val="FFFF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33400" y="2209800"/>
            <a:ext cx="10210800" cy="230832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Abadi MT Condensed Extra Bold"/>
                <a:cs typeface="Abadi MT Condensed Extra Bold"/>
              </a:rPr>
              <a:t>Or You’ll Be Left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  <a:latin typeface="Abadi MT Condensed Extra Bold"/>
                <a:cs typeface="Abadi MT Condensed Extra Bold"/>
              </a:rPr>
              <a:t>Behind!</a:t>
            </a:r>
            <a:endParaRPr lang="en-US" sz="7200" dirty="0">
              <a:solidFill>
                <a:srgbClr val="FFFF00"/>
              </a:solidFill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80000">
              <a:srgbClr val="FFFF00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Study these carefully:</a:t>
            </a:r>
            <a:endParaRPr lang="en-US" sz="4400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7y &gt; -42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844224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7y</a:t>
            </a:r>
            <a:r>
              <a:rPr lang="en-US" sz="3200" dirty="0" smtClean="0"/>
              <a:t> &gt; </a:t>
            </a:r>
            <a:r>
              <a:rPr lang="en-US" sz="3200" u="sng" dirty="0" smtClean="0"/>
              <a:t>-42</a:t>
            </a:r>
            <a:endParaRPr lang="en-US" sz="3200" dirty="0" smtClean="0"/>
          </a:p>
          <a:p>
            <a:r>
              <a:rPr lang="en-US" sz="3200" dirty="0" smtClean="0"/>
              <a:t>   7       7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1800" y="42158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y</a:t>
            </a:r>
            <a:r>
              <a:rPr lang="en-US" sz="3200" dirty="0" smtClean="0"/>
              <a:t> &gt; -6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9050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-7y &gt; -42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844224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00FF"/>
                </a:solidFill>
              </a:rPr>
              <a:t>7y</a:t>
            </a:r>
            <a:r>
              <a:rPr lang="en-US" sz="3200" dirty="0" smtClean="0">
                <a:solidFill>
                  <a:srgbClr val="0000FF"/>
                </a:solidFill>
              </a:rPr>
              <a:t> &gt; </a:t>
            </a:r>
            <a:r>
              <a:rPr lang="en-US" sz="3200" u="sng" dirty="0" smtClean="0">
                <a:solidFill>
                  <a:srgbClr val="0000FF"/>
                </a:solidFill>
              </a:rPr>
              <a:t>-42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   -7      -7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5200" y="4215824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</a:rPr>
              <a:t>y</a:t>
            </a:r>
            <a:r>
              <a:rPr lang="en-US" sz="3200" dirty="0" smtClean="0">
                <a:solidFill>
                  <a:srgbClr val="0000FF"/>
                </a:solidFill>
              </a:rPr>
              <a:t> &lt; 6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1741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merican Typewriter"/>
                <a:cs typeface="American Typewriter"/>
              </a:rPr>
              <a:t>Think about what you see.</a:t>
            </a:r>
            <a:endParaRPr lang="en-US" sz="4400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80000">
              <a:srgbClr val="FFFF00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Now study these carefully:</a:t>
            </a:r>
            <a:endParaRPr lang="en-US" sz="3200" b="1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350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merican Typewriter"/>
                <a:cs typeface="American Typewriter"/>
              </a:rPr>
              <a:t>Notice anything similar to the last slide?</a:t>
            </a:r>
            <a:endParaRPr lang="en-US" sz="3200" b="1" dirty="0">
              <a:latin typeface="American Typewriter"/>
              <a:cs typeface="American Typewriter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486400" y="1905000"/>
            <a:ext cx="2057400" cy="965776"/>
            <a:chOff x="1371600" y="1905000"/>
            <a:chExt cx="2057400" cy="965776"/>
          </a:xfrm>
        </p:grpSpPr>
        <p:sp>
          <p:nvSpPr>
            <p:cNvPr id="12" name="TextBox 11"/>
            <p:cNvSpPr txBox="1"/>
            <p:nvPr/>
          </p:nvSpPr>
          <p:spPr>
            <a:xfrm>
              <a:off x="1371600" y="2286000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-2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97000" y="1905000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a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2413576"/>
              <a:ext cx="571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32000" y="2082800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≥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41600" y="2082800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8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73600" y="3072824"/>
            <a:ext cx="4013200" cy="965776"/>
            <a:chOff x="355600" y="2844224"/>
            <a:chExt cx="4013200" cy="965776"/>
          </a:xfrm>
        </p:grpSpPr>
        <p:sp>
          <p:nvSpPr>
            <p:cNvPr id="19" name="TextBox 18"/>
            <p:cNvSpPr txBox="1"/>
            <p:nvPr/>
          </p:nvSpPr>
          <p:spPr>
            <a:xfrm>
              <a:off x="1168400" y="3225224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-2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93800" y="2844224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a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320800" y="3352800"/>
              <a:ext cx="571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828800" y="3022024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≥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38400" y="3008748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8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5600" y="3023900"/>
              <a:ext cx="838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-2 </a:t>
              </a:r>
              <a:r>
                <a:rPr lang="en-US" sz="3200" dirty="0" err="1" smtClean="0">
                  <a:solidFill>
                    <a:srgbClr val="0000FF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0" y="3009324"/>
              <a:ext cx="1320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00FF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sz="1000" dirty="0" smtClean="0">
                  <a:solidFill>
                    <a:srgbClr val="0000FF"/>
                  </a:solidFill>
                  <a:latin typeface="Wingdings"/>
                  <a:ea typeface="Wingdings"/>
                  <a:cs typeface="Wingdings"/>
                </a:rPr>
                <a:t> </a:t>
              </a:r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-2 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11800" y="4215824"/>
            <a:ext cx="2032000" cy="610176"/>
            <a:chOff x="1193800" y="2996624"/>
            <a:chExt cx="2032000" cy="610176"/>
          </a:xfrm>
        </p:grpSpPr>
        <p:sp>
          <p:nvSpPr>
            <p:cNvPr id="30" name="TextBox 29"/>
            <p:cNvSpPr txBox="1"/>
            <p:nvPr/>
          </p:nvSpPr>
          <p:spPr>
            <a:xfrm>
              <a:off x="1193800" y="2996624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a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8800" y="3022024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≤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8400" y="3008748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cs typeface="American Typewriter"/>
                </a:rPr>
                <a:t>-16</a:t>
              </a:r>
              <a:endParaRPr lang="en-US" sz="3200" dirty="0">
                <a:solidFill>
                  <a:srgbClr val="0000FF"/>
                </a:solidFill>
                <a:cs typeface="American Typewriter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85900" y="1905000"/>
            <a:ext cx="2057400" cy="965776"/>
            <a:chOff x="1371600" y="1905000"/>
            <a:chExt cx="2057400" cy="965776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2286000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2</a:t>
              </a:r>
              <a:endParaRPr lang="en-US" sz="3200" dirty="0">
                <a:cs typeface="American Typewriter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97000" y="1905000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a</a:t>
              </a:r>
              <a:endParaRPr lang="en-US" sz="3200" dirty="0">
                <a:cs typeface="American Typewriter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524000" y="2413576"/>
              <a:ext cx="571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032000" y="2082800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≥</a:t>
              </a:r>
              <a:endParaRPr lang="en-US" sz="3200" dirty="0">
                <a:cs typeface="American Typewriter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41600" y="2082800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8</a:t>
              </a:r>
              <a:endParaRPr lang="en-US" sz="3200" dirty="0">
                <a:cs typeface="American Typewriter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2800" y="3072824"/>
            <a:ext cx="3860800" cy="965776"/>
            <a:chOff x="508000" y="2844224"/>
            <a:chExt cx="3860800" cy="965776"/>
          </a:xfrm>
        </p:grpSpPr>
        <p:sp>
          <p:nvSpPr>
            <p:cNvPr id="43" name="TextBox 42"/>
            <p:cNvSpPr txBox="1"/>
            <p:nvPr/>
          </p:nvSpPr>
          <p:spPr>
            <a:xfrm>
              <a:off x="1168400" y="3225224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2</a:t>
              </a:r>
              <a:endParaRPr lang="en-US" sz="3200" dirty="0">
                <a:cs typeface="American Typewriter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3800" y="2844224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a</a:t>
              </a:r>
              <a:endParaRPr lang="en-US" sz="3200" dirty="0">
                <a:cs typeface="American Typewriter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320800" y="3352800"/>
              <a:ext cx="571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828800" y="3022024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≥</a:t>
              </a:r>
              <a:endParaRPr lang="en-US" sz="3200" dirty="0">
                <a:cs typeface="American Typewriter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38400" y="3008748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8</a:t>
              </a:r>
              <a:endParaRPr lang="en-US" sz="3200" dirty="0">
                <a:cs typeface="American Typewriter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8000" y="3023900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2 </a:t>
              </a:r>
              <a:r>
                <a:rPr lang="en-US" sz="3200" dirty="0" err="1" smtClean="0">
                  <a:latin typeface="Wingdings"/>
                  <a:ea typeface="Wingdings"/>
                  <a:cs typeface="Wingdings"/>
                </a:rPr>
                <a:t></a:t>
              </a:r>
              <a:endParaRPr lang="en-US" sz="3200" dirty="0">
                <a:cs typeface="American Typewriter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48000" y="3009324"/>
              <a:ext cx="1320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Wingdings"/>
                  <a:ea typeface="Wingdings"/>
                  <a:cs typeface="Wingdings"/>
                </a:rPr>
                <a:t></a:t>
              </a:r>
              <a:r>
                <a:rPr lang="en-US" sz="1000" dirty="0" smtClean="0">
                  <a:latin typeface="Wingdings"/>
                  <a:ea typeface="Wingdings"/>
                  <a:cs typeface="Wingdings"/>
                </a:rPr>
                <a:t> </a:t>
              </a:r>
              <a:r>
                <a:rPr lang="en-US" sz="3200" dirty="0" smtClean="0">
                  <a:cs typeface="American Typewriter"/>
                </a:rPr>
                <a:t>2 </a:t>
              </a:r>
              <a:endParaRPr lang="en-US" sz="3200" dirty="0">
                <a:cs typeface="American Typewriter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498600" y="4215824"/>
            <a:ext cx="2032000" cy="610176"/>
            <a:chOff x="1193800" y="2996624"/>
            <a:chExt cx="2032000" cy="610176"/>
          </a:xfrm>
        </p:grpSpPr>
        <p:sp>
          <p:nvSpPr>
            <p:cNvPr id="51" name="TextBox 50"/>
            <p:cNvSpPr txBox="1"/>
            <p:nvPr/>
          </p:nvSpPr>
          <p:spPr>
            <a:xfrm>
              <a:off x="1193800" y="2996624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a</a:t>
              </a:r>
              <a:endParaRPr lang="en-US" sz="3200" dirty="0">
                <a:cs typeface="American Typewriter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8800" y="3022024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≥</a:t>
              </a:r>
              <a:endParaRPr lang="en-US" sz="3200" dirty="0">
                <a:cs typeface="American Typewriter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38400" y="3008748"/>
              <a:ext cx="78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American Typewriter"/>
                </a:rPr>
                <a:t>16</a:t>
              </a:r>
              <a:endParaRPr lang="en-US" sz="3200" dirty="0">
                <a:cs typeface="American Typewrite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80000">
              <a:srgbClr val="FFFF00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449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Bell MT"/>
                <a:cs typeface="Bell MT"/>
              </a:rPr>
              <a:t>Let’s take a 2</a:t>
            </a:r>
            <a:r>
              <a:rPr lang="en-US" sz="4400" b="1" baseline="30000" dirty="0" smtClean="0">
                <a:solidFill>
                  <a:srgbClr val="0000FF"/>
                </a:solidFill>
                <a:latin typeface="Bell MT"/>
                <a:cs typeface="Bell MT"/>
              </a:rPr>
              <a:t>nd</a:t>
            </a:r>
            <a:r>
              <a:rPr lang="en-US" sz="4400" b="1" dirty="0" smtClean="0">
                <a:solidFill>
                  <a:srgbClr val="0000FF"/>
                </a:solidFill>
                <a:latin typeface="Bell MT"/>
                <a:cs typeface="Bell MT"/>
              </a:rPr>
              <a:t> look:</a:t>
            </a:r>
            <a:endParaRPr lang="en-US" sz="4400" b="1" dirty="0">
              <a:solidFill>
                <a:srgbClr val="0000FF"/>
              </a:solidFill>
              <a:latin typeface="Bell MT"/>
              <a:cs typeface="Bell M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914400" y="1384300"/>
            <a:ext cx="3759200" cy="2895600"/>
            <a:chOff x="-914400" y="1905000"/>
            <a:chExt cx="3759200" cy="2895600"/>
          </a:xfrm>
        </p:grpSpPr>
        <p:sp>
          <p:nvSpPr>
            <p:cNvPr id="5" name="TextBox 4"/>
            <p:cNvSpPr txBox="1"/>
            <p:nvPr/>
          </p:nvSpPr>
          <p:spPr>
            <a:xfrm>
              <a:off x="-889000" y="1905000"/>
              <a:ext cx="3733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7y &gt; -42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27000" y="2844224"/>
              <a:ext cx="2209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 smtClean="0"/>
                <a:t>7y</a:t>
              </a:r>
              <a:r>
                <a:rPr lang="en-US" sz="3200" dirty="0" smtClean="0"/>
                <a:t> &gt; </a:t>
              </a:r>
              <a:r>
                <a:rPr lang="en-US" sz="3200" u="sng" dirty="0" smtClean="0"/>
                <a:t>-42</a:t>
              </a:r>
              <a:endParaRPr lang="en-US" sz="3200" dirty="0" smtClean="0"/>
            </a:p>
            <a:p>
              <a:r>
                <a:rPr lang="en-US" sz="3200" dirty="0" smtClean="0"/>
                <a:t>   7       7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914400" y="4215824"/>
              <a:ext cx="3733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/>
                <a:t>y</a:t>
              </a:r>
              <a:r>
                <a:rPr lang="en-US" sz="3200" dirty="0" smtClean="0"/>
                <a:t> &gt; -6</a:t>
              </a:r>
              <a:endParaRPr lang="en-US" sz="3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90600" y="1371600"/>
            <a:ext cx="3759200" cy="2895600"/>
            <a:chOff x="4775200" y="1905000"/>
            <a:chExt cx="3759200" cy="2895600"/>
          </a:xfrm>
        </p:grpSpPr>
        <p:sp>
          <p:nvSpPr>
            <p:cNvPr id="8" name="TextBox 7"/>
            <p:cNvSpPr txBox="1"/>
            <p:nvPr/>
          </p:nvSpPr>
          <p:spPr>
            <a:xfrm>
              <a:off x="4800600" y="1905000"/>
              <a:ext cx="3733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</a:rPr>
                <a:t>-7y &gt; -42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2844224"/>
              <a:ext cx="2209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 smtClean="0">
                  <a:solidFill>
                    <a:srgbClr val="0000FF"/>
                  </a:solidFill>
                </a:rPr>
                <a:t>7y</a:t>
              </a:r>
              <a:r>
                <a:rPr lang="en-US" sz="3200" dirty="0" smtClean="0">
                  <a:solidFill>
                    <a:srgbClr val="0000FF"/>
                  </a:solidFill>
                </a:rPr>
                <a:t> &gt; </a:t>
              </a:r>
              <a:r>
                <a:rPr lang="en-US" sz="3200" u="sng" dirty="0" smtClean="0">
                  <a:solidFill>
                    <a:srgbClr val="0000FF"/>
                  </a:solidFill>
                </a:rPr>
                <a:t>-42</a:t>
              </a:r>
              <a:endParaRPr lang="en-US" sz="3200" dirty="0" smtClean="0">
                <a:solidFill>
                  <a:srgbClr val="0000FF"/>
                </a:solidFill>
              </a:endParaRPr>
            </a:p>
            <a:p>
              <a:r>
                <a:rPr lang="en-US" sz="3200" dirty="0" smtClean="0">
                  <a:solidFill>
                    <a:srgbClr val="0000FF"/>
                  </a:solidFill>
                </a:rPr>
                <a:t>  -7      -7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75200" y="4215824"/>
              <a:ext cx="3733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0000FF"/>
                  </a:solidFill>
                </a:rPr>
                <a:t>y</a:t>
              </a:r>
              <a:r>
                <a:rPr lang="en-US" sz="3200" dirty="0" smtClean="0">
                  <a:solidFill>
                    <a:srgbClr val="0000FF"/>
                  </a:solidFill>
                </a:rPr>
                <a:t> &lt; 6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1000" y="1346200"/>
            <a:ext cx="2997200" cy="2921000"/>
            <a:chOff x="4457700" y="1168400"/>
            <a:chExt cx="2997200" cy="2921000"/>
          </a:xfrm>
        </p:grpSpPr>
        <p:grpSp>
          <p:nvGrpSpPr>
            <p:cNvPr id="14" name="Group 13"/>
            <p:cNvGrpSpPr/>
            <p:nvPr/>
          </p:nvGrpSpPr>
          <p:grpSpPr>
            <a:xfrm>
              <a:off x="4902200" y="1168400"/>
              <a:ext cx="1676400" cy="965776"/>
              <a:chOff x="1498600" y="1905000"/>
              <a:chExt cx="1676400" cy="96577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498600" y="2286000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2</a:t>
                </a:r>
                <a:endParaRPr lang="en-US" sz="3200" dirty="0">
                  <a:cs typeface="American Typewriter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24000" y="1905000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a</a:t>
                </a:r>
                <a:endParaRPr lang="en-US" sz="3200" dirty="0">
                  <a:cs typeface="American Typewriter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651000" y="2413576"/>
                <a:ext cx="5715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032000" y="2082800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≥</a:t>
                </a:r>
                <a:endParaRPr lang="en-US" sz="3200" dirty="0">
                  <a:cs typeface="American Typewriter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87600" y="2082800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8</a:t>
                </a:r>
                <a:endParaRPr lang="en-US" sz="3200" dirty="0">
                  <a:cs typeface="American Typewriter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457700" y="2336224"/>
              <a:ext cx="2997200" cy="965776"/>
              <a:chOff x="850900" y="2844224"/>
              <a:chExt cx="2997200" cy="96577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308100" y="3225224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2</a:t>
                </a:r>
                <a:endParaRPr lang="en-US" sz="3200" dirty="0">
                  <a:cs typeface="American Typewriter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33500" y="2844224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a</a:t>
                </a:r>
                <a:endParaRPr lang="en-US" sz="3200" dirty="0">
                  <a:cs typeface="American Typewriter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460500" y="3352800"/>
                <a:ext cx="5715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828800" y="3022024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≥</a:t>
                </a:r>
                <a:endParaRPr lang="en-US" sz="3200" dirty="0">
                  <a:cs typeface="American Typewriter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08200" y="3008748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8</a:t>
                </a:r>
                <a:endParaRPr lang="en-US" sz="3200" dirty="0">
                  <a:cs typeface="American Typewriter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50900" y="3023900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2</a:t>
                </a:r>
                <a:r>
                  <a:rPr lang="en-US" sz="32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endParaRPr lang="en-US" sz="3200" dirty="0">
                  <a:cs typeface="American Typewriter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27300" y="3009324"/>
                <a:ext cx="1320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3200" dirty="0" smtClean="0">
                    <a:cs typeface="American Typewriter"/>
                  </a:rPr>
                  <a:t>2 </a:t>
                </a:r>
                <a:endParaRPr lang="en-US" sz="3200" dirty="0">
                  <a:cs typeface="American Typewriter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927600" y="3479224"/>
              <a:ext cx="1460500" cy="610176"/>
              <a:chOff x="1524000" y="2996624"/>
              <a:chExt cx="1460500" cy="61017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524000" y="2996624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a</a:t>
                </a:r>
                <a:endParaRPr lang="en-US" sz="3200" dirty="0">
                  <a:cs typeface="American Typewriter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828800" y="3022024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≥</a:t>
                </a:r>
                <a:endParaRPr lang="en-US" sz="3200" dirty="0">
                  <a:cs typeface="American Typewriter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197100" y="3008748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cs typeface="American Typewriter"/>
                  </a:rPr>
                  <a:t>16</a:t>
                </a:r>
                <a:endParaRPr lang="en-US" sz="3200" dirty="0">
                  <a:cs typeface="American Typewriter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6477000" y="1333500"/>
            <a:ext cx="3048000" cy="2921000"/>
            <a:chOff x="7264400" y="1905000"/>
            <a:chExt cx="3048000" cy="2921000"/>
          </a:xfrm>
        </p:grpSpPr>
        <p:grpSp>
          <p:nvGrpSpPr>
            <p:cNvPr id="34" name="Group 33"/>
            <p:cNvGrpSpPr/>
            <p:nvPr/>
          </p:nvGrpSpPr>
          <p:grpSpPr>
            <a:xfrm>
              <a:off x="8026400" y="1905000"/>
              <a:ext cx="1524000" cy="965776"/>
              <a:chOff x="1574800" y="1905000"/>
              <a:chExt cx="1524000" cy="96577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574800" y="2286000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-2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600200" y="1905000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a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1727200" y="2413576"/>
                <a:ext cx="57150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032000" y="2082800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≥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311400" y="2082800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8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264400" y="3072824"/>
              <a:ext cx="3048000" cy="965776"/>
              <a:chOff x="812800" y="2844224"/>
              <a:chExt cx="3048000" cy="965776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346200" y="3225224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-2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371600" y="2844224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a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498600" y="3352800"/>
                <a:ext cx="57150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828800" y="3022024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≥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08200" y="3008748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8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12800" y="3036600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-2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Wingdings"/>
                    <a:ea typeface="Wingdings"/>
                    <a:cs typeface="Wingdings"/>
                  </a:rPr>
                  <a:t>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540000" y="3009324"/>
                <a:ext cx="13208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Wingdings"/>
                    <a:ea typeface="Wingdings"/>
                    <a:cs typeface="Wingdings"/>
                  </a:rPr>
                  <a:t></a:t>
                </a:r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-2 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975600" y="4215824"/>
              <a:ext cx="1498600" cy="610176"/>
              <a:chOff x="1524000" y="2996624"/>
              <a:chExt cx="1498600" cy="61017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524000" y="2996624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a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28800" y="3022024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≤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35200" y="3008748"/>
                <a:ext cx="787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cs typeface="American Typewriter"/>
                  </a:rPr>
                  <a:t>-16</a:t>
                </a:r>
                <a:endParaRPr lang="en-US" sz="3200" dirty="0">
                  <a:solidFill>
                    <a:srgbClr val="0000FF"/>
                  </a:solidFill>
                  <a:cs typeface="American Typewriter"/>
                </a:endParaRPr>
              </a:p>
            </p:txBody>
          </p:sp>
        </p:grpSp>
      </p:grpSp>
      <p:cxnSp>
        <p:nvCxnSpPr>
          <p:cNvPr id="54" name="Straight Connector 53"/>
          <p:cNvCxnSpPr/>
          <p:nvPr/>
        </p:nvCxnSpPr>
        <p:spPr>
          <a:xfrm rot="5400000">
            <a:off x="411956" y="2876550"/>
            <a:ext cx="30861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90500" y="1104900"/>
            <a:ext cx="3581400" cy="3657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4934744" y="2875756"/>
            <a:ext cx="30861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279900" y="1104900"/>
            <a:ext cx="4648200" cy="3657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0" y="5326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Bell MT"/>
                <a:cs typeface="Bell MT"/>
              </a:rPr>
              <a:t>So why didn’t these signs reverse? </a:t>
            </a:r>
            <a:endParaRPr lang="en-US" sz="4400" b="1" dirty="0">
              <a:solidFill>
                <a:srgbClr val="0000FF"/>
              </a:solidFill>
              <a:latin typeface="Bell MT"/>
              <a:cs typeface="Bell M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0800000">
            <a:off x="1066800" y="4279900"/>
            <a:ext cx="3505200" cy="1282700"/>
          </a:xfrm>
          <a:prstGeom prst="straightConnector1">
            <a:avLst/>
          </a:prstGeom>
          <a:ln>
            <a:solidFill>
              <a:srgbClr val="0000FF">
                <a:alpha val="97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4318000" y="4521202"/>
            <a:ext cx="1295402" cy="787398"/>
          </a:xfrm>
          <a:prstGeom prst="straightConnector1">
            <a:avLst/>
          </a:prstGeom>
          <a:ln>
            <a:solidFill>
              <a:srgbClr val="0000FF">
                <a:alpha val="97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52400" y="5326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Bell MT"/>
                <a:cs typeface="Bell MT"/>
              </a:rPr>
              <a:t>But these signs did reverse. </a:t>
            </a:r>
            <a:endParaRPr lang="en-US" sz="4400" b="1" dirty="0">
              <a:solidFill>
                <a:srgbClr val="0000FF"/>
              </a:solidFill>
              <a:latin typeface="Bell MT"/>
              <a:cs typeface="Bell MT"/>
            </a:endParaRPr>
          </a:p>
        </p:txBody>
      </p:sp>
      <p:cxnSp>
        <p:nvCxnSpPr>
          <p:cNvPr id="66" name="Straight Arrow Connector 65"/>
          <p:cNvCxnSpPr>
            <a:endCxn id="10" idx="2"/>
          </p:cNvCxnSpPr>
          <p:nvPr/>
        </p:nvCxnSpPr>
        <p:spPr>
          <a:xfrm rot="10800000">
            <a:off x="2857500" y="4267200"/>
            <a:ext cx="1866900" cy="1295400"/>
          </a:xfrm>
          <a:prstGeom prst="straightConnector1">
            <a:avLst/>
          </a:prstGeom>
          <a:ln>
            <a:solidFill>
              <a:srgbClr val="0000FF">
                <a:alpha val="97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724400" y="4229100"/>
            <a:ext cx="3136899" cy="1333501"/>
          </a:xfrm>
          <a:prstGeom prst="straightConnector1">
            <a:avLst/>
          </a:prstGeom>
          <a:ln>
            <a:solidFill>
              <a:srgbClr val="0000FF">
                <a:alpha val="97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 animBg="1"/>
      <p:bldP spid="57" grpId="0" animBg="1"/>
      <p:bldP spid="58" grpId="0"/>
      <p:bldP spid="58" grpId="1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70000">
              <a:srgbClr val="0000FF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6435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ell MT"/>
                <a:cs typeface="Bell MT"/>
              </a:rPr>
              <a:t>Okay, so here’s a new rule!</a:t>
            </a:r>
            <a:endParaRPr lang="en-US" sz="4800" b="1" dirty="0">
              <a:solidFill>
                <a:srgbClr val="FFFF00"/>
              </a:solidFill>
              <a:latin typeface="Bell MT"/>
              <a:cs typeface="Bell M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762000"/>
            <a:ext cx="8686800" cy="5334000"/>
            <a:chOff x="228600" y="762000"/>
            <a:chExt cx="8686800" cy="5334000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206758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Bell MT"/>
                  <a:cs typeface="Bell MT"/>
                </a:rPr>
                <a:t>New rule!</a:t>
              </a:r>
              <a:endParaRPr lang="en-US" sz="2800" b="1" dirty="0">
                <a:solidFill>
                  <a:srgbClr val="FF0000"/>
                </a:solidFill>
                <a:latin typeface="Bell MT"/>
                <a:cs typeface="Bell M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5200" y="154436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Bell MT"/>
                  <a:cs typeface="Bell MT"/>
                </a:rPr>
                <a:t>New rule!</a:t>
              </a:r>
              <a:endParaRPr lang="en-US" sz="2800" b="1" dirty="0">
                <a:solidFill>
                  <a:srgbClr val="FF0000"/>
                </a:solidFill>
                <a:latin typeface="Bell MT"/>
                <a:cs typeface="Bell M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76200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Bell MT"/>
                  <a:cs typeface="Bell MT"/>
                </a:rPr>
                <a:t>New rule!</a:t>
              </a:r>
              <a:endParaRPr lang="en-US" sz="2800" b="1" dirty="0">
                <a:solidFill>
                  <a:srgbClr val="FF0000"/>
                </a:solidFill>
                <a:latin typeface="Bell MT"/>
                <a:cs typeface="Bell M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557278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Bell MT"/>
                  <a:cs typeface="Bell MT"/>
                </a:rPr>
                <a:t>New rule!</a:t>
              </a:r>
              <a:endParaRPr lang="en-US" sz="2800" b="1" dirty="0">
                <a:solidFill>
                  <a:srgbClr val="FF0000"/>
                </a:solidFill>
                <a:latin typeface="Bell MT"/>
                <a:cs typeface="Bell M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426720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Bell MT"/>
                  <a:cs typeface="Bell MT"/>
                </a:rPr>
                <a:t>New rule!</a:t>
              </a:r>
              <a:endParaRPr lang="en-US" sz="2800" b="1" dirty="0">
                <a:solidFill>
                  <a:srgbClr val="FF0000"/>
                </a:solidFill>
                <a:latin typeface="Bell MT"/>
                <a:cs typeface="Bell M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472440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Bell MT"/>
                  <a:cs typeface="Bell MT"/>
                </a:rPr>
                <a:t>New rule!</a:t>
              </a:r>
              <a:endParaRPr lang="en-US" sz="2800" b="1" dirty="0">
                <a:solidFill>
                  <a:srgbClr val="FF0000"/>
                </a:solidFill>
                <a:latin typeface="Bell MT"/>
                <a:cs typeface="Bell M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70000">
              <a:srgbClr val="FFFF00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533400"/>
            <a:ext cx="8470900" cy="5562600"/>
            <a:chOff x="381000" y="533400"/>
            <a:chExt cx="8470900" cy="5562600"/>
          </a:xfrm>
        </p:grpSpPr>
        <p:sp>
          <p:nvSpPr>
            <p:cNvPr id="4" name="TextBox 3"/>
            <p:cNvSpPr txBox="1"/>
            <p:nvPr/>
          </p:nvSpPr>
          <p:spPr>
            <a:xfrm>
              <a:off x="1104900" y="2362200"/>
              <a:ext cx="6934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Baskerville Old Face"/>
                  <a:cs typeface="Baskerville Old Face"/>
                </a:rPr>
                <a:t>When dividing or multiplying by a negative in solving an inequality, reverse the sign in your final answer.</a:t>
              </a:r>
              <a:endParaRPr lang="en-US" sz="3600" b="1" dirty="0">
                <a:latin typeface="Baskerville Old Face"/>
                <a:cs typeface="Baskerville Old Face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533400"/>
              <a:ext cx="3886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100F6"/>
                  </a:solidFill>
                  <a:latin typeface="Baskerville Old Face"/>
                  <a:cs typeface="Baskerville Old Face"/>
                </a:rPr>
                <a:t>When dividing or multiplying by a negative in solving an inequality, reverse the sign in your final answer.</a:t>
              </a:r>
              <a:endParaRPr lang="en-US" sz="2000" b="1" dirty="0">
                <a:solidFill>
                  <a:srgbClr val="0100F6"/>
                </a:solidFill>
                <a:latin typeface="Baskerville Old Face"/>
                <a:cs typeface="Baskerville Old Face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558800"/>
              <a:ext cx="3886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Baskerville Old Face"/>
                  <a:cs typeface="Baskerville Old Face"/>
                </a:rPr>
                <a:t>When dividing or multiplying by a negative in solving an inequality, reverse the sign in your final answer.</a:t>
              </a:r>
              <a:endParaRPr lang="en-US" sz="2000" b="1" dirty="0">
                <a:solidFill>
                  <a:srgbClr val="008000"/>
                </a:solidFill>
                <a:latin typeface="Baskerville Old Face"/>
                <a:cs typeface="Baskerville Old Face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3700" y="5054937"/>
              <a:ext cx="3886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660066"/>
                  </a:solidFill>
                  <a:latin typeface="Baskerville Old Face"/>
                  <a:cs typeface="Baskerville Old Face"/>
                </a:rPr>
                <a:t>When dividing or multiplying by a negative in solving an inequality, reverse the sign in your final answer.</a:t>
              </a:r>
              <a:endParaRPr lang="en-US" sz="2000" b="1" dirty="0">
                <a:solidFill>
                  <a:srgbClr val="660066"/>
                </a:solidFill>
                <a:latin typeface="Baskerville Old Face"/>
                <a:cs typeface="Baskerville Old Fac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65700" y="5080337"/>
              <a:ext cx="3886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Baskerville Old Face"/>
                  <a:cs typeface="Baskerville Old Face"/>
                </a:rPr>
                <a:t>When dividing or multiplying by a negative in solving an inequality, reverse the sign in your final answer.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latin typeface="Baskerville Old Face"/>
                <a:cs typeface="Baskerville Old Fac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5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602116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Solve Inequalities by Dividing</a:t>
            </a:r>
          </a:p>
        </p:txBody>
      </p:sp>
      <p:sp>
        <p:nvSpPr>
          <p:cNvPr id="602118" name="Rectangle 6"/>
          <p:cNvSpPr>
            <a:spLocks noChangeArrowheads="1"/>
          </p:cNvSpPr>
          <p:nvPr/>
        </p:nvSpPr>
        <p:spPr bwMode="auto">
          <a:xfrm>
            <a:off x="1028700" y="1407180"/>
            <a:ext cx="3695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Baskerville"/>
                <a:ea typeface="Times New Roman" pitchFamily="-97" charset="0"/>
                <a:cs typeface="Baskerville"/>
              </a:rPr>
              <a:t>Solve</a:t>
            </a:r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:	 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6</a:t>
            </a:r>
            <a:r>
              <a:rPr lang="en-US" sz="28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&lt; –</a:t>
            </a:r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30</a:t>
            </a:r>
            <a:endParaRPr lang="en-US" sz="28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602122" name="Picture 10" descr="LH_8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0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7" grpId="0" autoUpdateAnimBg="0"/>
      <p:bldP spid="602118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Solve Inequalities by Multiplying</a:t>
            </a:r>
          </a:p>
        </p:txBody>
      </p:sp>
      <p:pic>
        <p:nvPicPr>
          <p:cNvPr id="548871" name="Picture 7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48874" name="Picture 10" descr="LH_8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28700" y="1295400"/>
            <a:ext cx="3695700" cy="1200329"/>
            <a:chOff x="1028700" y="1295400"/>
            <a:chExt cx="3695700" cy="1200329"/>
          </a:xfrm>
        </p:grpSpPr>
        <p:grpSp>
          <p:nvGrpSpPr>
            <p:cNvPr id="25" name="Group 24"/>
            <p:cNvGrpSpPr/>
            <p:nvPr/>
          </p:nvGrpSpPr>
          <p:grpSpPr>
            <a:xfrm>
              <a:off x="1028700" y="1295400"/>
              <a:ext cx="3695700" cy="1200329"/>
              <a:chOff x="1028700" y="1295400"/>
              <a:chExt cx="3695700" cy="1200329"/>
            </a:xfrm>
          </p:grpSpPr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028700" y="1447800"/>
                <a:ext cx="36957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ea typeface="Times New Roman" pitchFamily="-97" charset="0"/>
                    <a:cs typeface="Times New Roman" pitchFamily="-97" charset="0"/>
                  </a:rPr>
                  <a:t>Solve:	    </a:t>
                </a:r>
                <a:r>
                  <a:rPr lang="en-US" sz="4000" b="1" dirty="0" smtClean="0">
                    <a:solidFill>
                      <a:srgbClr val="0000FF"/>
                    </a:solidFill>
                    <a:ea typeface="Times New Roman" pitchFamily="-97" charset="0"/>
                    <a:cs typeface="Times New Roman" pitchFamily="-97" charset="0"/>
                  </a:rPr>
                  <a:t> </a:t>
                </a:r>
                <a:r>
                  <a:rPr lang="en-US" sz="4000" b="1" dirty="0" err="1" smtClean="0">
                    <a:solidFill>
                      <a:srgbClr val="0000FF"/>
                    </a:solidFill>
                    <a:ea typeface="Times New Roman" pitchFamily="-97" charset="0"/>
                    <a:cs typeface="Times New Roman" pitchFamily="-97" charset="0"/>
                  </a:rPr>
                  <a:t>p</a:t>
                </a:r>
                <a:r>
                  <a:rPr lang="en-US" sz="4000" b="1" dirty="0" smtClean="0">
                    <a:solidFill>
                      <a:srgbClr val="0000FF"/>
                    </a:solidFill>
                    <a:ea typeface="Times New Roman" pitchFamily="-97" charset="0"/>
                    <a:cs typeface="Times New Roman" pitchFamily="-97" charset="0"/>
                  </a:rPr>
                  <a:t> ≥ 9</a:t>
                </a:r>
                <a:endParaRPr lang="en-US" sz="28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33600" y="1295400"/>
                <a:ext cx="838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00FF"/>
                    </a:solidFill>
                  </a:rPr>
                  <a:t>1</a:t>
                </a:r>
              </a:p>
              <a:p>
                <a:pPr algn="ctr"/>
                <a:r>
                  <a:rPr lang="en-US" sz="3600" b="1" dirty="0" smtClean="0">
                    <a:solidFill>
                      <a:srgbClr val="0000FF"/>
                    </a:solidFill>
                  </a:rPr>
                  <a:t>2</a:t>
                </a:r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2343150" y="1911529"/>
              <a:ext cx="4572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3865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Multiply or Divide by a Negative Number</a:t>
            </a:r>
          </a:p>
        </p:txBody>
      </p:sp>
      <p:pic>
        <p:nvPicPr>
          <p:cNvPr id="604167" name="Picture 7" descr="Examp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685925"/>
            <a:ext cx="457200" cy="457200"/>
          </a:xfrm>
          <a:prstGeom prst="rect">
            <a:avLst/>
          </a:prstGeom>
          <a:noFill/>
        </p:spPr>
      </p:pic>
      <p:pic>
        <p:nvPicPr>
          <p:cNvPr id="604170" name="Picture 10" descr="LH_8-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63" name="Picture 3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77875"/>
            <a:ext cx="2133600" cy="549275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1028700" y="1295400"/>
            <a:ext cx="3695700" cy="1200329"/>
            <a:chOff x="1028700" y="1085671"/>
            <a:chExt cx="3695700" cy="1200329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1028700" y="1219200"/>
              <a:ext cx="36957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Baskerville"/>
                  <a:ea typeface="Times New Roman" pitchFamily="-97" charset="0"/>
                  <a:cs typeface="Baskerville"/>
                </a:rPr>
                <a:t>Solve</a:t>
              </a:r>
              <a:r>
                <a:rPr lang="en-US" sz="2800" b="1" dirty="0" smtClean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:	             </a:t>
              </a:r>
              <a:r>
                <a:rPr lang="en-US" sz="4000" b="1" dirty="0" smtClean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≤  5</a:t>
              </a:r>
              <a:endPara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09850" y="1085671"/>
              <a:ext cx="83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0000FF"/>
                  </a:solidFill>
                </a:rPr>
                <a:t>b</a:t>
              </a:r>
              <a:endParaRPr lang="en-US" sz="36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sz="3600" b="1" dirty="0" smtClean="0">
                  <a:solidFill>
                    <a:srgbClr val="0000FF"/>
                  </a:solidFill>
                </a:rPr>
                <a:t>-4</a:t>
              </a:r>
              <a:endParaRPr lang="en-US" sz="3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819400" y="1739900"/>
              <a:ext cx="4572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0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3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4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1044849" y="279082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81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5</a:t>
            </a:r>
            <a:r>
              <a:rPr lang="pt-BR" b="1" i="1">
                <a:solidFill>
                  <a:schemeClr val="tx1"/>
                </a:solidFill>
                <a:sym typeface="Arial" pitchFamily="-97" charset="0"/>
              </a:rPr>
              <a:t>x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 + 1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3</a:t>
            </a:r>
            <a:r>
              <a:rPr lang="pt-BR" b="1" i="1">
                <a:solidFill>
                  <a:schemeClr val="tx1"/>
                </a:solidFill>
                <a:sym typeface="Arial" pitchFamily="-97" charset="0"/>
              </a:rPr>
              <a:t>x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2</a:t>
            </a:r>
            <a:r>
              <a:rPr lang="pt-BR" b="1" i="1">
                <a:solidFill>
                  <a:schemeClr val="tx1"/>
                </a:solidFill>
                <a:sym typeface="Arial" pitchFamily="-97" charset="0"/>
              </a:rPr>
              <a:t>x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 – 1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6</a:t>
            </a:r>
            <a:r>
              <a:rPr lang="pt-BR" b="1" i="1">
                <a:solidFill>
                  <a:schemeClr val="tx1"/>
                </a:solidFill>
                <a:sym typeface="Arial" pitchFamily="-97" charset="0"/>
              </a:rPr>
              <a:t>x</a:t>
            </a:r>
          </a:p>
        </p:txBody>
      </p:sp>
      <p:sp>
        <p:nvSpPr>
          <p:cNvPr id="194567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Which expression represents </a:t>
            </a:r>
            <a:br>
              <a:rPr lang="en-US" sz="20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</a:br>
            <a:r>
              <a:rPr lang="en-US" sz="20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the perimeter of the triangle?</a:t>
            </a:r>
          </a:p>
        </p:txBody>
      </p:sp>
      <p:sp>
        <p:nvSpPr>
          <p:cNvPr id="50191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Lesson 8-1)</a:t>
            </a:r>
          </a:p>
        </p:txBody>
      </p:sp>
      <p:pic>
        <p:nvPicPr>
          <p:cNvPr id="50192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2" name="Picture 22" descr="5m_10_2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8013" y="1452563"/>
            <a:ext cx="273367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7" name="Picture 27" descr="CAStdPra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Exampl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8288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  <p:bldP spid="194566" grpId="0" autoUpdateAnimBg="0"/>
      <p:bldP spid="19456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61" name="Picture 5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57063" name="Picture 7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57064" name="Text Box 8"/>
          <p:cNvSpPr txBox="1">
            <a:spLocks noChangeArrowheads="1"/>
          </p:cNvSpPr>
          <p:nvPr/>
        </p:nvSpPr>
        <p:spPr bwMode="auto">
          <a:xfrm>
            <a:off x="2506663" y="715963"/>
            <a:ext cx="63134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Multiply or Divide by a Negative Number</a:t>
            </a:r>
          </a:p>
        </p:txBody>
      </p:sp>
      <p:pic>
        <p:nvPicPr>
          <p:cNvPr id="557066" name="Picture 10" descr="LH_8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028700" y="1447800"/>
            <a:ext cx="3695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	 -4n 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&gt;</a:t>
            </a:r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–60</a:t>
            </a:r>
            <a:endParaRPr lang="en-US" sz="28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5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4" grpId="0" autoUpdateAnimBg="0"/>
      <p:bldP spid="19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46821" name="Oval 5"/>
          <p:cNvSpPr>
            <a:spLocks noChangeArrowheads="1"/>
          </p:cNvSpPr>
          <p:nvPr/>
        </p:nvSpPr>
        <p:spPr bwMode="auto">
          <a:xfrm>
            <a:off x="947738" y="2709644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82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606456"/>
            <a:ext cx="279082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x 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&lt; –6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x 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&lt; 6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x </a:t>
            </a:r>
            <a:r>
              <a:rPr lang="pt-BR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&gt;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–6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x </a:t>
            </a:r>
            <a:r>
              <a:rPr lang="pt-BR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&gt;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6</a:t>
            </a:r>
          </a:p>
        </p:txBody>
      </p:sp>
      <p:sp>
        <p:nvSpPr>
          <p:cNvPr id="546823" name="TPQuestion"/>
          <p:cNvSpPr>
            <a:spLocks noChangeArrowheads="1"/>
          </p:cNvSpPr>
          <p:nvPr/>
        </p:nvSpPr>
        <p:spPr bwMode="auto">
          <a:xfrm>
            <a:off x="533400" y="141605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 4</a:t>
            </a:r>
            <a:r>
              <a:rPr lang="en-US" sz="28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&lt; –24</a:t>
            </a:r>
            <a:r>
              <a:rPr lang="en-US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.</a:t>
            </a:r>
            <a:r>
              <a:rPr lang="en-US" sz="9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</a:t>
            </a:r>
          </a:p>
        </p:txBody>
      </p:sp>
      <p:pic>
        <p:nvPicPr>
          <p:cNvPr id="546824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46825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46828" name="Picture 12" descr="LH_8-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 animBg="1"/>
      <p:bldP spid="546822" grpId="0" autoUpdateAnimBg="0"/>
      <p:bldP spid="54682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50917" name="Oval 5"/>
          <p:cNvSpPr>
            <a:spLocks noChangeArrowheads="1"/>
          </p:cNvSpPr>
          <p:nvPr/>
        </p:nvSpPr>
        <p:spPr bwMode="auto">
          <a:xfrm>
            <a:off x="935038" y="48529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91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471738"/>
            <a:ext cx="2790825" cy="39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p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&lt; 10</a:t>
            </a:r>
            <a:endParaRPr lang="pt-BR" sz="2800" b="1" i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p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&gt; –10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p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&gt; 10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p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&gt; 7</a:t>
            </a:r>
          </a:p>
        </p:txBody>
      </p:sp>
      <p:pic>
        <p:nvPicPr>
          <p:cNvPr id="550920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50921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50924" name="Picture 12" descr="LH_8-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1314450"/>
            <a:ext cx="2406650" cy="809625"/>
            <a:chOff x="576" y="828"/>
            <a:chExt cx="1516" cy="510"/>
          </a:xfrm>
        </p:grpSpPr>
        <p:sp>
          <p:nvSpPr>
            <p:cNvPr id="550919" name="TPQuestion"/>
            <p:cNvSpPr>
              <a:spLocks noChangeArrowheads="1"/>
            </p:cNvSpPr>
            <p:nvPr/>
          </p:nvSpPr>
          <p:spPr bwMode="gray">
            <a:xfrm>
              <a:off x="1502" y="878"/>
              <a:ext cx="590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539D"/>
                  </a:solidFill>
                  <a:ea typeface="Arial" pitchFamily="-97" charset="0"/>
                  <a:cs typeface="Arial" pitchFamily="-97" charset="0"/>
                </a:rPr>
                <a:t>&gt; </a:t>
              </a:r>
              <a:r>
                <a:rPr lang="en-US" sz="3200" dirty="0" smtClean="0">
                  <a:solidFill>
                    <a:srgbClr val="00539D"/>
                  </a:solidFill>
                  <a:ea typeface="Arial" pitchFamily="-97" charset="0"/>
                  <a:cs typeface="Arial" pitchFamily="-97" charset="0"/>
                </a:rPr>
                <a:t>5</a:t>
              </a:r>
              <a:endParaRPr lang="en-US" sz="3200" dirty="0">
                <a:solidFill>
                  <a:srgbClr val="00539D"/>
                </a:solidFill>
                <a:ea typeface="Arial" pitchFamily="-97" charset="0"/>
                <a:cs typeface="Arial" pitchFamily="-97" charset="0"/>
              </a:endParaRPr>
            </a:p>
          </p:txBody>
        </p:sp>
        <p:pic>
          <p:nvPicPr>
            <p:cNvPr id="550925" name="Picture 13" descr="8-8-2"/>
            <p:cNvPicPr>
              <a:picLocks noChangeAspect="1" noChangeArrowheads="1"/>
            </p:cNvPicPr>
            <p:nvPr/>
          </p:nvPicPr>
          <p:blipFill>
            <a:blip r:embed="rId9"/>
            <a:srcRect r="71687" b="72887"/>
            <a:stretch>
              <a:fillRect/>
            </a:stretch>
          </p:blipFill>
          <p:spPr bwMode="gray">
            <a:xfrm>
              <a:off x="576" y="828"/>
              <a:ext cx="908" cy="510"/>
            </a:xfrm>
            <a:prstGeom prst="rect">
              <a:avLst/>
            </a:prstGeom>
            <a:noFill/>
          </p:spPr>
        </p:pic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nimBg="1"/>
      <p:bldP spid="55091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55013" name="Oval 5"/>
          <p:cNvSpPr>
            <a:spLocks noChangeArrowheads="1"/>
          </p:cNvSpPr>
          <p:nvPr/>
        </p:nvSpPr>
        <p:spPr bwMode="auto">
          <a:xfrm>
            <a:off x="928688" y="37353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01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0113" y="2514600"/>
            <a:ext cx="2790825" cy="39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  <a:r>
              <a:rPr lang="pt-BR" sz="2800" b="1" dirty="0" smtClean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800" b="1" dirty="0" smtClean="0">
                <a:ea typeface="Arial" pitchFamily="-97" charset="0"/>
                <a:cs typeface="Arial" pitchFamily="-97" charset="0"/>
                <a:sym typeface="Arial" pitchFamily="-97" charset="0"/>
              </a:rPr>
              <a:t>&gt;</a:t>
            </a:r>
            <a:r>
              <a:rPr lang="pt-BR" sz="2800" b="1" dirty="0" smtClean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14</a:t>
            </a:r>
            <a:endParaRPr lang="pt-BR" sz="2800" b="1" i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≥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–14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  <a:r>
              <a:rPr lang="pt-BR" sz="2800" b="1" dirty="0" smtClean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en-US" sz="2800" b="1" dirty="0" smtClean="0">
                <a:ea typeface="Times New Roman" pitchFamily="-97" charset="0"/>
                <a:cs typeface="Times New Roman" pitchFamily="-97" charset="0"/>
              </a:rPr>
              <a:t>≤</a:t>
            </a:r>
            <a:r>
              <a:rPr lang="pt-BR" sz="2800" b="1" dirty="0" smtClean="0">
                <a:sym typeface="Arial" pitchFamily="-97" charset="0"/>
              </a:rPr>
              <a:t> 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14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  <a:r>
              <a:rPr lang="pt-BR" sz="2800" b="1" dirty="0" smtClean="0">
                <a:sym typeface="Arial" pitchFamily="-97" charset="0"/>
              </a:rPr>
              <a:t> &lt; 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–14</a:t>
            </a:r>
          </a:p>
        </p:txBody>
      </p:sp>
      <p:pic>
        <p:nvPicPr>
          <p:cNvPr id="555016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55017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55020" name="Picture 12" descr="LH_8-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14400" y="1143000"/>
            <a:ext cx="3695700" cy="1200329"/>
            <a:chOff x="2933700" y="2457271"/>
            <a:chExt cx="3695700" cy="1200329"/>
          </a:xfrm>
        </p:grpSpPr>
        <p:grpSp>
          <p:nvGrpSpPr>
            <p:cNvPr id="16" name="Group 15"/>
            <p:cNvGrpSpPr/>
            <p:nvPr/>
          </p:nvGrpSpPr>
          <p:grpSpPr>
            <a:xfrm>
              <a:off x="2933700" y="2457271"/>
              <a:ext cx="3695700" cy="1200329"/>
              <a:chOff x="1028700" y="1295400"/>
              <a:chExt cx="3695700" cy="1200329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1028700" y="1447800"/>
                <a:ext cx="36957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ea typeface="Times New Roman" pitchFamily="-97" charset="0"/>
                    <a:cs typeface="Times New Roman" pitchFamily="-97" charset="0"/>
                  </a:rPr>
                  <a:t>Solve:	    </a:t>
                </a:r>
                <a:r>
                  <a:rPr lang="en-US" sz="4000" b="1" dirty="0" smtClean="0">
                    <a:solidFill>
                      <a:srgbClr val="0000FF"/>
                    </a:solidFill>
                    <a:ea typeface="Times New Roman" pitchFamily="-97" charset="0"/>
                    <a:cs typeface="Times New Roman" pitchFamily="-97" charset="0"/>
                  </a:rPr>
                  <a:t> ≤  7</a:t>
                </a:r>
                <a:endParaRPr lang="en-US" sz="28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3600" y="1295400"/>
                <a:ext cx="838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srgbClr val="0000FF"/>
                    </a:solidFill>
                  </a:rPr>
                  <a:t>n</a:t>
                </a:r>
                <a:endParaRPr lang="en-US" sz="3600" b="1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3600" b="1" dirty="0" smtClean="0">
                    <a:solidFill>
                      <a:srgbClr val="0000FF"/>
                    </a:solidFill>
                  </a:rPr>
                  <a:t>-2</a:t>
                </a:r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4267200" y="3086100"/>
              <a:ext cx="3429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5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5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3" grpId="0" animBg="1"/>
      <p:bldP spid="55501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59109" name="Oval 5"/>
          <p:cNvSpPr>
            <a:spLocks noChangeArrowheads="1"/>
          </p:cNvSpPr>
          <p:nvPr/>
        </p:nvSpPr>
        <p:spPr bwMode="auto">
          <a:xfrm>
            <a:off x="947738" y="239077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11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76475"/>
            <a:ext cx="2790825" cy="39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en-US" sz="2800" b="1" i="1" dirty="0" err="1">
                <a:solidFill>
                  <a:schemeClr val="tx1"/>
                </a:solidFill>
              </a:rPr>
              <a:t>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</a:rPr>
              <a:t>&lt; 6</a:t>
            </a:r>
            <a:endParaRPr lang="pt-BR" sz="2800" b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en-US" sz="2800" b="1" i="1" dirty="0" err="1">
                <a:solidFill>
                  <a:schemeClr val="tx1"/>
                </a:solidFill>
              </a:rPr>
              <a:t>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</a:rPr>
              <a:t>&lt; –6</a:t>
            </a:r>
            <a:endParaRPr lang="pt-BR" sz="2800" b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en-US" sz="2800" b="1" i="1" dirty="0" err="1">
                <a:solidFill>
                  <a:schemeClr val="tx1"/>
                </a:solidFill>
              </a:rPr>
              <a:t>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</a:rPr>
              <a:t>&gt; 6</a:t>
            </a:r>
            <a:endParaRPr lang="pt-BR" sz="2800" b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en-US" sz="2800" b="1" i="1" dirty="0" err="1">
                <a:solidFill>
                  <a:schemeClr val="tx1"/>
                </a:solidFill>
              </a:rPr>
              <a:t>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</a:rPr>
              <a:t>&gt; –6</a:t>
            </a:r>
            <a:endParaRPr lang="pt-BR" sz="2800" b="1" dirty="0">
              <a:solidFill>
                <a:schemeClr val="tx1"/>
              </a:solidFill>
              <a:ea typeface="Arial" pitchFamily="-97" charset="0"/>
              <a:cs typeface="Arial" pitchFamily="-97" charset="0"/>
            </a:endParaRPr>
          </a:p>
        </p:txBody>
      </p:sp>
      <p:sp>
        <p:nvSpPr>
          <p:cNvPr id="559111" name="TPQuestion"/>
          <p:cNvSpPr>
            <a:spLocks noChangeArrowheads="1"/>
          </p:cNvSpPr>
          <p:nvPr/>
        </p:nvSpPr>
        <p:spPr bwMode="auto">
          <a:xfrm>
            <a:off x="533400" y="140718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Solve:      </a:t>
            </a:r>
            <a:r>
              <a:rPr lang="en-US" sz="2800" b="1" dirty="0">
                <a:solidFill>
                  <a:srgbClr val="0000FF"/>
                </a:solidFill>
              </a:rPr>
              <a:t>–3</a:t>
            </a:r>
            <a:r>
              <a:rPr lang="en-US" sz="2800" b="1" i="1" dirty="0">
                <a:solidFill>
                  <a:srgbClr val="0000FF"/>
                </a:solidFill>
              </a:rPr>
              <a:t>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  <a:ea typeface="Arial" pitchFamily="-97" charset="0"/>
                <a:cs typeface="Arial" pitchFamily="-97" charset="0"/>
              </a:rPr>
              <a:t>&gt; </a:t>
            </a:r>
            <a:r>
              <a:rPr lang="en-US" sz="2800" b="1" dirty="0">
                <a:solidFill>
                  <a:srgbClr val="0000FF"/>
                </a:solidFill>
              </a:rPr>
              <a:t>–</a:t>
            </a:r>
            <a:r>
              <a:rPr lang="en-US" sz="2800" b="1" dirty="0" smtClean="0">
                <a:solidFill>
                  <a:srgbClr val="0000FF"/>
                </a:solidFill>
              </a:rPr>
              <a:t>18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5911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59114" name="Picture 10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59116" name="Picture 12" descr="LH_8-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9" grpId="0" animBg="1"/>
      <p:bldP spid="559110" grpId="0" autoUpdateAnimBg="0"/>
      <p:bldP spid="55911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47" name="Picture 11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77540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577541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577542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577543" name="Picture 7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577544" name="Picture 8" descr="Math NAV-Online">
            <a:hlinkClick r:id="rId10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pic>
        <p:nvPicPr>
          <p:cNvPr id="577545" name="Picture 9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22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7093" name="Oval 5"/>
          <p:cNvSpPr>
            <a:spLocks noChangeArrowheads="1"/>
          </p:cNvSpPr>
          <p:nvPr/>
        </p:nvSpPr>
        <p:spPr bwMode="auto">
          <a:xfrm>
            <a:off x="1044849" y="2434297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0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2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–2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–5</a:t>
            </a:r>
          </a:p>
        </p:txBody>
      </p:sp>
      <p:sp>
        <p:nvSpPr>
          <p:cNvPr id="217095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  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4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 3 = 2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+ 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7</a:t>
            </a:r>
            <a:endParaRPr lang="en-US" sz="24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82959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8-4)</a:t>
            </a:r>
          </a:p>
        </p:txBody>
      </p:sp>
      <p:pic>
        <p:nvPicPr>
          <p:cNvPr id="82960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nimBg="1"/>
      <p:bldP spid="217094" grpId="0" autoUpdateAnimBg="0"/>
      <p:bldP spid="2170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3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79591" name="Oval 7"/>
          <p:cNvSpPr>
            <a:spLocks noChangeArrowheads="1"/>
          </p:cNvSpPr>
          <p:nvPr/>
        </p:nvSpPr>
        <p:spPr bwMode="auto">
          <a:xfrm>
            <a:off x="1033408" y="343199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59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673350"/>
            <a:ext cx="4837113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b="1" i="1">
                <a:solidFill>
                  <a:schemeClr val="tx1"/>
                </a:solidFill>
                <a:sym typeface="Arial" pitchFamily="-97" charset="0"/>
              </a:rPr>
              <a:t>g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b="1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&gt; 90</a:t>
            </a:r>
            <a:endParaRPr lang="pt-BR" b="1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b="1" i="1">
                <a:solidFill>
                  <a:schemeClr val="tx1"/>
                </a:solidFill>
                <a:sym typeface="Arial" pitchFamily="-97" charset="0"/>
              </a:rPr>
              <a:t>g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b="1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≥ 90</a:t>
            </a:r>
            <a:endParaRPr lang="pt-BR" b="1" i="1">
              <a:solidFill>
                <a:schemeClr val="tx1"/>
              </a:solidFill>
              <a:ea typeface="Arial" pitchFamily="-97" charset="0"/>
              <a:cs typeface="Arial" pitchFamily="-97" charset="0"/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b="1" i="1">
                <a:solidFill>
                  <a:schemeClr val="tx1"/>
                </a:solidFill>
                <a:sym typeface="Arial" pitchFamily="-97" charset="0"/>
              </a:rPr>
              <a:t>g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b="1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&lt; 90</a:t>
            </a:r>
            <a:endParaRPr lang="pt-BR" b="1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b="1" i="1">
                <a:solidFill>
                  <a:schemeClr val="tx1"/>
                </a:solidFill>
                <a:sym typeface="Arial" pitchFamily="-97" charset="0"/>
              </a:rPr>
              <a:t>g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b="1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≤ 90</a:t>
            </a:r>
          </a:p>
        </p:txBody>
      </p:sp>
      <p:sp>
        <p:nvSpPr>
          <p:cNvPr id="579593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Write an inequality for the sentence. A grade of no less than 90 is considered an "A."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8-6)</a:t>
            </a:r>
          </a:p>
        </p:txBody>
      </p:sp>
      <p:pic>
        <p:nvPicPr>
          <p:cNvPr id="99344" name="Picture 16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Example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7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91" grpId="0" animBg="1"/>
      <p:bldP spid="579592" grpId="0" autoUpdateAnimBg="0"/>
      <p:bldP spid="57959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27875" y="3752850"/>
            <a:ext cx="1593850" cy="57943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0547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5Min 7-4</a:t>
            </a:r>
          </a:p>
        </p:txBody>
      </p:sp>
      <p:pic>
        <p:nvPicPr>
          <p:cNvPr id="105478" name="Picture 6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31" name="Oval 7"/>
          <p:cNvSpPr>
            <a:spLocks noChangeArrowheads="1"/>
          </p:cNvSpPr>
          <p:nvPr/>
        </p:nvSpPr>
        <p:spPr bwMode="auto">
          <a:xfrm>
            <a:off x="1067731" y="3628756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3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565525"/>
            <a:ext cx="27908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true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false</a:t>
            </a:r>
          </a:p>
        </p:txBody>
      </p:sp>
      <p:sp>
        <p:nvSpPr>
          <p:cNvPr id="615433" name="TPQuestion"/>
          <p:cNvSpPr>
            <a:spLocks noChangeArrowheads="1"/>
          </p:cNvSpPr>
          <p:nvPr/>
        </p:nvSpPr>
        <p:spPr bwMode="auto">
          <a:xfrm>
            <a:off x="1066800" y="165735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For the given value, state whether the inequality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</a:p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is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true or false.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</a:b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                        </a:t>
            </a:r>
            <a:r>
              <a:rPr lang="en-US" sz="3200" b="1" i="1" dirty="0" err="1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32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– 15 ≤ –7;</a:t>
            </a:r>
            <a:r>
              <a:rPr lang="en-US" sz="32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      </a:t>
            </a:r>
            <a:r>
              <a:rPr lang="en-US" sz="3200" b="1" i="1" dirty="0" err="1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32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= 8</a:t>
            </a:r>
            <a:endParaRPr lang="en-US" sz="2400" b="1" i="1" dirty="0">
              <a:solidFill>
                <a:srgbClr val="0000FF"/>
              </a:solidFill>
              <a:ea typeface="Arial" pitchFamily="-97" charset="0"/>
              <a:cs typeface="Arial" pitchFamily="-97" charset="0"/>
            </a:endParaRPr>
          </a:p>
        </p:txBody>
      </p:sp>
      <p:sp>
        <p:nvSpPr>
          <p:cNvPr id="105486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8-6)</a:t>
            </a:r>
          </a:p>
        </p:txBody>
      </p:sp>
      <p:pic>
        <p:nvPicPr>
          <p:cNvPr id="105487" name="Picture 16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 descr="Example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17526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1" grpId="0" animBg="1"/>
      <p:bldP spid="615432" grpId="0" autoUpdateAnimBg="0"/>
      <p:bldP spid="61543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3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87783" name="Oval 7"/>
          <p:cNvSpPr>
            <a:spLocks noChangeArrowheads="1"/>
          </p:cNvSpPr>
          <p:nvPr/>
        </p:nvSpPr>
        <p:spPr bwMode="auto">
          <a:xfrm>
            <a:off x="1058206" y="4425411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8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7275" y="3644900"/>
            <a:ext cx="25781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&gt; 5</a:t>
            </a:r>
            <a:endParaRPr lang="pt-BR" sz="2400" b="1" i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≥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5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&lt; 5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≤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5</a:t>
            </a:r>
          </a:p>
        </p:txBody>
      </p:sp>
      <p:sp>
        <p:nvSpPr>
          <p:cNvPr id="587785" name="TPQuestion"/>
          <p:cNvSpPr>
            <a:spLocks noChangeArrowheads="1"/>
          </p:cNvSpPr>
          <p:nvPr/>
        </p:nvSpPr>
        <p:spPr bwMode="auto">
          <a:xfrm>
            <a:off x="685800" y="1819275"/>
            <a:ext cx="813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Which inequality is graphed on the number line?</a:t>
            </a:r>
          </a:p>
        </p:txBody>
      </p:sp>
      <p:sp>
        <p:nvSpPr>
          <p:cNvPr id="109581" name="Text Box 14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8-6)</a:t>
            </a:r>
          </a:p>
        </p:txBody>
      </p:sp>
      <p:pic>
        <p:nvPicPr>
          <p:cNvPr id="109582" name="Picture 15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97" name="Picture 21" descr="5min-8-7-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7950" y="2492375"/>
            <a:ext cx="6350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99" name="Picture 23" descr="CAStdPra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 descr="Example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8288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8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3" grpId="0" animBg="1"/>
      <p:bldP spid="587784" grpId="0" autoUpdateAnimBg="0"/>
      <p:bldP spid="58778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3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89831" name="Oval 7"/>
          <p:cNvSpPr>
            <a:spLocks noChangeArrowheads="1"/>
          </p:cNvSpPr>
          <p:nvPr/>
        </p:nvSpPr>
        <p:spPr bwMode="auto">
          <a:xfrm>
            <a:off x="1079172" y="2608982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83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528888"/>
            <a:ext cx="48371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y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&lt; 5</a:t>
            </a:r>
            <a:endParaRPr lang="pt-BR" sz="2400" b="1" i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y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&lt; –5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y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&lt; 11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y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&gt; –11</a:t>
            </a:r>
          </a:p>
        </p:txBody>
      </p:sp>
      <p:sp>
        <p:nvSpPr>
          <p:cNvPr id="589833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    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 8 &lt; –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3</a:t>
            </a:r>
            <a:endParaRPr lang="en-US" sz="24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8-7)</a:t>
            </a:r>
          </a:p>
        </p:txBody>
      </p:sp>
      <p:pic>
        <p:nvPicPr>
          <p:cNvPr id="111632" name="Picture 16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xample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7526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8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1" grpId="0" animBg="1"/>
      <p:bldP spid="589832" grpId="0" autoUpdateAnimBg="0"/>
      <p:bldP spid="5898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3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91879" name="Oval 7"/>
          <p:cNvSpPr>
            <a:spLocks noChangeArrowheads="1"/>
          </p:cNvSpPr>
          <p:nvPr/>
        </p:nvSpPr>
        <p:spPr bwMode="auto">
          <a:xfrm>
            <a:off x="1054374" y="4385454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8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7275" y="2384425"/>
            <a:ext cx="599916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g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≥ 1</a:t>
            </a:r>
            <a:endParaRPr lang="pt-BR" sz="2400" b="1" i="1" dirty="0">
              <a:solidFill>
                <a:schemeClr val="tx1"/>
              </a:solidFill>
              <a:ea typeface="Arial" pitchFamily="-97" charset="0"/>
              <a:cs typeface="Arial" pitchFamily="-97" charset="0"/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g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≤ –13</a:t>
            </a:r>
            <a:endParaRPr lang="pt-BR" sz="2400" b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g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≥ –13</a:t>
            </a:r>
            <a:endParaRPr lang="pt-BR" sz="2400" b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g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≤ 1</a:t>
            </a:r>
          </a:p>
        </p:txBody>
      </p:sp>
      <p:sp>
        <p:nvSpPr>
          <p:cNvPr id="59188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   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–6 ≤ 7 + </a:t>
            </a:r>
            <a:r>
              <a:rPr lang="en-US" sz="2400" b="1" i="1" dirty="0" err="1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g</a:t>
            </a:r>
            <a:endParaRPr lang="en-US" sz="2400" b="1" dirty="0">
              <a:solidFill>
                <a:srgbClr val="0000FF"/>
              </a:solidFill>
              <a:ea typeface="Arial" pitchFamily="-97" charset="0"/>
              <a:cs typeface="Arial" pitchFamily="-97" charset="0"/>
            </a:endParaRP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8-7)</a:t>
            </a:r>
          </a:p>
        </p:txBody>
      </p:sp>
      <p:pic>
        <p:nvPicPr>
          <p:cNvPr id="113680" name="Picture 16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3" descr="Example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9" grpId="0" animBg="1"/>
      <p:bldP spid="591880" grpId="0" autoUpdateAnimBg="0"/>
      <p:bldP spid="59188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5" name="Picture 3" descr="Main Idea He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1559778"/>
            <a:ext cx="3529012" cy="511175"/>
          </a:xfrm>
          <a:prstGeom prst="rect">
            <a:avLst/>
          </a:prstGeom>
          <a:noFill/>
        </p:spPr>
      </p:pic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1057275" y="2826603"/>
            <a:ext cx="7553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/>
              <a:t>Solve inequalities by using the Multiplication or Division Properties of Inequality.</a:t>
            </a:r>
          </a:p>
        </p:txBody>
      </p:sp>
      <p:pic>
        <p:nvPicPr>
          <p:cNvPr id="540680" name="Picture 8" descr="LH_8-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6" grpId="0" build="p" autoUpdateAnimBg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0116BC7D1CD5483B9EE2875EFEA37D31"/>
  <p:tag name="SLIDETYPE" val="Q"/>
  <p:tag name="DEMOGRAPHIC" val="False"/>
  <p:tag name="SPEEDSCORING" val="False"/>
  <p:tag name="SLIDEORDER" val="2"/>
  <p:tag name="SLIDEGUID" val="C0BAD5B60A534C208431D2127C9DBA3D"/>
  <p:tag name="ANSWERSALIAS" val="A|smicln|B"/>
  <p:tag name="DELIMITERS" val="3.1"/>
  <p:tag name="RESPONSESGATHERED" val="False"/>
  <p:tag name="QUESTIONTEXT" val="For the given value, state whether the inequality is true or false.y – 15 ≤ –7; y = 8"/>
  <p:tag name="QUESTIONALIAS" val="For the given value, state whether the inequality is true or false.y – 15 ≤ –7; y = 8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4"/>
  <p:tag name="FONTSIZE" val="14"/>
  <p:tag name="BULLETTYPE" val="ppBulletArabicPeriod"/>
  <p:tag name="ANSWERTEXT" val="A&#10;B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4"/>
  <p:tag name="TOTALRESPONSES" val="5"/>
  <p:tag name="SLICED" val="False"/>
  <p:tag name="RESPONSES" val="NA,1,5,1;2;1;1;3;"/>
  <p:tag name="CHARTSTRINGSTD" val="3 1 1 0"/>
  <p:tag name="CHARTSTRINGREV" val="0 1 1 3"/>
  <p:tag name="CHARTSTRINGSTDPER" val="0.6 0.2 0.2 0"/>
  <p:tag name="CHARTSTRINGREVPER" val="0 0.2 0.2 0.6"/>
  <p:tag name="ANSWERSALIAS" val="A¤B¤C¤D"/>
  <p:tag name="RESPONSESGATHERED" val="False"/>
  <p:tag name="SLIDEGUID" val="522B0A72C04C11DBBA8D000D93448B5C"/>
  <p:tag name="QUESTIONTEXT" val="Which inequality is graphed on the number line?"/>
  <p:tag name="QUESTIONALIAS" val="Which inequality is graphed on the number line?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3"/>
  <p:tag name="TOTALRESPONSES" val="5"/>
  <p:tag name="SLICED" val="False"/>
  <p:tag name="RESPONSES" val="NA,1,5,3;4;3;2;3;"/>
  <p:tag name="CHARTSTRINGSTD" val="0 1 3 1"/>
  <p:tag name="CHARTSTRINGREV" val="1 3 1 0"/>
  <p:tag name="CHARTSTRINGSTDPER" val="0 0.2 0.6 0.2"/>
  <p:tag name="CHARTSTRINGREVPER" val="0.2 0.6 0.2 0"/>
  <p:tag name="ANSWERSALIAS" val="A¤B¤C¤D"/>
  <p:tag name="RESPONSESGATHERED" val="False"/>
  <p:tag name="SLIDEGUID" val="522EA806C04C11DBBA8D000D93448B5C"/>
  <p:tag name="QUESTIONTEXT" val="Solve y – 8 &lt; –3. Check your solution."/>
  <p:tag name="QUESTIONALIAS" val="Solve y – 8 &lt; –3. Check your solution."/>
  <p:tag name="ANIMREMOVED" val="False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062FD7D9C60D4B78BF1C3E54A3E386F5"/>
  <p:tag name="TOTALRESPONSES" val="5"/>
  <p:tag name="SLICED" val="False"/>
  <p:tag name="RESPONSES" val="NA,1,5,2;2;2;2;3;"/>
  <p:tag name="CHARTSTRINGSTD" val="0 4 1 0"/>
  <p:tag name="CHARTSTRINGREV" val="0 1 4 0"/>
  <p:tag name="CHARTSTRINGSTDPER" val="0 0.8 0.2 0"/>
  <p:tag name="CHARTSTRINGREVPER" val="0 0.2 0.8 0"/>
  <p:tag name="ANSWERSALIAS" val="A¤B¤C¤D"/>
  <p:tag name="RESPONSESGATHERED" val="False"/>
  <p:tag name="QUESTIONTEXT" val="Which expression represents the perimeter of the triangle?"/>
  <p:tag name="QUESTIONALIAS" val="Which expression represents the perimeter of the triangle?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3"/>
  <p:tag name="TOTALRESPONSES" val="5"/>
  <p:tag name="SLICED" val="False"/>
  <p:tag name="RESPONSES" val="NA,1,5,3;1;3;2;2;"/>
  <p:tag name="CHARTSTRINGSTD" val="1 2 2 0"/>
  <p:tag name="CHARTSTRINGREV" val="0 2 2 1"/>
  <p:tag name="CHARTSTRINGSTDPER" val="0.2 0.4 0.4 0"/>
  <p:tag name="CHARTSTRINGREVPER" val="0 0.4 0.4 0.2"/>
  <p:tag name="ANSWERSALIAS" val="A¤B¤C¤D"/>
  <p:tag name="RESPONSESGATHERED" val="False"/>
  <p:tag name="SLIDEGUID" val="5231F2ADC04C11DBBA8D000D93448B5C"/>
  <p:tag name="QUESTIONTEXT" val="Solve –6 ≤ 7 + g. Check your solution."/>
  <p:tag name="QUESTIONALIAS" val="Solve –6 ≤ 7 + g. Check your solution."/>
  <p:tag name="ANIMREMOVED" val="False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ANSWERSALIAS" val="A¤B¤C¤D"/>
  <p:tag name="RESPONSESGATHERED" val="False"/>
  <p:tag name="SLIDEGUID" val="518B1380C04C11DBBA8D000D93448B5C"/>
  <p:tag name="QUESTIONTEXT" val="Solve 4x &lt; –24. "/>
  <p:tag name="QUESTIONALIAS" val="Solve 4x &lt; –24. "/>
  <p:tag name="ANIMREMOVED" val="Fals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ANSWERSALIAS" val="A¤B¤C¤D"/>
  <p:tag name="RESPONSESGATHERED" val="False"/>
  <p:tag name="SLIDEGUID" val="518EF2F1C04C11DBBA8D000D93448B5C"/>
  <p:tag name="QUESTIONTEXT" val="Lesson 8 CYP2"/>
  <p:tag name="QUESTIONALIAS" val="Lesson 8 CYP2"/>
  <p:tag name="ANIMREMOVED" val="False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ANSWERSALIAS" val="A¤B¤C¤D"/>
  <p:tag name="RESPONSESGATHERED" val="False"/>
  <p:tag name="SLIDEGUID" val="5193D951C04C11DBBA8D000D93448B5C"/>
  <p:tag name="QUESTIONTEXT" val="Lesson 8 CYP3"/>
  <p:tag name="QUESTIONALIAS" val="Lesson 8 CYP3"/>
  <p:tag name="ANIMREMOVED" val="False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0"/>
  <p:tag name="ANSWERSALIAS" val="A¤B¤C¤D"/>
  <p:tag name="RESPONSESGATHERED" val="False"/>
  <p:tag name="SLIDEGUID" val="5197E6F2C04C11DBBA8D000D93448B5C"/>
  <p:tag name="QUESTIONTEXT" val="Solve –3n &gt; –18. "/>
  <p:tag name="QUESTIONALIAS" val="Solve –3n &gt; –18. "/>
  <p:tag name="ANIMREMOVED" val="False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3"/>
  <p:tag name="SLIDEGUID" val="A40792F21E6E426F836CA258D3453C05"/>
  <p:tag name="TOTALRESPONSES" val="5"/>
  <p:tag name="SLICED" val="False"/>
  <p:tag name="RESPONSES" val="NA,1,5,3;4;4;2;4;"/>
  <p:tag name="CHARTSTRINGSTD" val="0 1 1 3"/>
  <p:tag name="CHARTSTRINGREV" val="3 1 1 0"/>
  <p:tag name="CHARTSTRINGSTDPER" val="0 0.2 0.2 0.6"/>
  <p:tag name="CHARTSTRINGREVPER" val="0.6 0.2 0.2 0"/>
  <p:tag name="ANSWERSALIAS" val="A¤B¤C¤D"/>
  <p:tag name="RESPONSESGATHERED" val="False"/>
  <p:tag name="QUESTIONTEXT" val="Solve 4n – 3 = 2n + 7. Then check your solution."/>
  <p:tag name="QUESTIONALIAS" val="Solve 4n – 3 = 2n + 7. Then check your solution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3"/>
  <p:tag name="TOTALRESPONSES" val="5"/>
  <p:tag name="SLICED" val="False"/>
  <p:tag name="RESPONSES" val="NA,1,5,3;4;3;2;3;"/>
  <p:tag name="CHARTSTRINGSTD" val="0 1 3 1"/>
  <p:tag name="CHARTSTRINGREV" val="1 3 1 0"/>
  <p:tag name="CHARTSTRINGSTDPER" val="0 0.2 0.6 0.2"/>
  <p:tag name="CHARTSTRINGREVPER" val="0.2 0.6 0.2 0"/>
  <p:tag name="ANSWERSALIAS" val="A¤B¤C¤D"/>
  <p:tag name="RESPONSESGATHERED" val="False"/>
  <p:tag name="SLIDEGUID" val="521A9708C04C11DBBA8D000D93448B5C"/>
  <p:tag name="QUESTIONTEXT" val="Write an inequality for the sentence. A grade of no less than 90 is considered an &quot;A.&quot;"/>
  <p:tag name="QUESTIONALIAS" val="Write an inequality for the sentence. A grade of no less than 90 is considered an &quot;A.&quot;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968</Words>
  <Application>Microsoft Macintosh PowerPoint</Application>
  <PresentationFormat>On-screen Show (4:3)</PresentationFormat>
  <Paragraphs>237</Paragraphs>
  <Slides>25</Slides>
  <Notes>19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Splash Screen</vt:lpstr>
      <vt:lpstr>Slide 2</vt:lpstr>
      <vt:lpstr>Slide 3</vt:lpstr>
      <vt:lpstr>Slide 4</vt:lpstr>
      <vt:lpstr>5Min 7-4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 Menu</dc:title>
  <dc:creator>Michael Mitchell</dc:creator>
  <cp:lastModifiedBy>MMitchell</cp:lastModifiedBy>
  <cp:revision>60</cp:revision>
  <dcterms:created xsi:type="dcterms:W3CDTF">2010-01-25T19:47:43Z</dcterms:created>
  <dcterms:modified xsi:type="dcterms:W3CDTF">2010-01-25T19:57:46Z</dcterms:modified>
</cp:coreProperties>
</file>