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69" r:id="rId2"/>
    <p:sldId id="271" r:id="rId3"/>
    <p:sldId id="272" r:id="rId4"/>
    <p:sldId id="283" r:id="rId5"/>
    <p:sldId id="284" r:id="rId6"/>
    <p:sldId id="285" r:id="rId7"/>
    <p:sldId id="275" r:id="rId8"/>
    <p:sldId id="276" r:id="rId9"/>
    <p:sldId id="277" r:id="rId10"/>
    <p:sldId id="278" r:id="rId11"/>
    <p:sldId id="279" r:id="rId12"/>
    <p:sldId id="258" r:id="rId13"/>
    <p:sldId id="280" r:id="rId14"/>
    <p:sldId id="281" r:id="rId15"/>
    <p:sldId id="282" r:id="rId16"/>
    <p:sldId id="262" r:id="rId17"/>
    <p:sldId id="263" r:id="rId18"/>
    <p:sldId id="259" r:id="rId19"/>
    <p:sldId id="261" r:id="rId20"/>
    <p:sldId id="264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Objects="1" showGuides="1">
      <p:cViewPr varScale="1">
        <p:scale>
          <a:sx n="102" d="100"/>
          <a:sy n="102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FDD0-4FCC-2A44-A586-3AA162A32CE4}" type="datetimeFigureOut">
              <a:rPr lang="en-US" smtClean="0"/>
              <a:pPr/>
              <a:t>1/29/10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1615-4AA2-184F-8759-2AF8A6E54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0A04F-8B3C-924C-AB3C-2DEB389424F3}" type="slidenum">
              <a:rPr lang="en-US"/>
              <a:pPr/>
              <a:t>17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E2157-AA34-844E-985A-79044C9E2D19}" type="slidenum">
              <a:rPr lang="en-US"/>
              <a:pPr/>
              <a:t>18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DBB7C-B1A9-5A48-9835-057713E70937}" type="slidenum">
              <a:rPr lang="en-US"/>
              <a:pPr/>
              <a:t>19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388F4-B9A1-4A41-BB92-889DB317F90E}" type="slidenum">
              <a:rPr lang="en-US"/>
              <a:pPr/>
              <a:t>20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55C5E-5B90-A349-827F-7C7FFC94D495}" type="slidenum">
              <a:rPr lang="en-US"/>
              <a:pPr/>
              <a:t>21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5AACB-74E5-F64C-AE32-998BB6BC29B3}" type="slidenum">
              <a:rPr lang="en-US">
                <a:latin typeface="Arial" pitchFamily="-97" charset="0"/>
              </a:rPr>
              <a:pPr/>
              <a:t>2</a:t>
            </a:fld>
            <a:endParaRPr lang="en-US">
              <a:latin typeface="Arial" pitchFamily="-97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5C9EA-8867-B842-BC68-16D504018B11}" type="slidenum">
              <a:rPr lang="en-US">
                <a:latin typeface="Arial" pitchFamily="-97" charset="0"/>
              </a:rPr>
              <a:pPr/>
              <a:t>3</a:t>
            </a:fld>
            <a:endParaRPr lang="en-US">
              <a:latin typeface="Arial" pitchFamily="-97" charset="0"/>
            </a:endParaRPr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578F7-93D7-E345-B78C-1CAD0537AE44}" type="slidenum">
              <a:rPr lang="en-US"/>
              <a:pPr/>
              <a:t>4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09688-8B21-7E4B-81E1-3381470098C6}" type="slidenum">
              <a:rPr lang="en-US"/>
              <a:pPr/>
              <a:t>5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DB2AF-CBCB-F34E-AE05-640E15798410}" type="slidenum">
              <a:rPr lang="en-US"/>
              <a:pPr/>
              <a:t>6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54211-65ED-EA45-BB7C-39C92F7970B6}" type="slidenum">
              <a:rPr lang="en-US"/>
              <a:pPr/>
              <a:t>12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54211-65ED-EA45-BB7C-39C92F7970B6}" type="slidenum">
              <a:rPr lang="en-US"/>
              <a:pPr/>
              <a:t>13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8D2DD-79EA-CF4D-A5A4-34C8401F0BC5}" type="slidenum">
              <a:rPr lang="en-US"/>
              <a:pPr/>
              <a:t>16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F0EF-9828-5F43-A8D2-56DE6AA14265}" type="datetimeFigureOut">
              <a:rPr lang="en-US" smtClean="0"/>
              <a:pPr/>
              <a:t>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3DD-BEBB-5B4D-B241-83709AF05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F0EF-9828-5F43-A8D2-56DE6AA14265}" type="datetimeFigureOut">
              <a:rPr lang="en-US" smtClean="0"/>
              <a:pPr/>
              <a:t>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3DD-BEBB-5B4D-B241-83709AF05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F0EF-9828-5F43-A8D2-56DE6AA14265}" type="datetimeFigureOut">
              <a:rPr lang="en-US" smtClean="0"/>
              <a:pPr/>
              <a:t>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3DD-BEBB-5B4D-B241-83709AF05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F0EF-9828-5F43-A8D2-56DE6AA14265}" type="datetimeFigureOut">
              <a:rPr lang="en-US" smtClean="0"/>
              <a:pPr/>
              <a:t>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3DD-BEBB-5B4D-B241-83709AF05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F0EF-9828-5F43-A8D2-56DE6AA14265}" type="datetimeFigureOut">
              <a:rPr lang="en-US" smtClean="0"/>
              <a:pPr/>
              <a:t>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3DD-BEBB-5B4D-B241-83709AF05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F0EF-9828-5F43-A8D2-56DE6AA14265}" type="datetimeFigureOut">
              <a:rPr lang="en-US" smtClean="0"/>
              <a:pPr/>
              <a:t>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3DD-BEBB-5B4D-B241-83709AF05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F0EF-9828-5F43-A8D2-56DE6AA14265}" type="datetimeFigureOut">
              <a:rPr lang="en-US" smtClean="0"/>
              <a:pPr/>
              <a:t>1/29/10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3DD-BEBB-5B4D-B241-83709AF05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F0EF-9828-5F43-A8D2-56DE6AA14265}" type="datetimeFigureOut">
              <a:rPr lang="en-US" smtClean="0"/>
              <a:pPr/>
              <a:t>1/29/10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3DD-BEBB-5B4D-B241-83709AF05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F0EF-9828-5F43-A8D2-56DE6AA14265}" type="datetimeFigureOut">
              <a:rPr lang="en-US" smtClean="0"/>
              <a:pPr/>
              <a:t>1/29/10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3DD-BEBB-5B4D-B241-83709AF05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F0EF-9828-5F43-A8D2-56DE6AA14265}" type="datetimeFigureOut">
              <a:rPr lang="en-US" smtClean="0"/>
              <a:pPr/>
              <a:t>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3DD-BEBB-5B4D-B241-83709AF05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F0EF-9828-5F43-A8D2-56DE6AA14265}" type="datetimeFigureOut">
              <a:rPr lang="en-US" smtClean="0"/>
              <a:pPr/>
              <a:t>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F3DD-BEBB-5B4D-B241-83709AF05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FF0EF-9828-5F43-A8D2-56DE6AA14265}" type="datetimeFigureOut">
              <a:rPr lang="en-US" smtClean="0"/>
              <a:pPr/>
              <a:t>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F3DD-BEBB-5B4D-B241-83709AF05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6.jpeg"/><Relationship Id="rId5" Type="http://schemas.openxmlformats.org/officeDocument/2006/relationships/image" Target="../media/image17.jpeg"/><Relationship Id="rId6" Type="http://schemas.openxmlformats.org/officeDocument/2006/relationships/image" Target="../media/image14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.jpeg"/><Relationship Id="rId5" Type="http://schemas.openxmlformats.org/officeDocument/2006/relationships/image" Target="../media/image17.jpeg"/><Relationship Id="rId6" Type="http://schemas.openxmlformats.org/officeDocument/2006/relationships/image" Target="../media/image14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7.jpeg"/><Relationship Id="rId5" Type="http://schemas.openxmlformats.org/officeDocument/2006/relationships/image" Target="../media/image11.jpeg"/><Relationship Id="rId6" Type="http://schemas.openxmlformats.org/officeDocument/2006/relationships/image" Target="../media/image14.jpeg"/><Relationship Id="rId7" Type="http://schemas.openxmlformats.org/officeDocument/2006/relationships/image" Target="../media/image18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7.jpeg"/><Relationship Id="rId5" Type="http://schemas.openxmlformats.org/officeDocument/2006/relationships/image" Target="../media/image11.jpeg"/><Relationship Id="rId6" Type="http://schemas.openxmlformats.org/officeDocument/2006/relationships/image" Target="../media/image14.jpeg"/><Relationship Id="rId7" Type="http://schemas.openxmlformats.org/officeDocument/2006/relationships/image" Target="../media/image19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20.jpeg"/><Relationship Id="rId7" Type="http://schemas.openxmlformats.org/officeDocument/2006/relationships/image" Target="../media/image6.jpeg"/><Relationship Id="rId8" Type="http://schemas.openxmlformats.org/officeDocument/2006/relationships/image" Target="../media/image14.jpe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20.jpeg"/><Relationship Id="rId7" Type="http://schemas.openxmlformats.org/officeDocument/2006/relationships/image" Target="../media/image8.jpeg"/><Relationship Id="rId8" Type="http://schemas.openxmlformats.org/officeDocument/2006/relationships/image" Target="../media/image14.jpe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11.jpeg"/><Relationship Id="rId8" Type="http://schemas.openxmlformats.org/officeDocument/2006/relationships/image" Target="../media/image20.jpeg"/><Relationship Id="rId9" Type="http://schemas.openxmlformats.org/officeDocument/2006/relationships/image" Target="../media/image14.jpeg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slide" Target="slide18.xml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slide" Target="slide4.xml"/><Relationship Id="rId9" Type="http://schemas.openxmlformats.org/officeDocument/2006/relationships/image" Target="../media/image26.jpeg"/><Relationship Id="rId10" Type="http://schemas.openxmlformats.org/officeDocument/2006/relationships/hyperlink" Target="http://www.ca.gr7math.com/" TargetMode="External"/><Relationship Id="rId11" Type="http://schemas.openxmlformats.org/officeDocument/2006/relationships/image" Target="../media/image27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9.jpeg"/><Relationship Id="rId8" Type="http://schemas.openxmlformats.org/officeDocument/2006/relationships/image" Target="../media/image4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9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9-1</a:t>
            </a:r>
            <a:endParaRPr lang="en-US" sz="28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4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Let’s analyze what a function is:</a:t>
            </a:r>
            <a:endParaRPr lang="en-US" sz="4400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2286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f</a:t>
            </a:r>
            <a:r>
              <a:rPr lang="en-US" sz="3200" b="1" dirty="0" smtClean="0"/>
              <a:t>(2) if </a:t>
            </a:r>
            <a:r>
              <a:rPr lang="en-US" sz="3200" b="1" i="1" dirty="0" err="1" smtClean="0"/>
              <a:t>f</a:t>
            </a:r>
            <a:r>
              <a:rPr lang="en-US" sz="3200" b="1" dirty="0" err="1" smtClean="0"/>
              <a:t>(</a:t>
            </a:r>
            <a:r>
              <a:rPr lang="en-US" sz="3200" b="1" i="1" dirty="0" err="1" smtClean="0">
                <a:latin typeface="Mathematica5"/>
                <a:cs typeface="Mathematica5"/>
              </a:rPr>
              <a:t>x</a:t>
            </a:r>
            <a:r>
              <a:rPr lang="en-US" sz="3200" b="1" dirty="0" smtClean="0"/>
              <a:t>) = </a:t>
            </a:r>
            <a:r>
              <a:rPr lang="en-US" sz="3200" b="1" i="1" dirty="0" err="1" smtClean="0">
                <a:latin typeface="Mathematica5"/>
                <a:cs typeface="Mathematica5"/>
              </a:rPr>
              <a:t>x</a:t>
            </a:r>
            <a:r>
              <a:rPr lang="en-US" sz="3200" b="1" dirty="0" smtClean="0"/>
              <a:t> - 4</a:t>
            </a:r>
            <a:endParaRPr lang="en-US" sz="3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-76200" y="1689556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00FF"/>
                </a:solidFill>
              </a:rPr>
              <a:t>f</a:t>
            </a:r>
            <a:r>
              <a:rPr lang="en-US" sz="3200" dirty="0" err="1" smtClean="0">
                <a:solidFill>
                  <a:srgbClr val="0000FF"/>
                </a:solidFill>
              </a:rPr>
              <a:t>(</a:t>
            </a:r>
            <a:r>
              <a:rPr lang="en-US" sz="3200" i="1" dirty="0" err="1" smtClean="0">
                <a:solidFill>
                  <a:srgbClr val="0000FF"/>
                </a:solidFill>
                <a:latin typeface="Mathematica5"/>
                <a:cs typeface="Mathematica5"/>
              </a:rPr>
              <a:t>x</a:t>
            </a:r>
            <a:r>
              <a:rPr lang="en-US" sz="3200" dirty="0" smtClean="0">
                <a:solidFill>
                  <a:srgbClr val="0000FF"/>
                </a:solidFill>
              </a:rPr>
              <a:t>) = </a:t>
            </a:r>
            <a:r>
              <a:rPr lang="en-US" sz="3200" i="1" dirty="0" err="1" smtClean="0">
                <a:solidFill>
                  <a:srgbClr val="0000FF"/>
                </a:solidFill>
                <a:latin typeface="Mathematica5"/>
                <a:cs typeface="Mathematica5"/>
              </a:rPr>
              <a:t>x</a:t>
            </a:r>
            <a:r>
              <a:rPr lang="en-US" sz="3200" dirty="0" smtClean="0">
                <a:solidFill>
                  <a:srgbClr val="0000FF"/>
                </a:solidFill>
              </a:rPr>
              <a:t> - 4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384329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Mathematica5"/>
                <a:cs typeface="Mathematica5"/>
              </a:rPr>
              <a:t>2</a:t>
            </a:r>
            <a:r>
              <a:rPr lang="en-US" sz="3200" dirty="0" smtClean="0"/>
              <a:t>) = </a:t>
            </a:r>
            <a:r>
              <a:rPr lang="en-US" sz="3200" dirty="0" smtClean="0">
                <a:cs typeface="Mathematica5"/>
              </a:rPr>
              <a:t>2</a:t>
            </a:r>
            <a:r>
              <a:rPr lang="en-US" sz="3200" dirty="0" smtClean="0"/>
              <a:t> - 4</a:t>
            </a:r>
            <a:endParaRPr lang="en-US" sz="3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-76200" y="5347156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FF"/>
                </a:solidFill>
              </a:rPr>
              <a:t>f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>
                <a:solidFill>
                  <a:srgbClr val="0000FF"/>
                </a:solidFill>
                <a:latin typeface="Mathematica5"/>
                <a:cs typeface="Mathematica5"/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 = </a:t>
            </a:r>
            <a:r>
              <a:rPr lang="en-US" sz="3200" dirty="0" smtClean="0">
                <a:solidFill>
                  <a:srgbClr val="0000FF"/>
                </a:solidFill>
                <a:cs typeface="Mathematica5"/>
              </a:rPr>
              <a:t>-2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228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man Old Style"/>
                <a:cs typeface="Bookman Old Style"/>
              </a:rPr>
              <a:t>This is how they are presented</a:t>
            </a:r>
            <a:r>
              <a:rPr lang="en-US" sz="2800" b="1" i="1" dirty="0" smtClean="0"/>
              <a:t>.</a:t>
            </a:r>
            <a:endParaRPr lang="en-US" sz="28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1055132"/>
            <a:ext cx="5486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This is called the function</a:t>
            </a:r>
            <a:r>
              <a:rPr lang="en-US" sz="28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. </a:t>
            </a:r>
            <a:r>
              <a:rPr lang="en-US" sz="2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The</a:t>
            </a:r>
          </a:p>
          <a:p>
            <a:r>
              <a:rPr lang="en-US" sz="2400" b="1" dirty="0" err="1" smtClean="0">
                <a:solidFill>
                  <a:srgbClr val="0000FF"/>
                </a:solidFill>
                <a:latin typeface="Bookman Old Style"/>
                <a:cs typeface="Bookman Old Style"/>
              </a:rPr>
              <a:t>f(x</a:t>
            </a:r>
            <a:r>
              <a:rPr lang="en-US" sz="2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) portion is read</a:t>
            </a:r>
            <a:r>
              <a:rPr lang="en-US" sz="2400" i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“the function of </a:t>
            </a:r>
            <a:r>
              <a:rPr lang="en-US" sz="2400" i="1" dirty="0" err="1" smtClean="0">
                <a:solidFill>
                  <a:srgbClr val="0000FF"/>
                </a:solidFill>
                <a:latin typeface="Bookman Old Style"/>
                <a:cs typeface="Bookman Old Style"/>
              </a:rPr>
              <a:t>x</a:t>
            </a:r>
            <a:r>
              <a:rPr lang="en-US" sz="2400" i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”</a:t>
            </a:r>
            <a:r>
              <a:rPr lang="en-US" sz="2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. The = sign is telling you what the </a:t>
            </a:r>
            <a:r>
              <a:rPr lang="en-US" sz="2400" i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“function rule”</a:t>
            </a:r>
            <a:r>
              <a:rPr lang="en-US" sz="2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is for the value of </a:t>
            </a:r>
            <a:r>
              <a:rPr lang="en-US" sz="2400" b="1" dirty="0" err="1" smtClean="0">
                <a:solidFill>
                  <a:srgbClr val="0000FF"/>
                </a:solidFill>
                <a:latin typeface="Bookman Old Style"/>
                <a:cs typeface="Bookman Old Style"/>
              </a:rPr>
              <a:t>x</a:t>
            </a:r>
            <a:r>
              <a:rPr lang="en-US" sz="2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.</a:t>
            </a:r>
            <a:endParaRPr lang="en-US" sz="2400" b="1" dirty="0">
              <a:solidFill>
                <a:srgbClr val="0000FF"/>
              </a:solidFill>
              <a:latin typeface="Bookman Old Style"/>
              <a:cs typeface="Bookman Old Styl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3321784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/>
                <a:cs typeface="Bookman Old Style"/>
              </a:rPr>
              <a:t>The f(2) is giving you the value of </a:t>
            </a:r>
            <a:r>
              <a:rPr lang="en-US" sz="2400" b="1" dirty="0" err="1" smtClean="0">
                <a:latin typeface="Bookman Old Style"/>
                <a:cs typeface="Bookman Old Style"/>
              </a:rPr>
              <a:t>x</a:t>
            </a:r>
            <a:r>
              <a:rPr lang="en-US" sz="2400" b="1" dirty="0" smtClean="0">
                <a:latin typeface="Bookman Old Style"/>
                <a:cs typeface="Bookman Old Style"/>
              </a:rPr>
              <a:t>. You then substitute the value of </a:t>
            </a:r>
            <a:r>
              <a:rPr lang="en-US" sz="2400" b="1" dirty="0" err="1" smtClean="0">
                <a:latin typeface="Bookman Old Style"/>
                <a:cs typeface="Bookman Old Style"/>
              </a:rPr>
              <a:t>x</a:t>
            </a:r>
            <a:r>
              <a:rPr lang="en-US" sz="2400" b="1" dirty="0" smtClean="0">
                <a:latin typeface="Bookman Old Style"/>
                <a:cs typeface="Bookman Old Style"/>
              </a:rPr>
              <a:t> (in this case “2”) into the </a:t>
            </a:r>
            <a:r>
              <a:rPr lang="en-US" sz="2400" i="1" dirty="0" smtClean="0">
                <a:latin typeface="Bookman Old Style"/>
                <a:cs typeface="Bookman Old Style"/>
              </a:rPr>
              <a:t>“function rule”</a:t>
            </a:r>
            <a:r>
              <a:rPr lang="en-US" sz="2400" b="1" dirty="0" smtClean="0">
                <a:latin typeface="Bookman Old Style"/>
                <a:cs typeface="Bookman Old Style"/>
              </a:rPr>
              <a:t>.</a:t>
            </a:r>
            <a:endParaRPr lang="en-US" sz="2400" b="1" dirty="0">
              <a:latin typeface="Bookman Old Style"/>
              <a:cs typeface="Bookman Old Styl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5124272"/>
            <a:ext cx="5486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Once the value of </a:t>
            </a:r>
            <a:r>
              <a:rPr lang="en-US" sz="2400" b="1" dirty="0" err="1" smtClean="0">
                <a:solidFill>
                  <a:srgbClr val="0000FF"/>
                </a:solidFill>
                <a:latin typeface="Bookman Old Style"/>
                <a:cs typeface="Bookman Old Style"/>
              </a:rPr>
              <a:t>x</a:t>
            </a:r>
            <a:r>
              <a:rPr lang="en-US" sz="2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is substituted into the </a:t>
            </a:r>
            <a:r>
              <a:rPr lang="en-US" sz="2400" i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“function rule”</a:t>
            </a:r>
            <a:r>
              <a:rPr lang="en-US" sz="2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the rule is simplified.</a:t>
            </a:r>
            <a:endParaRPr lang="en-US" sz="2400" b="1" dirty="0">
              <a:solidFill>
                <a:srgbClr val="0000FF"/>
              </a:solidFill>
              <a:latin typeface="Bookman Old Style"/>
              <a:cs typeface="Bookman Old Style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52400" y="1055132"/>
            <a:ext cx="891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00" y="3198812"/>
            <a:ext cx="891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400" y="5027612"/>
            <a:ext cx="891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12" grpId="0"/>
      <p:bldP spid="13" grpId="0"/>
      <p:bldP spid="14" grpId="0"/>
      <p:bldP spid="15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4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Let’s take another look:</a:t>
            </a:r>
            <a:endParaRPr lang="en-US" sz="4400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2286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f</a:t>
            </a:r>
            <a:r>
              <a:rPr lang="en-US" sz="3200" b="1" dirty="0" smtClean="0"/>
              <a:t>(6) if </a:t>
            </a:r>
            <a:r>
              <a:rPr lang="en-US" sz="3200" b="1" i="1" dirty="0" err="1" smtClean="0"/>
              <a:t>f</a:t>
            </a:r>
            <a:r>
              <a:rPr lang="en-US" sz="3200" b="1" dirty="0" err="1" smtClean="0"/>
              <a:t>(</a:t>
            </a:r>
            <a:r>
              <a:rPr lang="en-US" sz="3200" b="1" i="1" dirty="0" err="1" smtClean="0">
                <a:latin typeface="Mathematica5"/>
                <a:cs typeface="Mathematica5"/>
              </a:rPr>
              <a:t>x</a:t>
            </a:r>
            <a:r>
              <a:rPr lang="en-US" sz="3200" b="1" dirty="0" smtClean="0"/>
              <a:t>) = 2</a:t>
            </a:r>
            <a:r>
              <a:rPr lang="en-US" sz="3200" b="1" i="1" dirty="0" smtClean="0">
                <a:latin typeface="Mathematica5"/>
                <a:cs typeface="Mathematica5"/>
              </a:rPr>
              <a:t>x</a:t>
            </a:r>
            <a:r>
              <a:rPr lang="en-US" sz="3200" b="1" dirty="0" smtClean="0"/>
              <a:t> - 8</a:t>
            </a:r>
            <a:endParaRPr lang="en-US" sz="3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-76200" y="1689556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00FF"/>
                </a:solidFill>
              </a:rPr>
              <a:t>f</a:t>
            </a:r>
            <a:r>
              <a:rPr lang="en-US" sz="3200" dirty="0" err="1" smtClean="0">
                <a:solidFill>
                  <a:srgbClr val="0000FF"/>
                </a:solidFill>
              </a:rPr>
              <a:t>(</a:t>
            </a:r>
            <a:r>
              <a:rPr lang="en-US" sz="3200" i="1" dirty="0" err="1" smtClean="0">
                <a:solidFill>
                  <a:srgbClr val="0000FF"/>
                </a:solidFill>
                <a:latin typeface="Mathematica5"/>
                <a:cs typeface="Mathematica5"/>
              </a:rPr>
              <a:t>x</a:t>
            </a:r>
            <a:r>
              <a:rPr lang="en-US" sz="3200" dirty="0" smtClean="0">
                <a:solidFill>
                  <a:srgbClr val="0000FF"/>
                </a:solidFill>
              </a:rPr>
              <a:t>) = 2</a:t>
            </a:r>
            <a:r>
              <a:rPr lang="en-US" sz="3200" i="1" dirty="0" smtClean="0">
                <a:solidFill>
                  <a:srgbClr val="0000FF"/>
                </a:solidFill>
                <a:latin typeface="Mathematica5"/>
                <a:cs typeface="Mathematica5"/>
              </a:rPr>
              <a:t>x</a:t>
            </a:r>
            <a:r>
              <a:rPr lang="en-US" sz="3200" dirty="0" smtClean="0">
                <a:solidFill>
                  <a:srgbClr val="0000FF"/>
                </a:solidFill>
              </a:rPr>
              <a:t> - 8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3843299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Mathematica5"/>
                <a:cs typeface="Mathematica5"/>
              </a:rPr>
              <a:t>6</a:t>
            </a:r>
            <a:r>
              <a:rPr lang="en-US" sz="3200" dirty="0" smtClean="0"/>
              <a:t>) = </a:t>
            </a:r>
            <a:r>
              <a:rPr lang="en-US" sz="3200" dirty="0" smtClean="0">
                <a:cs typeface="Mathematica5"/>
              </a:rPr>
              <a:t>2(6)</a:t>
            </a:r>
            <a:r>
              <a:rPr lang="en-US" sz="3200" dirty="0" smtClean="0"/>
              <a:t> - 8</a:t>
            </a:r>
            <a:endParaRPr lang="en-US" sz="3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-76200" y="51816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FF"/>
                </a:solidFill>
              </a:rPr>
              <a:t>f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>
                <a:solidFill>
                  <a:srgbClr val="0000FF"/>
                </a:solidFill>
                <a:latin typeface="Mathematica5"/>
                <a:cs typeface="Mathematica5"/>
              </a:rPr>
              <a:t>6</a:t>
            </a:r>
            <a:r>
              <a:rPr lang="en-US" sz="3200" dirty="0" smtClean="0">
                <a:solidFill>
                  <a:srgbClr val="0000FF"/>
                </a:solidFill>
              </a:rPr>
              <a:t>) = </a:t>
            </a:r>
            <a:r>
              <a:rPr lang="en-US" sz="3200" dirty="0" smtClean="0">
                <a:solidFill>
                  <a:srgbClr val="0000FF"/>
                </a:solidFill>
                <a:cs typeface="Mathematica5"/>
              </a:rPr>
              <a:t>12 - 8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228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man Old Style"/>
                <a:cs typeface="Bookman Old Style"/>
              </a:rPr>
              <a:t>This is how they are presented</a:t>
            </a:r>
            <a:r>
              <a:rPr lang="en-US" sz="2800" b="1" i="1" dirty="0" smtClean="0"/>
              <a:t>.</a:t>
            </a:r>
            <a:endParaRPr lang="en-US" sz="28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18360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We start by writing the function rule.</a:t>
            </a:r>
            <a:endParaRPr lang="en-US" sz="2400" b="1" dirty="0">
              <a:solidFill>
                <a:srgbClr val="0000FF"/>
              </a:solidFill>
              <a:latin typeface="Bookman Old Style"/>
              <a:cs typeface="Bookman Old Styl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36648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/>
                <a:cs typeface="Bookman Old Style"/>
              </a:rPr>
              <a:t>We substitute the value of </a:t>
            </a:r>
            <a:r>
              <a:rPr lang="en-US" sz="2400" b="1" dirty="0" err="1" smtClean="0">
                <a:latin typeface="Bookman Old Style"/>
                <a:cs typeface="Bookman Old Style"/>
              </a:rPr>
              <a:t>x</a:t>
            </a:r>
            <a:r>
              <a:rPr lang="en-US" sz="2400" b="1" dirty="0" smtClean="0">
                <a:latin typeface="Bookman Old Style"/>
                <a:cs typeface="Bookman Old Style"/>
              </a:rPr>
              <a:t> into the function rule.</a:t>
            </a:r>
            <a:endParaRPr lang="en-US" sz="2400" b="1" dirty="0">
              <a:latin typeface="Bookman Old Style"/>
              <a:cs typeface="Bookman Old Styl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54174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We now start to evaluate the function rule and simplify it.</a:t>
            </a:r>
            <a:endParaRPr lang="en-US" sz="2400" b="1" dirty="0">
              <a:solidFill>
                <a:srgbClr val="0000FF"/>
              </a:solidFill>
              <a:latin typeface="Bookman Old Style"/>
              <a:cs typeface="Bookman Old Style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52400" y="1055132"/>
            <a:ext cx="891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00" y="3198812"/>
            <a:ext cx="891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400" y="5027612"/>
            <a:ext cx="891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76200" y="5879068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FF"/>
                </a:solidFill>
              </a:rPr>
              <a:t>f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>
                <a:solidFill>
                  <a:srgbClr val="0000FF"/>
                </a:solidFill>
                <a:latin typeface="Mathematica5"/>
                <a:cs typeface="Mathematica5"/>
              </a:rPr>
              <a:t>6</a:t>
            </a:r>
            <a:r>
              <a:rPr lang="en-US" sz="3200" dirty="0" smtClean="0">
                <a:solidFill>
                  <a:srgbClr val="0000FF"/>
                </a:solidFill>
              </a:rPr>
              <a:t>) = </a:t>
            </a:r>
            <a:r>
              <a:rPr lang="en-US" sz="3200" dirty="0" smtClean="0">
                <a:solidFill>
                  <a:srgbClr val="0000FF"/>
                </a:solidFill>
                <a:cs typeface="Mathematica5"/>
              </a:rPr>
              <a:t>4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12" grpId="0"/>
      <p:bldP spid="13" grpId="0"/>
      <p:bldP spid="14" grpId="0"/>
      <p:bldP spid="15" grpId="0"/>
      <p:bldP spid="20" grpId="0"/>
      <p:bldP spid="21" grpId="0"/>
      <p:bldP spid="2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0252" name="Picture 12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Find a Function Value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876300" y="1430486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</a:rPr>
              <a:t>Find </a:t>
            </a:r>
            <a:r>
              <a:rPr lang="en-US" sz="2800" b="1" i="1" dirty="0">
                <a:solidFill>
                  <a:srgbClr val="0000FF"/>
                </a:solidFill>
              </a:rPr>
              <a:t>f</a:t>
            </a:r>
            <a:r>
              <a:rPr lang="en-US" sz="2800" b="1" dirty="0">
                <a:solidFill>
                  <a:srgbClr val="0000FF"/>
                </a:solidFill>
              </a:rPr>
              <a:t>(4) if </a:t>
            </a:r>
            <a:r>
              <a:rPr lang="en-US" sz="2800" b="1" i="1" dirty="0" err="1">
                <a:solidFill>
                  <a:srgbClr val="0000FF"/>
                </a:solidFill>
              </a:rPr>
              <a:t>f</a:t>
            </a:r>
            <a:r>
              <a:rPr lang="en-US" sz="2800" b="1" dirty="0" err="1">
                <a:solidFill>
                  <a:srgbClr val="0000FF"/>
                </a:solidFill>
              </a:rPr>
              <a:t>(</a:t>
            </a:r>
            <a:r>
              <a:rPr lang="en-US" sz="2800" b="1" i="1" dirty="0" err="1">
                <a:solidFill>
                  <a:srgbClr val="0000FF"/>
                </a:solidFill>
              </a:rPr>
              <a:t>x</a:t>
            </a:r>
            <a:r>
              <a:rPr lang="en-US" sz="2800" b="1" dirty="0">
                <a:solidFill>
                  <a:srgbClr val="0000FF"/>
                </a:solidFill>
              </a:rPr>
              <a:t>) = </a:t>
            </a:r>
            <a:r>
              <a:rPr lang="en-US" sz="2800" b="1" i="1" dirty="0" err="1">
                <a:solidFill>
                  <a:srgbClr val="0000FF"/>
                </a:solidFill>
              </a:rPr>
              <a:t>x</a:t>
            </a:r>
            <a:r>
              <a:rPr lang="en-US" sz="2800" b="1" dirty="0">
                <a:solidFill>
                  <a:srgbClr val="0000FF"/>
                </a:solidFill>
              </a:rPr>
              <a:t> – </a:t>
            </a:r>
            <a:r>
              <a:rPr lang="en-US" sz="2800" b="1" dirty="0" smtClean="0">
                <a:solidFill>
                  <a:srgbClr val="0000FF"/>
                </a:solidFill>
              </a:rPr>
              <a:t>8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533400" y="244858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657600" indent="-3314700" algn="l">
              <a:spcBef>
                <a:spcPct val="40000"/>
              </a:spcBef>
              <a:spcAft>
                <a:spcPct val="40000"/>
              </a:spcAft>
              <a:tabLst>
                <a:tab pos="3657600" algn="l"/>
              </a:tabLst>
            </a:pPr>
            <a:r>
              <a:rPr lang="en-US" sz="2800" b="0" i="1" dirty="0" err="1">
                <a:solidFill>
                  <a:schemeClr val="tx1"/>
                </a:solidFill>
              </a:rPr>
              <a:t>f</a:t>
            </a:r>
            <a:r>
              <a:rPr lang="en-US" sz="2800" b="0" dirty="0" err="1">
                <a:solidFill>
                  <a:schemeClr val="tx1"/>
                </a:solidFill>
              </a:rPr>
              <a:t>(</a:t>
            </a:r>
            <a:r>
              <a:rPr lang="en-US" sz="2800" b="0" i="1" dirty="0" err="1"/>
              <a:t>x</a:t>
            </a:r>
            <a:r>
              <a:rPr lang="en-US" sz="2800" b="0" dirty="0">
                <a:solidFill>
                  <a:schemeClr val="tx1"/>
                </a:solidFill>
              </a:rPr>
              <a:t>) = </a:t>
            </a:r>
            <a:r>
              <a:rPr lang="en-US" sz="2800" b="0" i="1" dirty="0" err="1"/>
              <a:t>x</a:t>
            </a:r>
            <a:r>
              <a:rPr lang="en-US" sz="2800" b="0" dirty="0">
                <a:solidFill>
                  <a:schemeClr val="tx1"/>
                </a:solidFill>
              </a:rPr>
              <a:t> – </a:t>
            </a:r>
            <a:r>
              <a:rPr lang="en-US" sz="2800" b="0" dirty="0" smtClean="0">
                <a:solidFill>
                  <a:schemeClr val="tx1"/>
                </a:solidFill>
              </a:rPr>
              <a:t>8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33400" y="54102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b="0" i="1" dirty="0" smtClean="0"/>
              <a:t>f</a:t>
            </a:r>
            <a:r>
              <a:rPr lang="en-US" sz="2800" b="0" dirty="0"/>
              <a:t>(4) = –</a:t>
            </a:r>
            <a:r>
              <a:rPr lang="en-US" sz="2800" b="0" dirty="0" smtClean="0"/>
              <a:t>4</a:t>
            </a:r>
            <a:endParaRPr lang="en-US" sz="2800" b="0" dirty="0"/>
          </a:p>
        </p:txBody>
      </p:sp>
      <p:pic>
        <p:nvPicPr>
          <p:cNvPr id="10274" name="Picture 34" descr="LH_9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3897868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0" indent="-3314700">
              <a:spcBef>
                <a:spcPct val="40000"/>
              </a:spcBef>
              <a:spcAft>
                <a:spcPct val="40000"/>
              </a:spcAft>
              <a:tabLst>
                <a:tab pos="3657600" algn="l"/>
              </a:tabLst>
            </a:pPr>
            <a:r>
              <a:rPr lang="en-US" sz="2800" i="1" dirty="0" smtClean="0"/>
              <a:t>f</a:t>
            </a:r>
            <a:r>
              <a:rPr lang="en-US" sz="2800" dirty="0" smtClean="0"/>
              <a:t>(4) = 4 – 8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810000" y="242089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657600" indent="-3314700" algn="l">
              <a:spcBef>
                <a:spcPct val="40000"/>
              </a:spcBef>
              <a:spcAft>
                <a:spcPct val="40000"/>
              </a:spcAft>
              <a:tabLst>
                <a:tab pos="3657600" algn="l"/>
              </a:tabLst>
            </a:pPr>
            <a:r>
              <a:rPr lang="en-US" sz="2800" b="0" i="1" dirty="0" smtClean="0">
                <a:solidFill>
                  <a:schemeClr val="tx1"/>
                </a:solidFill>
              </a:rPr>
              <a:t>Write the function.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694093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Substitute 4 for </a:t>
            </a:r>
            <a:r>
              <a:rPr lang="en-US" sz="2800" i="1" dirty="0" err="1" smtClean="0"/>
              <a:t>x</a:t>
            </a:r>
            <a:r>
              <a:rPr lang="en-US" sz="2800" i="1" dirty="0" smtClean="0"/>
              <a:t> into the function rule.</a:t>
            </a:r>
            <a:endParaRPr lang="en-US" sz="28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5370493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Evaluate and simplify.</a:t>
            </a:r>
            <a:endParaRPr lang="en-US" sz="2800" i="1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utoUpdateAnimBg="0"/>
      <p:bldP spid="10268" grpId="0" build="p" autoUpdateAnimBg="0" advAuto="0"/>
      <p:bldP spid="10270" grpId="0" build="p" autoUpdateAnimBg="0"/>
      <p:bldP spid="10271" grpId="0" build="p" autoUpdateAnimBg="0"/>
      <p:bldP spid="13" grpId="0"/>
      <p:bldP spid="14" grpId="0" build="p" autoUpdateAnimBg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0252" name="Picture 12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Find a Function Value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876300" y="1430486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</a:rPr>
              <a:t>Find </a:t>
            </a:r>
            <a:r>
              <a:rPr lang="en-US" sz="2800" b="1" i="1" dirty="0">
                <a:solidFill>
                  <a:srgbClr val="0000FF"/>
                </a:solidFill>
              </a:rPr>
              <a:t>f</a:t>
            </a:r>
            <a:r>
              <a:rPr lang="en-US" sz="2800" b="1" dirty="0" smtClean="0">
                <a:solidFill>
                  <a:srgbClr val="0000FF"/>
                </a:solidFill>
              </a:rPr>
              <a:t>(-6) </a:t>
            </a:r>
            <a:r>
              <a:rPr lang="en-US" sz="2800" b="1" dirty="0">
                <a:solidFill>
                  <a:srgbClr val="0000FF"/>
                </a:solidFill>
              </a:rPr>
              <a:t>if </a:t>
            </a:r>
            <a:r>
              <a:rPr lang="en-US" sz="2800" b="1" i="1" dirty="0" err="1">
                <a:solidFill>
                  <a:srgbClr val="0000FF"/>
                </a:solidFill>
              </a:rPr>
              <a:t>f</a:t>
            </a:r>
            <a:r>
              <a:rPr lang="en-US" sz="2800" b="1" dirty="0" err="1">
                <a:solidFill>
                  <a:srgbClr val="0000FF"/>
                </a:solidFill>
              </a:rPr>
              <a:t>(</a:t>
            </a:r>
            <a:r>
              <a:rPr lang="en-US" sz="2800" b="1" i="1" dirty="0" err="1">
                <a:solidFill>
                  <a:srgbClr val="0000FF"/>
                </a:solidFill>
              </a:rPr>
              <a:t>x</a:t>
            </a:r>
            <a:r>
              <a:rPr lang="en-US" sz="2800" b="1" dirty="0">
                <a:solidFill>
                  <a:srgbClr val="0000FF"/>
                </a:solidFill>
              </a:rPr>
              <a:t>) =</a:t>
            </a:r>
            <a:r>
              <a:rPr lang="en-US" sz="2800" b="1" dirty="0" smtClean="0">
                <a:solidFill>
                  <a:srgbClr val="0000FF"/>
                </a:solidFill>
              </a:rPr>
              <a:t> 3</a:t>
            </a:r>
            <a:r>
              <a:rPr lang="en-US" sz="2800" b="1" i="1" dirty="0" smtClean="0">
                <a:solidFill>
                  <a:srgbClr val="0000FF"/>
                </a:solidFill>
              </a:rPr>
              <a:t>x</a:t>
            </a:r>
            <a:r>
              <a:rPr lang="en-US" sz="2800" b="1" dirty="0" smtClean="0">
                <a:solidFill>
                  <a:srgbClr val="0000FF"/>
                </a:solidFill>
              </a:rPr>
              <a:t> + 4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533400" y="244858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657600" indent="-3314700" algn="l">
              <a:spcBef>
                <a:spcPct val="40000"/>
              </a:spcBef>
              <a:spcAft>
                <a:spcPct val="40000"/>
              </a:spcAft>
              <a:tabLst>
                <a:tab pos="3657600" algn="l"/>
              </a:tabLst>
            </a:pPr>
            <a:r>
              <a:rPr lang="en-US" sz="2800" b="0" i="1" dirty="0" err="1">
                <a:solidFill>
                  <a:schemeClr val="tx1"/>
                </a:solidFill>
              </a:rPr>
              <a:t>f</a:t>
            </a:r>
            <a:r>
              <a:rPr lang="en-US" sz="2800" b="0" dirty="0" err="1">
                <a:solidFill>
                  <a:schemeClr val="tx1"/>
                </a:solidFill>
              </a:rPr>
              <a:t>(</a:t>
            </a:r>
            <a:r>
              <a:rPr lang="en-US" sz="2800" b="0" i="1" dirty="0" err="1"/>
              <a:t>x</a:t>
            </a:r>
            <a:r>
              <a:rPr lang="en-US" sz="2800" b="0" dirty="0">
                <a:solidFill>
                  <a:schemeClr val="tx1"/>
                </a:solidFill>
              </a:rPr>
              <a:t>) =</a:t>
            </a:r>
            <a:r>
              <a:rPr lang="en-US" sz="2800" b="0" dirty="0" smtClean="0">
                <a:solidFill>
                  <a:schemeClr val="tx1"/>
                </a:solidFill>
              </a:rPr>
              <a:t> 3</a:t>
            </a:r>
            <a:r>
              <a:rPr lang="en-US" sz="2800" b="0" i="1" dirty="0" smtClean="0"/>
              <a:t>x</a:t>
            </a:r>
            <a:r>
              <a:rPr lang="en-US" sz="2800" b="0" dirty="0" smtClean="0">
                <a:solidFill>
                  <a:schemeClr val="tx1"/>
                </a:solidFill>
              </a:rPr>
              <a:t> + 4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33400" y="54102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b="0" i="1" dirty="0" smtClean="0"/>
              <a:t>f</a:t>
            </a:r>
            <a:r>
              <a:rPr lang="en-US" sz="2800" b="0" dirty="0" smtClean="0"/>
              <a:t>(-6) </a:t>
            </a:r>
            <a:r>
              <a:rPr lang="en-US" sz="2800" b="0" dirty="0"/>
              <a:t>= </a:t>
            </a:r>
            <a:r>
              <a:rPr lang="en-US" sz="2800" b="0" dirty="0" smtClean="0"/>
              <a:t>–</a:t>
            </a:r>
            <a:r>
              <a:rPr lang="en-US" sz="2800" dirty="0" smtClean="0"/>
              <a:t>18 + 4</a:t>
            </a:r>
          </a:p>
        </p:txBody>
      </p:sp>
      <p:pic>
        <p:nvPicPr>
          <p:cNvPr id="10274" name="Picture 34" descr="LH_9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3897868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0" indent="-3314700">
              <a:spcBef>
                <a:spcPct val="40000"/>
              </a:spcBef>
              <a:spcAft>
                <a:spcPct val="40000"/>
              </a:spcAft>
              <a:tabLst>
                <a:tab pos="3657600" algn="l"/>
              </a:tabLst>
            </a:pPr>
            <a:r>
              <a:rPr lang="en-US" sz="2800" i="1" dirty="0" smtClean="0"/>
              <a:t>f</a:t>
            </a:r>
            <a:r>
              <a:rPr lang="en-US" sz="2800" dirty="0" smtClean="0"/>
              <a:t>(-6) = 3(-6) + 4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810000" y="242089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657600" indent="-3314700" algn="l">
              <a:spcBef>
                <a:spcPct val="40000"/>
              </a:spcBef>
              <a:spcAft>
                <a:spcPct val="40000"/>
              </a:spcAft>
              <a:tabLst>
                <a:tab pos="3657600" algn="l"/>
              </a:tabLst>
            </a:pPr>
            <a:r>
              <a:rPr lang="en-US" sz="2800" b="0" i="1" dirty="0" smtClean="0">
                <a:solidFill>
                  <a:schemeClr val="tx1"/>
                </a:solidFill>
              </a:rPr>
              <a:t>Write the function.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694093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Substitute -6 for </a:t>
            </a:r>
            <a:r>
              <a:rPr lang="en-US" sz="2800" i="1" dirty="0" err="1" smtClean="0"/>
              <a:t>x</a:t>
            </a:r>
            <a:r>
              <a:rPr lang="en-US" sz="2800" i="1" dirty="0" smtClean="0"/>
              <a:t> into the function rule.</a:t>
            </a:r>
            <a:endParaRPr lang="en-US" sz="28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5725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Evaluate and simplify.</a:t>
            </a:r>
            <a:endParaRPr lang="en-US" sz="2800" i="1" dirty="0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533400" y="595378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b="0" i="1" dirty="0" smtClean="0"/>
              <a:t>f</a:t>
            </a:r>
            <a:r>
              <a:rPr lang="en-US" sz="2800" b="0" dirty="0" smtClean="0"/>
              <a:t>(-6) </a:t>
            </a:r>
            <a:r>
              <a:rPr lang="en-US" sz="2800" b="0" dirty="0"/>
              <a:t>= </a:t>
            </a:r>
            <a:r>
              <a:rPr lang="en-US" sz="2800" b="0" dirty="0" smtClean="0"/>
              <a:t>–</a:t>
            </a:r>
            <a:r>
              <a:rPr lang="en-US" sz="2800" dirty="0" smtClean="0"/>
              <a:t>14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utoUpdateAnimBg="0"/>
      <p:bldP spid="10268" grpId="0" build="p" autoUpdateAnimBg="0" advAuto="0"/>
      <p:bldP spid="10270" grpId="0" build="p" autoUpdateAnimBg="0"/>
      <p:bldP spid="10271" grpId="0" build="p" autoUpdateAnimBg="0"/>
      <p:bldP spid="13" grpId="0"/>
      <p:bldP spid="14" grpId="0" build="p" autoUpdateAnimBg="0"/>
      <p:bldP spid="16" grpId="0"/>
      <p:bldP spid="17" grpId="0"/>
      <p:bldP spid="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25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05725"/>
            <a:ext cx="9144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Now let’s use our new found skill!</a:t>
            </a:r>
            <a:endParaRPr lang="en-US" sz="48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11959"/>
            <a:ext cx="86868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We are going to make a function table!</a:t>
            </a:r>
            <a:endParaRPr lang="en-US" sz="44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641937"/>
            <a:ext cx="8991600" cy="1015663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You can’t eat off this table!</a:t>
            </a:r>
            <a:endParaRPr lang="en-US" sz="60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33400" y="2811959"/>
            <a:ext cx="102108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But you can rack up a good grade with it!</a:t>
            </a:r>
            <a:endParaRPr lang="en-US" sz="44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Mathematica5"/>
                <a:cs typeface="Mathematica5"/>
              </a:rPr>
              <a:t>To start we need to learn what each part of the table is:</a:t>
            </a:r>
            <a:endParaRPr lang="en-US" sz="2800" dirty="0">
              <a:solidFill>
                <a:srgbClr val="0000FF"/>
              </a:solidFill>
              <a:latin typeface="Mathematica5"/>
              <a:cs typeface="Mathematica5"/>
            </a:endParaRPr>
          </a:p>
        </p:txBody>
      </p:sp>
      <p:pic>
        <p:nvPicPr>
          <p:cNvPr id="5" name="Picture 26" descr="CAM7-09-01-03"/>
          <p:cNvPicPr>
            <a:picLocks noChangeAspect="1" noChangeArrowheads="1"/>
          </p:cNvPicPr>
          <p:nvPr/>
        </p:nvPicPr>
        <p:blipFill>
          <a:blip r:embed="rId2"/>
          <a:srcRect b="20000"/>
          <a:stretch>
            <a:fillRect/>
          </a:stretch>
        </p:blipFill>
        <p:spPr bwMode="auto">
          <a:xfrm>
            <a:off x="2590800" y="3429000"/>
            <a:ext cx="4278312" cy="306070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590800" y="3429000"/>
            <a:ext cx="1295400" cy="306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3429000"/>
            <a:ext cx="1600200" cy="306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6400" y="3429000"/>
            <a:ext cx="1382712" cy="306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447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askerville"/>
                <a:cs typeface="Baskerville"/>
              </a:rPr>
              <a:t>The </a:t>
            </a:r>
            <a:r>
              <a:rPr lang="en-US" sz="2400" b="1" i="1" dirty="0" smtClean="0">
                <a:solidFill>
                  <a:srgbClr val="000000"/>
                </a:solidFill>
                <a:latin typeface="Baskerville"/>
                <a:cs typeface="Baskerville"/>
              </a:rPr>
              <a:t>“Input”</a:t>
            </a:r>
            <a:r>
              <a:rPr lang="en-US" sz="2400" b="1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Baskerville"/>
                <a:cs typeface="Baskerville"/>
              </a:rPr>
              <a:t>lists the values for </a:t>
            </a:r>
            <a:r>
              <a:rPr lang="en-US" sz="2400" b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Baskerville"/>
                <a:cs typeface="Baskerville"/>
              </a:rPr>
              <a:t> and is called the </a:t>
            </a:r>
            <a:r>
              <a:rPr lang="en-US" sz="2400" b="1" i="1" dirty="0" smtClean="0">
                <a:latin typeface="Baskerville"/>
                <a:cs typeface="Baskerville"/>
              </a:rPr>
              <a:t>“Domain”</a:t>
            </a:r>
            <a:r>
              <a:rPr lang="en-US" sz="2400" b="1" dirty="0" smtClean="0">
                <a:solidFill>
                  <a:srgbClr val="FF0000"/>
                </a:solidFill>
                <a:latin typeface="Baskerville"/>
                <a:cs typeface="Baskerville"/>
              </a:rPr>
              <a:t>.</a:t>
            </a:r>
            <a:endParaRPr lang="en-US" sz="2400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1524000"/>
            <a:ext cx="2743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askerville"/>
                <a:cs typeface="Baskerville"/>
              </a:rPr>
              <a:t>The </a:t>
            </a:r>
            <a:r>
              <a:rPr lang="en-US" sz="2400" b="1" i="1" dirty="0" smtClean="0">
                <a:solidFill>
                  <a:srgbClr val="000000"/>
                </a:solidFill>
                <a:latin typeface="Baskerville"/>
                <a:cs typeface="Baskerville"/>
              </a:rPr>
              <a:t>“Rule”</a:t>
            </a:r>
            <a:r>
              <a:rPr lang="en-US" sz="2400" b="1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Baskerville"/>
                <a:cs typeface="Baskerville"/>
              </a:rPr>
              <a:t>gives us the function rule:</a:t>
            </a:r>
            <a:endParaRPr lang="en-US" sz="2400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1531203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askerville"/>
                <a:cs typeface="Baskerville"/>
              </a:rPr>
              <a:t>The </a:t>
            </a:r>
            <a:r>
              <a:rPr lang="en-US" sz="2400" b="1" i="1" dirty="0" smtClean="0">
                <a:solidFill>
                  <a:srgbClr val="000000"/>
                </a:solidFill>
                <a:latin typeface="Baskerville"/>
                <a:cs typeface="Baskerville"/>
              </a:rPr>
              <a:t>“Output”</a:t>
            </a:r>
            <a:r>
              <a:rPr lang="en-US" sz="2400" b="1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Baskerville"/>
                <a:cs typeface="Baskerville"/>
              </a:rPr>
              <a:t>is the function rule simplified &amp; is called the </a:t>
            </a:r>
            <a:r>
              <a:rPr lang="en-US" sz="2400" b="1" i="1" dirty="0" smtClean="0">
                <a:solidFill>
                  <a:srgbClr val="000000"/>
                </a:solidFill>
                <a:latin typeface="Baskerville"/>
                <a:cs typeface="Baskerville"/>
              </a:rPr>
              <a:t>“range”</a:t>
            </a:r>
            <a:r>
              <a:rPr lang="en-US" sz="2400" b="1" dirty="0" smtClean="0">
                <a:solidFill>
                  <a:srgbClr val="FF0000"/>
                </a:solidFill>
                <a:latin typeface="Baskerville"/>
                <a:cs typeface="Baskerville"/>
              </a:rPr>
              <a:t>.</a:t>
            </a:r>
            <a:endParaRPr lang="en-US" sz="2400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17195" y="2977439"/>
            <a:ext cx="1577135" cy="1972814"/>
          </a:xfrm>
          <a:custGeom>
            <a:avLst/>
            <a:gdLst>
              <a:gd name="connsiteX0" fmla="*/ 234228 w 1577135"/>
              <a:gd name="connsiteY0" fmla="*/ 0 h 1972814"/>
              <a:gd name="connsiteX1" fmla="*/ 223818 w 1577135"/>
              <a:gd name="connsiteY1" fmla="*/ 1644879 h 1972814"/>
              <a:gd name="connsiteX2" fmla="*/ 1577135 w 1577135"/>
              <a:gd name="connsiteY2" fmla="*/ 1967608 h 197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7135" h="1972814">
                <a:moveTo>
                  <a:pt x="234228" y="0"/>
                </a:moveTo>
                <a:cubicBezTo>
                  <a:pt x="117114" y="658472"/>
                  <a:pt x="0" y="1316944"/>
                  <a:pt x="223818" y="1644879"/>
                </a:cubicBezTo>
                <a:cubicBezTo>
                  <a:pt x="447636" y="1972814"/>
                  <a:pt x="1577135" y="1967608"/>
                  <a:pt x="1577135" y="1967608"/>
                </a:cubicBezTo>
              </a:path>
            </a:pathLst>
          </a:cu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114800" y="2819400"/>
            <a:ext cx="914400" cy="1588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 flipH="1">
            <a:off x="7010400" y="3100862"/>
            <a:ext cx="1577135" cy="1919951"/>
          </a:xfrm>
          <a:custGeom>
            <a:avLst/>
            <a:gdLst>
              <a:gd name="connsiteX0" fmla="*/ 234228 w 1577135"/>
              <a:gd name="connsiteY0" fmla="*/ 0 h 1972814"/>
              <a:gd name="connsiteX1" fmla="*/ 223818 w 1577135"/>
              <a:gd name="connsiteY1" fmla="*/ 1644879 h 1972814"/>
              <a:gd name="connsiteX2" fmla="*/ 1577135 w 1577135"/>
              <a:gd name="connsiteY2" fmla="*/ 1967608 h 197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7135" h="1972814">
                <a:moveTo>
                  <a:pt x="234228" y="0"/>
                </a:moveTo>
                <a:cubicBezTo>
                  <a:pt x="117114" y="658472"/>
                  <a:pt x="0" y="1316944"/>
                  <a:pt x="223818" y="1644879"/>
                </a:cubicBezTo>
                <a:cubicBezTo>
                  <a:pt x="447636" y="1972814"/>
                  <a:pt x="1577135" y="1967608"/>
                  <a:pt x="1577135" y="1967608"/>
                </a:cubicBezTo>
              </a:path>
            </a:pathLst>
          </a:cu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2" grpId="0"/>
      <p:bldP spid="1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Make a Function Table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76300" y="1447800"/>
            <a:ext cx="7799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</a:rPr>
              <a:t>Complete the function table for </a:t>
            </a:r>
            <a:r>
              <a:rPr lang="en-US" sz="2000" b="1" i="1" dirty="0" err="1">
                <a:solidFill>
                  <a:srgbClr val="0000FF"/>
                </a:solidFill>
              </a:rPr>
              <a:t>f</a:t>
            </a:r>
            <a:r>
              <a:rPr lang="en-US" sz="2000" b="1" dirty="0" err="1">
                <a:solidFill>
                  <a:srgbClr val="0000FF"/>
                </a:solidFill>
              </a:rPr>
              <a:t>(</a:t>
            </a:r>
            <a:r>
              <a:rPr lang="en-US" sz="2000" b="1" i="1" dirty="0" err="1">
                <a:solidFill>
                  <a:srgbClr val="0000FF"/>
                </a:solidFill>
              </a:rPr>
              <a:t>x</a:t>
            </a:r>
            <a:r>
              <a:rPr lang="en-US" sz="2000" b="1" dirty="0">
                <a:solidFill>
                  <a:srgbClr val="0000FF"/>
                </a:solidFill>
              </a:rPr>
              <a:t>) = 4</a:t>
            </a:r>
            <a:r>
              <a:rPr lang="en-US" sz="2000" b="1" i="1" dirty="0">
                <a:solidFill>
                  <a:srgbClr val="0000FF"/>
                </a:solidFill>
              </a:rPr>
              <a:t>x</a:t>
            </a:r>
            <a:r>
              <a:rPr lang="en-US" sz="2000" b="1" dirty="0">
                <a:solidFill>
                  <a:srgbClr val="0000FF"/>
                </a:solidFill>
              </a:rPr>
              <a:t> – 1. Then state the domain and </a:t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range of the function.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3178076"/>
            <a:ext cx="2546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>
              <a:buClr>
                <a:srgbClr val="FFFFFF"/>
              </a:buClr>
            </a:pPr>
            <a:r>
              <a:rPr lang="en-US" sz="2400" b="0" dirty="0">
                <a:solidFill>
                  <a:schemeClr val="tx1"/>
                </a:solidFill>
              </a:rPr>
              <a:t>Substitute each value of </a:t>
            </a:r>
            <a:r>
              <a:rPr lang="en-US" sz="2400" b="0" i="1" dirty="0" err="1">
                <a:solidFill>
                  <a:schemeClr val="tx1"/>
                </a:solidFill>
              </a:rPr>
              <a:t>x</a:t>
            </a:r>
            <a:r>
              <a:rPr lang="en-US" sz="2400" b="0" dirty="0">
                <a:solidFill>
                  <a:schemeClr val="tx1"/>
                </a:solidFill>
              </a:rPr>
              <a:t>, or input, into the function rule.</a:t>
            </a:r>
          </a:p>
          <a:p>
            <a:pPr marL="342900" algn="l">
              <a:buClr>
                <a:srgbClr val="FFFFFF"/>
              </a:buClr>
            </a:pPr>
            <a:r>
              <a:rPr lang="en-US" sz="2400" b="0" dirty="0">
                <a:solidFill>
                  <a:schemeClr val="tx1"/>
                </a:solidFill>
              </a:rPr>
              <a:t>Then simplify to find the output.</a:t>
            </a:r>
            <a:endParaRPr lang="en-US" sz="2400" b="0" dirty="0">
              <a:solidFill>
                <a:srgbClr val="000000"/>
              </a:solidFill>
            </a:endParaRPr>
          </a:p>
        </p:txBody>
      </p:sp>
      <p:pic>
        <p:nvPicPr>
          <p:cNvPr id="16393" name="Picture 9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6408" name="Picture 24" descr="LH_9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6410" name="Picture 26" descr="CAM7-09-01-03"/>
          <p:cNvPicPr>
            <a:picLocks noChangeAspect="1" noChangeArrowheads="1"/>
          </p:cNvPicPr>
          <p:nvPr/>
        </p:nvPicPr>
        <p:blipFill>
          <a:blip r:embed="rId7"/>
          <a:srcRect b="20000"/>
          <a:stretch>
            <a:fillRect/>
          </a:stretch>
        </p:blipFill>
        <p:spPr bwMode="auto">
          <a:xfrm>
            <a:off x="2743200" y="2120900"/>
            <a:ext cx="6400800" cy="4579126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228600" y="5943600"/>
            <a:chExt cx="9144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228600" y="5943600"/>
              <a:ext cx="9144000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06488" y="7147679"/>
              <a:ext cx="7504112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rgbClr val="FFFF00"/>
                  </a:solidFill>
                  <a:latin typeface="Mathematica5"/>
                  <a:cs typeface="Mathematica5"/>
                </a:rPr>
                <a:t>Now let’s complete our very 1</a:t>
              </a:r>
              <a:r>
                <a:rPr lang="en-US" sz="6600" baseline="30000" dirty="0" smtClean="0">
                  <a:solidFill>
                    <a:srgbClr val="FFFF00"/>
                  </a:solidFill>
                  <a:latin typeface="Mathematica5"/>
                  <a:cs typeface="Mathematica5"/>
                </a:rPr>
                <a:t>st</a:t>
              </a:r>
              <a:r>
                <a:rPr lang="en-US" sz="6600" dirty="0" smtClean="0">
                  <a:solidFill>
                    <a:srgbClr val="FFFF00"/>
                  </a:solidFill>
                  <a:latin typeface="Mathematica5"/>
                  <a:cs typeface="Mathematica5"/>
                </a:rPr>
                <a:t> </a:t>
              </a:r>
              <a:r>
                <a:rPr lang="en-US" sz="6600" i="1" dirty="0" smtClean="0">
                  <a:solidFill>
                    <a:srgbClr val="FFFF00"/>
                  </a:solidFill>
                  <a:latin typeface="Mathematica5"/>
                  <a:cs typeface="Mathematica5"/>
                </a:rPr>
                <a:t>“Function Table”</a:t>
              </a:r>
              <a:r>
                <a:rPr lang="en-US" sz="6600" dirty="0" smtClean="0">
                  <a:solidFill>
                    <a:srgbClr val="FFFF00"/>
                  </a:solidFill>
                  <a:latin typeface="Mathematica5"/>
                  <a:cs typeface="Mathematica5"/>
                </a:rPr>
                <a:t>.</a:t>
              </a:r>
              <a:endParaRPr lang="en-US" sz="6600" dirty="0">
                <a:solidFill>
                  <a:srgbClr val="FFFF00"/>
                </a:solidFill>
                <a:latin typeface="Mathematica5"/>
                <a:cs typeface="Mathematica5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build="p" autoUpdateAnimBg="0" advAuto="0"/>
      <p:bldP spid="16390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332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Make a Function Table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76300" y="1379538"/>
            <a:ext cx="3695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tabLst>
                <a:tab pos="749300" algn="l"/>
                <a:tab pos="977900" algn="l"/>
              </a:tabLst>
            </a:pPr>
            <a:r>
              <a:rPr lang="en-US" b="0" i="1" dirty="0">
                <a:solidFill>
                  <a:schemeClr val="tx1"/>
                </a:solidFill>
              </a:rPr>
              <a:t>   </a:t>
            </a:r>
            <a:r>
              <a:rPr lang="en-US" b="0" i="1" dirty="0" err="1">
                <a:solidFill>
                  <a:schemeClr val="tx1"/>
                </a:solidFill>
              </a:rPr>
              <a:t>f</a:t>
            </a:r>
            <a:r>
              <a:rPr lang="en-US" b="0" dirty="0" err="1">
                <a:solidFill>
                  <a:schemeClr val="tx1"/>
                </a:solidFill>
              </a:rPr>
              <a:t>(</a:t>
            </a:r>
            <a:r>
              <a:rPr lang="en-US" b="0" i="1" dirty="0" err="1"/>
              <a:t>x</a:t>
            </a:r>
            <a:r>
              <a:rPr lang="en-US" b="0" dirty="0">
                <a:solidFill>
                  <a:schemeClr val="tx1"/>
                </a:solidFill>
              </a:rPr>
              <a:t>)	=	4</a:t>
            </a:r>
            <a:r>
              <a:rPr lang="en-US" b="0" i="1" dirty="0"/>
              <a:t>x</a:t>
            </a:r>
            <a:r>
              <a:rPr lang="en-US" b="0" dirty="0">
                <a:solidFill>
                  <a:schemeClr val="tx1"/>
                </a:solidFill>
              </a:rPr>
              <a:t> – 1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-152400" y="4687887"/>
            <a:ext cx="37861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tabLst>
                <a:tab pos="1092200" algn="l"/>
                <a:tab pos="1320800" algn="l"/>
              </a:tabLst>
            </a:pPr>
            <a:r>
              <a:rPr lang="en-US" b="0" i="1" dirty="0">
                <a:solidFill>
                  <a:schemeClr val="tx1"/>
                </a:solidFill>
              </a:rPr>
              <a:t>  f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dirty="0"/>
              <a:t>0</a:t>
            </a:r>
            <a:r>
              <a:rPr lang="en-US" b="0" dirty="0">
                <a:solidFill>
                  <a:schemeClr val="tx1"/>
                </a:solidFill>
              </a:rPr>
              <a:t>)	=	4(</a:t>
            </a:r>
            <a:r>
              <a:rPr lang="en-US" b="0" dirty="0"/>
              <a:t>0</a:t>
            </a:r>
            <a:r>
              <a:rPr lang="en-US" b="0" dirty="0">
                <a:solidFill>
                  <a:schemeClr val="tx1"/>
                </a:solidFill>
              </a:rPr>
              <a:t>) – 1 or –1</a:t>
            </a:r>
          </a:p>
        </p:txBody>
      </p:sp>
      <p:pic>
        <p:nvPicPr>
          <p:cNvPr id="17417" name="Picture 9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371600"/>
            <a:ext cx="457200" cy="457200"/>
          </a:xfrm>
          <a:prstGeom prst="rect">
            <a:avLst/>
          </a:prstGeom>
          <a:noFill/>
        </p:spPr>
      </p:pic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-152400" y="4154487"/>
            <a:ext cx="37861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tabLst>
                <a:tab pos="1092200" algn="l"/>
                <a:tab pos="1320800" algn="l"/>
              </a:tabLst>
            </a:pPr>
            <a:r>
              <a:rPr lang="en-US" b="0" i="1" dirty="0" err="1">
                <a:solidFill>
                  <a:schemeClr val="tx1"/>
                </a:solidFill>
              </a:rPr>
              <a:t>f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dirty="0"/>
              <a:t>–1</a:t>
            </a:r>
            <a:r>
              <a:rPr lang="en-US" b="0" dirty="0">
                <a:solidFill>
                  <a:schemeClr val="tx1"/>
                </a:solidFill>
              </a:rPr>
              <a:t>)	=	4(</a:t>
            </a:r>
            <a:r>
              <a:rPr lang="en-US" b="0" dirty="0"/>
              <a:t>–1</a:t>
            </a:r>
            <a:r>
              <a:rPr lang="en-US" b="0" dirty="0">
                <a:solidFill>
                  <a:schemeClr val="tx1"/>
                </a:solidFill>
              </a:rPr>
              <a:t>) – 1 or –5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-152400" y="3621088"/>
            <a:ext cx="3786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tabLst>
                <a:tab pos="1092200" algn="l"/>
                <a:tab pos="1320800" algn="l"/>
              </a:tabLst>
            </a:pPr>
            <a:r>
              <a:rPr lang="en-US" b="0" i="1" dirty="0" err="1">
                <a:solidFill>
                  <a:schemeClr val="tx1"/>
                </a:solidFill>
              </a:rPr>
              <a:t>f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dirty="0"/>
              <a:t>–2</a:t>
            </a:r>
            <a:r>
              <a:rPr lang="en-US" b="0" dirty="0">
                <a:solidFill>
                  <a:schemeClr val="tx1"/>
                </a:solidFill>
              </a:rPr>
              <a:t>)	=	4(</a:t>
            </a:r>
            <a:r>
              <a:rPr lang="en-US" b="0" dirty="0"/>
              <a:t>–2</a:t>
            </a:r>
            <a:r>
              <a:rPr lang="en-US" b="0" dirty="0">
                <a:solidFill>
                  <a:schemeClr val="tx1"/>
                </a:solidFill>
              </a:rPr>
              <a:t>) – 1 or –9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-152400" y="3011487"/>
            <a:ext cx="37861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tabLst>
                <a:tab pos="1092200" algn="l"/>
                <a:tab pos="1320800" algn="l"/>
              </a:tabLst>
            </a:pPr>
            <a:r>
              <a:rPr lang="en-US" b="0" i="1" dirty="0" err="1">
                <a:solidFill>
                  <a:schemeClr val="tx1"/>
                </a:solidFill>
              </a:rPr>
              <a:t>f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dirty="0"/>
              <a:t>–3</a:t>
            </a:r>
            <a:r>
              <a:rPr lang="en-US" b="0" dirty="0">
                <a:solidFill>
                  <a:schemeClr val="tx1"/>
                </a:solidFill>
              </a:rPr>
              <a:t>)	=	4(</a:t>
            </a:r>
            <a:r>
              <a:rPr lang="en-US" b="0" dirty="0"/>
              <a:t>–3</a:t>
            </a:r>
            <a:r>
              <a:rPr lang="en-US" b="0" dirty="0">
                <a:solidFill>
                  <a:schemeClr val="tx1"/>
                </a:solidFill>
              </a:rPr>
              <a:t>) – 1 or –13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-152400" y="5297488"/>
            <a:ext cx="3786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tabLst>
                <a:tab pos="1092200" algn="l"/>
                <a:tab pos="1320800" algn="l"/>
              </a:tabLst>
            </a:pPr>
            <a:r>
              <a:rPr lang="en-US" b="0" i="1" dirty="0">
                <a:solidFill>
                  <a:schemeClr val="tx1"/>
                </a:solidFill>
              </a:rPr>
              <a:t>  f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dirty="0"/>
              <a:t>1</a:t>
            </a:r>
            <a:r>
              <a:rPr lang="en-US" b="0" dirty="0">
                <a:solidFill>
                  <a:schemeClr val="tx1"/>
                </a:solidFill>
              </a:rPr>
              <a:t>)	=	4(</a:t>
            </a:r>
            <a:r>
              <a:rPr lang="en-US" b="0" dirty="0"/>
              <a:t>1</a:t>
            </a:r>
            <a:r>
              <a:rPr lang="en-US" b="0" dirty="0">
                <a:solidFill>
                  <a:schemeClr val="tx1"/>
                </a:solidFill>
              </a:rPr>
              <a:t>) – 1 or 3</a:t>
            </a:r>
          </a:p>
        </p:txBody>
      </p:sp>
      <p:pic>
        <p:nvPicPr>
          <p:cNvPr id="17485" name="Picture 77" descr="LH_9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7489" name="Picture 81" descr="CAM7-09-01-03E"/>
          <p:cNvPicPr>
            <a:picLocks noChangeAspect="1" noChangeArrowheads="1"/>
          </p:cNvPicPr>
          <p:nvPr/>
        </p:nvPicPr>
        <p:blipFill>
          <a:blip r:embed="rId7"/>
          <a:srcRect b="19328"/>
          <a:stretch>
            <a:fillRect/>
          </a:stretch>
        </p:blipFill>
        <p:spPr bwMode="auto">
          <a:xfrm>
            <a:off x="3207650" y="1816100"/>
            <a:ext cx="5936350" cy="4279900"/>
          </a:xfrm>
          <a:prstGeom prst="rect">
            <a:avLst/>
          </a:prstGeom>
          <a:noFill/>
        </p:spPr>
      </p:pic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2133600" y="58674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sz="2400" b="1" dirty="0"/>
              <a:t>The domain is {–3, –2, –1, 0, 1}.</a:t>
            </a:r>
          </a:p>
          <a:p>
            <a:pPr marL="342900" algn="l"/>
            <a:r>
              <a:rPr lang="en-US" sz="2400" b="1" dirty="0"/>
              <a:t>The range is {–13, –9, –5, –1, 3}.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52800" y="2998787"/>
            <a:ext cx="5486400" cy="493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3532187"/>
            <a:ext cx="5486400" cy="493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52800" y="4102100"/>
            <a:ext cx="5486400" cy="493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52800" y="4667065"/>
            <a:ext cx="5486400" cy="493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52800" y="5218998"/>
            <a:ext cx="5486400" cy="493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autoUpdateAnimBg="0" advAuto="0"/>
      <p:bldP spid="17414" grpId="0" build="p" autoUpdateAnimBg="0"/>
      <p:bldP spid="17426" grpId="0" build="p" autoUpdateAnimBg="0"/>
      <p:bldP spid="17427" grpId="0" build="p" autoUpdateAnimBg="0"/>
      <p:bldP spid="17428" grpId="0" build="p" autoUpdateAnimBg="0" advAuto="0"/>
      <p:bldP spid="17430" grpId="0" build="p" autoUpdateAnimBg="0"/>
      <p:bldP spid="17475" grpId="0" build="p" autoUpdateAnimBg="0" advAuto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885278" y="22098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–5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–2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1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4</a:t>
            </a:r>
          </a:p>
        </p:txBody>
      </p:sp>
      <p:sp>
        <p:nvSpPr>
          <p:cNvPr id="11271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</a:rPr>
              <a:t>Find </a:t>
            </a:r>
            <a:r>
              <a:rPr lang="en-US" i="1">
                <a:solidFill>
                  <a:srgbClr val="00539D"/>
                </a:solidFill>
              </a:rPr>
              <a:t>f</a:t>
            </a:r>
            <a:r>
              <a:rPr lang="en-US">
                <a:solidFill>
                  <a:srgbClr val="00539D"/>
                </a:solidFill>
              </a:rPr>
              <a:t>(2) if </a:t>
            </a:r>
            <a:r>
              <a:rPr lang="en-US" i="1">
                <a:solidFill>
                  <a:srgbClr val="00539D"/>
                </a:solidFill>
              </a:rPr>
              <a:t>f</a:t>
            </a:r>
            <a:r>
              <a:rPr lang="en-US">
                <a:solidFill>
                  <a:srgbClr val="00539D"/>
                </a:solidFill>
              </a:rPr>
              <a:t>(</a:t>
            </a:r>
            <a:r>
              <a:rPr lang="en-US" i="1">
                <a:solidFill>
                  <a:srgbClr val="00539D"/>
                </a:solidFill>
              </a:rPr>
              <a:t>x</a:t>
            </a:r>
            <a:r>
              <a:rPr lang="en-US">
                <a:solidFill>
                  <a:srgbClr val="00539D"/>
                </a:solidFill>
              </a:rPr>
              <a:t>) = </a:t>
            </a:r>
            <a:r>
              <a:rPr lang="en-US" i="1">
                <a:solidFill>
                  <a:srgbClr val="00539D"/>
                </a:solidFill>
              </a:rPr>
              <a:t>x</a:t>
            </a:r>
            <a:r>
              <a:rPr lang="en-US">
                <a:solidFill>
                  <a:srgbClr val="00539D"/>
                </a:solidFill>
              </a:rPr>
              <a:t> – 7.</a:t>
            </a:r>
          </a:p>
        </p:txBody>
      </p:sp>
      <p:pic>
        <p:nvPicPr>
          <p:cNvPr id="1127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1273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1278" name="Picture 14" descr="LH_9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utoUpdateAnimBg="0"/>
      <p:bldP spid="1127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885278" y="3692156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–4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–1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2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5</a:t>
            </a:r>
          </a:p>
        </p:txBody>
      </p:sp>
      <p:sp>
        <p:nvSpPr>
          <p:cNvPr id="26631" name="TPQuestion"/>
          <p:cNvSpPr>
            <a:spLocks noChangeArrowheads="1"/>
          </p:cNvSpPr>
          <p:nvPr/>
        </p:nvSpPr>
        <p:spPr bwMode="auto">
          <a:xfrm>
            <a:off x="533400" y="1504950"/>
            <a:ext cx="8077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</a:rPr>
              <a:t>Find </a:t>
            </a:r>
            <a:r>
              <a:rPr lang="en-US" i="1">
                <a:solidFill>
                  <a:srgbClr val="00539D"/>
                </a:solidFill>
              </a:rPr>
              <a:t>f</a:t>
            </a:r>
            <a:r>
              <a:rPr lang="en-US">
                <a:solidFill>
                  <a:srgbClr val="00539D"/>
                </a:solidFill>
              </a:rPr>
              <a:t>(–2) if </a:t>
            </a:r>
            <a:r>
              <a:rPr lang="en-US" i="1">
                <a:solidFill>
                  <a:srgbClr val="00539D"/>
                </a:solidFill>
              </a:rPr>
              <a:t>f</a:t>
            </a:r>
            <a:r>
              <a:rPr lang="en-US">
                <a:solidFill>
                  <a:srgbClr val="00539D"/>
                </a:solidFill>
              </a:rPr>
              <a:t>(</a:t>
            </a:r>
            <a:r>
              <a:rPr lang="en-US" i="1">
                <a:solidFill>
                  <a:srgbClr val="00539D"/>
                </a:solidFill>
              </a:rPr>
              <a:t>x</a:t>
            </a:r>
            <a:r>
              <a:rPr lang="en-US">
                <a:solidFill>
                  <a:srgbClr val="00539D"/>
                </a:solidFill>
              </a:rPr>
              <a:t>) = 2</a:t>
            </a:r>
            <a:r>
              <a:rPr lang="en-US" i="1">
                <a:solidFill>
                  <a:srgbClr val="00539D"/>
                </a:solidFill>
              </a:rPr>
              <a:t>x</a:t>
            </a:r>
            <a:r>
              <a:rPr lang="en-US">
                <a:solidFill>
                  <a:srgbClr val="00539D"/>
                </a:solidFill>
              </a:rPr>
              <a:t> + 6.</a:t>
            </a:r>
          </a:p>
        </p:txBody>
      </p:sp>
      <p:pic>
        <p:nvPicPr>
          <p:cNvPr id="2663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663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6637" name="Picture 13" descr="LH_9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utoUpdateAnimBg="0"/>
      <p:bldP spid="2663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3" name="Picture 24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44" name="Picture 25" descr="Ch07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4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D</a:t>
            </a:r>
          </a:p>
        </p:txBody>
      </p:sp>
      <p:sp>
        <p:nvSpPr>
          <p:cNvPr id="177157" name="Oval 5"/>
          <p:cNvSpPr>
            <a:spLocks noChangeArrowheads="1"/>
          </p:cNvSpPr>
          <p:nvPr/>
        </p:nvSpPr>
        <p:spPr bwMode="auto">
          <a:xfrm>
            <a:off x="1090613" y="264636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15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641600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145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125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55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35</a:t>
            </a:r>
            <a:endParaRPr lang="pt-BR" b="0">
              <a:solidFill>
                <a:schemeClr val="tx1"/>
              </a:solidFill>
              <a:sym typeface="Symbol" pitchFamily="-97" charset="2"/>
            </a:endParaRPr>
          </a:p>
        </p:txBody>
      </p:sp>
      <p:sp>
        <p:nvSpPr>
          <p:cNvPr id="177159" name="TPQuestion"/>
          <p:cNvSpPr>
            <a:spLocks noChangeArrowheads="1"/>
          </p:cNvSpPr>
          <p:nvPr/>
        </p:nvSpPr>
        <p:spPr bwMode="auto">
          <a:xfrm>
            <a:off x="685800" y="1657350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Refer to the figure. Find </a:t>
            </a:r>
            <a:r>
              <a:rPr lang="en-US" i="1" dirty="0" err="1" smtClean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m</a:t>
            </a:r>
            <a:r>
              <a:rPr lang="en-US" dirty="0">
                <a:solidFill>
                  <a:srgbClr val="00539D"/>
                </a:solidFill>
                <a:sym typeface="Symbol" pitchFamily="-97" charset="2"/>
              </a:rPr>
              <a:t>&lt;</a:t>
            </a:r>
            <a:r>
              <a:rPr lang="en-US" dirty="0" smtClean="0">
                <a:solidFill>
                  <a:srgbClr val="00539D"/>
                </a:solidFill>
                <a:sym typeface="Symbol" pitchFamily="-97" charset="2"/>
              </a:rPr>
              <a:t>1 </a:t>
            </a:r>
            <a:r>
              <a:rPr lang="en-US" dirty="0">
                <a:solidFill>
                  <a:srgbClr val="00539D"/>
                </a:solidFill>
                <a:sym typeface="Symbol" pitchFamily="-97" charset="2"/>
              </a:rPr>
              <a:t>if </a:t>
            </a:r>
            <a:r>
              <a:rPr lang="en-US" i="1" dirty="0" err="1" smtClean="0">
                <a:solidFill>
                  <a:srgbClr val="00539D"/>
                </a:solidFill>
                <a:sym typeface="Symbol" pitchFamily="-97" charset="2"/>
              </a:rPr>
              <a:t>m</a:t>
            </a:r>
            <a:r>
              <a:rPr lang="en-US" dirty="0">
                <a:solidFill>
                  <a:srgbClr val="00539D"/>
                </a:solidFill>
                <a:sym typeface="Symbol" pitchFamily="-97" charset="2"/>
              </a:rPr>
              <a:t>&lt;</a:t>
            </a:r>
            <a:r>
              <a:rPr lang="en-US" dirty="0" smtClean="0">
                <a:solidFill>
                  <a:srgbClr val="00539D"/>
                </a:solidFill>
                <a:sym typeface="Symbol" pitchFamily="-97" charset="2"/>
              </a:rPr>
              <a:t>2 </a:t>
            </a:r>
            <a:r>
              <a:rPr lang="en-US" dirty="0">
                <a:solidFill>
                  <a:srgbClr val="00539D"/>
                </a:solidFill>
                <a:sym typeface="Symbol" pitchFamily="-97" charset="2"/>
              </a:rPr>
              <a:t>is 35°.</a:t>
            </a:r>
          </a:p>
        </p:txBody>
      </p:sp>
      <p:sp>
        <p:nvSpPr>
          <p:cNvPr id="291855" name="Text Box 19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Chapter 6)</a:t>
            </a:r>
          </a:p>
        </p:txBody>
      </p:sp>
      <p:pic>
        <p:nvPicPr>
          <p:cNvPr id="291856" name="Picture 22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78" name="Picture 26" descr="5m_7_1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6138" y="1809750"/>
            <a:ext cx="276066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1" descr="Example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/>
      <p:bldP spid="177158" grpId="0" autoUpdateAnimBg="0"/>
      <p:bldP spid="17715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430463" y="2482850"/>
            <a:ext cx="3997325" cy="2778125"/>
            <a:chOff x="1531" y="1564"/>
            <a:chExt cx="2518" cy="1750"/>
          </a:xfrm>
        </p:grpSpPr>
        <p:pic>
          <p:nvPicPr>
            <p:cNvPr id="486446" name="Picture 46" descr="11-3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31" y="1564"/>
              <a:ext cx="2518" cy="1750"/>
            </a:xfrm>
            <a:prstGeom prst="rect">
              <a:avLst/>
            </a:prstGeom>
            <a:noFill/>
          </p:spPr>
        </p:pic>
        <p:pic>
          <p:nvPicPr>
            <p:cNvPr id="486462" name="Picture 62" descr="11-3"/>
            <p:cNvPicPr>
              <a:picLocks noChangeAspect="1" noChangeArrowheads="1"/>
            </p:cNvPicPr>
            <p:nvPr/>
          </p:nvPicPr>
          <p:blipFill>
            <a:blip r:embed="rId6"/>
            <a:srcRect r="69341"/>
            <a:stretch>
              <a:fillRect/>
            </a:stretch>
          </p:blipFill>
          <p:spPr bwMode="auto">
            <a:xfrm>
              <a:off x="1531" y="1564"/>
              <a:ext cx="772" cy="1750"/>
            </a:xfrm>
            <a:prstGeom prst="rect">
              <a:avLst/>
            </a:prstGeom>
            <a:noFill/>
          </p:spPr>
        </p:pic>
        <p:pic>
          <p:nvPicPr>
            <p:cNvPr id="486463" name="Picture 63" descr="11-3"/>
            <p:cNvPicPr>
              <a:picLocks noChangeAspect="1" noChangeArrowheads="1"/>
            </p:cNvPicPr>
            <p:nvPr/>
          </p:nvPicPr>
          <p:blipFill>
            <a:blip r:embed="rId6"/>
            <a:srcRect b="74400"/>
            <a:stretch>
              <a:fillRect/>
            </a:stretch>
          </p:blipFill>
          <p:spPr bwMode="auto">
            <a:xfrm>
              <a:off x="1531" y="1564"/>
              <a:ext cx="2518" cy="448"/>
            </a:xfrm>
            <a:prstGeom prst="rect">
              <a:avLst/>
            </a:prstGeom>
            <a:noFill/>
          </p:spPr>
        </p:pic>
      </p:grpSp>
      <p:pic>
        <p:nvPicPr>
          <p:cNvPr id="486458" name="Picture 58" descr="11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0463" y="2482850"/>
            <a:ext cx="3997325" cy="2778125"/>
          </a:xfrm>
          <a:prstGeom prst="rect">
            <a:avLst/>
          </a:prstGeom>
          <a:noFill/>
        </p:spPr>
      </p:pic>
      <p:pic>
        <p:nvPicPr>
          <p:cNvPr id="486408" name="Picture 8" descr="Example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486442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2432050"/>
            <a:ext cx="2790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00FF"/>
                </a:solidFill>
                <a:sym typeface="Symbol" pitchFamily="-97" charset="2"/>
              </a:rPr>
              <a:t>Answer:</a:t>
            </a:r>
          </a:p>
        </p:txBody>
      </p:sp>
      <p:sp>
        <p:nvSpPr>
          <p:cNvPr id="486443" name="TPQuestion"/>
          <p:cNvSpPr>
            <a:spLocks noChangeArrowheads="1"/>
          </p:cNvSpPr>
          <p:nvPr/>
        </p:nvSpPr>
        <p:spPr bwMode="auto">
          <a:xfrm>
            <a:off x="533400" y="1432073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Complete the function table for </a:t>
            </a:r>
            <a:r>
              <a:rPr lang="en-US" sz="20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f</a:t>
            </a:r>
            <a:r>
              <a:rPr lang="en-US" sz="2000" b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(</a:t>
            </a:r>
            <a:r>
              <a:rPr lang="en-US" sz="20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0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) = 3</a:t>
            </a:r>
            <a:r>
              <a:rPr lang="en-US" sz="20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0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– 2. Then state the domain and range of the function.</a:t>
            </a:r>
          </a:p>
        </p:txBody>
      </p:sp>
      <p:pic>
        <p:nvPicPr>
          <p:cNvPr id="486444" name="Picture 44" descr="CheckProgres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sp>
        <p:nvSpPr>
          <p:cNvPr id="486448" name="Text Box 48"/>
          <p:cNvSpPr txBox="1">
            <a:spLocks noChangeArrowheads="1"/>
          </p:cNvSpPr>
          <p:nvPr/>
        </p:nvSpPr>
        <p:spPr bwMode="auto">
          <a:xfrm>
            <a:off x="533400" y="5737225"/>
            <a:ext cx="5292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sz="2400" b="1" dirty="0"/>
              <a:t>The domain is {–3, –2, –1, 0, 1}.</a:t>
            </a:r>
          </a:p>
          <a:p>
            <a:pPr marL="342900" algn="l"/>
            <a:r>
              <a:rPr lang="en-US" sz="2400" b="1" dirty="0"/>
              <a:t>The range is {–11, –8, –5, –2, 1}.</a:t>
            </a:r>
          </a:p>
        </p:txBody>
      </p:sp>
      <p:pic>
        <p:nvPicPr>
          <p:cNvPr id="486465" name="Picture 65" descr="LH_9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6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6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42" grpId="0" autoUpdateAnimBg="0"/>
      <p:bldP spid="486443" grpId="0" autoUpdateAnimBg="0"/>
      <p:bldP spid="486448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4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25605" name="Picture 5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25612" name="Picture 12" descr="Math NAV-LessBack2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5613" name="Picture 13" descr="Math NAV-Online">
            <a:hlinkClick r:id="rId10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3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24" name="Picture 19" descr="Ch07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2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D</a:t>
            </a:r>
          </a:p>
        </p:txBody>
      </p:sp>
      <p:sp>
        <p:nvSpPr>
          <p:cNvPr id="191493" name="Oval 5"/>
          <p:cNvSpPr>
            <a:spLocks noChangeArrowheads="1"/>
          </p:cNvSpPr>
          <p:nvPr/>
        </p:nvSpPr>
        <p:spPr bwMode="auto">
          <a:xfrm>
            <a:off x="1037678" y="444374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971800"/>
            <a:ext cx="4114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pitchFamily="-97" charset="2"/>
              </a:rPr>
              <a:t>157.1 yd; 1963.5 yd</a:t>
            </a:r>
            <a:r>
              <a:rPr lang="en-US" baseline="40000">
                <a:solidFill>
                  <a:schemeClr val="tx1"/>
                </a:solidFill>
                <a:sym typeface="Symbol" pitchFamily="-97" charset="2"/>
              </a:rPr>
              <a:t>2</a:t>
            </a:r>
            <a:r>
              <a:rPr lang="en-US" b="0">
                <a:solidFill>
                  <a:schemeClr val="tx1"/>
                </a:solidFill>
                <a:sym typeface="Symbol" pitchFamily="-97" charset="2"/>
              </a:rPr>
              <a:t> </a:t>
            </a:r>
            <a:endParaRPr lang="pt-BR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pitchFamily="-97" charset="2"/>
              </a:rPr>
              <a:t>157 yd; 490.9 yd</a:t>
            </a:r>
            <a:r>
              <a:rPr lang="en-US" baseline="40000">
                <a:solidFill>
                  <a:schemeClr val="tx1"/>
                </a:solidFill>
                <a:sym typeface="Symbol" pitchFamily="-97" charset="2"/>
              </a:rPr>
              <a:t>2</a:t>
            </a:r>
            <a:r>
              <a:rPr lang="en-US" b="0">
                <a:solidFill>
                  <a:schemeClr val="tx1"/>
                </a:solidFill>
                <a:sym typeface="Symbol" pitchFamily="-97" charset="2"/>
              </a:rPr>
              <a:t> </a:t>
            </a:r>
            <a:endParaRPr lang="pt-BR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pitchFamily="-97" charset="2"/>
              </a:rPr>
              <a:t>78.5 yd; 490.9 yd</a:t>
            </a:r>
            <a:r>
              <a:rPr lang="en-US" baseline="40000">
                <a:solidFill>
                  <a:schemeClr val="tx1"/>
                </a:solidFill>
                <a:sym typeface="Symbol" pitchFamily="-97" charset="2"/>
              </a:rPr>
              <a:t>2</a:t>
            </a:r>
            <a:r>
              <a:rPr lang="en-US" b="0">
                <a:solidFill>
                  <a:schemeClr val="tx1"/>
                </a:solidFill>
                <a:sym typeface="Symbol" pitchFamily="-97" charset="2"/>
              </a:rPr>
              <a:t> </a:t>
            </a:r>
            <a:endParaRPr lang="pt-BR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pitchFamily="-97" charset="2"/>
              </a:rPr>
              <a:t>78.5 yd; 245.3 yd</a:t>
            </a:r>
            <a:r>
              <a:rPr lang="en-US" baseline="40000">
                <a:solidFill>
                  <a:schemeClr val="tx1"/>
                </a:solidFill>
                <a:sym typeface="Symbol" pitchFamily="-97" charset="2"/>
              </a:rPr>
              <a:t>2</a:t>
            </a:r>
            <a:r>
              <a:rPr lang="en-US" b="0">
                <a:solidFill>
                  <a:schemeClr val="tx1"/>
                </a:solidFill>
                <a:sym typeface="Symbol" pitchFamily="-97" charset="2"/>
              </a:rPr>
              <a:t> </a:t>
            </a:r>
            <a:endParaRPr lang="pt-BR" b="0">
              <a:solidFill>
                <a:schemeClr val="tx1"/>
              </a:solidFill>
              <a:sym typeface="Symbol" pitchFamily="-97" charset="2"/>
            </a:endParaRPr>
          </a:p>
        </p:txBody>
      </p:sp>
      <p:sp>
        <p:nvSpPr>
          <p:cNvPr id="191495" name="TPQuestion"/>
          <p:cNvSpPr>
            <a:spLocks noChangeArrowheads="1"/>
          </p:cNvSpPr>
          <p:nvPr/>
        </p:nvSpPr>
        <p:spPr bwMode="auto">
          <a:xfrm>
            <a:off x="685800" y="165735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539D"/>
                </a:solidFill>
              </a:rPr>
              <a:t>Find the circumference and area of the circle in the figure. Round to the nearest tenth.</a:t>
            </a:r>
            <a:r>
              <a:rPr lang="en-US" b="0">
                <a:solidFill>
                  <a:srgbClr val="00539D"/>
                </a:solidFill>
              </a:rPr>
              <a:t> </a:t>
            </a:r>
          </a:p>
        </p:txBody>
      </p:sp>
      <p:sp>
        <p:nvSpPr>
          <p:cNvPr id="312335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7-1)</a:t>
            </a:r>
          </a:p>
        </p:txBody>
      </p:sp>
      <p:pic>
        <p:nvPicPr>
          <p:cNvPr id="312336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08" name="Picture 20" descr="5m_7_2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1219200"/>
            <a:ext cx="1992313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 descr="Example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  <p:bldP spid="191494" grpId="0" autoUpdateAnimBg="0"/>
      <p:bldP spid="19149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206" name="Picture 30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8207" name="Picture 31" descr="Ch09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7817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1042933" y="4594884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 (over Chapter 8)</a:t>
            </a:r>
          </a:p>
        </p:txBody>
      </p:sp>
      <p:pic>
        <p:nvPicPr>
          <p:cNvPr id="178195" name="Picture 19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178203" name="Picture 27" descr="m3_269"/>
          <p:cNvPicPr>
            <a:picLocks noChangeAspect="1" noChangeArrowheads="1"/>
          </p:cNvPicPr>
          <p:nvPr/>
        </p:nvPicPr>
        <p:blipFill>
          <a:blip r:embed="rId9"/>
          <a:srcRect t="37865" b="51550"/>
          <a:stretch>
            <a:fillRect/>
          </a:stretch>
        </p:blipFill>
        <p:spPr bwMode="auto">
          <a:xfrm>
            <a:off x="1049338" y="1484313"/>
            <a:ext cx="6078537" cy="720725"/>
          </a:xfrm>
          <a:prstGeom prst="rect">
            <a:avLst/>
          </a:prstGeom>
          <a:noFill/>
        </p:spPr>
      </p:pic>
      <p:sp>
        <p:nvSpPr>
          <p:cNvPr id="17820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dirty="0" smtClean="0">
                <a:solidFill>
                  <a:schemeClr val="tx1"/>
                </a:solidFill>
                <a:sym typeface="Symbol" pitchFamily="-97" charset="2"/>
              </a:rPr>
              <a:t>	17</a:t>
            </a:r>
            <a:endParaRPr lang="pt-BR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dirty="0" smtClean="0">
                <a:solidFill>
                  <a:schemeClr val="tx1"/>
                </a:solidFill>
                <a:sym typeface="Symbol" pitchFamily="-97" charset="2"/>
              </a:rPr>
              <a:t>	31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dirty="0">
                <a:solidFill>
                  <a:schemeClr val="tx1"/>
                </a:solidFill>
                <a:sym typeface="Symbol" pitchFamily="-97" charset="2"/>
              </a:rPr>
              <a:t>	35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dirty="0">
                <a:solidFill>
                  <a:schemeClr val="tx1"/>
                </a:solidFill>
                <a:sym typeface="Symbol" pitchFamily="-97" charset="2"/>
              </a:rPr>
              <a:t>	39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8" descr="Example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639044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  <p:bldP spid="17820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686050"/>
            <a:ext cx="3529013" cy="511175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57275" y="3332162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function</a:t>
            </a: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8198" name="Picture 6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057275" y="4050268"/>
            <a:ext cx="389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sz="2400" b="0" dirty="0" smtClean="0">
                <a:solidFill>
                  <a:srgbClr val="000000"/>
                </a:solidFill>
              </a:rPr>
              <a:t>domain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057275" y="1500188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Complete function tables.</a:t>
            </a:r>
          </a:p>
        </p:txBody>
      </p:sp>
      <p:pic>
        <p:nvPicPr>
          <p:cNvPr id="8205" name="Picture 13" descr="LH_9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48122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range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5574268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function table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9" grpId="0" build="p" autoUpdateAnimBg="0"/>
      <p:bldP spid="8201" grpId="0" build="p" autoUpdateAnimBg="0" advAuto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16" descr="LH_9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9233" name="Picture 17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057275" y="1503363"/>
            <a:ext cx="7705725" cy="3786186"/>
            <a:chOff x="666" y="947"/>
            <a:chExt cx="4854" cy="2385"/>
          </a:xfrm>
        </p:grpSpPr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666" y="947"/>
              <a:ext cx="4854" cy="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tabLst>
                  <a:tab pos="914400" algn="l"/>
                </a:tabLst>
              </a:pPr>
              <a:r>
                <a:rPr lang="en-US" dirty="0"/>
                <a:t>	</a:t>
              </a:r>
              <a:r>
                <a:rPr lang="en-US" sz="2400" dirty="0"/>
                <a:t>Preparation for Standard 7AF3.3</a:t>
              </a:r>
              <a:r>
                <a:rPr lang="en-US" sz="2400" dirty="0">
                  <a:solidFill>
                    <a:srgbClr val="000000"/>
                  </a:solidFill>
                </a:rPr>
                <a:t>  </a:t>
              </a:r>
              <a:r>
                <a:rPr lang="en-US" sz="2400" b="0" dirty="0">
                  <a:solidFill>
                    <a:srgbClr val="000000"/>
                  </a:solidFill>
                </a:rPr>
                <a:t>Graph linear functions, noting that the vertical change (change in </a:t>
              </a:r>
              <a:br>
                <a:rPr lang="en-US" sz="2400" b="0" dirty="0">
                  <a:solidFill>
                    <a:srgbClr val="000000"/>
                  </a:solidFill>
                </a:rPr>
              </a:br>
              <a:r>
                <a:rPr lang="en-US" sz="2400" b="0" i="1" dirty="0" err="1">
                  <a:solidFill>
                    <a:srgbClr val="000000"/>
                  </a:solidFill>
                </a:rPr>
                <a:t>y</a:t>
              </a:r>
              <a:r>
                <a:rPr lang="en-US" sz="2400" b="0" dirty="0">
                  <a:solidFill>
                    <a:srgbClr val="000000"/>
                  </a:solidFill>
                </a:rPr>
                <a:t>-value) per unit of horizontal change (change in </a:t>
              </a:r>
              <a:br>
                <a:rPr lang="en-US" sz="2400" b="0" dirty="0">
                  <a:solidFill>
                    <a:srgbClr val="000000"/>
                  </a:solidFill>
                </a:rPr>
              </a:br>
              <a:r>
                <a:rPr lang="en-US" sz="2400" b="0" i="1" dirty="0" err="1">
                  <a:solidFill>
                    <a:srgbClr val="000000"/>
                  </a:solidFill>
                </a:rPr>
                <a:t>x</a:t>
              </a:r>
              <a:r>
                <a:rPr lang="en-US" sz="2400" b="0" dirty="0">
                  <a:solidFill>
                    <a:srgbClr val="000000"/>
                  </a:solidFill>
                </a:rPr>
                <a:t>-value) is always the same and know that the ratio (“rise over run”) is called the slope of a graph.</a:t>
              </a:r>
              <a:r>
                <a:rPr lang="en-US" sz="2400" b="0" dirty="0" smtClean="0">
                  <a:solidFill>
                    <a:srgbClr val="000000"/>
                  </a:solidFill>
                </a:rPr>
                <a:t> </a:t>
              </a:r>
            </a:p>
            <a:p>
              <a:pPr algn="l">
                <a:tabLst>
                  <a:tab pos="914400" algn="l"/>
                </a:tabLst>
              </a:pPr>
              <a:endParaRPr lang="en-US" sz="2400" dirty="0" smtClean="0">
                <a:solidFill>
                  <a:srgbClr val="000000"/>
                </a:solidFill>
              </a:endParaRPr>
            </a:p>
            <a:p>
              <a:pPr algn="l">
                <a:tabLst>
                  <a:tab pos="914400" algn="l"/>
                </a:tabLst>
              </a:pPr>
              <a:endParaRPr lang="en-US" sz="2400" b="0" dirty="0" smtClean="0">
                <a:solidFill>
                  <a:srgbClr val="000000"/>
                </a:solidFill>
              </a:endParaRPr>
            </a:p>
            <a:p>
              <a:pPr algn="l">
                <a:tabLst>
                  <a:tab pos="914400" algn="l"/>
                </a:tabLst>
              </a:pPr>
              <a:r>
                <a:rPr lang="en-US" sz="2400" dirty="0"/>
                <a:t>	Standard 7MR2.5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</a:rPr>
                <a:t>Use a variety of methods, </a:t>
              </a:r>
              <a:r>
                <a:rPr lang="en-US" sz="2400" b="0" dirty="0">
                  <a:solidFill>
                    <a:srgbClr val="000000"/>
                  </a:solidFill>
                </a:rPr>
                <a:t>such as words, numbers, </a:t>
              </a:r>
              <a:r>
                <a:rPr lang="en-US" sz="2400" dirty="0">
                  <a:solidFill>
                    <a:srgbClr val="00539D"/>
                  </a:solidFill>
                </a:rPr>
                <a:t>symbols,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b="0" dirty="0">
                  <a:solidFill>
                    <a:srgbClr val="000000"/>
                  </a:solidFill>
                </a:rPr>
                <a:t>charts, graphs, </a:t>
              </a:r>
              <a:r>
                <a:rPr lang="en-US" sz="2400" b="1" dirty="0">
                  <a:solidFill>
                    <a:srgbClr val="0000FF"/>
                  </a:solidFill>
                </a:rPr>
                <a:t>tables, diagrams, </a:t>
              </a:r>
              <a:r>
                <a:rPr lang="en-US" sz="2400" b="0" dirty="0">
                  <a:solidFill>
                    <a:srgbClr val="000000"/>
                  </a:solidFill>
                </a:rPr>
                <a:t>and models, </a:t>
              </a:r>
              <a:r>
                <a:rPr lang="en-US" sz="2400" b="1" dirty="0">
                  <a:solidFill>
                    <a:srgbClr val="0000FF"/>
                  </a:solidFill>
                </a:rPr>
                <a:t>to explain mathematical reasoning</a:t>
              </a:r>
              <a:r>
                <a:rPr lang="en-US" sz="2400" dirty="0">
                  <a:solidFill>
                    <a:srgbClr val="00539D"/>
                  </a:solidFill>
                </a:rPr>
                <a:t>.</a:t>
              </a:r>
            </a:p>
          </p:txBody>
        </p:sp>
        <p:pic>
          <p:nvPicPr>
            <p:cNvPr id="9235" name="Picture 19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0" y="966"/>
              <a:ext cx="541" cy="225"/>
            </a:xfrm>
            <a:prstGeom prst="rect">
              <a:avLst/>
            </a:prstGeom>
            <a:noFill/>
          </p:spPr>
        </p:pic>
        <p:pic>
          <p:nvPicPr>
            <p:cNvPr id="9236" name="Picture 20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" y="2607"/>
              <a:ext cx="541" cy="225"/>
            </a:xfrm>
            <a:prstGeom prst="rect">
              <a:avLst/>
            </a:prstGeom>
            <a:noFill/>
          </p:spPr>
        </p:pic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25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2705725"/>
            <a:ext cx="6934200" cy="144655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Functions!</a:t>
            </a:r>
            <a:endParaRPr lang="en-US" sz="88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44450"/>
            <a:ext cx="8686800" cy="144655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They’re Difficult!</a:t>
            </a:r>
            <a:endParaRPr lang="en-US" sz="88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791361"/>
            <a:ext cx="89916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Stay Focused!</a:t>
            </a:r>
            <a:endParaRPr lang="en-US" sz="80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33400" y="2914471"/>
            <a:ext cx="102108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Ask Questions!</a:t>
            </a:r>
            <a:endParaRPr lang="en-US" sz="72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These are “Functions”:</a:t>
            </a:r>
            <a:endParaRPr lang="en-US" sz="4400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f</a:t>
            </a:r>
            <a:r>
              <a:rPr lang="en-US" sz="3200" b="1" dirty="0" smtClean="0"/>
              <a:t>(9) if </a:t>
            </a:r>
            <a:r>
              <a:rPr lang="en-US" sz="3200" b="1" i="1" dirty="0" err="1" smtClean="0"/>
              <a:t>f</a:t>
            </a:r>
            <a:r>
              <a:rPr lang="en-US" sz="3200" b="1" dirty="0" err="1" smtClean="0"/>
              <a:t>(</a:t>
            </a:r>
            <a:r>
              <a:rPr lang="en-US" sz="3200" b="1" i="1" dirty="0" err="1" smtClean="0">
                <a:latin typeface="Mathematica5"/>
                <a:cs typeface="Mathematica5"/>
              </a:rPr>
              <a:t>x</a:t>
            </a:r>
            <a:r>
              <a:rPr lang="en-US" sz="3200" b="1" dirty="0" smtClean="0"/>
              <a:t>) = </a:t>
            </a:r>
            <a:r>
              <a:rPr lang="en-US" sz="3200" b="1" i="1" dirty="0" err="1" smtClean="0">
                <a:latin typeface="Mathematica5"/>
                <a:cs typeface="Mathematica5"/>
              </a:rPr>
              <a:t>x</a:t>
            </a:r>
            <a:r>
              <a:rPr lang="en-US" sz="3200" b="1" dirty="0" smtClean="0"/>
              <a:t> - 5</a:t>
            </a:r>
            <a:endParaRPr lang="en-US" sz="3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3108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/>
              <a:t>f</a:t>
            </a:r>
            <a:r>
              <a:rPr lang="en-US" sz="3200" dirty="0" err="1" smtClean="0"/>
              <a:t>(</a:t>
            </a:r>
            <a:r>
              <a:rPr lang="en-US" sz="3200" i="1" dirty="0" err="1" smtClean="0">
                <a:latin typeface="Mathematica5"/>
                <a:cs typeface="Mathematica5"/>
              </a:rPr>
              <a:t>x</a:t>
            </a:r>
            <a:r>
              <a:rPr lang="en-US" sz="3200" dirty="0" smtClean="0"/>
              <a:t>) = </a:t>
            </a:r>
            <a:r>
              <a:rPr lang="en-US" sz="3200" i="1" dirty="0" err="1" smtClean="0">
                <a:latin typeface="Mathematica5"/>
                <a:cs typeface="Mathematica5"/>
              </a:rPr>
              <a:t>x</a:t>
            </a:r>
            <a:r>
              <a:rPr lang="en-US" sz="3200" dirty="0" smtClean="0"/>
              <a:t> - 5</a:t>
            </a:r>
            <a:endParaRPr lang="en-US" sz="3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3776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Mathematica5"/>
                <a:cs typeface="Mathematica5"/>
              </a:rPr>
              <a:t>9</a:t>
            </a:r>
            <a:r>
              <a:rPr lang="en-US" sz="3200" dirty="0" smtClean="0"/>
              <a:t>) = </a:t>
            </a:r>
            <a:r>
              <a:rPr lang="en-US" sz="3200" dirty="0" smtClean="0">
                <a:cs typeface="Mathematica5"/>
              </a:rPr>
              <a:t>9</a:t>
            </a:r>
            <a:r>
              <a:rPr lang="en-US" sz="3200" dirty="0" smtClean="0"/>
              <a:t> - 5</a:t>
            </a:r>
            <a:endParaRPr lang="en-US" sz="3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4444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Mathematica5"/>
                <a:cs typeface="Mathematica5"/>
              </a:rPr>
              <a:t>9</a:t>
            </a:r>
            <a:r>
              <a:rPr lang="en-US" sz="3200" dirty="0" smtClean="0"/>
              <a:t>) = </a:t>
            </a:r>
            <a:r>
              <a:rPr lang="en-US" sz="3200" dirty="0" smtClean="0">
                <a:cs typeface="Mathematica5"/>
              </a:rPr>
              <a:t>4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12954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f</a:t>
            </a:r>
            <a:r>
              <a:rPr lang="en-US" sz="3200" b="1" dirty="0" smtClean="0"/>
              <a:t>(-3) if </a:t>
            </a:r>
            <a:r>
              <a:rPr lang="en-US" sz="3200" b="1" i="1" dirty="0" err="1" smtClean="0"/>
              <a:t>f</a:t>
            </a:r>
            <a:r>
              <a:rPr lang="en-US" sz="3200" b="1" dirty="0" err="1" smtClean="0"/>
              <a:t>(</a:t>
            </a:r>
            <a:r>
              <a:rPr lang="en-US" sz="3200" b="1" i="1" dirty="0" err="1" smtClean="0">
                <a:latin typeface="Mathematica5"/>
                <a:cs typeface="Mathematica5"/>
              </a:rPr>
              <a:t>x</a:t>
            </a:r>
            <a:r>
              <a:rPr lang="en-US" sz="3200" b="1" dirty="0" smtClean="0"/>
              <a:t>) = 2</a:t>
            </a:r>
            <a:r>
              <a:rPr lang="en-US" sz="3200" b="1" i="1" dirty="0" smtClean="0">
                <a:latin typeface="Mathematica5"/>
                <a:cs typeface="Mathematica5"/>
              </a:rPr>
              <a:t>x</a:t>
            </a:r>
            <a:r>
              <a:rPr lang="en-US" sz="3200" b="1" dirty="0" smtClean="0"/>
              <a:t> + 1</a:t>
            </a:r>
            <a:endParaRPr lang="en-US" sz="3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23108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/>
              <a:t>f</a:t>
            </a:r>
            <a:r>
              <a:rPr lang="en-US" sz="3200" dirty="0" err="1" smtClean="0"/>
              <a:t>(</a:t>
            </a:r>
            <a:r>
              <a:rPr lang="en-US" sz="3200" i="1" dirty="0" err="1" smtClean="0">
                <a:latin typeface="Mathematica5"/>
                <a:cs typeface="Mathematica5"/>
              </a:rPr>
              <a:t>x</a:t>
            </a:r>
            <a:r>
              <a:rPr lang="en-US" sz="3200" dirty="0" smtClean="0"/>
              <a:t>) = 2</a:t>
            </a:r>
            <a:r>
              <a:rPr lang="en-US" sz="3200" i="1" dirty="0" smtClean="0">
                <a:latin typeface="Mathematica5"/>
                <a:cs typeface="Mathematica5"/>
              </a:rPr>
              <a:t>x</a:t>
            </a:r>
            <a:r>
              <a:rPr lang="en-US" sz="3200" dirty="0" smtClean="0"/>
              <a:t> + 1</a:t>
            </a:r>
            <a:endParaRPr lang="en-US" sz="3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33776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Mathematica5"/>
                <a:cs typeface="Mathematica5"/>
              </a:rPr>
              <a:t>-3</a:t>
            </a:r>
            <a:r>
              <a:rPr lang="en-US" sz="3200" dirty="0" smtClean="0"/>
              <a:t>) = </a:t>
            </a:r>
            <a:r>
              <a:rPr lang="en-US" sz="3200" dirty="0" smtClean="0">
                <a:cs typeface="Mathematica5"/>
              </a:rPr>
              <a:t>2(-3)</a:t>
            </a:r>
            <a:r>
              <a:rPr lang="en-US" sz="3200" dirty="0" smtClean="0"/>
              <a:t> + 1</a:t>
            </a:r>
            <a:endParaRPr lang="en-US" sz="3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44444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Mathematica5"/>
                <a:cs typeface="Mathematica5"/>
              </a:rPr>
              <a:t>-3</a:t>
            </a:r>
            <a:r>
              <a:rPr lang="en-US" sz="3200" dirty="0" smtClean="0"/>
              <a:t>) = </a:t>
            </a:r>
            <a:r>
              <a:rPr lang="en-US" sz="3200" dirty="0" smtClean="0">
                <a:cs typeface="Mathematica5"/>
              </a:rPr>
              <a:t>-6 + 1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29200" y="54350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Mathematica5"/>
                <a:cs typeface="Mathematica5"/>
              </a:rPr>
              <a:t>-3</a:t>
            </a:r>
            <a:r>
              <a:rPr lang="en-US" sz="3200" dirty="0" smtClean="0"/>
              <a:t>) = </a:t>
            </a:r>
            <a:r>
              <a:rPr lang="en-US" sz="3200" dirty="0" smtClean="0">
                <a:cs typeface="Mathematica5"/>
              </a:rPr>
              <a:t>-5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4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These are also  “Functions”:</a:t>
            </a:r>
            <a:endParaRPr lang="en-US" sz="4400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f</a:t>
            </a:r>
            <a:r>
              <a:rPr lang="en-US" sz="3200" b="1" dirty="0" smtClean="0"/>
              <a:t>(2) if </a:t>
            </a:r>
            <a:r>
              <a:rPr lang="en-US" sz="3200" b="1" i="1" dirty="0" err="1" smtClean="0"/>
              <a:t>f</a:t>
            </a:r>
            <a:r>
              <a:rPr lang="en-US" sz="3200" b="1" dirty="0" err="1" smtClean="0"/>
              <a:t>(</a:t>
            </a:r>
            <a:r>
              <a:rPr lang="en-US" sz="3200" b="1" i="1" dirty="0" err="1" smtClean="0">
                <a:latin typeface="Mathematica5"/>
                <a:cs typeface="Mathematica5"/>
              </a:rPr>
              <a:t>x</a:t>
            </a:r>
            <a:r>
              <a:rPr lang="en-US" sz="3200" b="1" dirty="0" smtClean="0"/>
              <a:t>) = </a:t>
            </a:r>
            <a:r>
              <a:rPr lang="en-US" sz="3200" b="1" i="1" dirty="0" err="1" smtClean="0">
                <a:latin typeface="Mathematica5"/>
                <a:cs typeface="Mathematica5"/>
              </a:rPr>
              <a:t>x</a:t>
            </a:r>
            <a:r>
              <a:rPr lang="en-US" sz="3200" b="1" dirty="0" smtClean="0"/>
              <a:t> - 4</a:t>
            </a:r>
            <a:endParaRPr lang="en-US" sz="3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3108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/>
              <a:t>f</a:t>
            </a:r>
            <a:r>
              <a:rPr lang="en-US" sz="3200" dirty="0" err="1" smtClean="0"/>
              <a:t>(</a:t>
            </a:r>
            <a:r>
              <a:rPr lang="en-US" sz="3200" i="1" dirty="0" err="1" smtClean="0">
                <a:latin typeface="Mathematica5"/>
                <a:cs typeface="Mathematica5"/>
              </a:rPr>
              <a:t>x</a:t>
            </a:r>
            <a:r>
              <a:rPr lang="en-US" sz="3200" dirty="0" smtClean="0"/>
              <a:t>) = </a:t>
            </a:r>
            <a:r>
              <a:rPr lang="en-US" sz="3200" i="1" dirty="0" err="1" smtClean="0">
                <a:latin typeface="Mathematica5"/>
                <a:cs typeface="Mathematica5"/>
              </a:rPr>
              <a:t>x</a:t>
            </a:r>
            <a:r>
              <a:rPr lang="en-US" sz="3200" dirty="0" smtClean="0"/>
              <a:t> - 4</a:t>
            </a:r>
            <a:endParaRPr lang="en-US" sz="3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3776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Mathematica5"/>
                <a:cs typeface="Mathematica5"/>
              </a:rPr>
              <a:t>2</a:t>
            </a:r>
            <a:r>
              <a:rPr lang="en-US" sz="3200" dirty="0" smtClean="0"/>
              <a:t>) = </a:t>
            </a:r>
            <a:r>
              <a:rPr lang="en-US" sz="3200" dirty="0" smtClean="0">
                <a:cs typeface="Mathematica5"/>
              </a:rPr>
              <a:t>2</a:t>
            </a:r>
            <a:r>
              <a:rPr lang="en-US" sz="3200" dirty="0" smtClean="0"/>
              <a:t> - 4</a:t>
            </a:r>
            <a:endParaRPr lang="en-US" sz="3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4444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Mathematica5"/>
                <a:cs typeface="Mathematica5"/>
              </a:rPr>
              <a:t>2</a:t>
            </a:r>
            <a:r>
              <a:rPr lang="en-US" sz="3200" dirty="0" smtClean="0"/>
              <a:t>) = </a:t>
            </a:r>
            <a:r>
              <a:rPr lang="en-US" sz="3200" dirty="0" smtClean="0">
                <a:cs typeface="Mathematica5"/>
              </a:rPr>
              <a:t>-2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12954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f</a:t>
            </a:r>
            <a:r>
              <a:rPr lang="en-US" sz="3200" b="1" dirty="0" smtClean="0"/>
              <a:t>(6) if </a:t>
            </a:r>
            <a:r>
              <a:rPr lang="en-US" sz="3200" b="1" i="1" dirty="0" err="1" smtClean="0"/>
              <a:t>f</a:t>
            </a:r>
            <a:r>
              <a:rPr lang="en-US" sz="3200" b="1" dirty="0" err="1" smtClean="0"/>
              <a:t>(</a:t>
            </a:r>
            <a:r>
              <a:rPr lang="en-US" sz="3200" b="1" i="1" dirty="0" err="1" smtClean="0">
                <a:latin typeface="Mathematica5"/>
                <a:cs typeface="Mathematica5"/>
              </a:rPr>
              <a:t>x</a:t>
            </a:r>
            <a:r>
              <a:rPr lang="en-US" sz="3200" b="1" dirty="0" smtClean="0"/>
              <a:t>) = 2</a:t>
            </a:r>
            <a:r>
              <a:rPr lang="en-US" sz="3200" b="1" i="1" dirty="0" smtClean="0">
                <a:latin typeface="Mathematica5"/>
                <a:cs typeface="Mathematica5"/>
              </a:rPr>
              <a:t>x</a:t>
            </a:r>
            <a:r>
              <a:rPr lang="en-US" sz="3200" b="1" dirty="0" smtClean="0"/>
              <a:t> - 8</a:t>
            </a:r>
            <a:endParaRPr lang="en-US" sz="3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23108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/>
              <a:t>f</a:t>
            </a:r>
            <a:r>
              <a:rPr lang="en-US" sz="3200" dirty="0" err="1" smtClean="0"/>
              <a:t>(</a:t>
            </a:r>
            <a:r>
              <a:rPr lang="en-US" sz="3200" i="1" dirty="0" err="1" smtClean="0">
                <a:latin typeface="Mathematica5"/>
                <a:cs typeface="Mathematica5"/>
              </a:rPr>
              <a:t>x</a:t>
            </a:r>
            <a:r>
              <a:rPr lang="en-US" sz="3200" dirty="0" smtClean="0"/>
              <a:t>) = 2</a:t>
            </a:r>
            <a:r>
              <a:rPr lang="en-US" sz="3200" i="1" dirty="0" smtClean="0">
                <a:latin typeface="Mathematica5"/>
                <a:cs typeface="Mathematica5"/>
              </a:rPr>
              <a:t>x</a:t>
            </a:r>
            <a:r>
              <a:rPr lang="en-US" sz="3200" dirty="0" smtClean="0"/>
              <a:t> - 8</a:t>
            </a:r>
            <a:endParaRPr lang="en-US" sz="3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33776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Mathematica5"/>
                <a:cs typeface="Mathematica5"/>
              </a:rPr>
              <a:t>6</a:t>
            </a:r>
            <a:r>
              <a:rPr lang="en-US" sz="3200" dirty="0" smtClean="0"/>
              <a:t>) = </a:t>
            </a:r>
            <a:r>
              <a:rPr lang="en-US" sz="3200" dirty="0" smtClean="0">
                <a:cs typeface="Mathematica5"/>
              </a:rPr>
              <a:t>2(6)</a:t>
            </a:r>
            <a:r>
              <a:rPr lang="en-US" sz="3200" dirty="0" smtClean="0"/>
              <a:t> - 8</a:t>
            </a:r>
            <a:endParaRPr lang="en-US" sz="3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44444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Mathematica5"/>
                <a:cs typeface="Mathematica5"/>
              </a:rPr>
              <a:t>-3</a:t>
            </a:r>
            <a:r>
              <a:rPr lang="en-US" sz="3200" dirty="0" smtClean="0"/>
              <a:t>) = </a:t>
            </a:r>
            <a:r>
              <a:rPr lang="en-US" sz="3200" dirty="0" smtClean="0">
                <a:cs typeface="Mathematica5"/>
              </a:rPr>
              <a:t>12 - 8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29200" y="54350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Mathematica5"/>
                <a:cs typeface="Mathematica5"/>
              </a:rPr>
              <a:t>-3</a:t>
            </a:r>
            <a:r>
              <a:rPr lang="en-US" sz="3200" dirty="0" smtClean="0"/>
              <a:t>) = </a:t>
            </a:r>
            <a:r>
              <a:rPr lang="en-US" sz="3200" dirty="0" smtClean="0">
                <a:cs typeface="Mathematica5"/>
              </a:rPr>
              <a:t>4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59BE0101329C4F169ED1183E60B3EF18"/>
  <p:tag name="SLIDEID" val="59BE0101329C4F169ED1183E60B3EF18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ANSWERSALIAS" val="A|smicln|B|smicln|C|smicln|D"/>
  <p:tag name="RESPONSESGATHERED" val="False"/>
  <p:tag name="QUESTIONTEXT" val="Find f(2) if f(x) = x – 7."/>
  <p:tag name="QUESTIONALIAS" val="Find f(2) if f(x) = x – 7."/>
  <p:tag name="ANIMREMOVED" val="False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8"/>
  <p:tag name="SLIDEGUID" val="E3BEAC4217564217AC7160D73D27D3C2"/>
  <p:tag name="ANSWERSALIAS" val="A¤B¤C¤D"/>
  <p:tag name="QUESTIONTEXT" val="Refer to the figure. Find m1 if m2 is 35°."/>
  <p:tag name="QUESTIONALIAS" val="Refer to the figure. Find m1 if m2 is 35°."/>
  <p:tag name="ANIMREMOVED" val="False"/>
  <p:tag name="RESPONSESGATHER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73C8CB726CE24B27A68D0E8CA7E9B806"/>
  <p:tag name="SLIDEID" val="73C8CB726CE24B27A68D0E8CA7E9B80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ANSWERSALIAS" val="A¤B¤C¤D"/>
  <p:tag name="RESPONSESGATHERED" val="False"/>
  <p:tag name="QUESTIONTEXT" val="Find f(–2) if f(x) = 2x + 6."/>
  <p:tag name="QUESTIONALIAS" val="Find f(–2) if f(x) = 2x + 6."/>
  <p:tag name="ANIMREMOVED" val="False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AF7BA63C6DB7479D8DF3FBF80FF1DF1B"/>
  <p:tag name="ANSWERSALIAS" val="A¤B¤C¤D"/>
  <p:tag name="RESPONSESGATHERED" val="False"/>
  <p:tag name="QUESTIONTEXT" val="Find the circumference and area of the circle in the figure. Round to the nearest tenth. "/>
  <p:tag name="QUESTIONALIAS" val="Find the circumference and area of the circle in the figure. Round to the nearest tenth. 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43EFFF67EDE1476998D69F088EFFD1E9"/>
  <p:tag name="TOTALRESPONSES" val="5"/>
  <p:tag name="SLICED" val="False"/>
  <p:tag name="RESPONSES" val="NA,1,5,4;4;4;3;2;"/>
  <p:tag name="CHARTSTRINGSTD" val="0 1 1 3"/>
  <p:tag name="CHARTSTRINGREV" val="3 1 1 0"/>
  <p:tag name="CHARTSTRINGSTDPER" val="0 0.2 0.2 0.6"/>
  <p:tag name="CHARTSTRINGREVPER" val="0.6 0.2 0.2 0"/>
  <p:tag name="QUESTIONTEXT" val="5Min 1-2"/>
  <p:tag name="QUESTIONALIAS" val="5Min 1-2"/>
  <p:tag name="ANSWERSALIAS" val="A¤B¤C¤D"/>
  <p:tag name="RESPONSESGATHERED" val="False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1247</Words>
  <Application>Microsoft Macintosh PowerPoint</Application>
  <PresentationFormat>On-screen Show (4:3)</PresentationFormat>
  <Paragraphs>160</Paragraphs>
  <Slides>21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Michael Mitchell</dc:creator>
  <cp:lastModifiedBy>MMitchell</cp:lastModifiedBy>
  <cp:revision>40</cp:revision>
  <dcterms:created xsi:type="dcterms:W3CDTF">2010-01-29T17:15:59Z</dcterms:created>
  <dcterms:modified xsi:type="dcterms:W3CDTF">2010-01-29T19:42:06Z</dcterms:modified>
</cp:coreProperties>
</file>