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71" r:id="rId2"/>
    <p:sldId id="276" r:id="rId3"/>
    <p:sldId id="274" r:id="rId4"/>
    <p:sldId id="275" r:id="rId5"/>
    <p:sldId id="273" r:id="rId6"/>
    <p:sldId id="257" r:id="rId7"/>
    <p:sldId id="258" r:id="rId8"/>
    <p:sldId id="277" r:id="rId9"/>
    <p:sldId id="259" r:id="rId10"/>
    <p:sldId id="260" r:id="rId11"/>
    <p:sldId id="263" r:id="rId12"/>
    <p:sldId id="264" r:id="rId13"/>
    <p:sldId id="265" r:id="rId14"/>
    <p:sldId id="267" r:id="rId15"/>
    <p:sldId id="261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Objects="1" showGuides="1">
      <p:cViewPr varScale="1">
        <p:scale>
          <a:sx n="103" d="100"/>
          <a:sy n="103" d="100"/>
        </p:scale>
        <p:origin x="-704" y="-56"/>
      </p:cViewPr>
      <p:guideLst>
        <p:guide orient="horz" pos="40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ECED9-7F65-604F-A00A-AD8CF4844A62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DF03-3741-6742-B613-D7A2AB28B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EC5CB-7E29-A94A-B53C-AD57AE7482A3}" type="slidenum">
              <a:rPr lang="en-US"/>
              <a:pPr/>
              <a:t>11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DD82E-393A-7E4F-B271-71229D43B1AE}" type="slidenum">
              <a:rPr lang="en-US"/>
              <a:pPr/>
              <a:t>12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ECF2D-4C43-B943-9CDE-CC73149FB612}" type="slidenum">
              <a:rPr lang="en-US"/>
              <a:pPr/>
              <a:t>13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77D2F-43E0-6E4B-9991-F9933558C7FE}" type="slidenum">
              <a:rPr lang="en-US"/>
              <a:pPr/>
              <a:t>14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02706-5F18-7B48-9ABA-30D6F306DDAF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D402D-1A30-9044-BC2B-AEE07D0EF353}" type="slidenum">
              <a:rPr lang="en-US"/>
              <a:pPr/>
              <a:t>16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5E877-5E27-0345-839B-46BCD37AC4E6}" type="slidenum">
              <a:rPr lang="en-US"/>
              <a:pPr/>
              <a:t>17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32AA0-9977-E843-9F13-0367A6AEE01E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668C7-2E38-0144-B957-37653C1970DF}" type="slidenum">
              <a:rPr lang="en-US">
                <a:latin typeface="Arial" pitchFamily="-97" charset="0"/>
              </a:rPr>
              <a:pPr/>
              <a:t>2</a:t>
            </a:fld>
            <a:endParaRPr lang="en-US">
              <a:latin typeface="Arial" pitchFamily="-97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9D832-49BF-514A-9F8E-390EE2040101}" type="slidenum">
              <a:rPr lang="en-US">
                <a:latin typeface="Arial" pitchFamily="-97" charset="0"/>
              </a:rPr>
              <a:pPr/>
              <a:t>3</a:t>
            </a:fld>
            <a:endParaRPr lang="en-US">
              <a:latin typeface="Arial" pitchFamily="-97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A46C-FF07-A545-AE09-80732E98AF6C}" type="slidenum">
              <a:rPr lang="en-US"/>
              <a:pPr/>
              <a:t>4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B7C49-7820-5A43-B0CB-78C89DD3567F}" type="slidenum">
              <a:rPr lang="en-US"/>
              <a:pPr/>
              <a:t>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E1C08-322F-B64F-81CE-739ED05D9166}" type="slidenum">
              <a:rPr lang="en-US"/>
              <a:pPr/>
              <a:t>6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79569-1B9F-0A4A-AEA5-54A48AFCCF06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C066A-D0DF-6C43-BFAF-6D332CBDA848}" type="slidenum">
              <a:rPr lang="en-US"/>
              <a:pPr/>
              <a:t>9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F1400-CE5C-9640-A7B0-AD9370449DEC}" type="slidenum">
              <a:rPr lang="en-US"/>
              <a:pPr/>
              <a:t>10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09E7-EEC4-C14E-9702-E6F5F758270E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73CF-2527-DB4D-B646-2BA0B6551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16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1.jpeg"/><Relationship Id="rId5" Type="http://schemas.openxmlformats.org/officeDocument/2006/relationships/image" Target="../media/image8.jpeg"/><Relationship Id="rId6" Type="http://schemas.openxmlformats.org/officeDocument/2006/relationships/image" Target="../media/image22.jpeg"/><Relationship Id="rId7" Type="http://schemas.openxmlformats.org/officeDocument/2006/relationships/image" Target="../media/image16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8.jpeg"/><Relationship Id="rId8" Type="http://schemas.openxmlformats.org/officeDocument/2006/relationships/image" Target="../media/image16.jpeg"/><Relationship Id="rId9" Type="http://schemas.openxmlformats.org/officeDocument/2006/relationships/image" Target="../media/image2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1.jpeg"/><Relationship Id="rId5" Type="http://schemas.openxmlformats.org/officeDocument/2006/relationships/image" Target="../media/image8.jpeg"/><Relationship Id="rId6" Type="http://schemas.openxmlformats.org/officeDocument/2006/relationships/image" Target="../media/image16.jpeg"/><Relationship Id="rId7" Type="http://schemas.openxmlformats.org/officeDocument/2006/relationships/image" Target="../media/image24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16.jpeg"/><Relationship Id="rId7" Type="http://schemas.openxmlformats.org/officeDocument/2006/relationships/image" Target="../media/image11.jpeg"/><Relationship Id="rId8" Type="http://schemas.openxmlformats.org/officeDocument/2006/relationships/image" Target="../media/image27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8.jpeg"/><Relationship Id="rId5" Type="http://schemas.openxmlformats.org/officeDocument/2006/relationships/image" Target="../media/image6.jpeg"/><Relationship Id="rId6" Type="http://schemas.openxmlformats.org/officeDocument/2006/relationships/image" Target="../media/image16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8.jpeg"/><Relationship Id="rId5" Type="http://schemas.openxmlformats.org/officeDocument/2006/relationships/image" Target="../media/image8.jpeg"/><Relationship Id="rId6" Type="http://schemas.openxmlformats.org/officeDocument/2006/relationships/image" Target="../media/image29.jpeg"/><Relationship Id="rId7" Type="http://schemas.openxmlformats.org/officeDocument/2006/relationships/image" Target="../media/image16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11.jpeg"/><Relationship Id="rId7" Type="http://schemas.openxmlformats.org/officeDocument/2006/relationships/image" Target="../media/image28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16.jpe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slide" Target="slide9.xml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hyperlink" Target="http://www.ca.gr7math.com/" TargetMode="External"/><Relationship Id="rId10" Type="http://schemas.openxmlformats.org/officeDocument/2006/relationships/image" Target="../media/image36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9.jpeg"/><Relationship Id="rId8" Type="http://schemas.openxmlformats.org/officeDocument/2006/relationships/image" Target="../media/image4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9.jpeg"/><Relationship Id="rId8" Type="http://schemas.openxmlformats.org/officeDocument/2006/relationships/image" Target="../media/image4.jpeg"/><Relationship Id="rId9" Type="http://schemas.openxmlformats.org/officeDocument/2006/relationships/image" Target="../media/image12.png"/><Relationship Id="rId10" Type="http://schemas.openxmlformats.org/officeDocument/2006/relationships/image" Target="../media/image13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jpeg"/><Relationship Id="rId5" Type="http://schemas.openxmlformats.org/officeDocument/2006/relationships/image" Target="../media/image18.jpeg"/><Relationship Id="rId6" Type="http://schemas.openxmlformats.org/officeDocument/2006/relationships/image" Target="../media/image16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9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9-2</a:t>
            </a:r>
            <a:endParaRPr lang="en-US" sz="2800" b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76300" y="1447800"/>
            <a:ext cx="3263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Baskerville"/>
                <a:cs typeface="Baskerville"/>
              </a:rPr>
              <a:t>Use the function for </a:t>
            </a:r>
            <a:r>
              <a:rPr lang="en-US" sz="2800" b="0" dirty="0" err="1" smtClean="0">
                <a:solidFill>
                  <a:schemeClr val="tx1"/>
                </a:solidFill>
                <a:latin typeface="Baskerville"/>
                <a:cs typeface="Baskerville"/>
              </a:rPr>
              <a:t>y</a:t>
            </a:r>
            <a:r>
              <a:rPr lang="en-US" sz="2800" b="0" dirty="0" smtClean="0">
                <a:solidFill>
                  <a:schemeClr val="tx1"/>
                </a:solidFill>
                <a:latin typeface="Baskerville"/>
                <a:cs typeface="Baskerville"/>
              </a:rPr>
              <a:t> (</a:t>
            </a:r>
            <a:r>
              <a:rPr lang="en-US" sz="2800" b="0" dirty="0" err="1" smtClean="0">
                <a:solidFill>
                  <a:schemeClr val="tx1"/>
                </a:solidFill>
                <a:latin typeface="Baskerville"/>
                <a:cs typeface="Baskerville"/>
              </a:rPr>
              <a:t>y</a:t>
            </a:r>
            <a:r>
              <a:rPr lang="en-US" sz="2800" b="0" dirty="0" smtClean="0">
                <a:solidFill>
                  <a:schemeClr val="tx1"/>
                </a:solidFill>
                <a:latin typeface="Baskerville"/>
                <a:cs typeface="Baskerville"/>
              </a:rPr>
              <a:t> = 6 – 3x) &amp; set up a function table.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705600" y="3232428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Answer</a:t>
            </a:r>
            <a:r>
              <a:rPr lang="en-US" dirty="0" smtClean="0">
                <a:solidFill>
                  <a:srgbClr val="00539D"/>
                </a:solidFill>
                <a:latin typeface="Baskerville"/>
                <a:cs typeface="Baskerville"/>
              </a:rPr>
              <a:t>:</a:t>
            </a:r>
            <a:endParaRPr lang="en-US" b="0" dirty="0">
              <a:latin typeface="Baskerville"/>
              <a:cs typeface="Baskerville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038600" y="778153"/>
            <a:ext cx="466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Baskerville"/>
                <a:cs typeface="Baskerville"/>
              </a:rPr>
              <a:t>Graph a Function</a:t>
            </a:r>
          </a:p>
        </p:txBody>
      </p:sp>
      <p:pic>
        <p:nvPicPr>
          <p:cNvPr id="53261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53264" name="Picture 16" descr="11-x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694093"/>
            <a:ext cx="2305050" cy="2482362"/>
          </a:xfrm>
          <a:prstGeom prst="rect">
            <a:avLst/>
          </a:prstGeom>
          <a:noFill/>
        </p:spPr>
      </p:pic>
      <p:pic>
        <p:nvPicPr>
          <p:cNvPr id="53265" name="Picture 17" descr="11-x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5488" y="1544638"/>
            <a:ext cx="4105275" cy="1635125"/>
          </a:xfrm>
          <a:prstGeom prst="rect">
            <a:avLst/>
          </a:prstGeom>
          <a:noFill/>
        </p:spPr>
      </p:pic>
      <p:pic>
        <p:nvPicPr>
          <p:cNvPr id="53266" name="Picture 18" descr="LH_9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988" y="3694093"/>
            <a:ext cx="5789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Choose values for </a:t>
            </a:r>
            <a:r>
              <a:rPr lang="en-US" sz="2800" i="1" dirty="0" err="1" smtClean="0">
                <a:latin typeface="Baskerville"/>
                <a:cs typeface="Baskerville"/>
              </a:rPr>
              <a:t>x</a:t>
            </a:r>
            <a:r>
              <a:rPr lang="en-US" sz="2800" dirty="0" smtClean="0">
                <a:latin typeface="Baskerville"/>
                <a:cs typeface="Baskerville"/>
              </a:rPr>
              <a:t> and substitute them to find </a:t>
            </a:r>
            <a:r>
              <a:rPr lang="en-US" sz="2800" i="1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. </a:t>
            </a:r>
            <a:endParaRPr lang="en-US" sz="2800" dirty="0">
              <a:latin typeface="Baskerville"/>
              <a:cs typeface="Baskerville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07646" y="1990894"/>
            <a:ext cx="750155" cy="1045904"/>
            <a:chOff x="4507646" y="1990894"/>
            <a:chExt cx="750155" cy="1045904"/>
          </a:xfrm>
        </p:grpSpPr>
        <p:sp>
          <p:nvSpPr>
            <p:cNvPr id="15" name="Rectangle 14"/>
            <p:cNvSpPr/>
            <p:nvPr/>
          </p:nvSpPr>
          <p:spPr>
            <a:xfrm>
              <a:off x="4509029" y="1990894"/>
              <a:ext cx="741667" cy="32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16134" y="2358068"/>
              <a:ext cx="741667" cy="32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7646" y="2716424"/>
              <a:ext cx="741667" cy="32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78843" y="2011632"/>
            <a:ext cx="625829" cy="1045904"/>
            <a:chOff x="6978843" y="2011632"/>
            <a:chExt cx="625829" cy="1045904"/>
          </a:xfrm>
        </p:grpSpPr>
        <p:sp>
          <p:nvSpPr>
            <p:cNvPr id="20" name="Rectangle 19"/>
            <p:cNvSpPr/>
            <p:nvPr/>
          </p:nvSpPr>
          <p:spPr>
            <a:xfrm>
              <a:off x="6979997" y="2011632"/>
              <a:ext cx="618748" cy="32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85924" y="2378806"/>
              <a:ext cx="618748" cy="32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78843" y="2737162"/>
              <a:ext cx="618748" cy="320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69242" y="2002096"/>
            <a:ext cx="1663838" cy="1045904"/>
            <a:chOff x="5269242" y="2002096"/>
            <a:chExt cx="1663838" cy="1045904"/>
          </a:xfrm>
        </p:grpSpPr>
        <p:sp>
          <p:nvSpPr>
            <p:cNvPr id="24" name="Rectangle 23"/>
            <p:cNvSpPr/>
            <p:nvPr/>
          </p:nvSpPr>
          <p:spPr>
            <a:xfrm>
              <a:off x="5272310" y="2002096"/>
              <a:ext cx="1645012" cy="320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88068" y="2369270"/>
              <a:ext cx="1645012" cy="320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9242" y="2727626"/>
              <a:ext cx="1645012" cy="320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96200" y="2004084"/>
            <a:ext cx="827141" cy="1045904"/>
            <a:chOff x="7696200" y="2004084"/>
            <a:chExt cx="827141" cy="1045904"/>
          </a:xfrm>
        </p:grpSpPr>
        <p:sp>
          <p:nvSpPr>
            <p:cNvPr id="28" name="Rectangle 27"/>
            <p:cNvSpPr/>
            <p:nvPr/>
          </p:nvSpPr>
          <p:spPr>
            <a:xfrm>
              <a:off x="7697725" y="2004084"/>
              <a:ext cx="817782" cy="320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05559" y="2371258"/>
              <a:ext cx="817782" cy="320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96200" y="2729614"/>
              <a:ext cx="817782" cy="320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"/>
                <a:cs typeface="Baskerville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90600" y="5191780"/>
            <a:ext cx="4801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Lastly, graph the ordered pairs.</a:t>
            </a:r>
            <a:endParaRPr lang="en-US" sz="2800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 autoUpdateAnimBg="0" advAuto="0"/>
      <p:bldP spid="53257" grpId="0" build="p" autoUpdateAnimBg="0"/>
      <p:bldP spid="1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503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Baskerville"/>
                <a:cs typeface="Baskerville"/>
              </a:rPr>
              <a:t>Graph a Function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76300" y="1443335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=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– </a:t>
            </a:r>
            <a:r>
              <a:rPr lang="en-US" sz="2400" b="1" dirty="0" smtClean="0">
                <a:solidFill>
                  <a:srgbClr val="0000FF"/>
                </a:solidFill>
                <a:latin typeface="Baskerville"/>
                <a:cs typeface="Baskerville"/>
              </a:rPr>
              <a:t>3</a:t>
            </a:r>
            <a:endParaRPr lang="en-US" sz="2400" b="1" i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33400" y="2217003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indent="-1485900" algn="l"/>
            <a:r>
              <a:rPr lang="en-US" sz="2400" b="1" u="sng" dirty="0">
                <a:solidFill>
                  <a:srgbClr val="0000FF"/>
                </a:solidFill>
                <a:latin typeface="Baskerville"/>
                <a:cs typeface="Baskerville"/>
              </a:rPr>
              <a:t>Step 1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	Choose some values for </a:t>
            </a:r>
            <a:r>
              <a:rPr lang="en-US" sz="2400" b="0" i="1" dirty="0" err="1">
                <a:solidFill>
                  <a:srgbClr val="000000"/>
                </a:solidFill>
                <a:latin typeface="Baskerville"/>
                <a:cs typeface="Baskerville"/>
              </a:rPr>
              <a:t>x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. Make a function table. Include a column of ordered pairs of the form (</a:t>
            </a:r>
            <a:r>
              <a:rPr lang="en-US" sz="2400" b="0" i="1" dirty="0" err="1">
                <a:solidFill>
                  <a:srgbClr val="000000"/>
                </a:solidFill>
                <a:latin typeface="Baskerville"/>
                <a:cs typeface="Baskerville"/>
              </a:rPr>
              <a:t>x</a:t>
            </a:r>
            <a:r>
              <a:rPr lang="en-US" sz="2400" b="0" i="1" dirty="0">
                <a:solidFill>
                  <a:srgbClr val="000000"/>
                </a:solidFill>
                <a:latin typeface="Baskerville"/>
                <a:cs typeface="Baskerville"/>
              </a:rPr>
              <a:t>, </a:t>
            </a:r>
            <a:r>
              <a:rPr lang="en-US" sz="2400" b="0" i="1" dirty="0" err="1">
                <a:solidFill>
                  <a:srgbClr val="000000"/>
                </a:solidFill>
                <a:latin typeface="Baskerville"/>
                <a:cs typeface="Baskerville"/>
              </a:rPr>
              <a:t>y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).</a:t>
            </a:r>
          </a:p>
        </p:txBody>
      </p:sp>
      <p:pic>
        <p:nvPicPr>
          <p:cNvPr id="5530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5327" name="Picture 31" descr="1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462338"/>
            <a:ext cx="6282100" cy="3167062"/>
          </a:xfrm>
          <a:prstGeom prst="rect">
            <a:avLst/>
          </a:prstGeom>
          <a:noFill/>
        </p:spPr>
      </p:pic>
      <p:pic>
        <p:nvPicPr>
          <p:cNvPr id="55328" name="Picture 32" descr="LH_9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1277" y="5314821"/>
            <a:ext cx="4953000" cy="591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58047" y="5885208"/>
            <a:ext cx="4953000" cy="591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400" y="4139458"/>
            <a:ext cx="4953000" cy="591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55170" y="4709845"/>
            <a:ext cx="4953000" cy="591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build="p" autoUpdateAnimBg="0" advAuto="0"/>
      <p:bldP spid="55302" grpId="0" build="p" autoUpdateAnimBg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4" name="Picture 14" descr="1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3962400"/>
            <a:ext cx="2574925" cy="2541587"/>
          </a:xfrm>
          <a:prstGeom prst="rect">
            <a:avLst/>
          </a:prstGeom>
          <a:noFill/>
        </p:spPr>
      </p:pic>
      <p:pic>
        <p:nvPicPr>
          <p:cNvPr id="56337" name="Picture 17" descr="11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987800"/>
            <a:ext cx="2574925" cy="2541587"/>
          </a:xfrm>
          <a:prstGeom prst="rect">
            <a:avLst/>
          </a:prstGeom>
          <a:noFill/>
        </p:spPr>
      </p:pic>
      <p:pic>
        <p:nvPicPr>
          <p:cNvPr id="56323" name="Picture 3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503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Baskerville"/>
                <a:cs typeface="Baskerville"/>
              </a:rPr>
              <a:t>Graph a Function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76300" y="186672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1143000" algn="l"/>
              </a:tabLst>
            </a:pPr>
            <a:r>
              <a:rPr lang="en-US" sz="2400" b="1" u="sng" dirty="0">
                <a:solidFill>
                  <a:srgbClr val="0000FF"/>
                </a:solidFill>
                <a:latin typeface="Baskerville"/>
                <a:cs typeface="Baskerville"/>
              </a:rPr>
              <a:t>Step 2</a:t>
            </a:r>
            <a:r>
              <a:rPr lang="en-US" sz="2400" b="0" dirty="0" smtClean="0">
                <a:solidFill>
                  <a:srgbClr val="000000"/>
                </a:solidFill>
                <a:latin typeface="Baskerville"/>
                <a:cs typeface="Baskerville"/>
              </a:rPr>
              <a:t>	- Graph 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each ordered pair.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" y="242076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485900" algn="l">
              <a:spcBef>
                <a:spcPct val="0"/>
              </a:spcBef>
            </a:pPr>
            <a:r>
              <a:rPr lang="en-US" sz="2400" b="0" dirty="0" smtClean="0">
                <a:solidFill>
                  <a:srgbClr val="000000"/>
                </a:solidFill>
                <a:latin typeface="Baskerville"/>
                <a:cs typeface="Baskerville"/>
              </a:rPr>
              <a:t>- Draw </a:t>
            </a: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a line that passes through each point.</a:t>
            </a:r>
          </a:p>
        </p:txBody>
      </p:sp>
      <p:pic>
        <p:nvPicPr>
          <p:cNvPr id="56328" name="Picture 8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33400" y="2914472"/>
            <a:ext cx="82795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485900" algn="l">
              <a:spcBef>
                <a:spcPct val="0"/>
              </a:spcBef>
              <a:buClr>
                <a:srgbClr val="FFFFFF"/>
              </a:buClr>
            </a:pPr>
            <a:r>
              <a:rPr lang="en-US" sz="2400" dirty="0" smtClean="0">
                <a:latin typeface="Baskerville"/>
                <a:cs typeface="Baskerville"/>
              </a:rPr>
              <a:t>(</a:t>
            </a:r>
            <a:r>
              <a:rPr lang="en-US" sz="2000" b="0" dirty="0" smtClean="0">
                <a:solidFill>
                  <a:schemeClr val="tx1"/>
                </a:solidFill>
                <a:latin typeface="Baskerville"/>
                <a:cs typeface="Baskerville"/>
              </a:rPr>
              <a:t>Note </a:t>
            </a:r>
            <a:r>
              <a:rPr lang="en-US" sz="2000" b="0" dirty="0">
                <a:solidFill>
                  <a:schemeClr val="tx1"/>
                </a:solidFill>
                <a:latin typeface="Baskerville"/>
                <a:cs typeface="Baskerville"/>
              </a:rPr>
              <a:t>that the ordered pair for any point on this line is a solution of </a:t>
            </a:r>
            <a:r>
              <a:rPr lang="en-US" sz="2000" b="0" i="1" dirty="0" err="1">
                <a:solidFill>
                  <a:schemeClr val="tx1"/>
                </a:solidFill>
                <a:latin typeface="Baskerville"/>
                <a:cs typeface="Baskerville"/>
              </a:rPr>
              <a:t>y</a:t>
            </a:r>
            <a:r>
              <a:rPr lang="en-US" sz="2000" b="0" dirty="0">
                <a:solidFill>
                  <a:schemeClr val="tx1"/>
                </a:solidFill>
                <a:latin typeface="Baskerville"/>
                <a:cs typeface="Baskerville"/>
              </a:rPr>
              <a:t> = </a:t>
            </a:r>
            <a:r>
              <a:rPr lang="en-US" sz="2000" b="0" i="1" dirty="0" err="1">
                <a:solidFill>
                  <a:schemeClr val="tx1"/>
                </a:solidFill>
                <a:latin typeface="Baskerville"/>
                <a:cs typeface="Baskerville"/>
              </a:rPr>
              <a:t>x</a:t>
            </a:r>
            <a:r>
              <a:rPr lang="en-US" sz="2000" b="0" dirty="0">
                <a:solidFill>
                  <a:schemeClr val="tx1"/>
                </a:solidFill>
                <a:latin typeface="Baskerville"/>
                <a:cs typeface="Baskerville"/>
              </a:rPr>
              <a:t> – 3.</a:t>
            </a:r>
            <a:r>
              <a:rPr lang="en-US" sz="2000" b="0" i="1" dirty="0">
                <a:solidFill>
                  <a:schemeClr val="tx1"/>
                </a:solidFill>
                <a:latin typeface="Baskerville"/>
                <a:cs typeface="Baskervill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Baskerville"/>
                <a:cs typeface="Baskerville"/>
              </a:rPr>
              <a:t>The line is the complete graph of the function</a:t>
            </a:r>
            <a:r>
              <a:rPr lang="en-US" sz="2000" b="0" dirty="0" smtClean="0">
                <a:solidFill>
                  <a:schemeClr val="tx1"/>
                </a:solidFill>
                <a:latin typeface="Baskerville"/>
                <a:cs typeface="Baskerville"/>
              </a:rPr>
              <a:t>.)</a:t>
            </a:r>
            <a:endParaRPr lang="en-US" sz="2400" b="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pic>
        <p:nvPicPr>
          <p:cNvPr id="56338" name="Picture 18" descr="LH_9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4" name="Picture 31" descr="11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533400"/>
            <a:ext cx="3174114" cy="160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autoUpdateAnimBg="0" advAuto="0"/>
      <p:bldP spid="56326" grpId="0" build="p" autoUpdateAnimBg="0"/>
      <p:bldP spid="56336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2506663" y="778153"/>
            <a:ext cx="503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Baskerville"/>
                <a:cs typeface="Baskerville"/>
              </a:rPr>
              <a:t>Graph a Function</a:t>
            </a: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828800" indent="-1828800" algn="l"/>
            <a:r>
              <a:rPr lang="en-US" dirty="0">
                <a:solidFill>
                  <a:srgbClr val="00539D"/>
                </a:solidFill>
                <a:latin typeface="Baskerville"/>
                <a:cs typeface="Baskerville"/>
              </a:rPr>
              <a:t>Check</a:t>
            </a:r>
            <a:r>
              <a:rPr lang="en-US" b="0" dirty="0">
                <a:solidFill>
                  <a:srgbClr val="000000"/>
                </a:solidFill>
                <a:latin typeface="Baskerville"/>
                <a:cs typeface="Baskerville"/>
              </a:rPr>
              <a:t>	</a:t>
            </a:r>
            <a:r>
              <a:rPr lang="en-US" b="0" dirty="0">
                <a:solidFill>
                  <a:schemeClr val="tx1"/>
                </a:solidFill>
                <a:latin typeface="Baskerville"/>
                <a:cs typeface="Baskerville"/>
              </a:rPr>
              <a:t>It appears from the graph that (–1, –4) is also a solution. Check this by substitution.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381000" y="2935288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171700" indent="-1828800" algn="l">
              <a:tabLst>
                <a:tab pos="571500" algn="l"/>
                <a:tab pos="800100" algn="l"/>
              </a:tabLst>
            </a:pPr>
            <a:r>
              <a:rPr lang="en-US" b="0" i="1" dirty="0">
                <a:latin typeface="Baskerville"/>
                <a:cs typeface="Baskerville"/>
              </a:rPr>
              <a:t>	</a:t>
            </a:r>
            <a:r>
              <a:rPr lang="en-US" b="0" i="1" dirty="0" err="1">
                <a:solidFill>
                  <a:srgbClr val="339966"/>
                </a:solidFill>
                <a:latin typeface="Baskerville"/>
                <a:cs typeface="Baskerville"/>
              </a:rPr>
              <a:t>y</a:t>
            </a:r>
            <a:r>
              <a:rPr lang="en-US" b="0" dirty="0">
                <a:solidFill>
                  <a:schemeClr val="tx1"/>
                </a:solidFill>
                <a:latin typeface="Baskerville"/>
                <a:cs typeface="Baskerville"/>
              </a:rPr>
              <a:t>	= </a:t>
            </a:r>
            <a:r>
              <a:rPr lang="en-US" b="0" i="1" dirty="0" err="1">
                <a:latin typeface="Baskerville"/>
                <a:cs typeface="Baskerville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Baskerville"/>
                <a:cs typeface="Baskerville"/>
              </a:rPr>
              <a:t> – 3.	Write the function.</a:t>
            </a:r>
          </a:p>
        </p:txBody>
      </p:sp>
      <p:pic>
        <p:nvPicPr>
          <p:cNvPr id="488455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3897313"/>
            <a:ext cx="8077200" cy="398463"/>
            <a:chOff x="336" y="1729"/>
            <a:chExt cx="5088" cy="251"/>
          </a:xfrm>
        </p:grpSpPr>
        <p:sp>
          <p:nvSpPr>
            <p:cNvPr id="488461" name="Text Box 13"/>
            <p:cNvSpPr txBox="1">
              <a:spLocks noChangeArrowheads="1"/>
            </p:cNvSpPr>
            <p:nvPr/>
          </p:nvSpPr>
          <p:spPr bwMode="auto">
            <a:xfrm>
              <a:off x="878" y="1729"/>
              <a:ext cx="1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000">
                  <a:solidFill>
                    <a:schemeClr val="tx1"/>
                  </a:solidFill>
                  <a:latin typeface="Baskerville"/>
                  <a:cs typeface="Baskerville"/>
                </a:rPr>
                <a:t>?</a:t>
              </a:r>
            </a:p>
          </p:txBody>
        </p:sp>
        <p:sp>
          <p:nvSpPr>
            <p:cNvPr id="488462" name="Text Box 14"/>
            <p:cNvSpPr txBox="1">
              <a:spLocks noChangeArrowheads="1"/>
            </p:cNvSpPr>
            <p:nvPr/>
          </p:nvSpPr>
          <p:spPr bwMode="auto">
            <a:xfrm>
              <a:off x="336" y="1747"/>
              <a:ext cx="50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171700" indent="-1828800" algn="l">
                <a:tabLst>
                  <a:tab pos="571500" algn="l"/>
                  <a:tab pos="800100" algn="l"/>
                </a:tabLst>
              </a:pPr>
              <a:r>
                <a:rPr lang="en-US" b="0" dirty="0">
                  <a:solidFill>
                    <a:srgbClr val="339966"/>
                  </a:solidFill>
                  <a:latin typeface="Baskerville"/>
                  <a:cs typeface="Baskerville"/>
                </a:rPr>
                <a:t>–4</a:t>
              </a:r>
              <a:r>
                <a:rPr lang="en-US" b="0" dirty="0">
                  <a:solidFill>
                    <a:schemeClr val="tx1"/>
                  </a:solidFill>
                  <a:latin typeface="Baskerville"/>
                  <a:cs typeface="Baskerville"/>
                </a:rPr>
                <a:t>	= </a:t>
              </a:r>
              <a:r>
                <a:rPr lang="en-US" b="0" dirty="0">
                  <a:latin typeface="Baskerville"/>
                  <a:cs typeface="Baskerville"/>
                </a:rPr>
                <a:t>–1</a:t>
              </a:r>
              <a:r>
                <a:rPr lang="en-US" b="0" dirty="0">
                  <a:solidFill>
                    <a:schemeClr val="tx1"/>
                  </a:solidFill>
                  <a:latin typeface="Baskerville"/>
                  <a:cs typeface="Baskerville"/>
                </a:rPr>
                <a:t> – 3	Replace </a:t>
              </a:r>
              <a:r>
                <a:rPr lang="en-US" b="0" i="1" dirty="0" err="1">
                  <a:solidFill>
                    <a:schemeClr val="tx1"/>
                  </a:solidFill>
                  <a:latin typeface="Baskerville"/>
                  <a:cs typeface="Baskerville"/>
                </a:rPr>
                <a:t>x</a:t>
              </a:r>
              <a:r>
                <a:rPr lang="en-US" b="0" dirty="0">
                  <a:solidFill>
                    <a:schemeClr val="tx1"/>
                  </a:solidFill>
                  <a:latin typeface="Baskerville"/>
                  <a:cs typeface="Baskerville"/>
                </a:rPr>
                <a:t> with –1 and </a:t>
              </a:r>
              <a:r>
                <a:rPr lang="en-US" b="0" i="1" dirty="0" err="1">
                  <a:solidFill>
                    <a:schemeClr val="tx1"/>
                  </a:solidFill>
                  <a:latin typeface="Baskerville"/>
                  <a:cs typeface="Baskerville"/>
                </a:rPr>
                <a:t>y</a:t>
              </a:r>
              <a:r>
                <a:rPr lang="en-US" b="0" dirty="0">
                  <a:solidFill>
                    <a:schemeClr val="tx1"/>
                  </a:solidFill>
                  <a:latin typeface="Baskerville"/>
                  <a:cs typeface="Baskerville"/>
                </a:rPr>
                <a:t> with –4.</a:t>
              </a:r>
              <a:endParaRPr lang="en-US" b="0" dirty="0">
                <a:solidFill>
                  <a:srgbClr val="000000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4916487"/>
            <a:ext cx="4191000" cy="404812"/>
            <a:chOff x="336" y="2041"/>
            <a:chExt cx="5088" cy="255"/>
          </a:xfrm>
        </p:grpSpPr>
        <p:sp>
          <p:nvSpPr>
            <p:cNvPr id="488460" name="Text Box 12"/>
            <p:cNvSpPr txBox="1">
              <a:spLocks noChangeArrowheads="1"/>
            </p:cNvSpPr>
            <p:nvPr/>
          </p:nvSpPr>
          <p:spPr bwMode="auto">
            <a:xfrm>
              <a:off x="1264" y="206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latin typeface="Baskerville"/>
                  <a:cs typeface="Baskerville"/>
                  <a:sym typeface="Wingdings" pitchFamily="-97" charset="2"/>
                </a:rPr>
                <a:t></a:t>
              </a:r>
            </a:p>
          </p:txBody>
        </p:sp>
        <p:sp>
          <p:nvSpPr>
            <p:cNvPr id="488463" name="Text Box 15"/>
            <p:cNvSpPr txBox="1">
              <a:spLocks noChangeArrowheads="1"/>
            </p:cNvSpPr>
            <p:nvPr/>
          </p:nvSpPr>
          <p:spPr bwMode="auto">
            <a:xfrm>
              <a:off x="336" y="2041"/>
              <a:ext cx="50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171700" indent="-1828800" algn="l">
                <a:tabLst>
                  <a:tab pos="571500" algn="l"/>
                  <a:tab pos="800100" algn="l"/>
                </a:tabLst>
              </a:pPr>
              <a:r>
                <a:rPr lang="en-US" b="0" dirty="0">
                  <a:solidFill>
                    <a:schemeClr val="tx1"/>
                  </a:solidFill>
                  <a:latin typeface="Baskerville"/>
                  <a:cs typeface="Baskerville"/>
                </a:rPr>
                <a:t>–4</a:t>
              </a:r>
              <a:r>
                <a:rPr lang="en-US" b="0" dirty="0" smtClean="0">
                  <a:solidFill>
                    <a:schemeClr val="tx1"/>
                  </a:solidFill>
                  <a:latin typeface="Baskerville"/>
                  <a:cs typeface="Baskerville"/>
                </a:rPr>
                <a:t>	= –</a:t>
              </a:r>
              <a:r>
                <a:rPr lang="en-US" b="0" dirty="0">
                  <a:solidFill>
                    <a:schemeClr val="tx1"/>
                  </a:solidFill>
                  <a:latin typeface="Baskerville"/>
                  <a:cs typeface="Baskerville"/>
                </a:rPr>
                <a:t>4	Simplify.</a:t>
              </a:r>
            </a:p>
          </p:txBody>
        </p:sp>
      </p:grpSp>
      <p:pic>
        <p:nvPicPr>
          <p:cNvPr id="488466" name="Picture 18" descr="LH_9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pic>
        <p:nvPicPr>
          <p:cNvPr id="16" name="Picture 17" descr="11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75" y="3657600"/>
            <a:ext cx="2574925" cy="2541587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4572003" y="3352800"/>
            <a:ext cx="4038597" cy="990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build="p" autoUpdateAnimBg="0" advAuto="0"/>
      <p:bldP spid="48845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14800" y="2438400"/>
            <a:ext cx="4876800" cy="3581400"/>
            <a:chOff x="2592" y="1536"/>
            <a:chExt cx="3072" cy="2256"/>
          </a:xfrm>
        </p:grpSpPr>
        <p:pic>
          <p:nvPicPr>
            <p:cNvPr id="58381" name="Picture 13" descr="11-8"/>
            <p:cNvPicPr>
              <a:picLocks noChangeAspect="1" noChangeArrowheads="1"/>
            </p:cNvPicPr>
            <p:nvPr/>
          </p:nvPicPr>
          <p:blipFill>
            <a:blip r:embed="rId4"/>
            <a:srcRect l="7143" r="50874"/>
            <a:stretch>
              <a:fillRect/>
            </a:stretch>
          </p:blipFill>
          <p:spPr bwMode="auto">
            <a:xfrm>
              <a:off x="2880" y="1536"/>
              <a:ext cx="1152" cy="2256"/>
            </a:xfrm>
            <a:prstGeom prst="rect">
              <a:avLst/>
            </a:prstGeom>
            <a:noFill/>
          </p:spPr>
        </p:pic>
        <p:sp>
          <p:nvSpPr>
            <p:cNvPr id="58391" name="Rectangle 23"/>
            <p:cNvSpPr>
              <a:spLocks noChangeArrowheads="1"/>
            </p:cNvSpPr>
            <p:nvPr/>
          </p:nvSpPr>
          <p:spPr bwMode="auto">
            <a:xfrm>
              <a:off x="2592" y="1594"/>
              <a:ext cx="3072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463800" indent="-2463800" algn="l">
                <a:buFontTx/>
                <a:buAutoNum type="alphaUcPeriod"/>
              </a:pPr>
              <a:r>
                <a:rPr lang="en-US" dirty="0" smtClean="0">
                  <a:solidFill>
                    <a:srgbClr val="00539D"/>
                  </a:solidFill>
                  <a:latin typeface="Baskerville"/>
                  <a:cs typeface="Baskerville"/>
                </a:rPr>
                <a:t>    B</a:t>
              </a:r>
              <a:r>
                <a:rPr lang="en-US" dirty="0">
                  <a:solidFill>
                    <a:srgbClr val="00539D"/>
                  </a:solidFill>
                  <a:latin typeface="Baskerville"/>
                  <a:cs typeface="Baskerville"/>
                </a:rPr>
                <a:t>.</a:t>
              </a:r>
            </a:p>
            <a:p>
              <a:pPr marL="2463800" indent="-2463800" algn="l">
                <a:buFontTx/>
                <a:buAutoNum type="alphaUcPeriod"/>
              </a:pPr>
              <a:endParaRPr lang="en-US" dirty="0">
                <a:solidFill>
                  <a:srgbClr val="00539D"/>
                </a:solidFill>
                <a:latin typeface="Baskerville"/>
                <a:cs typeface="Baskerville"/>
              </a:endParaRPr>
            </a:p>
            <a:p>
              <a:pPr marL="2463800" indent="-2463800" algn="l"/>
              <a:endParaRPr lang="en-US" dirty="0">
                <a:solidFill>
                  <a:srgbClr val="00539D"/>
                </a:solidFill>
                <a:latin typeface="Baskerville"/>
                <a:cs typeface="Baskerville"/>
              </a:endParaRPr>
            </a:p>
            <a:p>
              <a:pPr marL="2463800" indent="-2463800" algn="l"/>
              <a:endParaRPr lang="en-US" dirty="0" smtClean="0">
                <a:solidFill>
                  <a:srgbClr val="00539D"/>
                </a:solidFill>
                <a:latin typeface="Baskerville"/>
                <a:cs typeface="Baskerville"/>
              </a:endParaRPr>
            </a:p>
            <a:p>
              <a:pPr marL="2463800" indent="-2463800" algn="l"/>
              <a:endParaRPr lang="en-US" dirty="0" smtClean="0">
                <a:solidFill>
                  <a:srgbClr val="00539D"/>
                </a:solidFill>
                <a:latin typeface="Baskerville"/>
                <a:cs typeface="Baskerville"/>
              </a:endParaRPr>
            </a:p>
            <a:p>
              <a:pPr marL="2463800" indent="-2463800" algn="l"/>
              <a:endParaRPr lang="en-US" dirty="0" smtClean="0">
                <a:solidFill>
                  <a:srgbClr val="00539D"/>
                </a:solidFill>
                <a:latin typeface="Baskerville"/>
                <a:cs typeface="Baskerville"/>
              </a:endParaRPr>
            </a:p>
            <a:p>
              <a:pPr marL="2463800" indent="-2463800" algn="l"/>
              <a:endParaRPr lang="en-US" dirty="0" smtClean="0">
                <a:solidFill>
                  <a:srgbClr val="00539D"/>
                </a:solidFill>
                <a:latin typeface="Baskerville"/>
                <a:cs typeface="Baskerville"/>
              </a:endParaRPr>
            </a:p>
            <a:p>
              <a:pPr marL="2463800" indent="-2463800" algn="l"/>
              <a:r>
                <a:rPr lang="en-US" dirty="0" smtClean="0">
                  <a:solidFill>
                    <a:srgbClr val="00539D"/>
                  </a:solidFill>
                  <a:latin typeface="Baskerville"/>
                  <a:cs typeface="Baskerville"/>
                </a:rPr>
                <a:t>C</a:t>
              </a:r>
              <a:r>
                <a:rPr lang="en-US" dirty="0">
                  <a:solidFill>
                    <a:srgbClr val="00539D"/>
                  </a:solidFill>
                  <a:latin typeface="Baskerville"/>
                  <a:cs typeface="Baskerville"/>
                </a:rPr>
                <a:t>.</a:t>
              </a:r>
              <a:r>
                <a:rPr lang="en-US" dirty="0" smtClean="0">
                  <a:solidFill>
                    <a:srgbClr val="00539D"/>
                  </a:solidFill>
                  <a:latin typeface="Baskerville"/>
                  <a:cs typeface="Baskerville"/>
                </a:rPr>
                <a:t>	    D</a:t>
              </a:r>
              <a:r>
                <a:rPr lang="en-US" dirty="0">
                  <a:solidFill>
                    <a:srgbClr val="00539D"/>
                  </a:solidFill>
                  <a:latin typeface="Baskerville"/>
                  <a:cs typeface="Baskerville"/>
                </a:rPr>
                <a:t>.</a:t>
              </a:r>
            </a:p>
          </p:txBody>
        </p:sp>
        <p:pic>
          <p:nvPicPr>
            <p:cNvPr id="58392" name="Picture 24" descr="11-8"/>
            <p:cNvPicPr>
              <a:picLocks noChangeAspect="1" noChangeArrowheads="1"/>
            </p:cNvPicPr>
            <p:nvPr/>
          </p:nvPicPr>
          <p:blipFill>
            <a:blip r:embed="rId4"/>
            <a:srcRect l="60495"/>
            <a:stretch>
              <a:fillRect/>
            </a:stretch>
          </p:blipFill>
          <p:spPr bwMode="auto">
            <a:xfrm>
              <a:off x="4440" y="1536"/>
              <a:ext cx="1084" cy="2256"/>
            </a:xfrm>
            <a:prstGeom prst="rect">
              <a:avLst/>
            </a:prstGeom>
            <a:noFill/>
          </p:spPr>
        </p:pic>
      </p:grp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6752843" y="4433887"/>
            <a:ext cx="404812" cy="404813"/>
          </a:xfrm>
          <a:prstGeom prst="ellipse">
            <a:avLst/>
          </a:prstGeom>
          <a:solidFill>
            <a:srgbClr val="FFCC00">
              <a:alpha val="50000"/>
            </a:srgbClr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76300" y="1269112"/>
            <a:ext cx="796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Which line graphed below best represents the table of values for the ordered pairs (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)?</a:t>
            </a:r>
          </a:p>
        </p:txBody>
      </p:sp>
      <p:pic>
        <p:nvPicPr>
          <p:cNvPr id="58383" name="Picture 15" descr="11-x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079750"/>
            <a:ext cx="2808288" cy="2787650"/>
          </a:xfrm>
          <a:prstGeom prst="rect">
            <a:avLst/>
          </a:prstGeom>
          <a:noFill/>
        </p:spPr>
      </p:pic>
      <p:pic>
        <p:nvPicPr>
          <p:cNvPr id="58394" name="Picture 26" descr="LH_9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8376" name="Picture 8" descr="Exampl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347477"/>
            <a:ext cx="457200" cy="457200"/>
          </a:xfrm>
          <a:prstGeom prst="rect">
            <a:avLst/>
          </a:prstGeom>
          <a:noFill/>
        </p:spPr>
      </p:pic>
      <p:pic>
        <p:nvPicPr>
          <p:cNvPr id="58399" name="Picture 31" descr="CAStdE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8373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4038600" y="3055877"/>
            <a:ext cx="4801782" cy="2125723"/>
            <a:chOff x="4038600" y="2667000"/>
            <a:chExt cx="4801782" cy="2125723"/>
          </a:xfrm>
        </p:grpSpPr>
        <p:sp>
          <p:nvSpPr>
            <p:cNvPr id="25" name="Rectangle 24"/>
            <p:cNvSpPr/>
            <p:nvPr/>
          </p:nvSpPr>
          <p:spPr>
            <a:xfrm>
              <a:off x="4038600" y="2667000"/>
              <a:ext cx="952500" cy="52298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91100" y="2667000"/>
              <a:ext cx="1730907" cy="52620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34700" y="2667000"/>
              <a:ext cx="952500" cy="52298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97781" y="2671452"/>
              <a:ext cx="1122309" cy="5138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50930" y="3200400"/>
              <a:ext cx="954720" cy="1587871"/>
              <a:chOff x="4050930" y="3200400"/>
              <a:chExt cx="954720" cy="158787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53150" y="3200400"/>
                <a:ext cx="952500" cy="522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53150" y="3733800"/>
                <a:ext cx="952500" cy="522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050930" y="4265289"/>
                <a:ext cx="952500" cy="522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992210" y="3189270"/>
              <a:ext cx="1730907" cy="5262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96650" y="3721471"/>
              <a:ext cx="1730907" cy="5262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92210" y="4262063"/>
              <a:ext cx="1730907" cy="5262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729150" y="3200400"/>
              <a:ext cx="954720" cy="1587871"/>
              <a:chOff x="4050930" y="3200400"/>
              <a:chExt cx="954720" cy="1587871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053150" y="3200400"/>
                <a:ext cx="952500" cy="522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53150" y="3733800"/>
                <a:ext cx="952500" cy="522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050930" y="4265289"/>
                <a:ext cx="952500" cy="522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86573" y="3193722"/>
              <a:ext cx="1153809" cy="1599001"/>
              <a:chOff x="5144610" y="3341670"/>
              <a:chExt cx="1735347" cy="1599001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144610" y="3341670"/>
                <a:ext cx="1730907" cy="5262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149050" y="3873871"/>
                <a:ext cx="1730907" cy="5262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144610" y="4414463"/>
                <a:ext cx="1730907" cy="5262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279" name="TPQuestion"/>
          <p:cNvSpPr>
            <a:spLocks noChangeArrowheads="1"/>
          </p:cNvSpPr>
          <p:nvPr/>
        </p:nvSpPr>
        <p:spPr bwMode="auto">
          <a:xfrm>
            <a:off x="533400" y="1295400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BAKE SALE</a:t>
            </a:r>
            <a:r>
              <a:rPr lang="en-US" sz="2000" b="1" dirty="0">
                <a:solidFill>
                  <a:srgbClr val="00539D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During a bake sale, a plate of brownies is sold for $2 and a plate of cookies is sold for $1. Graph the function 2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 + </a:t>
            </a:r>
            <a:r>
              <a:rPr lang="en-US" sz="2000" b="1" i="1" dirty="0" err="1">
                <a:solidFill>
                  <a:srgbClr val="0000FF"/>
                </a:solidFill>
              </a:rPr>
              <a:t>y</a:t>
            </a:r>
            <a:r>
              <a:rPr lang="en-US" sz="2000" b="1" dirty="0">
                <a:solidFill>
                  <a:srgbClr val="0000FF"/>
                </a:solidFill>
              </a:rPr>
              <a:t> = 4 to find how many plates of brownies and cookies Craig can buy with $4.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4280" name="Picture 8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4281" name="Picture 9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pic>
        <p:nvPicPr>
          <p:cNvPr id="54287" name="Picture 15" descr="LH_9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2900" y="3494782"/>
            <a:ext cx="323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 by making a function </a:t>
            </a:r>
            <a:r>
              <a:rPr lang="en-US" sz="3200" dirty="0" smtClean="0"/>
              <a:t>table: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038600" y="3143745"/>
            <a:ext cx="3657600" cy="369332"/>
            <a:chOff x="4038600" y="2754868"/>
            <a:chExt cx="3657600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4038600" y="2754868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3700" y="2754868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810500" y="314374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 X, Y 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0" y="314374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2x + </a:t>
            </a:r>
            <a:r>
              <a:rPr lang="en-US" dirty="0" err="1" smtClean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 = 4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utoUpdateAnimBg="0"/>
      <p:bldP spid="23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Graph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2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57352" name="Picture 8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7353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743869" y="3048000"/>
            <a:ext cx="2382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	</a:t>
            </a:r>
          </a:p>
        </p:txBody>
      </p:sp>
      <p:pic>
        <p:nvPicPr>
          <p:cNvPr id="57360" name="Picture 16" descr="11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2971800"/>
            <a:ext cx="3005138" cy="2965450"/>
          </a:xfrm>
          <a:prstGeom prst="rect">
            <a:avLst/>
          </a:prstGeom>
          <a:noFill/>
        </p:spPr>
      </p:pic>
      <p:pic>
        <p:nvPicPr>
          <p:cNvPr id="57361" name="Picture 17" descr="LH_9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utoUpdateAnimBg="0"/>
      <p:bldP spid="5735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3589338" y="30353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TPQuestion"/>
          <p:cNvSpPr>
            <a:spLocks noChangeArrowheads="1"/>
          </p:cNvSpPr>
          <p:nvPr/>
        </p:nvSpPr>
        <p:spPr bwMode="auto">
          <a:xfrm>
            <a:off x="533400" y="1504950"/>
            <a:ext cx="508317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Which line graphed below best represents the table of values for the ordered pairs (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)?</a:t>
            </a:r>
          </a:p>
        </p:txBody>
      </p:sp>
      <p:pic>
        <p:nvPicPr>
          <p:cNvPr id="6042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042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00125" y="3030538"/>
            <a:ext cx="4665663" cy="3522662"/>
            <a:chOff x="630" y="1324"/>
            <a:chExt cx="2939" cy="2219"/>
          </a:xfrm>
        </p:grpSpPr>
        <p:sp>
          <p:nvSpPr>
            <p:cNvPr id="6042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0" y="1324"/>
              <a:ext cx="2939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571750" algn="l"/>
                </a:tabLst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A.		B.</a:t>
              </a:r>
              <a:r>
                <a:rPr lang="pt-BR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571750" algn="l"/>
                </a:tabLst>
              </a:pPr>
              <a:endParaRPr lang="pt-BR" dirty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571750" algn="l"/>
                </a:tabLst>
              </a:pPr>
              <a:endParaRPr lang="pt-BR" dirty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571750" algn="l"/>
                </a:tabLst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C.		D.</a:t>
              </a:r>
              <a:r>
                <a:rPr lang="pt-BR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60429" name="Picture 13" descr="11-9"/>
            <p:cNvPicPr>
              <a:picLocks noChangeAspect="1" noChangeArrowheads="1"/>
            </p:cNvPicPr>
            <p:nvPr/>
          </p:nvPicPr>
          <p:blipFill>
            <a:blip r:embed="rId8"/>
            <a:srcRect l="60516" t="53175"/>
            <a:stretch>
              <a:fillRect/>
            </a:stretch>
          </p:blipFill>
          <p:spPr bwMode="auto">
            <a:xfrm>
              <a:off x="2540" y="2659"/>
              <a:ext cx="907" cy="884"/>
            </a:xfrm>
            <a:prstGeom prst="rect">
              <a:avLst/>
            </a:prstGeom>
            <a:noFill/>
          </p:spPr>
        </p:pic>
        <p:pic>
          <p:nvPicPr>
            <p:cNvPr id="60430" name="Picture 14" descr="11-9"/>
            <p:cNvPicPr>
              <a:picLocks noChangeAspect="1" noChangeArrowheads="1"/>
            </p:cNvPicPr>
            <p:nvPr/>
          </p:nvPicPr>
          <p:blipFill>
            <a:blip r:embed="rId8"/>
            <a:srcRect l="5853" t="53175" r="53142"/>
            <a:stretch>
              <a:fillRect/>
            </a:stretch>
          </p:blipFill>
          <p:spPr bwMode="auto">
            <a:xfrm>
              <a:off x="961" y="2659"/>
              <a:ext cx="942" cy="884"/>
            </a:xfrm>
            <a:prstGeom prst="rect">
              <a:avLst/>
            </a:prstGeom>
            <a:noFill/>
          </p:spPr>
        </p:pic>
        <p:pic>
          <p:nvPicPr>
            <p:cNvPr id="60431" name="Picture 15" descr="11-9"/>
            <p:cNvPicPr>
              <a:picLocks noChangeAspect="1" noChangeArrowheads="1"/>
            </p:cNvPicPr>
            <p:nvPr/>
          </p:nvPicPr>
          <p:blipFill>
            <a:blip r:embed="rId8"/>
            <a:srcRect l="60516" b="50000"/>
            <a:stretch>
              <a:fillRect/>
            </a:stretch>
          </p:blipFill>
          <p:spPr bwMode="auto">
            <a:xfrm>
              <a:off x="2525" y="1369"/>
              <a:ext cx="907" cy="944"/>
            </a:xfrm>
            <a:prstGeom prst="rect">
              <a:avLst/>
            </a:prstGeom>
            <a:noFill/>
          </p:spPr>
        </p:pic>
        <p:pic>
          <p:nvPicPr>
            <p:cNvPr id="60432" name="Picture 16" descr="11-9"/>
            <p:cNvPicPr>
              <a:picLocks noChangeAspect="1" noChangeArrowheads="1"/>
            </p:cNvPicPr>
            <p:nvPr/>
          </p:nvPicPr>
          <p:blipFill>
            <a:blip r:embed="rId8"/>
            <a:srcRect l="5853" r="52483" b="52373"/>
            <a:stretch>
              <a:fillRect/>
            </a:stretch>
          </p:blipFill>
          <p:spPr bwMode="auto">
            <a:xfrm>
              <a:off x="961" y="1369"/>
              <a:ext cx="957" cy="899"/>
            </a:xfrm>
            <a:prstGeom prst="rect">
              <a:avLst/>
            </a:prstGeom>
            <a:noFill/>
          </p:spPr>
        </p:pic>
      </p:grpSp>
      <p:pic>
        <p:nvPicPr>
          <p:cNvPr id="60436" name="Picture 20" descr="11-x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6975" y="1447800"/>
            <a:ext cx="2714625" cy="2694300"/>
          </a:xfrm>
          <a:prstGeom prst="rect">
            <a:avLst/>
          </a:prstGeom>
          <a:noFill/>
        </p:spPr>
      </p:pic>
      <p:pic>
        <p:nvPicPr>
          <p:cNvPr id="60437" name="Picture 21" descr="LH_9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7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6758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67594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67595" name="Picture 11" descr="Math NAV-Online">
            <a:hlinkClick r:id="rId9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5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19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D</a:t>
            </a:r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1037678" y="490630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956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Symbol" pitchFamily="-97" charset="2"/>
              </a:rPr>
              <a:t>25 mi</a:t>
            </a:r>
            <a:r>
              <a:rPr lang="en-US" sz="2400" baseline="40000" dirty="0">
                <a:solidFill>
                  <a:schemeClr val="tx1"/>
                </a:solidFill>
                <a:sym typeface="Symbol" pitchFamily="-97" charset="2"/>
              </a:rPr>
              <a:t>2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Symbol" pitchFamily="-97" charset="2"/>
              </a:rPr>
              <a:t>36 mi</a:t>
            </a:r>
            <a:r>
              <a:rPr lang="en-US" sz="2400" baseline="40000" dirty="0">
                <a:solidFill>
                  <a:schemeClr val="tx1"/>
                </a:solidFill>
                <a:sym typeface="Symbol" pitchFamily="-97" charset="2"/>
              </a:rPr>
              <a:t>2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Symbol" pitchFamily="-97" charset="2"/>
              </a:rPr>
              <a:t>67 mi</a:t>
            </a:r>
            <a:r>
              <a:rPr lang="en-US" sz="2400" baseline="40000" dirty="0">
                <a:solidFill>
                  <a:schemeClr val="tx1"/>
                </a:solidFill>
                <a:sym typeface="Symbol" pitchFamily="-97" charset="2"/>
              </a:rPr>
              <a:t>2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Symbol" pitchFamily="-97" charset="2"/>
              </a:rPr>
              <a:t>74 mi</a:t>
            </a:r>
            <a:r>
              <a:rPr lang="en-US" sz="2400" baseline="40000" dirty="0">
                <a:solidFill>
                  <a:schemeClr val="tx1"/>
                </a:solidFill>
                <a:sym typeface="Symbol" pitchFamily="-97" charset="2"/>
              </a:rPr>
              <a:t>2</a:t>
            </a:r>
            <a:endParaRPr lang="pt-BR" sz="2400" baseline="40000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202759" name="TPQuestion"/>
          <p:cNvSpPr>
            <a:spLocks noChangeArrowheads="1"/>
          </p:cNvSpPr>
          <p:nvPr/>
        </p:nvSpPr>
        <p:spPr bwMode="auto">
          <a:xfrm>
            <a:off x="381000" y="1657350"/>
            <a:ext cx="606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area of the figure shown. Round to the nearest tenth if necessary.</a:t>
            </a:r>
          </a:p>
        </p:txBody>
      </p:sp>
      <p:sp>
        <p:nvSpPr>
          <p:cNvPr id="33076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7-3)</a:t>
            </a:r>
          </a:p>
        </p:txBody>
      </p:sp>
      <p:pic>
        <p:nvPicPr>
          <p:cNvPr id="330768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72" name="Picture 20" descr="5m_7_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6875" y="1295400"/>
            <a:ext cx="1873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  <p:bldP spid="202758" grpId="0" autoUpdateAnimBg="0"/>
      <p:bldP spid="2027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8" name="Picture 19" descr="Ch07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  <a:ea typeface="ＭＳ Ｐゴシック" pitchFamily="-97" charset="-128"/>
                <a:cs typeface="ＭＳ Ｐゴシック" pitchFamily="-97" charset="-128"/>
              </a:rPr>
              <a:t>D</a:t>
            </a: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061445" y="48529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48000"/>
            <a:ext cx="27908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Symbol" pitchFamily="-97" charset="2"/>
              </a:rPr>
              <a:t>25.5 cm</a:t>
            </a:r>
            <a:r>
              <a:rPr lang="fr-FR" sz="2400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  <a:r>
              <a:rPr lang="en-US" sz="2400" b="0" dirty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Symbol" pitchFamily="-97" charset="2"/>
              </a:rPr>
              <a:t>51 cm</a:t>
            </a:r>
            <a:r>
              <a:rPr lang="fr-FR" sz="2400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Symbol" pitchFamily="-97" charset="2"/>
              </a:rPr>
              <a:t>76.5 cm</a:t>
            </a:r>
            <a:r>
              <a:rPr lang="fr-FR" sz="2400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Symbol" pitchFamily="-97" charset="2"/>
              </a:rPr>
              <a:t>153 cm</a:t>
            </a:r>
            <a:r>
              <a:rPr lang="fr-FR" sz="2400" baseline="40000" dirty="0">
                <a:solidFill>
                  <a:schemeClr val="tx1"/>
                </a:solidFill>
                <a:sym typeface="Symbol" pitchFamily="-97" charset="2"/>
              </a:rPr>
              <a:t>3</a:t>
            </a:r>
            <a:endParaRPr lang="pt-BR" sz="2400" baseline="40000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215047" name="TPQuestion"/>
          <p:cNvSpPr>
            <a:spLocks noChangeArrowheads="1"/>
          </p:cNvSpPr>
          <p:nvPr/>
        </p:nvSpPr>
        <p:spPr bwMode="auto">
          <a:xfrm>
            <a:off x="685800" y="165735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Find the volume of the given solid. Round to the nearest tenth if necessary.</a:t>
            </a:r>
          </a:p>
        </p:txBody>
      </p:sp>
      <p:sp>
        <p:nvSpPr>
          <p:cNvPr id="349199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7-5)</a:t>
            </a:r>
          </a:p>
        </p:txBody>
      </p:sp>
      <p:pic>
        <p:nvPicPr>
          <p:cNvPr id="349200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0" name="Picture 20" descr="5m_7_6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1685925"/>
            <a:ext cx="2495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Example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  <p:bldP spid="215046" grpId="0" autoUpdateAnimBg="0"/>
      <p:bldP spid="2150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84" name="Picture 3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7185" name="Picture 33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71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027268" y="333038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Solve 4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b="1" dirty="0">
                <a:solidFill>
                  <a:srgbClr val="0000FF"/>
                </a:solidFill>
              </a:rPr>
              <a:t> + 5 = 25. Then check your solution. </a:t>
            </a:r>
          </a:p>
        </p:txBody>
      </p:sp>
      <p:pic>
        <p:nvPicPr>
          <p:cNvPr id="177174" name="Picture 22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Chapter 8)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66800" y="2184400"/>
            <a:ext cx="2790825" cy="3478213"/>
            <a:chOff x="672" y="1376"/>
            <a:chExt cx="1758" cy="2191"/>
          </a:xfrm>
        </p:grpSpPr>
        <p:sp>
          <p:nvSpPr>
            <p:cNvPr id="17715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B</a:t>
              </a: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3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C</a:t>
              </a: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D</a:t>
              </a: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>
                <a:solidFill>
                  <a:schemeClr val="tx1"/>
                </a:solidFill>
                <a:sym typeface="Symbol" pitchFamily="-97" charset="2"/>
              </a:endParaRPr>
            </a:p>
          </p:txBody>
        </p:sp>
        <p:pic>
          <p:nvPicPr>
            <p:cNvPr id="177179" name="Picture 27" descr="m3_269"/>
            <p:cNvPicPr>
              <a:picLocks noChangeAspect="1" noChangeArrowheads="1"/>
            </p:cNvPicPr>
            <p:nvPr/>
          </p:nvPicPr>
          <p:blipFill>
            <a:blip r:embed="rId9"/>
            <a:srcRect t="29378" r="88142" b="62695"/>
            <a:stretch>
              <a:fillRect/>
            </a:stretch>
          </p:blipFill>
          <p:spPr bwMode="auto">
            <a:xfrm>
              <a:off x="1060" y="3227"/>
              <a:ext cx="454" cy="340"/>
            </a:xfrm>
            <a:prstGeom prst="rect">
              <a:avLst/>
            </a:prstGeom>
            <a:noFill/>
          </p:spPr>
        </p:pic>
        <p:pic>
          <p:nvPicPr>
            <p:cNvPr id="177180" name="Picture 28" descr="m3_269"/>
            <p:cNvPicPr>
              <a:picLocks noChangeAspect="1" noChangeArrowheads="1"/>
            </p:cNvPicPr>
            <p:nvPr/>
          </p:nvPicPr>
          <p:blipFill>
            <a:blip r:embed="rId9"/>
            <a:srcRect t="17743" r="88142" b="70622"/>
            <a:stretch>
              <a:fillRect/>
            </a:stretch>
          </p:blipFill>
          <p:spPr bwMode="auto">
            <a:xfrm>
              <a:off x="1060" y="2529"/>
              <a:ext cx="454" cy="499"/>
            </a:xfrm>
            <a:prstGeom prst="rect">
              <a:avLst/>
            </a:prstGeom>
            <a:noFill/>
          </p:spPr>
        </p:pic>
        <p:pic>
          <p:nvPicPr>
            <p:cNvPr id="177181" name="Picture 29" descr="m3_269"/>
            <p:cNvPicPr>
              <a:picLocks noChangeAspect="1" noChangeArrowheads="1"/>
            </p:cNvPicPr>
            <p:nvPr/>
          </p:nvPicPr>
          <p:blipFill>
            <a:blip r:embed="rId9"/>
            <a:srcRect t="11937" r="88142" b="82257"/>
            <a:stretch>
              <a:fillRect/>
            </a:stretch>
          </p:blipFill>
          <p:spPr bwMode="auto">
            <a:xfrm>
              <a:off x="1060" y="2098"/>
              <a:ext cx="454" cy="249"/>
            </a:xfrm>
            <a:prstGeom prst="rect">
              <a:avLst/>
            </a:prstGeom>
            <a:noFill/>
          </p:spPr>
        </p:pic>
        <p:pic>
          <p:nvPicPr>
            <p:cNvPr id="177182" name="Picture 30" descr="m3_269"/>
            <p:cNvPicPr>
              <a:picLocks noChangeAspect="1" noChangeArrowheads="1"/>
            </p:cNvPicPr>
            <p:nvPr/>
          </p:nvPicPr>
          <p:blipFill>
            <a:blip r:embed="rId9"/>
            <a:srcRect r="88142" b="88599"/>
            <a:stretch>
              <a:fillRect/>
            </a:stretch>
          </p:blipFill>
          <p:spPr bwMode="auto">
            <a:xfrm>
              <a:off x="1060" y="1376"/>
              <a:ext cx="454" cy="489"/>
            </a:xfrm>
            <a:prstGeom prst="rect">
              <a:avLst/>
            </a:prstGeom>
            <a:noFill/>
          </p:spPr>
        </p:pic>
      </p:grp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Example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90" name="Picture 26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0491" name="Picture 27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046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051472" y="500637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</a:t>
            </a:r>
            <a:r>
              <a:rPr lang="en-US" sz="2400" b="1" i="1" dirty="0">
                <a:solidFill>
                  <a:srgbClr val="0000FF"/>
                </a:solidFill>
              </a:rPr>
              <a:t>f</a:t>
            </a:r>
            <a:r>
              <a:rPr lang="en-US" sz="2400" b="1" dirty="0">
                <a:solidFill>
                  <a:srgbClr val="0000FF"/>
                </a:solidFill>
              </a:rPr>
              <a:t>(5) if </a:t>
            </a:r>
            <a:r>
              <a:rPr lang="en-US" sz="2400" b="1" i="1" dirty="0" err="1">
                <a:solidFill>
                  <a:srgbClr val="0000FF"/>
                </a:solidFill>
              </a:rPr>
              <a:t>f</a:t>
            </a:r>
            <a:r>
              <a:rPr lang="en-US" sz="2400" b="1" dirty="0" err="1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) = 4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9-1)</a:t>
            </a:r>
          </a:p>
        </p:txBody>
      </p:sp>
      <p:pic>
        <p:nvPicPr>
          <p:cNvPr id="190480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2374900"/>
            <a:ext cx="2790825" cy="3568700"/>
            <a:chOff x="672" y="1388"/>
            <a:chExt cx="1758" cy="2248"/>
          </a:xfrm>
        </p:grpSpPr>
        <p:sp>
          <p:nvSpPr>
            <p:cNvPr id="190470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dirty="0">
                  <a:solidFill>
                    <a:schemeClr val="tx1"/>
                  </a:solidFill>
                  <a:sym typeface="Symbol" pitchFamily="-97" charset="2"/>
                </a:rPr>
                <a:t>	AnsA</a:t>
              </a: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r>
                <a:rPr lang="pt-BR" dirty="0">
                  <a:solidFill>
                    <a:schemeClr val="tx1"/>
                  </a:solidFill>
                  <a:sym typeface="Symbol" pitchFamily="-97" charset="2"/>
                </a:rPr>
                <a:t>	AnsB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6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D</a:t>
              </a: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>
                <a:solidFill>
                  <a:schemeClr val="tx1"/>
                </a:solidFill>
                <a:sym typeface="Symbol" pitchFamily="-97" charset="2"/>
              </a:endParaRPr>
            </a:p>
          </p:txBody>
        </p:sp>
        <p:pic>
          <p:nvPicPr>
            <p:cNvPr id="190484" name="Picture 20" descr="m3_270"/>
            <p:cNvPicPr>
              <a:picLocks noChangeAspect="1" noChangeArrowheads="1"/>
            </p:cNvPicPr>
            <p:nvPr/>
          </p:nvPicPr>
          <p:blipFill>
            <a:blip r:embed="rId9"/>
            <a:srcRect t="61620" b="23285"/>
            <a:stretch>
              <a:fillRect/>
            </a:stretch>
          </p:blipFill>
          <p:spPr bwMode="auto">
            <a:xfrm>
              <a:off x="1026" y="3024"/>
              <a:ext cx="985" cy="317"/>
            </a:xfrm>
            <a:prstGeom prst="rect">
              <a:avLst/>
            </a:prstGeom>
            <a:noFill/>
          </p:spPr>
        </p:pic>
        <p:pic>
          <p:nvPicPr>
            <p:cNvPr id="190485" name="Picture 21" descr="m3_270"/>
            <p:cNvPicPr>
              <a:picLocks noChangeAspect="1" noChangeArrowheads="1"/>
            </p:cNvPicPr>
            <p:nvPr/>
          </p:nvPicPr>
          <p:blipFill>
            <a:blip r:embed="rId9"/>
            <a:srcRect t="47571" b="37334"/>
            <a:stretch>
              <a:fillRect/>
            </a:stretch>
          </p:blipFill>
          <p:spPr bwMode="auto">
            <a:xfrm>
              <a:off x="1026" y="2592"/>
              <a:ext cx="985" cy="317"/>
            </a:xfrm>
            <a:prstGeom prst="rect">
              <a:avLst/>
            </a:prstGeom>
            <a:noFill/>
          </p:spPr>
        </p:pic>
        <p:pic>
          <p:nvPicPr>
            <p:cNvPr id="190486" name="Picture 22" descr="m3_270"/>
            <p:cNvPicPr>
              <a:picLocks noChangeAspect="1" noChangeArrowheads="1"/>
            </p:cNvPicPr>
            <p:nvPr/>
          </p:nvPicPr>
          <p:blipFill>
            <a:blip r:embed="rId9"/>
            <a:srcRect t="23810" b="51381"/>
            <a:stretch>
              <a:fillRect/>
            </a:stretch>
          </p:blipFill>
          <p:spPr bwMode="auto">
            <a:xfrm>
              <a:off x="1026" y="1940"/>
              <a:ext cx="985" cy="521"/>
            </a:xfrm>
            <a:prstGeom prst="rect">
              <a:avLst/>
            </a:prstGeom>
            <a:noFill/>
          </p:spPr>
        </p:pic>
        <p:pic>
          <p:nvPicPr>
            <p:cNvPr id="190487" name="Picture 23" descr="m3_270"/>
            <p:cNvPicPr>
              <a:picLocks noChangeAspect="1" noChangeArrowheads="1"/>
            </p:cNvPicPr>
            <p:nvPr/>
          </p:nvPicPr>
          <p:blipFill>
            <a:blip r:embed="rId9"/>
            <a:srcRect b="76190"/>
            <a:stretch>
              <a:fillRect/>
            </a:stretch>
          </p:blipFill>
          <p:spPr bwMode="auto">
            <a:xfrm>
              <a:off x="1026" y="1388"/>
              <a:ext cx="985" cy="500"/>
            </a:xfrm>
            <a:prstGeom prst="rect">
              <a:avLst/>
            </a:prstGeom>
            <a:noFill/>
          </p:spPr>
        </p:pic>
      </p:grp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 descr="Exampl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71631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432175"/>
            <a:ext cx="3529013" cy="511175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057275" y="4078287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linear function</a:t>
            </a:r>
          </a:p>
        </p:txBody>
      </p:sp>
      <p:pic>
        <p:nvPicPr>
          <p:cNvPr id="5018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Represent linear functions using function tables and graphs.</a:t>
            </a:r>
          </a:p>
        </p:txBody>
      </p:sp>
      <p:pic>
        <p:nvPicPr>
          <p:cNvPr id="50186" name="Picture 10" descr="LH_9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57275" y="1976497"/>
            <a:ext cx="77057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/>
              <a:t>Standard 7AF1.5  </a:t>
            </a:r>
            <a:r>
              <a:rPr lang="en-US" sz="3200" b="1" dirty="0">
                <a:solidFill>
                  <a:srgbClr val="0000FF"/>
                </a:solidFill>
              </a:rPr>
              <a:t>Represent quantitative relationships graphically and interpret the meaning of a specific part of a graph in the situation  represented by the graph.</a:t>
            </a:r>
          </a:p>
        </p:txBody>
      </p:sp>
      <p:pic>
        <p:nvPicPr>
          <p:cNvPr id="51209" name="Picture 9" descr="LH_9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1210" name="Picture 10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35114"/>
            <a:ext cx="6858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askerville"/>
                <a:cs typeface="Baskerville"/>
              </a:rPr>
              <a:t>You can’t have these:</a:t>
            </a:r>
            <a:endParaRPr lang="en-US" sz="4000" b="1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1573143"/>
            <a:ext cx="30861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y</a:t>
            </a:r>
            <a:r>
              <a:rPr lang="en-US" sz="4000" b="1" dirty="0" smtClean="0">
                <a:solidFill>
                  <a:srgbClr val="FF0000"/>
                </a:solidFill>
                <a:latin typeface="Baskerville"/>
                <a:cs typeface="Baskerville"/>
              </a:rPr>
              <a:t> + 4 = 2x</a:t>
            </a:r>
            <a:endParaRPr lang="en-US" sz="40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962400"/>
            <a:ext cx="6096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Baskerville"/>
                <a:cs typeface="Baskerville"/>
              </a:rPr>
              <a:t>But You can have these:</a:t>
            </a:r>
            <a:endParaRPr lang="en-US" sz="4000" b="1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57200" y="5297269"/>
            <a:ext cx="35052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3600" b="1" dirty="0" smtClean="0">
                <a:solidFill>
                  <a:srgbClr val="0000FF"/>
                </a:solidFill>
                <a:latin typeface="Baskerville"/>
                <a:cs typeface="Baskerville"/>
              </a:rPr>
              <a:t> = 2x - 4</a:t>
            </a:r>
            <a:endParaRPr lang="en-US" sz="36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143000"/>
            <a:ext cx="30861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skerville"/>
                <a:cs typeface="Baskerville"/>
              </a:rPr>
              <a:t>3x + </a:t>
            </a:r>
            <a:r>
              <a:rPr lang="en-US" sz="4000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y</a:t>
            </a:r>
            <a:r>
              <a:rPr lang="en-US" sz="4000" b="1" dirty="0" smtClean="0">
                <a:solidFill>
                  <a:srgbClr val="FF0000"/>
                </a:solidFill>
                <a:latin typeface="Baskerville"/>
                <a:cs typeface="Baskerville"/>
              </a:rPr>
              <a:t> = 2</a:t>
            </a:r>
            <a:endParaRPr lang="en-US" sz="40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573143"/>
            <a:ext cx="34671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skerville"/>
                <a:cs typeface="Baskerville"/>
              </a:rPr>
              <a:t>2x – 9 + </a:t>
            </a:r>
            <a:r>
              <a:rPr lang="en-US" sz="4000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y</a:t>
            </a:r>
            <a:r>
              <a:rPr lang="en-US" sz="4000" b="1" dirty="0" smtClean="0">
                <a:solidFill>
                  <a:srgbClr val="FF0000"/>
                </a:solidFill>
                <a:latin typeface="Baskerville"/>
                <a:cs typeface="Baskerville"/>
              </a:rPr>
              <a:t> = 2</a:t>
            </a:r>
            <a:endParaRPr lang="en-US" sz="40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876800"/>
            <a:ext cx="30861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4000" b="1" dirty="0" smtClean="0">
                <a:solidFill>
                  <a:srgbClr val="0000FF"/>
                </a:solidFill>
                <a:latin typeface="Baskerville"/>
                <a:cs typeface="Baskerville"/>
              </a:rPr>
              <a:t> = 2 – 3x</a:t>
            </a:r>
            <a:endParaRPr lang="en-US" sz="40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221069"/>
            <a:ext cx="42672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4000" b="1" dirty="0" smtClean="0">
                <a:solidFill>
                  <a:srgbClr val="0000FF"/>
                </a:solidFill>
                <a:latin typeface="Baskerville"/>
                <a:cs typeface="Baskerville"/>
              </a:rPr>
              <a:t> = -2x + 11</a:t>
            </a:r>
            <a:endParaRPr lang="en-US" sz="40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794337"/>
            <a:ext cx="7620000" cy="1015663"/>
          </a:xfrm>
          <a:prstGeom prst="rect">
            <a:avLst/>
          </a:prstGeom>
          <a:noFill/>
          <a:ln w="38100" cap="rnd">
            <a:solidFill>
              <a:srgbClr val="008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8000"/>
                </a:solidFill>
                <a:latin typeface="Baskerville"/>
                <a:cs typeface="Baskerville"/>
              </a:rPr>
              <a:t>So What’s the Rule?</a:t>
            </a:r>
            <a:endParaRPr lang="en-US" sz="6000" dirty="0">
              <a:solidFill>
                <a:srgbClr val="008000"/>
              </a:solidFill>
              <a:latin typeface="Baskerville"/>
              <a:cs typeface="Baskervil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5277"/>
            <a:ext cx="9144000" cy="2585323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skerville"/>
                <a:cs typeface="Baskerville"/>
              </a:rPr>
              <a:t>Y </a:t>
            </a:r>
            <a:r>
              <a:rPr lang="en-US" sz="5400" dirty="0" smtClean="0">
                <a:latin typeface="Baskerville"/>
                <a:cs typeface="Baskerville"/>
              </a:rPr>
              <a:t>must always be on the </a:t>
            </a:r>
            <a:r>
              <a:rPr lang="en-US" sz="5400" dirty="0" smtClean="0">
                <a:solidFill>
                  <a:srgbClr val="FF0000"/>
                </a:solidFill>
                <a:latin typeface="Baskerville"/>
                <a:cs typeface="Baskerville"/>
              </a:rPr>
              <a:t>left side </a:t>
            </a:r>
            <a:r>
              <a:rPr lang="en-US" sz="5400" dirty="0" smtClean="0">
                <a:latin typeface="Baskerville"/>
                <a:cs typeface="Baskerville"/>
              </a:rPr>
              <a:t>&amp; the </a:t>
            </a:r>
            <a:r>
              <a:rPr lang="en-US" sz="5400" dirty="0" smtClean="0">
                <a:solidFill>
                  <a:srgbClr val="0000FF"/>
                </a:solidFill>
                <a:latin typeface="Baskerville"/>
                <a:cs typeface="Baskerville"/>
              </a:rPr>
              <a:t>function rule </a:t>
            </a:r>
            <a:r>
              <a:rPr lang="en-US" sz="5400" dirty="0" smtClean="0">
                <a:latin typeface="Baskerville"/>
                <a:cs typeface="Baskerville"/>
              </a:rPr>
              <a:t>must always be on the </a:t>
            </a:r>
            <a:r>
              <a:rPr lang="en-US" sz="5400" dirty="0" smtClean="0">
                <a:solidFill>
                  <a:srgbClr val="0000FF"/>
                </a:solidFill>
                <a:latin typeface="Baskerville"/>
                <a:cs typeface="Baskerville"/>
              </a:rPr>
              <a:t>right side</a:t>
            </a:r>
            <a:r>
              <a:rPr lang="en-US" sz="5400" dirty="0" smtClean="0">
                <a:latin typeface="Baskerville"/>
                <a:cs typeface="Baskerville"/>
              </a:rPr>
              <a:t>.</a:t>
            </a:r>
            <a:endParaRPr lang="en-US" sz="5400" dirty="0">
              <a:latin typeface="Baskerville"/>
              <a:cs typeface="Baskerville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72467" y="1495425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latin typeface="Baskerville"/>
                <a:cs typeface="Baskerville"/>
              </a:rPr>
              <a:t>MUSIC</a:t>
            </a:r>
            <a:r>
              <a:rPr lang="en-US" sz="2400" b="1" dirty="0">
                <a:solidFill>
                  <a:srgbClr val="000000"/>
                </a:solidFill>
                <a:latin typeface="Baskerville"/>
                <a:cs typeface="Baskerville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During a clearance sale, a music store is selling CDs for $3 and tapes for $1. Graph the function 3</a:t>
            </a:r>
            <a:r>
              <a:rPr lang="en-US" sz="2400" b="1" i="1" dirty="0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+ </a:t>
            </a:r>
            <a:r>
              <a:rPr lang="en-US" sz="2400" b="1" i="1" dirty="0" err="1">
                <a:solidFill>
                  <a:srgbClr val="0000FF"/>
                </a:solidFill>
                <a:latin typeface="Baskerville"/>
                <a:cs typeface="Baskerville"/>
              </a:rPr>
              <a:t>y</a:t>
            </a:r>
            <a:r>
              <a:rPr lang="en-US" sz="2400" b="1" dirty="0">
                <a:solidFill>
                  <a:srgbClr val="0000FF"/>
                </a:solidFill>
                <a:latin typeface="Baskerville"/>
                <a:cs typeface="Baskerville"/>
              </a:rPr>
              <a:t> = 6 to find how many CDs and tapes Bill can buy with $6.</a:t>
            </a:r>
            <a:endParaRPr lang="en-US" sz="2400" b="1" i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038600" y="778153"/>
            <a:ext cx="466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Baskerville"/>
                <a:cs typeface="Baskerville"/>
              </a:rPr>
              <a:t>Graph a Function</a:t>
            </a:r>
          </a:p>
        </p:txBody>
      </p:sp>
      <p:pic>
        <p:nvPicPr>
          <p:cNvPr id="52237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990600" y="31197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064000" indent="-3721100" algn="l">
              <a:spcBef>
                <a:spcPct val="40000"/>
              </a:spcBef>
              <a:spcAft>
                <a:spcPct val="40000"/>
              </a:spcAft>
              <a:tabLst>
                <a:tab pos="1943100" algn="l"/>
                <a:tab pos="2171700" algn="l"/>
                <a:tab pos="32004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Baskerville"/>
                <a:cs typeface="Baskerville"/>
              </a:rPr>
              <a:t>First, rewrite the equation by </a:t>
            </a:r>
            <a:r>
              <a:rPr lang="en-US" sz="2400" i="1" dirty="0">
                <a:solidFill>
                  <a:schemeClr val="tx1"/>
                </a:solidFill>
                <a:latin typeface="Baskerville"/>
                <a:cs typeface="Baskerville"/>
              </a:rPr>
              <a:t>solving </a:t>
            </a:r>
            <a:r>
              <a:rPr lang="en-US" sz="2400" b="1" dirty="0">
                <a:solidFill>
                  <a:schemeClr val="tx1"/>
                </a:solidFill>
                <a:latin typeface="Baskerville"/>
                <a:cs typeface="Baskerville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latin typeface="Baskerville"/>
                <a:cs typeface="Baskerville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Baskerville"/>
                <a:cs typeface="Baskerville"/>
              </a:rPr>
              <a:t>.</a:t>
            </a:r>
            <a:endParaRPr lang="en-US" sz="2400" b="1" dirty="0">
              <a:solidFill>
                <a:schemeClr val="tx1"/>
              </a:solidFill>
              <a:latin typeface="Baskerville"/>
              <a:cs typeface="Baskerville"/>
            </a:endParaRPr>
          </a:p>
        </p:txBody>
      </p:sp>
      <p:pic>
        <p:nvPicPr>
          <p:cNvPr id="52240" name="Picture 16" descr="LH_9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skerville"/>
              <a:cs typeface="Baskervil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" y="3886200"/>
            <a:ext cx="2438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0" indent="-3721100">
              <a:spcBef>
                <a:spcPct val="40000"/>
              </a:spcBef>
              <a:spcAft>
                <a:spcPct val="40000"/>
              </a:spcAft>
              <a:tabLst>
                <a:tab pos="1943100" algn="l"/>
                <a:tab pos="2171700" algn="l"/>
                <a:tab pos="3200400" algn="l"/>
              </a:tabLst>
            </a:pPr>
            <a:r>
              <a:rPr lang="en-US" sz="2800" dirty="0" smtClean="0">
                <a:latin typeface="Baskerville"/>
                <a:cs typeface="Baskerville"/>
              </a:rPr>
              <a:t> 3</a:t>
            </a:r>
            <a:r>
              <a:rPr lang="en-US" sz="2800" i="1" dirty="0" smtClean="0">
                <a:latin typeface="Baskerville"/>
                <a:cs typeface="Baskerville"/>
              </a:rPr>
              <a:t>x</a:t>
            </a:r>
            <a:r>
              <a:rPr lang="en-US" sz="2800" dirty="0" smtClean="0">
                <a:latin typeface="Baskerville"/>
                <a:cs typeface="Baskerville"/>
              </a:rPr>
              <a:t> + </a:t>
            </a:r>
            <a:r>
              <a:rPr lang="en-US" sz="2800" i="1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 = 6	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76200" y="4810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0" indent="-3721100">
              <a:spcBef>
                <a:spcPct val="40000"/>
              </a:spcBef>
              <a:spcAft>
                <a:spcPct val="40000"/>
              </a:spcAft>
              <a:tabLst>
                <a:tab pos="1943100" algn="l"/>
                <a:tab pos="2171700" algn="l"/>
                <a:tab pos="3200400" algn="l"/>
              </a:tabLst>
            </a:pPr>
            <a:r>
              <a:rPr lang="en-US" sz="2800" dirty="0" smtClean="0">
                <a:latin typeface="Baskerville"/>
                <a:cs typeface="Baskerville"/>
              </a:rPr>
              <a:t>3</a:t>
            </a:r>
            <a:r>
              <a:rPr lang="en-US" sz="2800" i="1" dirty="0" smtClean="0">
                <a:latin typeface="Baskerville"/>
                <a:cs typeface="Baskerville"/>
              </a:rPr>
              <a:t>x</a:t>
            </a:r>
            <a:r>
              <a:rPr lang="en-US" sz="2800" dirty="0" smtClean="0">
                <a:latin typeface="Baskerville"/>
                <a:cs typeface="Baskerville"/>
              </a:rPr>
              <a:t> – 3</a:t>
            </a:r>
            <a:r>
              <a:rPr lang="en-US" sz="2800" i="1" dirty="0" smtClean="0">
                <a:latin typeface="Baskerville"/>
                <a:cs typeface="Baskerville"/>
              </a:rPr>
              <a:t>x</a:t>
            </a:r>
            <a:r>
              <a:rPr lang="en-US" sz="2800" dirty="0" smtClean="0">
                <a:latin typeface="Baskerville"/>
                <a:cs typeface="Baskerville"/>
              </a:rPr>
              <a:t> + </a:t>
            </a:r>
            <a:r>
              <a:rPr lang="en-US" sz="2800" i="1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	= 6 – 3</a:t>
            </a:r>
            <a:r>
              <a:rPr lang="en-US" sz="2800" i="1" dirty="0" smtClean="0">
                <a:latin typeface="Baskerville"/>
                <a:cs typeface="Baskerville"/>
              </a:rPr>
              <a:t>x</a:t>
            </a:r>
            <a:r>
              <a:rPr lang="en-US" sz="2800" dirty="0" smtClean="0">
                <a:latin typeface="Baskerville"/>
                <a:cs typeface="Baskerville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7888" y="5867400"/>
            <a:ext cx="30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 </a:t>
            </a:r>
            <a:r>
              <a:rPr lang="en-US" sz="2800" i="1" dirty="0" err="1" smtClean="0">
                <a:latin typeface="Baskerville"/>
                <a:cs typeface="Baskerville"/>
              </a:rPr>
              <a:t>y</a:t>
            </a:r>
            <a:r>
              <a:rPr lang="en-US" sz="2800" dirty="0" smtClean="0">
                <a:latin typeface="Baskerville"/>
                <a:cs typeface="Baskerville"/>
              </a:rPr>
              <a:t>	=	6 – 3</a:t>
            </a:r>
            <a:r>
              <a:rPr lang="en-US" sz="2800" i="1" dirty="0" smtClean="0">
                <a:latin typeface="Baskerville"/>
                <a:cs typeface="Baskerville"/>
              </a:rPr>
              <a:t>x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9030" y="3943170"/>
            <a:ext cx="4006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Write the </a:t>
            </a:r>
            <a:r>
              <a:rPr lang="en-US" sz="2400" b="1" i="1" dirty="0" smtClean="0">
                <a:latin typeface="Baskerville"/>
                <a:cs typeface="Baskerville"/>
              </a:rPr>
              <a:t>equation</a:t>
            </a:r>
            <a:r>
              <a:rPr lang="en-US" sz="2400" dirty="0" smtClean="0">
                <a:latin typeface="Baskerville"/>
                <a:cs typeface="Baskerville"/>
              </a:rPr>
              <a:t>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1912" y="4890874"/>
            <a:ext cx="4133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Baskerville"/>
                <a:cs typeface="Baskerville"/>
              </a:rPr>
              <a:t>Subtract 3x</a:t>
            </a:r>
            <a:r>
              <a:rPr lang="en-US" sz="2400" dirty="0" smtClean="0">
                <a:latin typeface="Baskerville"/>
                <a:cs typeface="Baskerville"/>
              </a:rPr>
              <a:t> from each side.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3353" y="6027588"/>
            <a:ext cx="3342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Simplify into a </a:t>
            </a:r>
            <a:r>
              <a:rPr lang="en-US" sz="2400" b="1" i="1" dirty="0" smtClean="0">
                <a:latin typeface="Baskerville"/>
                <a:cs typeface="Baskerville"/>
              </a:rPr>
              <a:t>function</a:t>
            </a:r>
            <a:r>
              <a:rPr lang="en-US" sz="2400" dirty="0" smtClean="0">
                <a:latin typeface="Baskerville"/>
                <a:cs typeface="Baskerville"/>
              </a:rPr>
              <a:t>.</a:t>
            </a:r>
            <a:endParaRPr lang="en-US" sz="2400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 autoUpdateAnimBg="0" advAuto="0"/>
      <p:bldP spid="52236" grpId="0" autoUpdateAnimBg="0"/>
      <p:bldP spid="52239" grpId="0" build="p" autoUpdateAnimBg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TOTALRESPONSES" val="5"/>
  <p:tag name="SLICED" val="False"/>
  <p:tag name="RESPONSES" val="NA,1,5,2;3;4;3;4;"/>
  <p:tag name="CHARTSTRINGSTD" val="0 1 2 2"/>
  <p:tag name="CHARTSTRINGREV" val="2 2 1 0"/>
  <p:tag name="CHARTSTRINGSTDPER" val="0 0.2 0.4 0.4"/>
  <p:tag name="CHARTSTRINGREVPER" val="0.4 0.4 0.2 0"/>
  <p:tag name="ANSWERSALIAS" val="A¤B¤C¤D"/>
  <p:tag name="RESPONSESGATHERED" val="False"/>
  <p:tag name="QUESTIONTEXT" val="Find f(5) if f(x) = 4x."/>
  <p:tag name="QUESTIONALIAS" val="Find f(5) if f(x) = 4x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E4D3D9A423ED4B6A981615E9C70E7899"/>
  <p:tag name="ANSWERSALIAS" val="A¤B¤C¤D"/>
  <p:tag name="RESPONSESGATHERED" val="False"/>
  <p:tag name="QUESTIONTEXT" val="Find the area of the figure shown. Round to the nearest tenth if necessary."/>
  <p:tag name="QUESTIONALIAS" val="Find the area of the figure shown. Round to the nearest tenth if necessary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2"/>
  <p:tag name="RESPONSESGATHERED" val="False"/>
  <p:tag name="QUESTIONALIAS" val="Lesson 2 CYP1"/>
  <p:tag name="ANSWERSALIAS" val="Answer:  2 plates of brownies and 0 plates of cookies, 1 plate of brownies and 2 plates of cookies, or 0 plates of brownies and 4 plates of cookies 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RESPONSESGATHERED" val="False"/>
  <p:tag name="QUESTIONALIAS" val="Lesson 2 CYP2"/>
  <p:tag name="ANSWERSALIAS" val="A. AnsA¤B. AnsB¤C. AnsC¤D. Ans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2930E8FA11314708BAD38E823AE76051"/>
  <p:tag name="ANSWERSALIAS" val="A|smicln|B|smicln|C|smicln|D"/>
  <p:tag name="RESPONSESGATHERED" val="False"/>
  <p:tag name="QUESTIONTEXT" val="Which line graphed below best represents the table of values for the ordered pairs (x, y)?"/>
  <p:tag name="QUESTIONALIAS" val="Which line graphed below best represents the table of values for the ordered pairs (x, y)?"/>
  <p:tag name="ANIMREMOVED" val="Fals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20"/>
  <p:tag name="BULLETTYPE" val="ppBulletArabicPeriod"/>
  <p:tag name="ANSWERTEXT" val="A&#10;B&#10;C&#10;D"/>
  <p:tag name="OLDNUMANSWERS" val="4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A5BD1767135E43DDBF228FB8D76EC5CF"/>
  <p:tag name="ANSWERSALIAS" val="A¤B¤C¤D"/>
  <p:tag name="RESPONSESGATHERED" val="False"/>
  <p:tag name="QUESTIONTEXT" val="Find the volume of the given solid. Round to the nearest tenth if necessary."/>
  <p:tag name="QUESTIONALIAS" val="Find the volume of the given solid. Round to the nearest tenth if necessary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E3BEAC4217564217AC7160D73D27D3C2"/>
  <p:tag name="TOTALRESPONSES" val="5"/>
  <p:tag name="SLICED" val="False"/>
  <p:tag name="RESPONSES" val="NA,1,5,4;2;2;3;3;"/>
  <p:tag name="CHARTSTRINGSTD" val="0 2 2 1"/>
  <p:tag name="CHARTSTRINGREV" val="1 2 2 0"/>
  <p:tag name="CHARTSTRINGSTDPER" val="0 0.4 0.4 0.2"/>
  <p:tag name="CHARTSTRINGREVPER" val="0.2 0.4 0.4 0"/>
  <p:tag name="ANSWERSALIAS" val="A¤B¤C¤D"/>
  <p:tag name="QUESTIONTEXT" val="Solve 4m + 5 = 25. Then check your solution. "/>
  <p:tag name="QUESTIONALIAS" val="Solve 4m + 5 = 25. Then check your solution. "/>
  <p:tag name="ANIMREMOVED" val="False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744</Words>
  <Application>Microsoft Macintosh PowerPoint</Application>
  <PresentationFormat>On-screen Show (4:3)</PresentationFormat>
  <Paragraphs>130</Paragraphs>
  <Slides>18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MI/Vocab</dc:title>
  <dc:creator>Michael Mitchell</dc:creator>
  <cp:lastModifiedBy>MMitchell</cp:lastModifiedBy>
  <cp:revision>57</cp:revision>
  <dcterms:created xsi:type="dcterms:W3CDTF">2010-02-01T14:28:20Z</dcterms:created>
  <dcterms:modified xsi:type="dcterms:W3CDTF">2010-02-01T15:11:15Z</dcterms:modified>
</cp:coreProperties>
</file>