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tags/tag24.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Default Extension="xml" ContentType="application/xml"/>
  <Override PartName="/ppt/tableStyles.xml" ContentType="application/vnd.openxmlformats-officedocument.presentationml.tableStyles+xml"/>
  <Override PartName="/ppt/tags/tag16.xml" ContentType="application/vnd.openxmlformats-officedocument.presentationml.tags+xml"/>
  <Override PartName="/ppt/notesSlides/notesSlide1.xml" ContentType="application/vnd.openxmlformats-officedocument.presentationml.notes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tags/tag4.xml" ContentType="application/vnd.openxmlformats-officedocument.presentationml.tags+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tags/tag40.xml" ContentType="application/vnd.openxmlformats-officedocument.presentationml.tags+xml"/>
  <Override PartName="/ppt/tags/tag23.xml" ContentType="application/vnd.openxmlformats-officedocument.presentationml.tag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tags/tag39.xml" ContentType="application/vnd.openxmlformats-officedocument.presentationml.tags+xml"/>
  <Override PartName="/docProps/core.xml" ContentType="application/vnd.openxmlformats-package.core-properties+xml"/>
  <Override PartName="/ppt/tags/tag32.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slides/slide20.xml" ContentType="application/vnd.openxmlformats-officedocument.presentationml.slide+xml"/>
  <Override PartName="/ppt/notesSlides/notesSlide22.xml" ContentType="application/vnd.openxmlformats-officedocument.presentationml.notesSlide+xml"/>
  <Override PartName="/ppt/tags/tag3.xml" ContentType="application/vnd.openxmlformats-officedocument.presentationml.tags+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tags/tag29.xml" ContentType="application/vnd.openxmlformats-officedocument.presentationml.tags+xml"/>
  <Override PartName="/ppt/slides/slide12.xml" ContentType="application/vnd.openxmlformats-officedocument.presentationml.slide+xml"/>
  <Override PartName="/ppt/tags/tag22.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presProps.xml" ContentType="application/vnd.openxmlformats-officedocument.presentationml.presProps+xml"/>
  <Override PartName="/ppt/tags/tag14.xml" ContentType="application/vnd.openxmlformats-officedocument.presentationml.tags+xml"/>
  <Override PartName="/ppt/tags/tag9.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tags/tag28.xml" ContentType="application/vnd.openxmlformats-officedocument.presentationml.tags+xml"/>
  <Override PartName="/ppt/slides/slide11.xml" ContentType="application/vnd.openxmlformats-officedocument.presentationml.slide+xml"/>
  <Override PartName="/ppt/tags/tag21.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slides/slide25.xml" ContentType="application/vnd.openxmlformats-officedocument.presentationml.slide+xml"/>
  <Override PartName="/ppt/slides/slide9.xml" ContentType="application/vnd.openxmlformats-officedocument.presentationml.slide+xml"/>
  <Override PartName="/ppt/tags/tag8.xml" ContentType="application/vnd.openxmlformats-officedocument.presentationml.tags+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tags/tag1.xml" ContentType="application/vnd.openxmlformats-officedocument.presentationml.tags+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tags/tag27.xml" ContentType="application/vnd.openxmlformats-officedocument.presentationml.tags+xml"/>
  <Override PartName="/ppt/notesSlides/notesSlide19.xml" ContentType="application/vnd.openxmlformats-officedocument.presentationml.notesSlide+xml"/>
  <Override PartName="/ppt/slides/slide10.xml" ContentType="application/vnd.openxmlformats-officedocument.presentationml.slide+xml"/>
  <Override PartName="/ppt/tags/tag20.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docProps/app.xml" ContentType="application/vnd.openxmlformats-officedocument.extended-properties+xml"/>
  <Override PartName="/ppt/tags/tag19.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slides/slide24.xml" ContentType="application/vnd.openxmlformats-officedocument.presentationml.slide+xml"/>
  <Override PartName="/ppt/notesSlides/notesSlide10.xml" ContentType="application/vnd.openxmlformats-officedocument.presentationml.notesSlide+xml"/>
  <Override PartName="/ppt/tags/tag7.xml" ContentType="application/vnd.openxmlformats-officedocument.presentationml.tags+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tags/tag26.xml" ContentType="application/vnd.openxmlformats-officedocument.presentationml.tags+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tags/tag35.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3.xml" ContentType="application/vnd.openxmlformats-officedocument.presentationml.notesSlide+xml"/>
  <Override PartName="/ppt/theme/theme2.xml" ContentType="application/vnd.openxmlformats-officedocument.theme+xml"/>
  <Override PartName="/ppt/tags/tag11.xml" ContentType="application/vnd.openxmlformats-officedocument.presentationml.tags+xml"/>
  <Override PartName="/ppt/slideLayouts/slideLayout11.xml" ContentType="application/vnd.openxmlformats-officedocument.presentationml.slideLayout+xml"/>
  <Override PartName="/ppt/slides/slide23.xml" ContentType="application/vnd.openxmlformats-officedocument.presentationml.slide+xml"/>
  <Override PartName="/ppt/tags/tag6.xml" ContentType="application/vnd.openxmlformats-officedocument.presentationml.tags+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tags/tag25.xml" ContentType="application/vnd.openxmlformats-officedocument.presentationml.tags+xml"/>
  <Override PartName="/ppt/notesSlides/notesSlide17.xml" ContentType="application/vnd.openxmlformats-officedocument.presentationml.notesSlide+xml"/>
  <Override PartName="/ppt/tags/tag34.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tags/tag5.xml" ContentType="application/vnd.openxmlformats-officedocument.presentationml.tags+xml"/>
  <Override PartName="/ppt/slides/slide6.xml" ContentType="application/vnd.openxmlformats-officedocument.presentationml.slide+xml"/>
  <Override PartName="/ppt/slideLayouts/slideLayout6.xml" ContentType="application/vnd.openxmlformats-officedocument.presentationml.slideLayout+xml"/>
  <Default Extension="bin" ContentType="application/vnd.openxmlformats-officedocument.presentationml.printerSettings"/>
  <Override PartName="/ppt/tags/tag4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sldIdLst>
    <p:sldId id="279" r:id="rId2"/>
    <p:sldId id="280" r:id="rId3"/>
    <p:sldId id="281" r:id="rId4"/>
    <p:sldId id="282" r:id="rId5"/>
    <p:sldId id="284" r:id="rId6"/>
    <p:sldId id="285" r:id="rId7"/>
    <p:sldId id="261" r:id="rId8"/>
    <p:sldId id="262" r:id="rId9"/>
    <p:sldId id="263" r:id="rId10"/>
    <p:sldId id="286" r:id="rId11"/>
    <p:sldId id="265" r:id="rId12"/>
    <p:sldId id="266" r:id="rId13"/>
    <p:sldId id="268" r:id="rId14"/>
    <p:sldId id="269" r:id="rId15"/>
    <p:sldId id="272" r:id="rId16"/>
    <p:sldId id="273" r:id="rId17"/>
    <p:sldId id="275" r:id="rId18"/>
    <p:sldId id="276" r:id="rId19"/>
    <p:sldId id="264" r:id="rId20"/>
    <p:sldId id="267" r:id="rId21"/>
    <p:sldId id="270" r:id="rId22"/>
    <p:sldId id="274" r:id="rId23"/>
    <p:sldId id="277" r:id="rId24"/>
    <p:sldId id="283"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Objects="1" showGuides="1">
      <p:cViewPr varScale="1">
        <p:scale>
          <a:sx n="102" d="100"/>
          <a:sy n="102" d="100"/>
        </p:scale>
        <p:origin x="-528"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84"/>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24B7A0-4F0A-4244-8D39-505D7714E777}" type="datetimeFigureOut">
              <a:rPr lang="en-US" smtClean="0"/>
              <a:pPr/>
              <a:t>2/1/10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2D669-EAE6-764A-B8B3-4A986730AD0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1BAF99D-95F7-1B46-A43F-F8077BB0CF5F}"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A0402-8D73-2D4C-9251-D0C4F022B5F8}" type="slidenum">
              <a:rPr lang="en-US"/>
              <a:pPr/>
              <a:t>11</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676D5-10B3-5641-AF2D-3379D685FE80}" type="slidenum">
              <a:rPr lang="en-US"/>
              <a:pPr/>
              <a:t>12</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25682D-197E-A847-A545-A49C51A0E270}" type="slidenum">
              <a:rPr lang="en-US"/>
              <a:pPr/>
              <a:t>13</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C4CCD-A4BB-7D40-8BC5-B84E6F16255B}" type="slidenum">
              <a:rPr lang="en-US"/>
              <a:pPr/>
              <a:t>14</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F420F0-409B-564C-832E-9BF1EB1E5114}" type="slidenum">
              <a:rPr lang="en-US"/>
              <a:pPr/>
              <a:t>15</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9660CE-2742-3445-8AB9-C1E914509527}" type="slidenum">
              <a:rPr lang="en-US"/>
              <a:pPr/>
              <a:t>16</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CCE7C5-049D-F549-BB5F-17A6FF899595}" type="slidenum">
              <a:rPr lang="en-US"/>
              <a:pPr/>
              <a:t>17</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A72750-4222-E34B-BACD-98193408C4C1}" type="slidenum">
              <a:rPr lang="en-US"/>
              <a:pPr/>
              <a:t>18</a:t>
            </a:fld>
            <a:endParaRPr lang="en-US"/>
          </a:p>
        </p:txBody>
      </p:sp>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58C16E-F9BB-9245-91E0-607338CDC10F}" type="slidenum">
              <a:rPr lang="en-US"/>
              <a:pPr/>
              <a:t>19</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8F0A80-78EB-0F47-AB66-D64F1758155C}" type="slidenum">
              <a:rPr lang="en-US"/>
              <a:pPr/>
              <a:t>20</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65467-823D-0A43-B1DB-21BEF522F352}" type="slidenum">
              <a:rPr lang="en-US"/>
              <a:pPr/>
              <a:t>2</a:t>
            </a:fld>
            <a:endParaRPr lang="en-US"/>
          </a:p>
        </p:txBody>
      </p:sp>
      <p:sp>
        <p:nvSpPr>
          <p:cNvPr id="378882" name="Rectangle 2"/>
          <p:cNvSpPr>
            <a:spLocks noGrp="1" noRot="1" noChangeAspect="1" noChangeArrowheads="1" noTextEdit="1"/>
          </p:cNvSpPr>
          <p:nvPr>
            <p:ph type="sldImg"/>
          </p:nvPr>
        </p:nvSpPr>
        <p:spPr>
          <a:ln/>
        </p:spPr>
      </p:sp>
      <p:sp>
        <p:nvSpPr>
          <p:cNvPr id="378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CD4C6-6CD8-8347-AC1D-AF1C9E12AB20}" type="slidenum">
              <a:rPr lang="en-US"/>
              <a:pPr/>
              <a:t>21</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3415E-D5AB-7E4B-AFB7-22D121DFA222}" type="slidenum">
              <a:rPr lang="en-US"/>
              <a:pPr/>
              <a:t>22</a:t>
            </a:fld>
            <a:endParaRPr lang="en-US"/>
          </a:p>
        </p:txBody>
      </p:sp>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D09D67-0065-2D48-8209-3EE519B465A4}" type="slidenum">
              <a:rPr lang="en-US"/>
              <a:pPr/>
              <a:t>23</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5C6EA-4E4A-F447-9083-7DBA81B89C8F}" type="slidenum">
              <a:rPr lang="en-US"/>
              <a:pPr/>
              <a:t>25</a:t>
            </a:fld>
            <a:endParaRPr lang="en-US"/>
          </a:p>
        </p:txBody>
      </p:sp>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571AC-A996-BD4B-B982-50D816EEE405}" type="slidenum">
              <a:rPr lang="en-US"/>
              <a:pPr/>
              <a:t>3</a:t>
            </a:fld>
            <a:endParaRPr lang="en-US"/>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9A1366-8755-C340-836B-336DCEE89CBC}" type="slidenum">
              <a:rPr lang="en-US"/>
              <a:pPr/>
              <a:t>4</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F2ADD2-620B-3547-A192-5B79332F1884}" type="slidenum">
              <a:rPr lang="en-US"/>
              <a:pPr/>
              <a:t>5</a:t>
            </a:fld>
            <a:endParaRPr lang="en-US"/>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22E87-245A-0E4F-9812-A3EB9894543A}" type="slidenum">
              <a:rPr lang="en-US"/>
              <a:pPr/>
              <a:t>6</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F875F-568C-254D-BAEB-08C751494096}" type="slidenum">
              <a:rPr lang="en-US"/>
              <a:pPr/>
              <a:t>7</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08D2C-AE5E-764C-9D8A-EB8A6244A1EB}" type="slidenum">
              <a:rPr lang="en-US"/>
              <a:pPr/>
              <a:t>8</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F8CFC-69F9-BD4E-9B81-8D341FA33C7A}" type="slidenum">
              <a:rPr lang="en-US"/>
              <a:pPr/>
              <a:t>9</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FC6679-C114-C14C-A249-20E137A9134C}" type="datetimeFigureOut">
              <a:rPr lang="en-US" smtClean="0"/>
              <a:pPr/>
              <a:t>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6679-C114-C14C-A249-20E137A9134C}" type="datetimeFigureOut">
              <a:rPr lang="en-US" smtClean="0"/>
              <a:pPr/>
              <a:t>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6679-C114-C14C-A249-20E137A9134C}" type="datetimeFigureOut">
              <a:rPr lang="en-US" smtClean="0"/>
              <a:pPr/>
              <a:t>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C6679-C114-C14C-A249-20E137A9134C}" type="datetimeFigureOut">
              <a:rPr lang="en-US" smtClean="0"/>
              <a:pPr/>
              <a:t>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FC6679-C114-C14C-A249-20E137A9134C}" type="datetimeFigureOut">
              <a:rPr lang="en-US" smtClean="0"/>
              <a:pPr/>
              <a:t>2/1/10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FC6679-C114-C14C-A249-20E137A9134C}" type="datetimeFigureOut">
              <a:rPr lang="en-US" smtClean="0"/>
              <a:pPr/>
              <a:t>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FC6679-C114-C14C-A249-20E137A9134C}" type="datetimeFigureOut">
              <a:rPr lang="en-US" smtClean="0"/>
              <a:pPr/>
              <a:t>2/1/10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FC6679-C114-C14C-A249-20E137A9134C}" type="datetimeFigureOut">
              <a:rPr lang="en-US" smtClean="0"/>
              <a:pPr/>
              <a:t>2/1/10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C6679-C114-C14C-A249-20E137A9134C}" type="datetimeFigureOut">
              <a:rPr lang="en-US" smtClean="0"/>
              <a:pPr/>
              <a:t>2/1/10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6679-C114-C14C-A249-20E137A9134C}" type="datetimeFigureOut">
              <a:rPr lang="en-US" smtClean="0"/>
              <a:pPr/>
              <a:t>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FC6679-C114-C14C-A249-20E137A9134C}" type="datetimeFigureOut">
              <a:rPr lang="en-US" smtClean="0"/>
              <a:pPr/>
              <a:t>2/1/10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1FBC9E-9470-1F4B-91CA-A08D7BCC34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C6679-C114-C14C-A249-20E137A9134C}" type="datetimeFigureOut">
              <a:rPr lang="en-US" smtClean="0"/>
              <a:pPr/>
              <a:t>2/1/10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1FBC9E-9470-1F4B-91CA-A08D7BCC34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9.jpeg"/><Relationship Id="rId5" Type="http://schemas.openxmlformats.org/officeDocument/2006/relationships/image" Target="../media/image9.jpeg"/><Relationship Id="rId6" Type="http://schemas.openxmlformats.org/officeDocument/2006/relationships/image" Target="../media/image30.jpeg"/><Relationship Id="rId7" Type="http://schemas.openxmlformats.org/officeDocument/2006/relationships/image" Target="../media/image23.jpe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9.jpeg"/><Relationship Id="rId5" Type="http://schemas.openxmlformats.org/officeDocument/2006/relationships/image" Target="../media/image9.jpe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23.jpeg"/><Relationship Id="rId9" Type="http://schemas.openxmlformats.org/officeDocument/2006/relationships/image" Target="../media/image30.jpe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29.jpeg"/><Relationship Id="rId5" Type="http://schemas.openxmlformats.org/officeDocument/2006/relationships/image" Target="../media/image10.jpeg"/><Relationship Id="rId6" Type="http://schemas.openxmlformats.org/officeDocument/2006/relationships/image" Target="../media/image33.png"/><Relationship Id="rId7" Type="http://schemas.openxmlformats.org/officeDocument/2006/relationships/image" Target="../media/image23.jpeg"/><Relationship Id="rId8" Type="http://schemas.openxmlformats.org/officeDocument/2006/relationships/image" Target="../media/image34.jpeg"/><Relationship Id="rId9" Type="http://schemas.openxmlformats.org/officeDocument/2006/relationships/image" Target="../media/image31.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29.jpeg"/><Relationship Id="rId5" Type="http://schemas.openxmlformats.org/officeDocument/2006/relationships/image" Target="../media/image10.jpeg"/><Relationship Id="rId6" Type="http://schemas.openxmlformats.org/officeDocument/2006/relationships/image" Target="../media/image35.png"/><Relationship Id="rId7" Type="http://schemas.openxmlformats.org/officeDocument/2006/relationships/image" Target="../media/image36.jpeg"/><Relationship Id="rId8" Type="http://schemas.openxmlformats.org/officeDocument/2006/relationships/image" Target="../media/image23.jpeg"/><Relationship Id="rId9" Type="http://schemas.openxmlformats.org/officeDocument/2006/relationships/image" Target="../media/image34.jpe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5.jpeg"/><Relationship Id="rId5" Type="http://schemas.openxmlformats.org/officeDocument/2006/relationships/image" Target="../media/image29.jpeg"/><Relationship Id="rId6" Type="http://schemas.openxmlformats.org/officeDocument/2006/relationships/image" Target="../media/image37.png"/><Relationship Id="rId7" Type="http://schemas.openxmlformats.org/officeDocument/2006/relationships/image" Target="../media/image23.jpe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5.jpeg"/><Relationship Id="rId5" Type="http://schemas.openxmlformats.org/officeDocument/2006/relationships/image" Target="../media/image29.jpeg"/><Relationship Id="rId6" Type="http://schemas.openxmlformats.org/officeDocument/2006/relationships/image" Target="../media/image38.jpeg"/><Relationship Id="rId7" Type="http://schemas.openxmlformats.org/officeDocument/2006/relationships/image" Target="../media/image23.jpe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20.jpeg"/><Relationship Id="rId5" Type="http://schemas.openxmlformats.org/officeDocument/2006/relationships/image" Target="../media/image29.jpeg"/><Relationship Id="rId6" Type="http://schemas.openxmlformats.org/officeDocument/2006/relationships/image" Target="../media/image39.png"/><Relationship Id="rId7" Type="http://schemas.openxmlformats.org/officeDocument/2006/relationships/image" Target="../media/image23.jpe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20.jpeg"/><Relationship Id="rId5" Type="http://schemas.openxmlformats.org/officeDocument/2006/relationships/image" Target="../media/image29.jpeg"/><Relationship Id="rId6" Type="http://schemas.openxmlformats.org/officeDocument/2006/relationships/image" Target="../media/image40.png"/><Relationship Id="rId7" Type="http://schemas.openxmlformats.org/officeDocument/2006/relationships/image" Target="../media/image41.jpeg"/><Relationship Id="rId8" Type="http://schemas.openxmlformats.org/officeDocument/2006/relationships/image" Target="../media/image23.jpe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tags" Target="../tags/tag30.xml"/><Relationship Id="rId4" Type="http://schemas.openxmlformats.org/officeDocument/2006/relationships/slideLayout" Target="../slideLayouts/slideLayout2.xml"/><Relationship Id="rId5" Type="http://schemas.openxmlformats.org/officeDocument/2006/relationships/notesSlide" Target="../notesSlides/notesSlide18.xml"/><Relationship Id="rId6" Type="http://schemas.openxmlformats.org/officeDocument/2006/relationships/image" Target="../media/image42.jpeg"/><Relationship Id="rId7" Type="http://schemas.openxmlformats.org/officeDocument/2006/relationships/image" Target="../media/image7.jpeg"/><Relationship Id="rId8" Type="http://schemas.openxmlformats.org/officeDocument/2006/relationships/image" Target="../media/image27.png"/><Relationship Id="rId9" Type="http://schemas.openxmlformats.org/officeDocument/2006/relationships/image" Target="../media/image23.jpeg"/><Relationship Id="rId1" Type="http://schemas.openxmlformats.org/officeDocument/2006/relationships/tags" Target="../tags/tag28.xml"/><Relationship Id="rId2" Type="http://schemas.openxmlformats.org/officeDocument/2006/relationships/tags" Target="../tags/tag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2.xml"/><Relationship Id="rId5" Type="http://schemas.openxmlformats.org/officeDocument/2006/relationships/notesSlide" Target="../notesSlides/notesSlide2.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jpeg"/><Relationship Id="rId1" Type="http://schemas.openxmlformats.org/officeDocument/2006/relationships/tags" Target="../tags/tag2.xml"/><Relationship Id="rId2"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tags" Target="../tags/tag33.xml"/><Relationship Id="rId4" Type="http://schemas.openxmlformats.org/officeDocument/2006/relationships/slideLayout" Target="../slideLayouts/slideLayout2.xml"/><Relationship Id="rId5" Type="http://schemas.openxmlformats.org/officeDocument/2006/relationships/notesSlide" Target="../notesSlides/notesSlide19.xml"/><Relationship Id="rId6" Type="http://schemas.openxmlformats.org/officeDocument/2006/relationships/image" Target="../media/image42.jpeg"/><Relationship Id="rId7" Type="http://schemas.openxmlformats.org/officeDocument/2006/relationships/image" Target="../media/image9.jpeg"/><Relationship Id="rId8" Type="http://schemas.openxmlformats.org/officeDocument/2006/relationships/image" Target="../media/image31.png"/><Relationship Id="rId9" Type="http://schemas.openxmlformats.org/officeDocument/2006/relationships/image" Target="../media/image43.jpeg"/><Relationship Id="rId10" Type="http://schemas.openxmlformats.org/officeDocument/2006/relationships/image" Target="../media/image36.jpeg"/><Relationship Id="rId11" Type="http://schemas.openxmlformats.org/officeDocument/2006/relationships/image" Target="../media/image23.jpeg"/><Relationship Id="rId1" Type="http://schemas.openxmlformats.org/officeDocument/2006/relationships/tags" Target="../tags/tag31.xml"/><Relationship Id="rId2" Type="http://schemas.openxmlformats.org/officeDocument/2006/relationships/tags" Target="../tags/tag3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0.jpeg"/><Relationship Id="rId5" Type="http://schemas.openxmlformats.org/officeDocument/2006/relationships/image" Target="../media/image42.jpeg"/><Relationship Id="rId6" Type="http://schemas.openxmlformats.org/officeDocument/2006/relationships/image" Target="../media/image44.png"/><Relationship Id="rId7" Type="http://schemas.openxmlformats.org/officeDocument/2006/relationships/image" Target="../media/image45.jpeg"/><Relationship Id="rId8" Type="http://schemas.openxmlformats.org/officeDocument/2006/relationships/image" Target="../media/image46.jpeg"/><Relationship Id="rId9" Type="http://schemas.openxmlformats.org/officeDocument/2006/relationships/image" Target="../media/image23.jpeg"/><Relationship Id="rId1" Type="http://schemas.openxmlformats.org/officeDocument/2006/relationships/tags" Target="../tags/tag34.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slideLayout" Target="../slideLayouts/slideLayout2.xml"/><Relationship Id="rId5" Type="http://schemas.openxmlformats.org/officeDocument/2006/relationships/notesSlide" Target="../notesSlides/notesSlide21.xml"/><Relationship Id="rId6" Type="http://schemas.openxmlformats.org/officeDocument/2006/relationships/image" Target="../media/image42.jpeg"/><Relationship Id="rId7" Type="http://schemas.openxmlformats.org/officeDocument/2006/relationships/image" Target="../media/image15.jpeg"/><Relationship Id="rId8" Type="http://schemas.openxmlformats.org/officeDocument/2006/relationships/image" Target="../media/image23.jpeg"/><Relationship Id="rId1" Type="http://schemas.openxmlformats.org/officeDocument/2006/relationships/tags" Target="../tags/tag35.xml"/><Relationship Id="rId2" Type="http://schemas.openxmlformats.org/officeDocument/2006/relationships/tags" Target="../tags/tag36.xml"/></Relationships>
</file>

<file path=ppt/slides/_rels/slide23.xml.rels><?xml version="1.0" encoding="UTF-8" standalone="yes"?>
<Relationships xmlns="http://schemas.openxmlformats.org/package/2006/relationships"><Relationship Id="rId3" Type="http://schemas.openxmlformats.org/officeDocument/2006/relationships/tags" Target="../tags/tag40.xml"/><Relationship Id="rId4" Type="http://schemas.openxmlformats.org/officeDocument/2006/relationships/slideLayout" Target="../slideLayouts/slideLayout2.xml"/><Relationship Id="rId5" Type="http://schemas.openxmlformats.org/officeDocument/2006/relationships/notesSlide" Target="../notesSlides/notesSlide22.xml"/><Relationship Id="rId6" Type="http://schemas.openxmlformats.org/officeDocument/2006/relationships/image" Target="../media/image42.jpeg"/><Relationship Id="rId7" Type="http://schemas.openxmlformats.org/officeDocument/2006/relationships/image" Target="../media/image20.jpeg"/><Relationship Id="rId8" Type="http://schemas.openxmlformats.org/officeDocument/2006/relationships/image" Target="../media/image47.png"/><Relationship Id="rId9" Type="http://schemas.openxmlformats.org/officeDocument/2006/relationships/image" Target="../media/image23.jpeg"/><Relationship Id="rId1" Type="http://schemas.openxmlformats.org/officeDocument/2006/relationships/tags" Target="../tags/tag38.xml"/><Relationship Id="rId2" Type="http://schemas.openxmlformats.org/officeDocument/2006/relationships/tags" Target="../tags/tag3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slide" Target="slide4.xml"/><Relationship Id="rId5" Type="http://schemas.openxmlformats.org/officeDocument/2006/relationships/image" Target="../media/image48.jpeg"/><Relationship Id="rId6" Type="http://schemas.openxmlformats.org/officeDocument/2006/relationships/image" Target="../media/image49.jpeg"/><Relationship Id="rId7" Type="http://schemas.openxmlformats.org/officeDocument/2006/relationships/image" Target="../media/image50.jpeg"/><Relationship Id="rId8" Type="http://schemas.openxmlformats.org/officeDocument/2006/relationships/hyperlink" Target="http://www.ca.gr7math.com/" TargetMode="External"/><Relationship Id="rId9" Type="http://schemas.openxmlformats.org/officeDocument/2006/relationships/image" Target="../media/image51.jpeg"/><Relationship Id="rId1" Type="http://schemas.openxmlformats.org/officeDocument/2006/relationships/tags" Target="../tags/tag41.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4" Type="http://schemas.openxmlformats.org/officeDocument/2006/relationships/slideLayout" Target="../slideLayouts/slideLayout2.xml"/><Relationship Id="rId5" Type="http://schemas.openxmlformats.org/officeDocument/2006/relationships/notesSlide" Target="../notesSlides/notesSlide3.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8.jpeg"/><Relationship Id="rId10" Type="http://schemas.openxmlformats.org/officeDocument/2006/relationships/image" Target="../media/image9.jpeg"/><Relationship Id="rId1" Type="http://schemas.openxmlformats.org/officeDocument/2006/relationships/tags" Target="../tags/tag5.xml"/><Relationship Id="rId2"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4" Type="http://schemas.openxmlformats.org/officeDocument/2006/relationships/slideLayout" Target="../slideLayouts/slideLayout2.xml"/><Relationship Id="rId5" Type="http://schemas.openxmlformats.org/officeDocument/2006/relationships/notesSlide" Target="../notesSlides/notesSlide4.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0.jpeg"/><Relationship Id="rId1" Type="http://schemas.openxmlformats.org/officeDocument/2006/relationships/tags" Target="../tags/tag8.xml"/><Relationship Id="rId2" Type="http://schemas.openxmlformats.org/officeDocument/2006/relationships/tags" Target="../tags/tag9.xml"/></Relationships>
</file>

<file path=ppt/slides/_rels/slide5.xml.rels><?xml version="1.0" encoding="UTF-8" standalone="yes"?>
<Relationships xmlns="http://schemas.openxmlformats.org/package/2006/relationships"><Relationship Id="rId11" Type="http://schemas.openxmlformats.org/officeDocument/2006/relationships/image" Target="../media/image13.jpeg"/><Relationship Id="rId12" Type="http://schemas.openxmlformats.org/officeDocument/2006/relationships/image" Target="../media/image14.jpeg"/><Relationship Id="rId13" Type="http://schemas.openxmlformats.org/officeDocument/2006/relationships/image" Target="../media/image15.jpeg"/><Relationship Id="rId1" Type="http://schemas.openxmlformats.org/officeDocument/2006/relationships/tags" Target="../tags/tag11.x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slideLayout" Target="../slideLayouts/slideLayout2.xml"/><Relationship Id="rId5" Type="http://schemas.openxmlformats.org/officeDocument/2006/relationships/notesSlide" Target="../notesSlides/notesSlide5.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1.jpeg"/><Relationship Id="rId10" Type="http://schemas.openxmlformats.org/officeDocument/2006/relationships/image" Target="../media/image12.jpeg"/></Relationships>
</file>

<file path=ppt/slides/_rels/slide6.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3" Type="http://schemas.openxmlformats.org/officeDocument/2006/relationships/image" Target="../media/image20.jpeg"/><Relationship Id="rId1" Type="http://schemas.openxmlformats.org/officeDocument/2006/relationships/tags" Target="../tags/tag14.xml"/><Relationship Id="rId2" Type="http://schemas.openxmlformats.org/officeDocument/2006/relationships/tags" Target="../tags/tag15.xml"/><Relationship Id="rId3" Type="http://schemas.openxmlformats.org/officeDocument/2006/relationships/tags" Target="../tags/tag16.xml"/><Relationship Id="rId4" Type="http://schemas.openxmlformats.org/officeDocument/2006/relationships/slideLayout" Target="../slideLayouts/slideLayout2.xml"/><Relationship Id="rId5" Type="http://schemas.openxmlformats.org/officeDocument/2006/relationships/notesSlide" Target="../notesSlides/notesSlide6.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16.jpeg"/><Relationship Id="rId10"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7.jpeg"/><Relationship Id="rId5" Type="http://schemas.openxmlformats.org/officeDocument/2006/relationships/image" Target="../media/image26.jpeg"/><Relationship Id="rId6" Type="http://schemas.openxmlformats.org/officeDocument/2006/relationships/image" Target="../media/image27.png"/><Relationship Id="rId7" Type="http://schemas.openxmlformats.org/officeDocument/2006/relationships/image" Target="../media/image23.jpeg"/><Relationship Id="rId1" Type="http://schemas.openxmlformats.org/officeDocument/2006/relationships/tags" Target="../tags/tag19.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t>Splash Screen</a:t>
            </a:r>
          </a:p>
        </p:txBody>
      </p:sp>
      <p:pic>
        <p:nvPicPr>
          <p:cNvPr id="15363" name="Picture 5" descr="CAM7 Spl-07"/>
          <p:cNvPicPr>
            <a:picLocks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4876800" y="4656664"/>
            <a:ext cx="4267200" cy="1219200"/>
          </a:xfrm>
          <a:prstGeom prst="rect">
            <a:avLst/>
          </a:prstGeom>
          <a:solidFill>
            <a:srgbClr val="008000"/>
          </a:solidFill>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7" name="TextBox 6"/>
          <p:cNvSpPr txBox="1"/>
          <p:nvPr/>
        </p:nvSpPr>
        <p:spPr>
          <a:xfrm>
            <a:off x="5562600" y="4656664"/>
            <a:ext cx="2743200" cy="861774"/>
          </a:xfrm>
          <a:prstGeom prst="rect">
            <a:avLst/>
          </a:prstGeom>
          <a:noFill/>
        </p:spPr>
        <p:txBody>
          <a:bodyPr wrap="square" rtlCol="0">
            <a:spAutoFit/>
          </a:bodyPr>
          <a:lstStyle/>
          <a:p>
            <a:pPr algn="ctr"/>
            <a:r>
              <a:rPr lang="en-US" sz="3200" dirty="0" smtClean="0">
                <a:solidFill>
                  <a:schemeClr val="bg1"/>
                </a:solidFill>
              </a:rPr>
              <a:t>Chapter 9</a:t>
            </a:r>
          </a:p>
          <a:p>
            <a:endParaRPr lang="en-US" dirty="0"/>
          </a:p>
        </p:txBody>
      </p:sp>
      <p:sp>
        <p:nvSpPr>
          <p:cNvPr id="8" name="TextBox 7"/>
          <p:cNvSpPr txBox="1"/>
          <p:nvPr/>
        </p:nvSpPr>
        <p:spPr>
          <a:xfrm>
            <a:off x="6012026" y="5190064"/>
            <a:ext cx="1905000" cy="523220"/>
          </a:xfrm>
          <a:prstGeom prst="rect">
            <a:avLst/>
          </a:prstGeom>
          <a:noFill/>
        </p:spPr>
        <p:txBody>
          <a:bodyPr wrap="square" rtlCol="0">
            <a:spAutoFit/>
          </a:bodyPr>
          <a:lstStyle/>
          <a:p>
            <a:r>
              <a:rPr lang="en-US" sz="2800" b="1" dirty="0" smtClean="0">
                <a:solidFill>
                  <a:srgbClr val="FFFFFF"/>
                </a:solidFill>
                <a:latin typeface="Baskerville Old Face"/>
                <a:cs typeface="Baskerville Old Face"/>
              </a:rPr>
              <a:t>Lesson </a:t>
            </a:r>
            <a:r>
              <a:rPr lang="en-US" sz="2800" dirty="0" smtClean="0">
                <a:solidFill>
                  <a:srgbClr val="FFFFFF"/>
                </a:solidFill>
                <a:latin typeface="Baskerville Old Face"/>
                <a:cs typeface="Baskerville Old Face"/>
              </a:rPr>
              <a:t>9-3</a:t>
            </a:r>
            <a:endParaRPr lang="en-US" sz="2800" b="1" dirty="0">
              <a:solidFill>
                <a:srgbClr val="FFFFFF"/>
              </a:solidFill>
              <a:latin typeface="Baskerville Old Face"/>
              <a:cs typeface="Baskerville Old Face"/>
            </a:endParaRPr>
          </a:p>
        </p:txBody>
      </p:sp>
    </p:spTree>
    <p:custDataLst>
      <p:tags r:id="rId1"/>
    </p:custData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solidFill>
        <a:effectLst/>
      </p:bgPr>
    </p:bg>
    <p:spTree>
      <p:nvGrpSpPr>
        <p:cNvPr id="1" name=""/>
        <p:cNvGrpSpPr/>
        <p:nvPr/>
      </p:nvGrpSpPr>
      <p:grpSpPr>
        <a:xfrm>
          <a:off x="0" y="0"/>
          <a:ext cx="0" cy="0"/>
          <a:chOff x="0" y="0"/>
          <a:chExt cx="0" cy="0"/>
        </a:xfrm>
      </p:grpSpPr>
      <p:pic>
        <p:nvPicPr>
          <p:cNvPr id="4" name="Picture 45" descr="coordinate plane (5)"/>
          <p:cNvPicPr>
            <a:picLocks noChangeAspect="1" noChangeArrowheads="1"/>
          </p:cNvPicPr>
          <p:nvPr/>
        </p:nvPicPr>
        <p:blipFill>
          <a:blip r:embed="rId2"/>
          <a:srcRect/>
          <a:stretch>
            <a:fillRect/>
          </a:stretch>
        </p:blipFill>
        <p:spPr bwMode="auto">
          <a:xfrm>
            <a:off x="1219200" y="1447800"/>
            <a:ext cx="1445286" cy="1460500"/>
          </a:xfrm>
          <a:prstGeom prst="rect">
            <a:avLst/>
          </a:prstGeom>
          <a:noFill/>
        </p:spPr>
      </p:pic>
      <p:cxnSp>
        <p:nvCxnSpPr>
          <p:cNvPr id="6" name="Straight Arrow Connector 5"/>
          <p:cNvCxnSpPr/>
          <p:nvPr/>
        </p:nvCxnSpPr>
        <p:spPr>
          <a:xfrm rot="16200000" flipH="1">
            <a:off x="1600200" y="2133600"/>
            <a:ext cx="914400" cy="152400"/>
          </a:xfrm>
          <a:prstGeom prst="straightConnector1">
            <a:avLst/>
          </a:prstGeom>
          <a:ln>
            <a:solidFill>
              <a:srgbClr val="FF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52400" y="304800"/>
            <a:ext cx="8839200" cy="923330"/>
          </a:xfrm>
          <a:prstGeom prst="rect">
            <a:avLst/>
          </a:prstGeom>
          <a:noFill/>
        </p:spPr>
        <p:txBody>
          <a:bodyPr wrap="square" rtlCol="0">
            <a:spAutoFit/>
          </a:bodyPr>
          <a:lstStyle/>
          <a:p>
            <a:pPr algn="ctr"/>
            <a:r>
              <a:rPr lang="en-US" sz="5400" dirty="0" smtClean="0">
                <a:solidFill>
                  <a:srgbClr val="FF0000"/>
                </a:solidFill>
                <a:latin typeface="Mathematica5"/>
                <a:cs typeface="Mathematica5"/>
              </a:rPr>
              <a:t>These are negative slopes:</a:t>
            </a:r>
            <a:endParaRPr lang="en-US" sz="5400" dirty="0">
              <a:solidFill>
                <a:srgbClr val="FF0000"/>
              </a:solidFill>
              <a:latin typeface="Mathematica5"/>
              <a:cs typeface="Mathematica5"/>
            </a:endParaRPr>
          </a:p>
        </p:txBody>
      </p:sp>
      <p:pic>
        <p:nvPicPr>
          <p:cNvPr id="8" name="Picture 45" descr="coordinate plane (5)"/>
          <p:cNvPicPr>
            <a:picLocks noChangeAspect="1" noChangeArrowheads="1"/>
          </p:cNvPicPr>
          <p:nvPr/>
        </p:nvPicPr>
        <p:blipFill>
          <a:blip r:embed="rId2"/>
          <a:srcRect/>
          <a:stretch>
            <a:fillRect/>
          </a:stretch>
        </p:blipFill>
        <p:spPr bwMode="auto">
          <a:xfrm>
            <a:off x="2974314" y="1447800"/>
            <a:ext cx="1445286" cy="1460500"/>
          </a:xfrm>
          <a:prstGeom prst="rect">
            <a:avLst/>
          </a:prstGeom>
          <a:noFill/>
        </p:spPr>
      </p:pic>
      <p:cxnSp>
        <p:nvCxnSpPr>
          <p:cNvPr id="9" name="Straight Arrow Connector 8"/>
          <p:cNvCxnSpPr/>
          <p:nvPr/>
        </p:nvCxnSpPr>
        <p:spPr>
          <a:xfrm rot="16200000" flipH="1">
            <a:off x="3011160" y="1868157"/>
            <a:ext cx="1066797" cy="530885"/>
          </a:xfrm>
          <a:prstGeom prst="straightConnector1">
            <a:avLst/>
          </a:prstGeom>
          <a:ln>
            <a:solidFill>
              <a:srgbClr val="FF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pic>
        <p:nvPicPr>
          <p:cNvPr id="13" name="Picture 45" descr="coordinate plane (5)"/>
          <p:cNvPicPr>
            <a:picLocks noChangeAspect="1" noChangeArrowheads="1"/>
          </p:cNvPicPr>
          <p:nvPr/>
        </p:nvPicPr>
        <p:blipFill>
          <a:blip r:embed="rId2"/>
          <a:srcRect/>
          <a:stretch>
            <a:fillRect/>
          </a:stretch>
        </p:blipFill>
        <p:spPr bwMode="auto">
          <a:xfrm>
            <a:off x="4724400" y="1447800"/>
            <a:ext cx="1445286" cy="1460500"/>
          </a:xfrm>
          <a:prstGeom prst="rect">
            <a:avLst/>
          </a:prstGeom>
          <a:noFill/>
        </p:spPr>
      </p:pic>
      <p:cxnSp>
        <p:nvCxnSpPr>
          <p:cNvPr id="14" name="Straight Arrow Connector 13"/>
          <p:cNvCxnSpPr/>
          <p:nvPr/>
        </p:nvCxnSpPr>
        <p:spPr>
          <a:xfrm rot="16200000" flipH="1">
            <a:off x="5372100" y="2019300"/>
            <a:ext cx="914400" cy="381000"/>
          </a:xfrm>
          <a:prstGeom prst="straightConnector1">
            <a:avLst/>
          </a:prstGeom>
          <a:ln>
            <a:solidFill>
              <a:srgbClr val="FF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pic>
        <p:nvPicPr>
          <p:cNvPr id="16" name="Picture 45" descr="coordinate plane (5)"/>
          <p:cNvPicPr>
            <a:picLocks noChangeAspect="1" noChangeArrowheads="1"/>
          </p:cNvPicPr>
          <p:nvPr/>
        </p:nvPicPr>
        <p:blipFill>
          <a:blip r:embed="rId2"/>
          <a:srcRect/>
          <a:stretch>
            <a:fillRect/>
          </a:stretch>
        </p:blipFill>
        <p:spPr bwMode="auto">
          <a:xfrm>
            <a:off x="6555714" y="1447800"/>
            <a:ext cx="1445286" cy="1460500"/>
          </a:xfrm>
          <a:prstGeom prst="rect">
            <a:avLst/>
          </a:prstGeom>
          <a:noFill/>
        </p:spPr>
      </p:pic>
      <p:cxnSp>
        <p:nvCxnSpPr>
          <p:cNvPr id="17" name="Straight Arrow Connector 16"/>
          <p:cNvCxnSpPr/>
          <p:nvPr/>
        </p:nvCxnSpPr>
        <p:spPr>
          <a:xfrm>
            <a:off x="6860514" y="1752600"/>
            <a:ext cx="988086" cy="685800"/>
          </a:xfrm>
          <a:prstGeom prst="straightConnector1">
            <a:avLst/>
          </a:prstGeom>
          <a:ln>
            <a:solidFill>
              <a:srgbClr val="FF0000"/>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pic>
        <p:nvPicPr>
          <p:cNvPr id="19" name="Picture 45" descr="coordinate plane (5)"/>
          <p:cNvPicPr>
            <a:picLocks noChangeAspect="1" noChangeArrowheads="1"/>
          </p:cNvPicPr>
          <p:nvPr/>
        </p:nvPicPr>
        <p:blipFill>
          <a:blip r:embed="rId2"/>
          <a:srcRect/>
          <a:stretch>
            <a:fillRect/>
          </a:stretch>
        </p:blipFill>
        <p:spPr bwMode="auto">
          <a:xfrm>
            <a:off x="1219200" y="4559300"/>
            <a:ext cx="1445286" cy="1460500"/>
          </a:xfrm>
          <a:prstGeom prst="rect">
            <a:avLst/>
          </a:prstGeom>
          <a:noFill/>
        </p:spPr>
      </p:pic>
      <p:pic>
        <p:nvPicPr>
          <p:cNvPr id="20" name="Picture 45" descr="coordinate plane (5)"/>
          <p:cNvPicPr>
            <a:picLocks noChangeAspect="1" noChangeArrowheads="1"/>
          </p:cNvPicPr>
          <p:nvPr/>
        </p:nvPicPr>
        <p:blipFill>
          <a:blip r:embed="rId2"/>
          <a:srcRect/>
          <a:stretch>
            <a:fillRect/>
          </a:stretch>
        </p:blipFill>
        <p:spPr bwMode="auto">
          <a:xfrm>
            <a:off x="2974314" y="4559300"/>
            <a:ext cx="1445286" cy="1460500"/>
          </a:xfrm>
          <a:prstGeom prst="rect">
            <a:avLst/>
          </a:prstGeom>
          <a:noFill/>
        </p:spPr>
      </p:pic>
      <p:pic>
        <p:nvPicPr>
          <p:cNvPr id="21" name="Picture 45" descr="coordinate plane (5)"/>
          <p:cNvPicPr>
            <a:picLocks noChangeAspect="1" noChangeArrowheads="1"/>
          </p:cNvPicPr>
          <p:nvPr/>
        </p:nvPicPr>
        <p:blipFill>
          <a:blip r:embed="rId2"/>
          <a:srcRect/>
          <a:stretch>
            <a:fillRect/>
          </a:stretch>
        </p:blipFill>
        <p:spPr bwMode="auto">
          <a:xfrm>
            <a:off x="4724400" y="4559300"/>
            <a:ext cx="1445286" cy="1460500"/>
          </a:xfrm>
          <a:prstGeom prst="rect">
            <a:avLst/>
          </a:prstGeom>
          <a:noFill/>
        </p:spPr>
      </p:pic>
      <p:pic>
        <p:nvPicPr>
          <p:cNvPr id="22" name="Picture 45" descr="coordinate plane (5)"/>
          <p:cNvPicPr>
            <a:picLocks noChangeAspect="1" noChangeArrowheads="1"/>
          </p:cNvPicPr>
          <p:nvPr/>
        </p:nvPicPr>
        <p:blipFill>
          <a:blip r:embed="rId2"/>
          <a:srcRect/>
          <a:stretch>
            <a:fillRect/>
          </a:stretch>
        </p:blipFill>
        <p:spPr bwMode="auto">
          <a:xfrm>
            <a:off x="6555714" y="4559300"/>
            <a:ext cx="1445286" cy="1460500"/>
          </a:xfrm>
          <a:prstGeom prst="rect">
            <a:avLst/>
          </a:prstGeom>
          <a:noFill/>
        </p:spPr>
      </p:pic>
      <p:cxnSp>
        <p:nvCxnSpPr>
          <p:cNvPr id="23" name="Straight Arrow Connector 22"/>
          <p:cNvCxnSpPr/>
          <p:nvPr/>
        </p:nvCxnSpPr>
        <p:spPr>
          <a:xfrm rot="5400000">
            <a:off x="1066800" y="4953000"/>
            <a:ext cx="990600" cy="533400"/>
          </a:xfrm>
          <a:prstGeom prst="straightConnector1">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201658" y="4951742"/>
            <a:ext cx="1143000" cy="688316"/>
          </a:xfrm>
          <a:prstGeom prst="straightConnector1">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V="1">
            <a:off x="4724400" y="4953000"/>
            <a:ext cx="1295400" cy="762000"/>
          </a:xfrm>
          <a:prstGeom prst="straightConnector1">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rot="10800000" flipV="1">
            <a:off x="6555714" y="5105400"/>
            <a:ext cx="1292888" cy="457200"/>
          </a:xfrm>
          <a:prstGeom prst="straightConnector1">
            <a:avLst/>
          </a:prstGeom>
          <a:ln>
            <a:solidFill>
              <a:schemeClr val="tx1"/>
            </a:solidFill>
            <a:headEnd type="stealth" w="lg" len="lg"/>
            <a:tailEnd type="stealth" w="lg" len="lg"/>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66140" y="3267670"/>
            <a:ext cx="8839200" cy="923330"/>
          </a:xfrm>
          <a:prstGeom prst="rect">
            <a:avLst/>
          </a:prstGeom>
          <a:noFill/>
        </p:spPr>
        <p:txBody>
          <a:bodyPr wrap="square" rtlCol="0">
            <a:spAutoFit/>
          </a:bodyPr>
          <a:lstStyle/>
          <a:p>
            <a:pPr algn="ctr"/>
            <a:r>
              <a:rPr lang="en-US" sz="5400" dirty="0" smtClean="0">
                <a:latin typeface="Mathematica5"/>
                <a:cs typeface="Mathematica5"/>
              </a:rPr>
              <a:t>These are positive slopes:</a:t>
            </a:r>
            <a:endParaRPr lang="en-US" sz="5400" dirty="0">
              <a:latin typeface="Mathematica5"/>
              <a:cs typeface="Mathematica5"/>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par>
                          <p:cTn id="54" fill="hold">
                            <p:stCondLst>
                              <p:cond delay="1000"/>
                            </p:stCondLst>
                            <p:childTnLst>
                              <p:par>
                                <p:cTn id="55" presetID="53"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500" fill="hold"/>
                                        <p:tgtEl>
                                          <p:spTgt spid="19"/>
                                        </p:tgtEl>
                                        <p:attrNameLst>
                                          <p:attrName>ppt_w</p:attrName>
                                        </p:attrNameLst>
                                      </p:cBhvr>
                                      <p:tavLst>
                                        <p:tav tm="0">
                                          <p:val>
                                            <p:fltVal val="0"/>
                                          </p:val>
                                        </p:tav>
                                        <p:tav tm="100000">
                                          <p:val>
                                            <p:strVal val="#ppt_w"/>
                                          </p:val>
                                        </p:tav>
                                      </p:tavLst>
                                    </p:anim>
                                    <p:anim calcmode="lin" valueType="num">
                                      <p:cBhvr>
                                        <p:cTn id="65" dur="500" fill="hold"/>
                                        <p:tgtEl>
                                          <p:spTgt spid="19"/>
                                        </p:tgtEl>
                                        <p:attrNameLst>
                                          <p:attrName>ppt_h</p:attrName>
                                        </p:attrNameLst>
                                      </p:cBhvr>
                                      <p:tavLst>
                                        <p:tav tm="0">
                                          <p:val>
                                            <p:fltVal val="0"/>
                                          </p:val>
                                        </p:tav>
                                        <p:tav tm="100000">
                                          <p:val>
                                            <p:strVal val="#ppt_h"/>
                                          </p:val>
                                        </p:tav>
                                      </p:tavLst>
                                    </p:anim>
                                    <p:animEffect transition="in" filter="fade">
                                      <p:cBhvr>
                                        <p:cTn id="66" dur="500"/>
                                        <p:tgtEl>
                                          <p:spTgt spid="19"/>
                                        </p:tgtEl>
                                      </p:cBhvr>
                                    </p:animEffect>
                                  </p:childTnLst>
                                </p:cTn>
                              </p:par>
                            </p:childTnLst>
                          </p:cTn>
                        </p:par>
                        <p:par>
                          <p:cTn id="67" fill="hold">
                            <p:stCondLst>
                              <p:cond delay="500"/>
                            </p:stCondLst>
                            <p:childTnLst>
                              <p:par>
                                <p:cTn id="68" presetID="22" presetClass="entr" presetSubtype="8"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left)">
                                      <p:cBhvr>
                                        <p:cTn id="70" dur="500"/>
                                        <p:tgtEl>
                                          <p:spTgt spid="23"/>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childTnLst>
                                </p:cTn>
                              </p:par>
                            </p:childTnLst>
                          </p:cTn>
                        </p:par>
                        <p:par>
                          <p:cTn id="89" fill="hold">
                            <p:stCondLst>
                              <p:cond delay="500"/>
                            </p:stCondLst>
                            <p:childTnLst>
                              <p:par>
                                <p:cTn id="90" presetID="22" presetClass="entr" presetSubtype="8" fill="hold" nodeType="after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wipe(left)">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wipe(left)">
                                      <p:cBhvr>
                                        <p:cTn id="10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79"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75780" name="Text Box 4"/>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a Graph</a:t>
            </a:r>
          </a:p>
        </p:txBody>
      </p:sp>
      <p:sp>
        <p:nvSpPr>
          <p:cNvPr id="75781" name="Rectangle 5"/>
          <p:cNvSpPr>
            <a:spLocks noChangeArrowheads="1"/>
          </p:cNvSpPr>
          <p:nvPr/>
        </p:nvSpPr>
        <p:spPr bwMode="auto">
          <a:xfrm>
            <a:off x="876300" y="1303338"/>
            <a:ext cx="7705725" cy="461665"/>
          </a:xfrm>
          <a:prstGeom prst="rect">
            <a:avLst/>
          </a:prstGeom>
          <a:noFill/>
          <a:ln w="9525">
            <a:noFill/>
            <a:miter lim="800000"/>
            <a:headEnd/>
            <a:tailEnd/>
          </a:ln>
          <a:effectLst/>
        </p:spPr>
        <p:txBody>
          <a:bodyPr>
            <a:prstTxWarp prst="textNoShape">
              <a:avLst/>
            </a:prstTxWarp>
            <a:spAutoFit/>
          </a:bodyPr>
          <a:lstStyle/>
          <a:p>
            <a:pPr algn="l"/>
            <a:r>
              <a:rPr lang="en-US" sz="2400" b="1" dirty="0">
                <a:solidFill>
                  <a:srgbClr val="0000FF"/>
                </a:solidFill>
                <a:latin typeface="Baskerville"/>
                <a:cs typeface="Baskerville"/>
              </a:rPr>
              <a:t>Find the slope of the line.</a:t>
            </a:r>
            <a:endParaRPr lang="en-US" sz="2400" b="1" i="1" dirty="0">
              <a:solidFill>
                <a:srgbClr val="0000FF"/>
              </a:solidFill>
              <a:latin typeface="Baskerville"/>
              <a:cs typeface="Baskerville"/>
            </a:endParaRPr>
          </a:p>
        </p:txBody>
      </p:sp>
      <p:sp>
        <p:nvSpPr>
          <p:cNvPr id="75782" name="Text Box 6"/>
          <p:cNvSpPr txBox="1">
            <a:spLocks noChangeArrowheads="1"/>
          </p:cNvSpPr>
          <p:nvPr/>
        </p:nvSpPr>
        <p:spPr bwMode="auto">
          <a:xfrm>
            <a:off x="-228600" y="3200400"/>
            <a:ext cx="4800599" cy="1200328"/>
          </a:xfrm>
          <a:prstGeom prst="rect">
            <a:avLst/>
          </a:prstGeom>
          <a:noFill/>
          <a:ln w="9525">
            <a:noFill/>
            <a:miter lim="800000"/>
            <a:headEnd/>
            <a:tailEnd/>
          </a:ln>
          <a:effectLst/>
        </p:spPr>
        <p:txBody>
          <a:bodyPr wrap="square">
            <a:prstTxWarp prst="textNoShape">
              <a:avLst/>
            </a:prstTxWarp>
            <a:spAutoFit/>
          </a:bodyPr>
          <a:lstStyle/>
          <a:p>
            <a:pPr marL="342900" algn="l"/>
            <a:r>
              <a:rPr lang="en-US" sz="2400" b="1" dirty="0">
                <a:solidFill>
                  <a:srgbClr val="0000FF"/>
                </a:solidFill>
                <a:latin typeface="Baskerville"/>
                <a:cs typeface="Baskerville"/>
              </a:rPr>
              <a:t>Choose two points on the line</a:t>
            </a:r>
            <a:r>
              <a:rPr lang="en-US" sz="2400" b="1" dirty="0" smtClean="0">
                <a:solidFill>
                  <a:srgbClr val="0000FF"/>
                </a:solidFill>
                <a:latin typeface="Baskerville"/>
                <a:cs typeface="Baskerville"/>
              </a:rPr>
              <a:t>. They must be located at perfect intersections. </a:t>
            </a:r>
            <a:endParaRPr lang="en-US" sz="2400" b="1" dirty="0">
              <a:solidFill>
                <a:srgbClr val="0000FF"/>
              </a:solidFill>
              <a:latin typeface="Baskerville"/>
              <a:cs typeface="Baskerville"/>
            </a:endParaRPr>
          </a:p>
        </p:txBody>
      </p:sp>
      <p:pic>
        <p:nvPicPr>
          <p:cNvPr id="75784" name="Picture 8" descr="Example2"/>
          <p:cNvPicPr>
            <a:picLocks noChangeAspect="1" noChangeArrowheads="1"/>
          </p:cNvPicPr>
          <p:nvPr/>
        </p:nvPicPr>
        <p:blipFill>
          <a:blip r:embed="rId5"/>
          <a:srcRect/>
          <a:stretch>
            <a:fillRect/>
          </a:stretch>
        </p:blipFill>
        <p:spPr bwMode="auto">
          <a:xfrm>
            <a:off x="420688" y="1295400"/>
            <a:ext cx="457200" cy="457200"/>
          </a:xfrm>
          <a:prstGeom prst="rect">
            <a:avLst/>
          </a:prstGeom>
          <a:noFill/>
        </p:spPr>
      </p:pic>
      <p:pic>
        <p:nvPicPr>
          <p:cNvPr id="75794" name="Picture 18" descr="11-x36"/>
          <p:cNvPicPr>
            <a:picLocks noChangeAspect="1" noChangeArrowheads="1"/>
          </p:cNvPicPr>
          <p:nvPr/>
        </p:nvPicPr>
        <p:blipFill>
          <a:blip r:embed="rId6"/>
          <a:srcRect/>
          <a:stretch>
            <a:fillRect/>
          </a:stretch>
        </p:blipFill>
        <p:spPr bwMode="auto">
          <a:xfrm>
            <a:off x="4886339" y="1905000"/>
            <a:ext cx="3800461" cy="3822700"/>
          </a:xfrm>
          <a:prstGeom prst="rect">
            <a:avLst/>
          </a:prstGeom>
          <a:noFill/>
        </p:spPr>
      </p:pic>
      <p:pic>
        <p:nvPicPr>
          <p:cNvPr id="75795" name="Picture 19"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3" name="Action Button: Back or Previous 1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1" name="TextBox 10"/>
          <p:cNvSpPr txBox="1"/>
          <p:nvPr/>
        </p:nvSpPr>
        <p:spPr>
          <a:xfrm>
            <a:off x="-152401" y="1828800"/>
            <a:ext cx="4876801" cy="1200328"/>
          </a:xfrm>
          <a:prstGeom prst="rect">
            <a:avLst/>
          </a:prstGeom>
          <a:noFill/>
        </p:spPr>
        <p:txBody>
          <a:bodyPr wrap="square" rtlCol="0">
            <a:spAutoFit/>
          </a:bodyPr>
          <a:lstStyle/>
          <a:p>
            <a:pPr marL="1428750" indent="-1085850"/>
            <a:r>
              <a:rPr lang="en-US" sz="2400" dirty="0" smtClean="0">
                <a:latin typeface="Baskerville"/>
                <a:cs typeface="Baskerville"/>
              </a:rPr>
              <a:t>This is a </a:t>
            </a:r>
            <a:r>
              <a:rPr lang="en-US" sz="2400" dirty="0" smtClean="0">
                <a:solidFill>
                  <a:srgbClr val="FF0000"/>
                </a:solidFill>
                <a:latin typeface="Baskerville"/>
                <a:cs typeface="Baskerville"/>
              </a:rPr>
              <a:t>negative </a:t>
            </a:r>
            <a:r>
              <a:rPr lang="en-US" sz="2400" dirty="0" smtClean="0">
                <a:latin typeface="Baskerville"/>
                <a:cs typeface="Baskerville"/>
              </a:rPr>
              <a:t>slope because</a:t>
            </a:r>
          </a:p>
          <a:p>
            <a:pPr marL="1428750" indent="-1085850"/>
            <a:r>
              <a:rPr lang="en-US" sz="2400" dirty="0" smtClean="0">
                <a:latin typeface="Baskerville"/>
                <a:cs typeface="Baskerville"/>
              </a:rPr>
              <a:t>when going from left to right, the</a:t>
            </a:r>
          </a:p>
          <a:p>
            <a:pPr marL="1428750" indent="-1085850"/>
            <a:r>
              <a:rPr lang="en-US" sz="2400" dirty="0" smtClean="0">
                <a:latin typeface="Baskerville"/>
                <a:cs typeface="Baskerville"/>
              </a:rPr>
              <a:t>graph of the line slants downward.</a:t>
            </a:r>
            <a:endParaRPr lang="en-US" sz="2400" dirty="0">
              <a:latin typeface="Baskerville"/>
              <a:cs typeface="Baskerville"/>
            </a:endParaRPr>
          </a:p>
        </p:txBody>
      </p:sp>
      <p:cxnSp>
        <p:nvCxnSpPr>
          <p:cNvPr id="17" name="Straight Arrow Connector 16"/>
          <p:cNvCxnSpPr/>
          <p:nvPr/>
        </p:nvCxnSpPr>
        <p:spPr>
          <a:xfrm rot="16200000" flipH="1">
            <a:off x="5058264" y="2637935"/>
            <a:ext cx="3491931" cy="2330859"/>
          </a:xfrm>
          <a:prstGeom prst="straightConnector1">
            <a:avLst/>
          </a:prstGeom>
          <a:ln w="508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
        <p:nvSpPr>
          <p:cNvPr id="24" name="Oval 23"/>
          <p:cNvSpPr/>
          <p:nvPr/>
        </p:nvSpPr>
        <p:spPr>
          <a:xfrm>
            <a:off x="6729389" y="3742259"/>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25" name="Oval 24"/>
          <p:cNvSpPr/>
          <p:nvPr/>
        </p:nvSpPr>
        <p:spPr>
          <a:xfrm>
            <a:off x="7685666" y="5182511"/>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27" name="Straight Arrow Connector 26"/>
          <p:cNvCxnSpPr/>
          <p:nvPr/>
        </p:nvCxnSpPr>
        <p:spPr>
          <a:xfrm rot="16200000" flipH="1">
            <a:off x="6111144" y="4560947"/>
            <a:ext cx="1386504" cy="7201"/>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0800000" flipH="1" flipV="1">
            <a:off x="6781801" y="5250427"/>
            <a:ext cx="883817" cy="7372"/>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Rectangle 30"/>
          <p:cNvSpPr/>
          <p:nvPr/>
        </p:nvSpPr>
        <p:spPr>
          <a:xfrm>
            <a:off x="152399" y="4572000"/>
            <a:ext cx="4572001" cy="1200328"/>
          </a:xfrm>
          <a:prstGeom prst="rect">
            <a:avLst/>
          </a:prstGeom>
        </p:spPr>
        <p:txBody>
          <a:bodyPr wrap="square">
            <a:spAutoFit/>
          </a:bodyPr>
          <a:lstStyle/>
          <a:p>
            <a:r>
              <a:rPr lang="en-US" sz="2400" dirty="0" smtClean="0">
                <a:latin typeface="Baskerville"/>
                <a:cs typeface="Baskerville"/>
              </a:rPr>
              <a:t>The vertical change is always along the </a:t>
            </a:r>
            <a:r>
              <a:rPr lang="en-US" sz="2400" dirty="0" err="1" smtClean="0">
                <a:latin typeface="Baskerville"/>
                <a:cs typeface="Baskerville"/>
              </a:rPr>
              <a:t>y</a:t>
            </a:r>
            <a:r>
              <a:rPr lang="en-US" sz="2400" dirty="0" smtClean="0">
                <a:latin typeface="Baskerville"/>
                <a:cs typeface="Baskerville"/>
              </a:rPr>
              <a:t> axis. It is called the rise (</a:t>
            </a:r>
            <a:r>
              <a:rPr lang="en-US" sz="2400" dirty="0" err="1" smtClean="0">
                <a:latin typeface="Baskerville"/>
                <a:cs typeface="Baskerville"/>
              </a:rPr>
              <a:t>y</a:t>
            </a:r>
            <a:r>
              <a:rPr lang="en-US" sz="2400" dirty="0" smtClean="0">
                <a:latin typeface="Baskerville"/>
                <a:cs typeface="Baskerville"/>
              </a:rPr>
              <a:t>)  The rise  here is –3 units.</a:t>
            </a:r>
            <a:endParaRPr lang="en-US" sz="2400" dirty="0">
              <a:latin typeface="Baskerville"/>
              <a:cs typeface="Baskerville"/>
            </a:endParaRPr>
          </a:p>
        </p:txBody>
      </p:sp>
      <p:sp>
        <p:nvSpPr>
          <p:cNvPr id="32" name="Rectangle 31"/>
          <p:cNvSpPr/>
          <p:nvPr/>
        </p:nvSpPr>
        <p:spPr>
          <a:xfrm>
            <a:off x="152400" y="5943600"/>
            <a:ext cx="7238999" cy="830997"/>
          </a:xfrm>
          <a:prstGeom prst="rect">
            <a:avLst/>
          </a:prstGeom>
        </p:spPr>
        <p:txBody>
          <a:bodyPr wrap="square">
            <a:spAutoFit/>
          </a:bodyPr>
          <a:lstStyle/>
          <a:p>
            <a:r>
              <a:rPr lang="en-US" sz="2400" b="1" dirty="0" smtClean="0">
                <a:solidFill>
                  <a:srgbClr val="0000FF"/>
                </a:solidFill>
                <a:latin typeface="Baskerville"/>
                <a:cs typeface="Baskerville"/>
              </a:rPr>
              <a:t>The horizontal change is always along the </a:t>
            </a:r>
            <a:r>
              <a:rPr lang="en-US" sz="2400" b="1" dirty="0" err="1" smtClean="0">
                <a:solidFill>
                  <a:srgbClr val="0000FF"/>
                </a:solidFill>
                <a:latin typeface="Baskerville"/>
                <a:cs typeface="Baskerville"/>
              </a:rPr>
              <a:t>x</a:t>
            </a:r>
            <a:r>
              <a:rPr lang="en-US" sz="2400" b="1" dirty="0" smtClean="0">
                <a:solidFill>
                  <a:srgbClr val="0000FF"/>
                </a:solidFill>
                <a:latin typeface="Baskerville"/>
                <a:cs typeface="Baskerville"/>
              </a:rPr>
              <a:t> axis. It is called the run (</a:t>
            </a:r>
            <a:r>
              <a:rPr lang="en-US" sz="2400" b="1" dirty="0" err="1" smtClean="0">
                <a:solidFill>
                  <a:srgbClr val="0000FF"/>
                </a:solidFill>
                <a:latin typeface="Baskerville"/>
                <a:cs typeface="Baskerville"/>
              </a:rPr>
              <a:t>x</a:t>
            </a:r>
            <a:r>
              <a:rPr lang="en-US" sz="2400" b="1" dirty="0" smtClean="0">
                <a:solidFill>
                  <a:srgbClr val="0000FF"/>
                </a:solidFill>
                <a:latin typeface="Baskerville"/>
                <a:cs typeface="Baskerville"/>
              </a:rPr>
              <a:t>). The run here is 2 units.  </a:t>
            </a:r>
            <a:endParaRPr lang="en-US" b="1" dirty="0">
              <a:solidFill>
                <a:srgbClr val="0000FF"/>
              </a:solidFill>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wipe(left)">
                                      <p:cBhvr>
                                        <p:cTn id="7" dur="500"/>
                                        <p:tgtEl>
                                          <p:spTgt spid="7577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5780"/>
                                        </p:tgtEl>
                                        <p:attrNameLst>
                                          <p:attrName>style.visibility</p:attrName>
                                        </p:attrNameLst>
                                      </p:cBhvr>
                                      <p:to>
                                        <p:strVal val="visible"/>
                                      </p:to>
                                    </p:set>
                                    <p:animEffect transition="in" filter="wipe(left)">
                                      <p:cBhvr>
                                        <p:cTn id="11" dur="500"/>
                                        <p:tgtEl>
                                          <p:spTgt spid="7578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5784"/>
                                        </p:tgtEl>
                                        <p:attrNameLst>
                                          <p:attrName>style.visibility</p:attrName>
                                        </p:attrNameLst>
                                      </p:cBhvr>
                                      <p:to>
                                        <p:strVal val="visible"/>
                                      </p:to>
                                    </p:set>
                                    <p:animEffect transition="in" filter="box(out)">
                                      <p:cBhvr>
                                        <p:cTn id="15" dur="500"/>
                                        <p:tgtEl>
                                          <p:spTgt spid="7578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5781">
                                            <p:txEl>
                                              <p:pRg st="0" end="0"/>
                                            </p:txEl>
                                          </p:spTgt>
                                        </p:tgtEl>
                                        <p:attrNameLst>
                                          <p:attrName>style.visibility</p:attrName>
                                        </p:attrNameLst>
                                      </p:cBhvr>
                                      <p:to>
                                        <p:strVal val="visible"/>
                                      </p:to>
                                    </p:set>
                                    <p:animEffect transition="in" filter="wipe(left)">
                                      <p:cBhvr>
                                        <p:cTn id="19" dur="500"/>
                                        <p:tgtEl>
                                          <p:spTgt spid="75781">
                                            <p:txEl>
                                              <p:pRg st="0" end="0"/>
                                            </p:txEl>
                                          </p:spTgt>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5794"/>
                                        </p:tgtEl>
                                        <p:attrNameLst>
                                          <p:attrName>style.visibility</p:attrName>
                                        </p:attrNameLst>
                                      </p:cBhvr>
                                      <p:to>
                                        <p:strVal val="visible"/>
                                      </p:to>
                                    </p:set>
                                    <p:animEffect transition="in" filter="wipe(up)">
                                      <p:cBhvr>
                                        <p:cTn id="23" dur="500"/>
                                        <p:tgtEl>
                                          <p:spTgt spid="7579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nodeType="clickEffect">
                                  <p:stCondLst>
                                    <p:cond delay="0"/>
                                  </p:stCondLst>
                                  <p:childTnLst>
                                    <p:animEffect transition="out" filter="dissolv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5782">
                                            <p:txEl>
                                              <p:pRg st="0" end="0"/>
                                            </p:txEl>
                                          </p:spTgt>
                                        </p:tgtEl>
                                        <p:attrNameLst>
                                          <p:attrName>style.visibility</p:attrName>
                                        </p:attrNameLst>
                                      </p:cBhvr>
                                      <p:to>
                                        <p:strVal val="visible"/>
                                      </p:to>
                                    </p:set>
                                    <p:animEffect transition="in" filter="wipe(left)">
                                      <p:cBhvr>
                                        <p:cTn id="42" dur="500"/>
                                        <p:tgtEl>
                                          <p:spTgt spid="75782">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500"/>
                            </p:stCondLst>
                            <p:childTnLst>
                              <p:par>
                                <p:cTn id="65" presetID="22" presetClass="entr" presetSubtype="2"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right)">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autoUpdateAnimBg="0"/>
      <p:bldP spid="75781" grpId="0" build="p" autoUpdateAnimBg="0" advAuto="0"/>
      <p:bldP spid="75782" grpId="0" build="p" autoUpdateAnimBg="0"/>
      <p:bldP spid="11" grpId="0"/>
      <p:bldP spid="24" grpId="0" animBg="1"/>
      <p:bldP spid="25" grpId="0" animBg="1"/>
      <p:bldP spid="31" grpId="0"/>
      <p:bldP spid="32"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6803"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76804" name="Text Box 4"/>
          <p:cNvSpPr txBox="1">
            <a:spLocks noChangeArrowheads="1"/>
          </p:cNvSpPr>
          <p:nvPr/>
        </p:nvSpPr>
        <p:spPr bwMode="auto">
          <a:xfrm>
            <a:off x="2506663" y="715963"/>
            <a:ext cx="5037137" cy="493712"/>
          </a:xfrm>
          <a:prstGeom prst="rect">
            <a:avLst/>
          </a:prstGeom>
          <a:noFill/>
          <a:ln w="9525">
            <a:noFill/>
            <a:miter lim="800000"/>
            <a:headEnd/>
            <a:tailEnd/>
          </a:ln>
          <a:effectLst/>
        </p:spPr>
        <p:txBody>
          <a:bodyPr anchor="ctr">
            <a:prstTxWarp prst="textNoShape">
              <a:avLst/>
            </a:prstTxWarp>
            <a:spAutoFit/>
          </a:bodyPr>
          <a:lstStyle/>
          <a:p>
            <a:pPr algn="l"/>
            <a:r>
              <a:rPr lang="en-US"/>
              <a:t>Find Slope Using a Graph</a:t>
            </a:r>
          </a:p>
        </p:txBody>
      </p:sp>
      <p:pic>
        <p:nvPicPr>
          <p:cNvPr id="76808" name="Picture 8" descr="Example2"/>
          <p:cNvPicPr>
            <a:picLocks noChangeAspect="1" noChangeArrowheads="1"/>
          </p:cNvPicPr>
          <p:nvPr/>
        </p:nvPicPr>
        <p:blipFill>
          <a:blip r:embed="rId5"/>
          <a:srcRect/>
          <a:stretch>
            <a:fillRect/>
          </a:stretch>
        </p:blipFill>
        <p:spPr bwMode="auto">
          <a:xfrm>
            <a:off x="420688" y="1981200"/>
            <a:ext cx="457200" cy="457200"/>
          </a:xfrm>
          <a:prstGeom prst="rect">
            <a:avLst/>
          </a:prstGeom>
          <a:noFill/>
        </p:spPr>
      </p:pic>
      <p:sp>
        <p:nvSpPr>
          <p:cNvPr id="76809" name="Rectangle 9"/>
          <p:cNvSpPr>
            <a:spLocks noChangeArrowheads="1"/>
          </p:cNvSpPr>
          <p:nvPr/>
        </p:nvSpPr>
        <p:spPr bwMode="auto">
          <a:xfrm>
            <a:off x="533400" y="5945187"/>
            <a:ext cx="1301750" cy="369332"/>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dirty="0">
                <a:solidFill>
                  <a:srgbClr val="00539D"/>
                </a:solidFill>
              </a:rPr>
              <a:t>Answer:</a:t>
            </a:r>
            <a:endParaRPr lang="en-US" b="0" dirty="0"/>
          </a:p>
        </p:txBody>
      </p:sp>
      <p:pic>
        <p:nvPicPr>
          <p:cNvPr id="76814" name="Picture 14" descr="m3_276"/>
          <p:cNvPicPr>
            <a:picLocks noChangeAspect="1" noChangeArrowheads="1"/>
          </p:cNvPicPr>
          <p:nvPr/>
        </p:nvPicPr>
        <p:blipFill>
          <a:blip r:embed="rId6"/>
          <a:srcRect r="55682" b="85378"/>
          <a:stretch>
            <a:fillRect/>
          </a:stretch>
        </p:blipFill>
        <p:spPr bwMode="auto">
          <a:xfrm>
            <a:off x="925513" y="1752600"/>
            <a:ext cx="2098675" cy="836612"/>
          </a:xfrm>
          <a:prstGeom prst="rect">
            <a:avLst/>
          </a:prstGeom>
          <a:noFill/>
        </p:spPr>
      </p:pic>
      <p:pic>
        <p:nvPicPr>
          <p:cNvPr id="76817" name="Picture 17" descr="m3_276"/>
          <p:cNvPicPr>
            <a:picLocks noChangeAspect="1" noChangeArrowheads="1"/>
          </p:cNvPicPr>
          <p:nvPr/>
        </p:nvPicPr>
        <p:blipFill>
          <a:blip r:embed="rId6"/>
          <a:srcRect l="47334" t="15233" b="70921"/>
          <a:stretch>
            <a:fillRect/>
          </a:stretch>
        </p:blipFill>
        <p:spPr bwMode="auto">
          <a:xfrm>
            <a:off x="1761332" y="4541837"/>
            <a:ext cx="2493962" cy="792163"/>
          </a:xfrm>
          <a:prstGeom prst="rect">
            <a:avLst/>
          </a:prstGeom>
          <a:noFill/>
        </p:spPr>
      </p:pic>
      <p:grpSp>
        <p:nvGrpSpPr>
          <p:cNvPr id="2" name="Group 21"/>
          <p:cNvGrpSpPr>
            <a:grpSpLocks/>
          </p:cNvGrpSpPr>
          <p:nvPr/>
        </p:nvGrpSpPr>
        <p:grpSpPr bwMode="auto">
          <a:xfrm>
            <a:off x="925513" y="3313112"/>
            <a:ext cx="2884487" cy="801688"/>
            <a:chOff x="577" y="1360"/>
            <a:chExt cx="1817" cy="505"/>
          </a:xfrm>
        </p:grpSpPr>
        <p:pic>
          <p:nvPicPr>
            <p:cNvPr id="76813" name="Picture 13" descr="m3_276"/>
            <p:cNvPicPr>
              <a:picLocks noChangeAspect="1" noChangeArrowheads="1"/>
            </p:cNvPicPr>
            <p:nvPr/>
          </p:nvPicPr>
          <p:blipFill>
            <a:blip r:embed="rId6"/>
            <a:srcRect t="15233" r="63225" b="70921"/>
            <a:stretch>
              <a:fillRect/>
            </a:stretch>
          </p:blipFill>
          <p:spPr bwMode="auto">
            <a:xfrm>
              <a:off x="577" y="1366"/>
              <a:ext cx="1097" cy="499"/>
            </a:xfrm>
            <a:prstGeom prst="rect">
              <a:avLst/>
            </a:prstGeom>
            <a:noFill/>
          </p:spPr>
        </p:pic>
        <p:sp>
          <p:nvSpPr>
            <p:cNvPr id="76816" name="Text Box 16"/>
            <p:cNvSpPr txBox="1">
              <a:spLocks noChangeArrowheads="1"/>
            </p:cNvSpPr>
            <p:nvPr/>
          </p:nvSpPr>
          <p:spPr bwMode="auto">
            <a:xfrm>
              <a:off x="1634" y="1434"/>
              <a:ext cx="327" cy="288"/>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b="0" dirty="0">
                  <a:solidFill>
                    <a:schemeClr val="tx1"/>
                  </a:solidFill>
                </a:rPr>
                <a:t>or</a:t>
              </a:r>
              <a:r>
                <a:rPr lang="en-US" sz="1800" dirty="0">
                  <a:solidFill>
                    <a:schemeClr val="tx1"/>
                  </a:solidFill>
                </a:rPr>
                <a:t> </a:t>
              </a:r>
            </a:p>
          </p:txBody>
        </p:sp>
        <p:pic>
          <p:nvPicPr>
            <p:cNvPr id="76818" name="Picture 18" descr="m3_276"/>
            <p:cNvPicPr>
              <a:picLocks noChangeAspect="1" noChangeArrowheads="1"/>
            </p:cNvPicPr>
            <p:nvPr/>
          </p:nvPicPr>
          <p:blipFill>
            <a:blip r:embed="rId6"/>
            <a:srcRect l="25075" t="20894" r="63225" b="70921"/>
            <a:stretch>
              <a:fillRect/>
            </a:stretch>
          </p:blipFill>
          <p:spPr bwMode="auto">
            <a:xfrm>
              <a:off x="2033" y="1570"/>
              <a:ext cx="349" cy="295"/>
            </a:xfrm>
            <a:prstGeom prst="rect">
              <a:avLst/>
            </a:prstGeom>
            <a:noFill/>
          </p:spPr>
        </p:pic>
        <p:pic>
          <p:nvPicPr>
            <p:cNvPr id="76819" name="Picture 19" descr="m3_276"/>
            <p:cNvPicPr>
              <a:picLocks noChangeAspect="1" noChangeArrowheads="1"/>
            </p:cNvPicPr>
            <p:nvPr/>
          </p:nvPicPr>
          <p:blipFill>
            <a:blip r:embed="rId6"/>
            <a:srcRect l="30708" t="15067" r="60609" b="78746"/>
            <a:stretch>
              <a:fillRect/>
            </a:stretch>
          </p:blipFill>
          <p:spPr bwMode="auto">
            <a:xfrm>
              <a:off x="2135" y="1360"/>
              <a:ext cx="259" cy="223"/>
            </a:xfrm>
            <a:prstGeom prst="rect">
              <a:avLst/>
            </a:prstGeom>
            <a:noFill/>
          </p:spPr>
        </p:pic>
        <p:pic>
          <p:nvPicPr>
            <p:cNvPr id="76820" name="Picture 20" descr="m3_276"/>
            <p:cNvPicPr>
              <a:picLocks noChangeAspect="1" noChangeArrowheads="1"/>
            </p:cNvPicPr>
            <p:nvPr/>
          </p:nvPicPr>
          <p:blipFill>
            <a:blip r:embed="rId6"/>
            <a:srcRect l="26518" t="15677" r="69392" b="78719"/>
            <a:stretch>
              <a:fillRect/>
            </a:stretch>
          </p:blipFill>
          <p:spPr bwMode="auto">
            <a:xfrm>
              <a:off x="1929" y="1501"/>
              <a:ext cx="122" cy="202"/>
            </a:xfrm>
            <a:prstGeom prst="rect">
              <a:avLst/>
            </a:prstGeom>
            <a:noFill/>
          </p:spPr>
        </p:pic>
      </p:grpSp>
      <p:pic>
        <p:nvPicPr>
          <p:cNvPr id="76822" name="Picture 22" descr="m3_276"/>
          <p:cNvPicPr>
            <a:picLocks noChangeAspect="1" noChangeArrowheads="1"/>
          </p:cNvPicPr>
          <p:nvPr/>
        </p:nvPicPr>
        <p:blipFill>
          <a:blip r:embed="rId6"/>
          <a:srcRect l="44754" b="85378"/>
          <a:stretch>
            <a:fillRect/>
          </a:stretch>
        </p:blipFill>
        <p:spPr bwMode="auto">
          <a:xfrm>
            <a:off x="3810000" y="1950344"/>
            <a:ext cx="1764506" cy="564256"/>
          </a:xfrm>
          <a:prstGeom prst="rect">
            <a:avLst/>
          </a:prstGeom>
          <a:noFill/>
        </p:spPr>
      </p:pic>
      <p:grpSp>
        <p:nvGrpSpPr>
          <p:cNvPr id="3" name="Group 26"/>
          <p:cNvGrpSpPr>
            <a:grpSpLocks/>
          </p:cNvGrpSpPr>
          <p:nvPr/>
        </p:nvGrpSpPr>
        <p:grpSpPr bwMode="auto">
          <a:xfrm>
            <a:off x="2276475" y="5688012"/>
            <a:ext cx="3983038" cy="865188"/>
            <a:chOff x="1434" y="2850"/>
            <a:chExt cx="2509" cy="545"/>
          </a:xfrm>
        </p:grpSpPr>
        <p:pic>
          <p:nvPicPr>
            <p:cNvPr id="76815" name="Picture 15" descr="m3_276"/>
            <p:cNvPicPr>
              <a:picLocks noChangeAspect="1" noChangeArrowheads="1"/>
            </p:cNvPicPr>
            <p:nvPr/>
          </p:nvPicPr>
          <p:blipFill>
            <a:blip r:embed="rId7"/>
            <a:srcRect l="19008" t="27692" r="15018" b="57187"/>
            <a:stretch>
              <a:fillRect/>
            </a:stretch>
          </p:blipFill>
          <p:spPr bwMode="auto">
            <a:xfrm>
              <a:off x="1434" y="2850"/>
              <a:ext cx="1968" cy="545"/>
            </a:xfrm>
            <a:prstGeom prst="rect">
              <a:avLst/>
            </a:prstGeom>
            <a:noFill/>
          </p:spPr>
        </p:pic>
        <p:pic>
          <p:nvPicPr>
            <p:cNvPr id="76823" name="Picture 23" descr="m3_276"/>
            <p:cNvPicPr>
              <a:picLocks noChangeAspect="1" noChangeArrowheads="1"/>
            </p:cNvPicPr>
            <p:nvPr/>
          </p:nvPicPr>
          <p:blipFill>
            <a:blip r:embed="rId7"/>
            <a:srcRect l="91553" t="27692" b="64734"/>
            <a:stretch>
              <a:fillRect/>
            </a:stretch>
          </p:blipFill>
          <p:spPr bwMode="auto">
            <a:xfrm>
              <a:off x="3631" y="2850"/>
              <a:ext cx="252" cy="273"/>
            </a:xfrm>
            <a:prstGeom prst="rect">
              <a:avLst/>
            </a:prstGeom>
            <a:noFill/>
          </p:spPr>
        </p:pic>
        <p:pic>
          <p:nvPicPr>
            <p:cNvPr id="76824" name="Picture 24" descr="m3_276"/>
            <p:cNvPicPr>
              <a:picLocks noChangeAspect="1" noChangeArrowheads="1"/>
            </p:cNvPicPr>
            <p:nvPr/>
          </p:nvPicPr>
          <p:blipFill>
            <a:blip r:embed="rId7"/>
            <a:srcRect l="86591" t="35155" b="57187"/>
            <a:stretch>
              <a:fillRect/>
            </a:stretch>
          </p:blipFill>
          <p:spPr bwMode="auto">
            <a:xfrm>
              <a:off x="3543" y="3119"/>
              <a:ext cx="400" cy="276"/>
            </a:xfrm>
            <a:prstGeom prst="rect">
              <a:avLst/>
            </a:prstGeom>
            <a:noFill/>
          </p:spPr>
        </p:pic>
        <p:pic>
          <p:nvPicPr>
            <p:cNvPr id="76825" name="Picture 25" descr="m3_276"/>
            <p:cNvPicPr>
              <a:picLocks noChangeAspect="1" noChangeArrowheads="1"/>
            </p:cNvPicPr>
            <p:nvPr/>
          </p:nvPicPr>
          <p:blipFill>
            <a:blip r:embed="rId7"/>
            <a:srcRect l="86591" t="27692" r="8315" b="64734"/>
            <a:stretch>
              <a:fillRect/>
            </a:stretch>
          </p:blipFill>
          <p:spPr bwMode="auto">
            <a:xfrm>
              <a:off x="3394" y="2979"/>
              <a:ext cx="152" cy="273"/>
            </a:xfrm>
            <a:prstGeom prst="rect">
              <a:avLst/>
            </a:prstGeom>
            <a:noFill/>
          </p:spPr>
        </p:pic>
      </p:grpSp>
      <p:pic>
        <p:nvPicPr>
          <p:cNvPr id="76827" name="Picture 27" descr="LH_9-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24" name="Action Button: Forward or Next 2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Action Button: Back or Previous 2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29"/>
          <p:cNvGrpSpPr/>
          <p:nvPr/>
        </p:nvGrpSpPr>
        <p:grpSpPr>
          <a:xfrm>
            <a:off x="6276790" y="1250950"/>
            <a:ext cx="2410010" cy="2424113"/>
            <a:chOff x="5986570" y="1250950"/>
            <a:chExt cx="2410010" cy="2424113"/>
          </a:xfrm>
        </p:grpSpPr>
        <p:pic>
          <p:nvPicPr>
            <p:cNvPr id="23" name="Picture 18" descr="11-x36"/>
            <p:cNvPicPr>
              <a:picLocks noChangeAspect="1" noChangeArrowheads="1"/>
            </p:cNvPicPr>
            <p:nvPr/>
          </p:nvPicPr>
          <p:blipFill>
            <a:blip r:embed="rId9"/>
            <a:srcRect/>
            <a:stretch>
              <a:fillRect/>
            </a:stretch>
          </p:blipFill>
          <p:spPr bwMode="auto">
            <a:xfrm>
              <a:off x="5986570" y="1250950"/>
              <a:ext cx="2410010" cy="2424113"/>
            </a:xfrm>
            <a:prstGeom prst="rect">
              <a:avLst/>
            </a:prstGeom>
            <a:noFill/>
          </p:spPr>
        </p:pic>
        <p:cxnSp>
          <p:nvCxnSpPr>
            <p:cNvPr id="27" name="Straight Arrow Connector 26"/>
            <p:cNvCxnSpPr/>
            <p:nvPr/>
          </p:nvCxnSpPr>
          <p:spPr>
            <a:xfrm rot="5400000">
              <a:off x="6739129" y="2894806"/>
              <a:ext cx="914400"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10800000" flipH="1">
              <a:off x="7197917" y="3351212"/>
              <a:ext cx="574483" cy="158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35" name="Group 34"/>
          <p:cNvGrpSpPr/>
          <p:nvPr/>
        </p:nvGrpSpPr>
        <p:grpSpPr>
          <a:xfrm>
            <a:off x="2884944" y="1614613"/>
            <a:ext cx="772656" cy="951363"/>
            <a:chOff x="2656344" y="1614613"/>
            <a:chExt cx="772656" cy="951363"/>
          </a:xfrm>
        </p:grpSpPr>
        <p:sp>
          <p:nvSpPr>
            <p:cNvPr id="31" name="TextBox 30"/>
            <p:cNvSpPr txBox="1"/>
            <p:nvPr/>
          </p:nvSpPr>
          <p:spPr>
            <a:xfrm>
              <a:off x="2678113" y="1614613"/>
              <a:ext cx="750887" cy="584776"/>
            </a:xfrm>
            <a:prstGeom prst="rect">
              <a:avLst/>
            </a:prstGeom>
            <a:noFill/>
          </p:spPr>
          <p:txBody>
            <a:bodyPr wrap="square" rtlCol="0">
              <a:spAutoFit/>
            </a:bodyPr>
            <a:lstStyle/>
            <a:p>
              <a:pPr algn="ctr"/>
              <a:r>
                <a:rPr lang="en-US" sz="3200" dirty="0" err="1" smtClean="0">
                  <a:solidFill>
                    <a:srgbClr val="0000FF"/>
                  </a:solidFill>
                </a:rPr>
                <a:t>y</a:t>
              </a:r>
              <a:endParaRPr lang="en-US" dirty="0">
                <a:solidFill>
                  <a:srgbClr val="0000FF"/>
                </a:solidFill>
              </a:endParaRPr>
            </a:p>
          </p:txBody>
        </p:sp>
        <p:sp>
          <p:nvSpPr>
            <p:cNvPr id="32" name="TextBox 31"/>
            <p:cNvSpPr txBox="1"/>
            <p:nvPr/>
          </p:nvSpPr>
          <p:spPr>
            <a:xfrm>
              <a:off x="2656344" y="1981200"/>
              <a:ext cx="750887" cy="584776"/>
            </a:xfrm>
            <a:prstGeom prst="rect">
              <a:avLst/>
            </a:prstGeom>
            <a:noFill/>
          </p:spPr>
          <p:txBody>
            <a:bodyPr wrap="square" rtlCol="0">
              <a:spAutoFit/>
            </a:bodyPr>
            <a:lstStyle/>
            <a:p>
              <a:pPr algn="ctr"/>
              <a:r>
                <a:rPr lang="en-US" sz="3200" dirty="0" err="1" smtClean="0">
                  <a:solidFill>
                    <a:srgbClr val="0000FF"/>
                  </a:solidFill>
                </a:rPr>
                <a:t>x</a:t>
              </a:r>
              <a:endParaRPr lang="en-US" dirty="0">
                <a:solidFill>
                  <a:srgbClr val="0000FF"/>
                </a:solidFill>
              </a:endParaRPr>
            </a:p>
          </p:txBody>
        </p:sp>
        <p:cxnSp>
          <p:nvCxnSpPr>
            <p:cNvPr id="34" name="Straight Connector 33"/>
            <p:cNvCxnSpPr/>
            <p:nvPr/>
          </p:nvCxnSpPr>
          <p:spPr>
            <a:xfrm>
              <a:off x="2819400" y="2178567"/>
              <a:ext cx="417513" cy="158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6814"/>
                                        </p:tgtEl>
                                        <p:attrNameLst>
                                          <p:attrName>style.visibility</p:attrName>
                                        </p:attrNameLst>
                                      </p:cBhvr>
                                      <p:to>
                                        <p:strVal val="visible"/>
                                      </p:to>
                                    </p:set>
                                    <p:animEffect transition="in" filter="wipe(left)">
                                      <p:cBhvr>
                                        <p:cTn id="11" dur="500"/>
                                        <p:tgtEl>
                                          <p:spTgt spid="76814"/>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childTnLst>
                                </p:cTn>
                              </p:par>
                            </p:childTnLst>
                          </p:cTn>
                        </p:par>
                        <p:par>
                          <p:cTn id="16" fill="hold">
                            <p:stCondLst>
                              <p:cond delay="4500"/>
                            </p:stCondLst>
                            <p:childTnLst>
                              <p:par>
                                <p:cTn id="17" presetID="22" presetClass="entr" presetSubtype="8" fill="hold" nodeType="afterEffect">
                                  <p:stCondLst>
                                    <p:cond delay="0"/>
                                  </p:stCondLst>
                                  <p:childTnLst>
                                    <p:set>
                                      <p:cBhvr>
                                        <p:cTn id="18" dur="1" fill="hold">
                                          <p:stCondLst>
                                            <p:cond delay="0"/>
                                          </p:stCondLst>
                                        </p:cTn>
                                        <p:tgtEl>
                                          <p:spTgt spid="76822"/>
                                        </p:tgtEl>
                                        <p:attrNameLst>
                                          <p:attrName>style.visibility</p:attrName>
                                        </p:attrNameLst>
                                      </p:cBhvr>
                                      <p:to>
                                        <p:strVal val="visible"/>
                                      </p:to>
                                    </p:set>
                                    <p:animEffect transition="in" filter="wipe(left)">
                                      <p:cBhvr>
                                        <p:cTn id="19" dur="500"/>
                                        <p:tgtEl>
                                          <p:spTgt spid="7682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6817"/>
                                        </p:tgtEl>
                                        <p:attrNameLst>
                                          <p:attrName>style.visibility</p:attrName>
                                        </p:attrNameLst>
                                      </p:cBhvr>
                                      <p:to>
                                        <p:strVal val="visible"/>
                                      </p:to>
                                    </p:set>
                                    <p:animEffect transition="in" filter="wipe(left)">
                                      <p:cBhvr>
                                        <p:cTn id="28" dur="500"/>
                                        <p:tgtEl>
                                          <p:spTgt spid="768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6809">
                                            <p:txEl>
                                              <p:pRg st="0" end="0"/>
                                            </p:txEl>
                                          </p:spTgt>
                                        </p:tgtEl>
                                        <p:attrNameLst>
                                          <p:attrName>style.visibility</p:attrName>
                                        </p:attrNameLst>
                                      </p:cBhvr>
                                      <p:to>
                                        <p:strVal val="visible"/>
                                      </p:to>
                                    </p:set>
                                    <p:animEffect transition="in" filter="wipe(left)">
                                      <p:cBhvr>
                                        <p:cTn id="33" dur="500"/>
                                        <p:tgtEl>
                                          <p:spTgt spid="76809">
                                            <p:txEl>
                                              <p:pRg st="0" end="0"/>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build="p"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8851"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78852" name="Text Box 4"/>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dirty="0">
                <a:latin typeface="Baskerville"/>
                <a:cs typeface="Baskerville"/>
              </a:rPr>
              <a:t>Find Slope Using a Table</a:t>
            </a:r>
          </a:p>
        </p:txBody>
      </p:sp>
      <p:sp>
        <p:nvSpPr>
          <p:cNvPr id="78853" name="Rectangle 5"/>
          <p:cNvSpPr>
            <a:spLocks noChangeArrowheads="1"/>
          </p:cNvSpPr>
          <p:nvPr/>
        </p:nvSpPr>
        <p:spPr bwMode="auto">
          <a:xfrm>
            <a:off x="876300" y="1367135"/>
            <a:ext cx="8267700" cy="830997"/>
          </a:xfrm>
          <a:prstGeom prst="rect">
            <a:avLst/>
          </a:prstGeom>
          <a:noFill/>
          <a:ln w="9525">
            <a:noFill/>
            <a:miter lim="800000"/>
            <a:headEnd/>
            <a:tailEnd/>
          </a:ln>
          <a:effectLst/>
        </p:spPr>
        <p:txBody>
          <a:bodyPr wrap="square">
            <a:prstTxWarp prst="textNoShape">
              <a:avLst/>
            </a:prstTxWarp>
            <a:spAutoFit/>
          </a:bodyPr>
          <a:lstStyle/>
          <a:p>
            <a:pPr algn="l"/>
            <a:r>
              <a:rPr lang="en-US" sz="2400" b="1" dirty="0" smtClean="0">
                <a:solidFill>
                  <a:srgbClr val="0000FF"/>
                </a:solidFill>
                <a:latin typeface="Baskerville"/>
                <a:cs typeface="Baskerville"/>
              </a:rPr>
              <a:t>- Sometimes you don’t have a graph to work with. You are only given a table with coordinate points. </a:t>
            </a:r>
            <a:endParaRPr lang="en-US" sz="2400" b="1" i="1" dirty="0">
              <a:solidFill>
                <a:srgbClr val="0000FF"/>
              </a:solidFill>
              <a:latin typeface="Baskerville"/>
              <a:cs typeface="Baskerville"/>
            </a:endParaRPr>
          </a:p>
        </p:txBody>
      </p:sp>
      <p:pic>
        <p:nvPicPr>
          <p:cNvPr id="78856" name="Picture 8" descr="Example3"/>
          <p:cNvPicPr>
            <a:picLocks noChangeAspect="1" noChangeArrowheads="1"/>
          </p:cNvPicPr>
          <p:nvPr/>
        </p:nvPicPr>
        <p:blipFill>
          <a:blip r:embed="rId5"/>
          <a:srcRect/>
          <a:stretch>
            <a:fillRect/>
          </a:stretch>
        </p:blipFill>
        <p:spPr bwMode="auto">
          <a:xfrm>
            <a:off x="420688" y="1443335"/>
            <a:ext cx="457200" cy="457200"/>
          </a:xfrm>
          <a:prstGeom prst="rect">
            <a:avLst/>
          </a:prstGeom>
          <a:noFill/>
        </p:spPr>
      </p:pic>
      <p:pic>
        <p:nvPicPr>
          <p:cNvPr id="78869" name="Picture 21" descr="M3_222a"/>
          <p:cNvPicPr>
            <a:picLocks noChangeAspect="1" noChangeArrowheads="1"/>
          </p:cNvPicPr>
          <p:nvPr/>
        </p:nvPicPr>
        <p:blipFill>
          <a:blip r:embed="rId6"/>
          <a:srcRect b="67235"/>
          <a:stretch>
            <a:fillRect/>
          </a:stretch>
        </p:blipFill>
        <p:spPr bwMode="auto">
          <a:xfrm>
            <a:off x="4895849" y="3341390"/>
            <a:ext cx="2843213" cy="854075"/>
          </a:xfrm>
          <a:prstGeom prst="rect">
            <a:avLst/>
          </a:prstGeom>
          <a:noFill/>
        </p:spPr>
      </p:pic>
      <p:pic>
        <p:nvPicPr>
          <p:cNvPr id="78870" name="Picture 22" descr="M3_222a"/>
          <p:cNvPicPr>
            <a:picLocks noChangeAspect="1" noChangeArrowheads="1"/>
          </p:cNvPicPr>
          <p:nvPr/>
        </p:nvPicPr>
        <p:blipFill>
          <a:blip r:embed="rId6"/>
          <a:srcRect t="35078" b="32887"/>
          <a:stretch>
            <a:fillRect/>
          </a:stretch>
        </p:blipFill>
        <p:spPr bwMode="auto">
          <a:xfrm>
            <a:off x="1340643" y="5718175"/>
            <a:ext cx="2843213" cy="835025"/>
          </a:xfrm>
          <a:prstGeom prst="rect">
            <a:avLst/>
          </a:prstGeom>
          <a:noFill/>
        </p:spPr>
      </p:pic>
      <p:pic>
        <p:nvPicPr>
          <p:cNvPr id="78871" name="Picture 23" descr="M3_222a"/>
          <p:cNvPicPr>
            <a:picLocks noChangeAspect="1" noChangeArrowheads="1"/>
          </p:cNvPicPr>
          <p:nvPr/>
        </p:nvPicPr>
        <p:blipFill>
          <a:blip r:embed="rId6"/>
          <a:srcRect t="69792"/>
          <a:stretch>
            <a:fillRect/>
          </a:stretch>
        </p:blipFill>
        <p:spPr bwMode="auto">
          <a:xfrm>
            <a:off x="6172200" y="5715000"/>
            <a:ext cx="2843213" cy="787400"/>
          </a:xfrm>
          <a:prstGeom prst="rect">
            <a:avLst/>
          </a:prstGeom>
          <a:noFill/>
        </p:spPr>
      </p:pic>
      <p:pic>
        <p:nvPicPr>
          <p:cNvPr id="78874" name="Picture 26"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grpSp>
        <p:nvGrpSpPr>
          <p:cNvPr id="2" name="Group 25"/>
          <p:cNvGrpSpPr>
            <a:grpSpLocks/>
          </p:cNvGrpSpPr>
          <p:nvPr/>
        </p:nvGrpSpPr>
        <p:grpSpPr bwMode="auto">
          <a:xfrm>
            <a:off x="5599113" y="203200"/>
            <a:ext cx="2982912" cy="996950"/>
            <a:chOff x="1117" y="1548"/>
            <a:chExt cx="1879" cy="628"/>
          </a:xfrm>
        </p:grpSpPr>
        <p:pic>
          <p:nvPicPr>
            <p:cNvPr id="78866" name="Picture 18" descr="11-x38a"/>
            <p:cNvPicPr>
              <a:picLocks noChangeAspect="1" noChangeArrowheads="1"/>
            </p:cNvPicPr>
            <p:nvPr/>
          </p:nvPicPr>
          <p:blipFill>
            <a:blip r:embed="rId8"/>
            <a:srcRect r="23274" b="14905"/>
            <a:stretch>
              <a:fillRect/>
            </a:stretch>
          </p:blipFill>
          <p:spPr bwMode="auto">
            <a:xfrm>
              <a:off x="1117" y="1548"/>
              <a:ext cx="1879" cy="628"/>
            </a:xfrm>
            <a:prstGeom prst="rect">
              <a:avLst/>
            </a:prstGeom>
            <a:noFill/>
            <a:effectLst>
              <a:outerShdw blurRad="50800" dist="38100" dir="2700000" algn="tl" rotWithShape="0">
                <a:srgbClr val="000000">
                  <a:alpha val="43000"/>
                </a:srgbClr>
              </a:outerShdw>
            </a:effectLst>
          </p:spPr>
        </p:pic>
        <p:pic>
          <p:nvPicPr>
            <p:cNvPr id="78872" name="Picture 24" descr="11-x38a"/>
            <p:cNvPicPr>
              <a:picLocks noChangeAspect="1" noChangeArrowheads="1"/>
            </p:cNvPicPr>
            <p:nvPr/>
          </p:nvPicPr>
          <p:blipFill>
            <a:blip r:embed="rId8"/>
            <a:srcRect l="49734" t="5692" r="43120" b="62059"/>
            <a:stretch>
              <a:fillRect/>
            </a:stretch>
          </p:blipFill>
          <p:spPr bwMode="auto">
            <a:xfrm>
              <a:off x="2709" y="1584"/>
              <a:ext cx="175" cy="238"/>
            </a:xfrm>
            <a:prstGeom prst="rect">
              <a:avLst/>
            </a:prstGeom>
            <a:noFill/>
          </p:spPr>
        </p:pic>
      </p:grpSp>
      <p:sp>
        <p:nvSpPr>
          <p:cNvPr id="16" name="Action Button: Forward or Next 15">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7" name="Action Button: Back or Previous 16">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5" name="Rectangle 14"/>
          <p:cNvSpPr/>
          <p:nvPr/>
        </p:nvSpPr>
        <p:spPr>
          <a:xfrm>
            <a:off x="914400" y="2205335"/>
            <a:ext cx="8229600" cy="830997"/>
          </a:xfrm>
          <a:prstGeom prst="rect">
            <a:avLst/>
          </a:prstGeom>
        </p:spPr>
        <p:txBody>
          <a:bodyPr wrap="square">
            <a:spAutoFit/>
          </a:bodyPr>
          <a:lstStyle/>
          <a:p>
            <a:r>
              <a:rPr lang="en-US" sz="2400" b="1" dirty="0" smtClean="0">
                <a:solidFill>
                  <a:srgbClr val="0000FF"/>
                </a:solidFill>
                <a:latin typeface="Baskerville"/>
                <a:cs typeface="Baskerville"/>
              </a:rPr>
              <a:t>- We can use the coordinate points to find the slope of the line. </a:t>
            </a:r>
            <a:endParaRPr lang="en-US" sz="2400" dirty="0">
              <a:latin typeface="Baskerville"/>
              <a:cs typeface="Baskerville"/>
            </a:endParaRPr>
          </a:p>
        </p:txBody>
      </p:sp>
      <p:grpSp>
        <p:nvGrpSpPr>
          <p:cNvPr id="25" name="Group 24"/>
          <p:cNvGrpSpPr/>
          <p:nvPr/>
        </p:nvGrpSpPr>
        <p:grpSpPr>
          <a:xfrm>
            <a:off x="663575" y="3220866"/>
            <a:ext cx="3146425" cy="974599"/>
            <a:chOff x="5006975" y="3291013"/>
            <a:chExt cx="3146425" cy="974599"/>
          </a:xfrm>
        </p:grpSpPr>
        <p:pic>
          <p:nvPicPr>
            <p:cNvPr id="19" name="Picture 14" descr="m3_276"/>
            <p:cNvPicPr>
              <a:picLocks noChangeAspect="1" noChangeArrowheads="1"/>
            </p:cNvPicPr>
            <p:nvPr/>
          </p:nvPicPr>
          <p:blipFill>
            <a:blip r:embed="rId9"/>
            <a:srcRect r="55682" b="85378"/>
            <a:stretch>
              <a:fillRect/>
            </a:stretch>
          </p:blipFill>
          <p:spPr bwMode="auto">
            <a:xfrm>
              <a:off x="5006975" y="3429000"/>
              <a:ext cx="2098675" cy="836612"/>
            </a:xfrm>
            <a:prstGeom prst="rect">
              <a:avLst/>
            </a:prstGeom>
            <a:noFill/>
          </p:spPr>
        </p:pic>
        <p:sp>
          <p:nvSpPr>
            <p:cNvPr id="21" name="TextBox 20"/>
            <p:cNvSpPr txBox="1"/>
            <p:nvPr/>
          </p:nvSpPr>
          <p:spPr>
            <a:xfrm>
              <a:off x="7402513" y="3291013"/>
              <a:ext cx="750887" cy="584776"/>
            </a:xfrm>
            <a:prstGeom prst="rect">
              <a:avLst/>
            </a:prstGeom>
            <a:noFill/>
          </p:spPr>
          <p:txBody>
            <a:bodyPr wrap="square" rtlCol="0">
              <a:spAutoFit/>
            </a:bodyPr>
            <a:lstStyle/>
            <a:p>
              <a:pPr algn="ctr"/>
              <a:r>
                <a:rPr lang="en-US" sz="3200" dirty="0" err="1" smtClean="0">
                  <a:latin typeface="Baskerville"/>
                  <a:cs typeface="Baskerville"/>
                </a:rPr>
                <a:t>y</a:t>
              </a:r>
              <a:endParaRPr lang="en-US" dirty="0">
                <a:latin typeface="Baskerville"/>
                <a:cs typeface="Baskerville"/>
              </a:endParaRPr>
            </a:p>
          </p:txBody>
        </p:sp>
        <p:sp>
          <p:nvSpPr>
            <p:cNvPr id="22" name="TextBox 21"/>
            <p:cNvSpPr txBox="1"/>
            <p:nvPr/>
          </p:nvSpPr>
          <p:spPr>
            <a:xfrm>
              <a:off x="7380744" y="3657600"/>
              <a:ext cx="750887" cy="584776"/>
            </a:xfrm>
            <a:prstGeom prst="rect">
              <a:avLst/>
            </a:prstGeom>
            <a:noFill/>
          </p:spPr>
          <p:txBody>
            <a:bodyPr wrap="square" rtlCol="0">
              <a:spAutoFit/>
            </a:bodyPr>
            <a:lstStyle/>
            <a:p>
              <a:pPr algn="ctr"/>
              <a:r>
                <a:rPr lang="en-US" sz="3200" dirty="0" err="1" smtClean="0">
                  <a:solidFill>
                    <a:srgbClr val="000000"/>
                  </a:solidFill>
                  <a:latin typeface="Baskerville"/>
                  <a:cs typeface="Baskerville"/>
                </a:rPr>
                <a:t>x</a:t>
              </a:r>
              <a:endParaRPr lang="en-US" dirty="0">
                <a:solidFill>
                  <a:srgbClr val="000000"/>
                </a:solidFill>
                <a:latin typeface="Baskerville"/>
                <a:cs typeface="Baskerville"/>
              </a:endParaRPr>
            </a:p>
          </p:txBody>
        </p:sp>
        <p:cxnSp>
          <p:nvCxnSpPr>
            <p:cNvPr id="23" name="Straight Connector 22"/>
            <p:cNvCxnSpPr/>
            <p:nvPr/>
          </p:nvCxnSpPr>
          <p:spPr>
            <a:xfrm>
              <a:off x="7543800" y="3854967"/>
              <a:ext cx="417513" cy="158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663960" y="3595134"/>
              <a:ext cx="979487" cy="461665"/>
            </a:xfrm>
            <a:prstGeom prst="rect">
              <a:avLst/>
            </a:prstGeom>
            <a:noFill/>
          </p:spPr>
          <p:txBody>
            <a:bodyPr wrap="square" rtlCol="0">
              <a:spAutoFit/>
            </a:bodyPr>
            <a:lstStyle/>
            <a:p>
              <a:pPr algn="ctr"/>
              <a:r>
                <a:rPr lang="en-US" sz="2400" dirty="0" smtClean="0">
                  <a:latin typeface="Baskerville"/>
                  <a:cs typeface="Baskerville"/>
                </a:rPr>
                <a:t>or</a:t>
              </a:r>
              <a:endParaRPr lang="en-US" sz="2400" dirty="0">
                <a:latin typeface="Baskerville"/>
                <a:cs typeface="Baskerville"/>
              </a:endParaRPr>
            </a:p>
          </p:txBody>
        </p:sp>
      </p:grpSp>
      <p:sp>
        <p:nvSpPr>
          <p:cNvPr id="26" name="TextBox 25"/>
          <p:cNvSpPr txBox="1"/>
          <p:nvPr/>
        </p:nvSpPr>
        <p:spPr>
          <a:xfrm>
            <a:off x="412750" y="2819400"/>
            <a:ext cx="3397250" cy="461665"/>
          </a:xfrm>
          <a:prstGeom prst="rect">
            <a:avLst/>
          </a:prstGeom>
          <a:noFill/>
        </p:spPr>
        <p:txBody>
          <a:bodyPr wrap="square" rtlCol="0">
            <a:spAutoFit/>
          </a:bodyPr>
          <a:lstStyle/>
          <a:p>
            <a:pPr algn="ctr"/>
            <a:r>
              <a:rPr lang="en-US" sz="2400" b="1" dirty="0" smtClean="0">
                <a:solidFill>
                  <a:srgbClr val="FF0000"/>
                </a:solidFill>
                <a:latin typeface="Baskerville"/>
                <a:cs typeface="Baskerville"/>
              </a:rPr>
              <a:t>We already know this:</a:t>
            </a:r>
            <a:endParaRPr lang="en-US" sz="2400" b="1" dirty="0">
              <a:solidFill>
                <a:srgbClr val="FF0000"/>
              </a:solidFill>
              <a:latin typeface="Baskerville"/>
              <a:cs typeface="Baskerville"/>
            </a:endParaRPr>
          </a:p>
        </p:txBody>
      </p:sp>
      <p:sp>
        <p:nvSpPr>
          <p:cNvPr id="27" name="TextBox 26"/>
          <p:cNvSpPr txBox="1"/>
          <p:nvPr/>
        </p:nvSpPr>
        <p:spPr>
          <a:xfrm>
            <a:off x="4603749" y="2819400"/>
            <a:ext cx="3978275" cy="461665"/>
          </a:xfrm>
          <a:prstGeom prst="rect">
            <a:avLst/>
          </a:prstGeom>
          <a:noFill/>
        </p:spPr>
        <p:txBody>
          <a:bodyPr wrap="square" rtlCol="0">
            <a:spAutoFit/>
          </a:bodyPr>
          <a:lstStyle/>
          <a:p>
            <a:pPr algn="ctr"/>
            <a:r>
              <a:rPr lang="en-US" sz="2400" b="1" dirty="0" smtClean="0">
                <a:solidFill>
                  <a:srgbClr val="FF0000"/>
                </a:solidFill>
                <a:latin typeface="Baskerville"/>
                <a:cs typeface="Baskerville"/>
              </a:rPr>
              <a:t>So now we just apply this:</a:t>
            </a:r>
            <a:endParaRPr lang="en-US" sz="2400" b="1" dirty="0">
              <a:solidFill>
                <a:srgbClr val="FF0000"/>
              </a:solidFill>
              <a:latin typeface="Baskerville"/>
              <a:cs typeface="Baskerville"/>
            </a:endParaRPr>
          </a:p>
        </p:txBody>
      </p:sp>
      <p:sp>
        <p:nvSpPr>
          <p:cNvPr id="28" name="TextBox 27"/>
          <p:cNvSpPr txBox="1"/>
          <p:nvPr/>
        </p:nvSpPr>
        <p:spPr>
          <a:xfrm>
            <a:off x="152400" y="4724400"/>
            <a:ext cx="4572000" cy="1200328"/>
          </a:xfrm>
          <a:prstGeom prst="rect">
            <a:avLst/>
          </a:prstGeom>
          <a:noFill/>
        </p:spPr>
        <p:txBody>
          <a:bodyPr wrap="square" rtlCol="0">
            <a:spAutoFit/>
          </a:bodyPr>
          <a:lstStyle/>
          <a:p>
            <a:r>
              <a:rPr lang="en-US" sz="2400" b="1" dirty="0" smtClean="0">
                <a:solidFill>
                  <a:srgbClr val="FF0000"/>
                </a:solidFill>
                <a:latin typeface="Baskerville"/>
                <a:cs typeface="Baskerville"/>
              </a:rPr>
              <a:t>We pick two sets of coordinates from the table and do the math:</a:t>
            </a:r>
            <a:endParaRPr lang="en-US" sz="2400" b="1" dirty="0">
              <a:solidFill>
                <a:srgbClr val="FF0000"/>
              </a:solidFill>
              <a:latin typeface="Baskerville"/>
              <a:cs typeface="Baskerville"/>
            </a:endParaRPr>
          </a:p>
        </p:txBody>
      </p:sp>
      <p:sp>
        <p:nvSpPr>
          <p:cNvPr id="29" name="TextBox 28"/>
          <p:cNvSpPr txBox="1"/>
          <p:nvPr/>
        </p:nvSpPr>
        <p:spPr>
          <a:xfrm>
            <a:off x="5089525" y="4748545"/>
            <a:ext cx="3978275" cy="830997"/>
          </a:xfrm>
          <a:prstGeom prst="rect">
            <a:avLst/>
          </a:prstGeom>
          <a:noFill/>
        </p:spPr>
        <p:txBody>
          <a:bodyPr wrap="square" rtlCol="0">
            <a:spAutoFit/>
          </a:bodyPr>
          <a:lstStyle/>
          <a:p>
            <a:r>
              <a:rPr lang="en-US" sz="2400" b="1" dirty="0" smtClean="0">
                <a:solidFill>
                  <a:srgbClr val="FF0000"/>
                </a:solidFill>
                <a:latin typeface="Baskerville"/>
                <a:cs typeface="Baskerville"/>
              </a:rPr>
              <a:t>Our final answer gives us the slope:</a:t>
            </a:r>
            <a:endParaRPr lang="en-US" sz="2400" b="1" dirty="0">
              <a:solidFill>
                <a:srgbClr val="FF0000"/>
              </a:solidFill>
              <a:latin typeface="Baskerville"/>
              <a:cs typeface="Baskerville"/>
            </a:endParaRPr>
          </a:p>
        </p:txBody>
      </p:sp>
      <p:cxnSp>
        <p:nvCxnSpPr>
          <p:cNvPr id="31" name="Straight Arrow Connector 30"/>
          <p:cNvCxnSpPr/>
          <p:nvPr/>
        </p:nvCxnSpPr>
        <p:spPr>
          <a:xfrm>
            <a:off x="2762250" y="6096000"/>
            <a:ext cx="3333750" cy="1588"/>
          </a:xfrm>
          <a:prstGeom prst="straightConnector1">
            <a:avLst/>
          </a:prstGeom>
          <a:ln w="38100">
            <a:solidFill>
              <a:srgbClr val="FF0000"/>
            </a:solidFill>
            <a:tailEnd type="stealth" w="lg" len="lg"/>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851"/>
                                        </p:tgtEl>
                                        <p:attrNameLst>
                                          <p:attrName>style.visibility</p:attrName>
                                        </p:attrNameLst>
                                      </p:cBhvr>
                                      <p:to>
                                        <p:strVal val="visible"/>
                                      </p:to>
                                    </p:set>
                                    <p:animEffect transition="in" filter="wipe(left)">
                                      <p:cBhvr>
                                        <p:cTn id="7" dur="500"/>
                                        <p:tgtEl>
                                          <p:spTgt spid="7885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wipe(left)">
                                      <p:cBhvr>
                                        <p:cTn id="11" dur="500"/>
                                        <p:tgtEl>
                                          <p:spTgt spid="78852"/>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78856"/>
                                        </p:tgtEl>
                                        <p:attrNameLst>
                                          <p:attrName>style.visibility</p:attrName>
                                        </p:attrNameLst>
                                      </p:cBhvr>
                                      <p:to>
                                        <p:strVal val="visible"/>
                                      </p:to>
                                    </p:set>
                                    <p:animEffect transition="in" filter="box(out)">
                                      <p:cBhvr>
                                        <p:cTn id="15" dur="500"/>
                                        <p:tgtEl>
                                          <p:spTgt spid="7885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8853">
                                            <p:txEl>
                                              <p:pRg st="0" end="0"/>
                                            </p:txEl>
                                          </p:spTgt>
                                        </p:tgtEl>
                                        <p:attrNameLst>
                                          <p:attrName>style.visibility</p:attrName>
                                        </p:attrNameLst>
                                      </p:cBhvr>
                                      <p:to>
                                        <p:strVal val="visible"/>
                                      </p:to>
                                    </p:set>
                                    <p:animEffect transition="in" filter="wipe(left)">
                                      <p:cBhvr>
                                        <p:cTn id="19" dur="500"/>
                                        <p:tgtEl>
                                          <p:spTgt spid="78853">
                                            <p:txEl>
                                              <p:pRg st="0" end="0"/>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p:cTn id="44" dur="500" fill="hold"/>
                                        <p:tgtEl>
                                          <p:spTgt spid="27"/>
                                        </p:tgtEl>
                                        <p:attrNameLst>
                                          <p:attrName>ppt_w</p:attrName>
                                        </p:attrNameLst>
                                      </p:cBhvr>
                                      <p:tavLst>
                                        <p:tav tm="0">
                                          <p:val>
                                            <p:fltVal val="0"/>
                                          </p:val>
                                        </p:tav>
                                        <p:tav tm="100000">
                                          <p:val>
                                            <p:strVal val="#ppt_w"/>
                                          </p:val>
                                        </p:tav>
                                      </p:tavLst>
                                    </p:anim>
                                    <p:anim calcmode="lin" valueType="num">
                                      <p:cBhvr>
                                        <p:cTn id="45" dur="500" fill="hold"/>
                                        <p:tgtEl>
                                          <p:spTgt spid="27"/>
                                        </p:tgtEl>
                                        <p:attrNameLst>
                                          <p:attrName>ppt_h</p:attrName>
                                        </p:attrNameLst>
                                      </p:cBhvr>
                                      <p:tavLst>
                                        <p:tav tm="0">
                                          <p:val>
                                            <p:fltVal val="0"/>
                                          </p:val>
                                        </p:tav>
                                        <p:tav tm="100000">
                                          <p:val>
                                            <p:strVal val="#ppt_h"/>
                                          </p:val>
                                        </p:tav>
                                      </p:tavLst>
                                    </p:anim>
                                    <p:animEffect transition="in" filter="fade">
                                      <p:cBhvr>
                                        <p:cTn id="46" dur="500"/>
                                        <p:tgtEl>
                                          <p:spTgt spid="27"/>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78869"/>
                                        </p:tgtEl>
                                        <p:attrNameLst>
                                          <p:attrName>style.visibility</p:attrName>
                                        </p:attrNameLst>
                                      </p:cBhvr>
                                      <p:to>
                                        <p:strVal val="visible"/>
                                      </p:to>
                                    </p:set>
                                    <p:animEffect transition="in" filter="fade">
                                      <p:cBhvr>
                                        <p:cTn id="50" dur="2000"/>
                                        <p:tgtEl>
                                          <p:spTgt spid="7886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78870"/>
                                        </p:tgtEl>
                                        <p:attrNameLst>
                                          <p:attrName>style.visibility</p:attrName>
                                        </p:attrNameLst>
                                      </p:cBhvr>
                                      <p:to>
                                        <p:strVal val="visible"/>
                                      </p:to>
                                    </p:set>
                                    <p:animEffect transition="in" filter="fade">
                                      <p:cBhvr>
                                        <p:cTn id="61" dur="2000"/>
                                        <p:tgtEl>
                                          <p:spTgt spid="78870"/>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500" fill="hold"/>
                                        <p:tgtEl>
                                          <p:spTgt spid="29"/>
                                        </p:tgtEl>
                                        <p:attrNameLst>
                                          <p:attrName>ppt_w</p:attrName>
                                        </p:attrNameLst>
                                      </p:cBhvr>
                                      <p:tavLst>
                                        <p:tav tm="0">
                                          <p:val>
                                            <p:fltVal val="0"/>
                                          </p:val>
                                        </p:tav>
                                        <p:tav tm="100000">
                                          <p:val>
                                            <p:strVal val="#ppt_w"/>
                                          </p:val>
                                        </p:tav>
                                      </p:tavLst>
                                    </p:anim>
                                    <p:anim calcmode="lin" valueType="num">
                                      <p:cBhvr>
                                        <p:cTn id="67" dur="500" fill="hold"/>
                                        <p:tgtEl>
                                          <p:spTgt spid="29"/>
                                        </p:tgtEl>
                                        <p:attrNameLst>
                                          <p:attrName>ppt_h</p:attrName>
                                        </p:attrNameLst>
                                      </p:cBhvr>
                                      <p:tavLst>
                                        <p:tav tm="0">
                                          <p:val>
                                            <p:fltVal val="0"/>
                                          </p:val>
                                        </p:tav>
                                        <p:tav tm="100000">
                                          <p:val>
                                            <p:strVal val="#ppt_h"/>
                                          </p:val>
                                        </p:tav>
                                      </p:tavLst>
                                    </p:anim>
                                    <p:animEffect transition="in" filter="fade">
                                      <p:cBhvr>
                                        <p:cTn id="68" dur="500"/>
                                        <p:tgtEl>
                                          <p:spTgt spid="29"/>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78871"/>
                                        </p:tgtEl>
                                        <p:attrNameLst>
                                          <p:attrName>style.visibility</p:attrName>
                                        </p:attrNameLst>
                                      </p:cBhvr>
                                      <p:to>
                                        <p:strVal val="visible"/>
                                      </p:to>
                                    </p:set>
                                    <p:animEffect transition="in" filter="fade">
                                      <p:cBhvr>
                                        <p:cTn id="72" dur="2000"/>
                                        <p:tgtEl>
                                          <p:spTgt spid="78871"/>
                                        </p:tgtEl>
                                      </p:cBhvr>
                                    </p:animEffect>
                                  </p:childTnLst>
                                </p:cTn>
                              </p:par>
                              <p:par>
                                <p:cTn id="73" presetID="22" presetClass="entr" presetSubtype="8"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left)">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2" grpId="0" autoUpdateAnimBg="0"/>
      <p:bldP spid="78853" grpId="0" build="p" autoUpdateAnimBg="0" advAuto="0"/>
      <p:bldP spid="1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5" name="Picture 3" descr="EXAMPLEhead"/>
          <p:cNvPicPr>
            <a:picLocks noChangeAspect="1" noChangeArrowheads="1"/>
          </p:cNvPicPr>
          <p:nvPr/>
        </p:nvPicPr>
        <p:blipFill>
          <a:blip r:embed="rId4"/>
          <a:srcRect/>
          <a:stretch>
            <a:fillRect/>
          </a:stretch>
        </p:blipFill>
        <p:spPr bwMode="auto">
          <a:xfrm>
            <a:off x="412750" y="701675"/>
            <a:ext cx="2133600" cy="549275"/>
          </a:xfrm>
          <a:prstGeom prst="rect">
            <a:avLst/>
          </a:prstGeom>
          <a:noFill/>
        </p:spPr>
      </p:pic>
      <p:sp>
        <p:nvSpPr>
          <p:cNvPr id="79876" name="Text Box 4"/>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a Table</a:t>
            </a:r>
          </a:p>
        </p:txBody>
      </p:sp>
      <p:pic>
        <p:nvPicPr>
          <p:cNvPr id="79880" name="Picture 8" descr="Example3"/>
          <p:cNvPicPr>
            <a:picLocks noChangeAspect="1" noChangeArrowheads="1"/>
          </p:cNvPicPr>
          <p:nvPr/>
        </p:nvPicPr>
        <p:blipFill>
          <a:blip r:embed="rId5"/>
          <a:srcRect/>
          <a:stretch>
            <a:fillRect/>
          </a:stretch>
        </p:blipFill>
        <p:spPr bwMode="auto">
          <a:xfrm>
            <a:off x="420688" y="1495425"/>
            <a:ext cx="457200" cy="457200"/>
          </a:xfrm>
          <a:prstGeom prst="rect">
            <a:avLst/>
          </a:prstGeom>
          <a:noFill/>
        </p:spPr>
      </p:pic>
      <p:sp>
        <p:nvSpPr>
          <p:cNvPr id="79881" name="Rectangle 9"/>
          <p:cNvSpPr>
            <a:spLocks noChangeArrowheads="1"/>
          </p:cNvSpPr>
          <p:nvPr/>
        </p:nvSpPr>
        <p:spPr bwMode="auto">
          <a:xfrm>
            <a:off x="533400" y="1503363"/>
            <a:ext cx="4038600" cy="461665"/>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sz="2400" b="1" dirty="0">
                <a:solidFill>
                  <a:srgbClr val="0000FF"/>
                </a:solidFill>
                <a:latin typeface="Baskerville"/>
                <a:cs typeface="Baskerville"/>
              </a:rPr>
              <a:t>Answer: </a:t>
            </a:r>
            <a:r>
              <a:rPr lang="en-US" b="0" dirty="0">
                <a:latin typeface="Baskerville"/>
                <a:cs typeface="Baskerville"/>
              </a:rPr>
              <a:t>	</a:t>
            </a:r>
          </a:p>
        </p:txBody>
      </p:sp>
      <p:pic>
        <p:nvPicPr>
          <p:cNvPr id="79884" name="Picture 12" descr="m3_278"/>
          <p:cNvPicPr>
            <a:picLocks noChangeAspect="1" noChangeArrowheads="1"/>
          </p:cNvPicPr>
          <p:nvPr/>
        </p:nvPicPr>
        <p:blipFill>
          <a:blip r:embed="rId6"/>
          <a:srcRect/>
          <a:stretch>
            <a:fillRect/>
          </a:stretch>
        </p:blipFill>
        <p:spPr bwMode="auto">
          <a:xfrm>
            <a:off x="2265363" y="1422400"/>
            <a:ext cx="2184400" cy="787400"/>
          </a:xfrm>
          <a:prstGeom prst="rect">
            <a:avLst/>
          </a:prstGeom>
          <a:noFill/>
        </p:spPr>
      </p:pic>
      <p:pic>
        <p:nvPicPr>
          <p:cNvPr id="79885" name="Picture 13" descr="11-x38"/>
          <p:cNvPicPr>
            <a:picLocks noChangeAspect="1" noChangeArrowheads="1"/>
          </p:cNvPicPr>
          <p:nvPr/>
        </p:nvPicPr>
        <p:blipFill>
          <a:blip r:embed="rId7"/>
          <a:srcRect/>
          <a:stretch>
            <a:fillRect/>
          </a:stretch>
        </p:blipFill>
        <p:spPr bwMode="auto">
          <a:xfrm>
            <a:off x="6124575" y="2819400"/>
            <a:ext cx="2562225" cy="2592387"/>
          </a:xfrm>
          <a:prstGeom prst="rect">
            <a:avLst/>
          </a:prstGeom>
          <a:noFill/>
        </p:spPr>
      </p:pic>
      <p:pic>
        <p:nvPicPr>
          <p:cNvPr id="79886" name="Picture 14" descr="LH_9-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3" name="Action Button: Back or Previous 1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grpSp>
        <p:nvGrpSpPr>
          <p:cNvPr id="11" name="Group 25"/>
          <p:cNvGrpSpPr>
            <a:grpSpLocks/>
          </p:cNvGrpSpPr>
          <p:nvPr/>
        </p:nvGrpSpPr>
        <p:grpSpPr bwMode="auto">
          <a:xfrm>
            <a:off x="5780088" y="1466553"/>
            <a:ext cx="2982912" cy="996950"/>
            <a:chOff x="1117" y="1548"/>
            <a:chExt cx="1879" cy="628"/>
          </a:xfrm>
        </p:grpSpPr>
        <p:pic>
          <p:nvPicPr>
            <p:cNvPr id="14" name="Picture 18" descr="11-x38a"/>
            <p:cNvPicPr>
              <a:picLocks noChangeAspect="1" noChangeArrowheads="1"/>
            </p:cNvPicPr>
            <p:nvPr/>
          </p:nvPicPr>
          <p:blipFill>
            <a:blip r:embed="rId9"/>
            <a:srcRect r="23274" b="14905"/>
            <a:stretch>
              <a:fillRect/>
            </a:stretch>
          </p:blipFill>
          <p:spPr bwMode="auto">
            <a:xfrm>
              <a:off x="1117" y="1548"/>
              <a:ext cx="1879" cy="628"/>
            </a:xfrm>
            <a:prstGeom prst="rect">
              <a:avLst/>
            </a:prstGeom>
            <a:noFill/>
            <a:effectLst>
              <a:outerShdw blurRad="50800" dist="38100" dir="2700000" algn="tl" rotWithShape="0">
                <a:srgbClr val="000000">
                  <a:alpha val="43000"/>
                </a:srgbClr>
              </a:outerShdw>
            </a:effectLst>
          </p:spPr>
        </p:pic>
        <p:pic>
          <p:nvPicPr>
            <p:cNvPr id="15" name="Picture 24" descr="11-x38a"/>
            <p:cNvPicPr>
              <a:picLocks noChangeAspect="1" noChangeArrowheads="1"/>
            </p:cNvPicPr>
            <p:nvPr/>
          </p:nvPicPr>
          <p:blipFill>
            <a:blip r:embed="rId9"/>
            <a:srcRect l="49734" t="5692" r="43120" b="62059"/>
            <a:stretch>
              <a:fillRect/>
            </a:stretch>
          </p:blipFill>
          <p:spPr bwMode="auto">
            <a:xfrm>
              <a:off x="2709" y="1584"/>
              <a:ext cx="175" cy="238"/>
            </a:xfrm>
            <a:prstGeom prst="rect">
              <a:avLst/>
            </a:prstGeom>
            <a:noFill/>
          </p:spPr>
        </p:pic>
      </p:grpSp>
      <p:sp>
        <p:nvSpPr>
          <p:cNvPr id="16" name="Rectangle 15"/>
          <p:cNvSpPr/>
          <p:nvPr/>
        </p:nvSpPr>
        <p:spPr>
          <a:xfrm>
            <a:off x="304800" y="2438400"/>
            <a:ext cx="5683166" cy="1569660"/>
          </a:xfrm>
          <a:prstGeom prst="rect">
            <a:avLst/>
          </a:prstGeom>
        </p:spPr>
        <p:txBody>
          <a:bodyPr wrap="none">
            <a:spAutoFit/>
          </a:bodyPr>
          <a:lstStyle/>
          <a:p>
            <a:r>
              <a:rPr lang="en-US" sz="3200" b="1" dirty="0" smtClean="0">
                <a:solidFill>
                  <a:srgbClr val="0000FF"/>
                </a:solidFill>
                <a:latin typeface="Baskerville"/>
                <a:cs typeface="Baskerville"/>
              </a:rPr>
              <a:t>We can plot the coordinate</a:t>
            </a:r>
          </a:p>
          <a:p>
            <a:r>
              <a:rPr lang="en-US" sz="3200" b="1" dirty="0" smtClean="0">
                <a:solidFill>
                  <a:srgbClr val="0000FF"/>
                </a:solidFill>
                <a:latin typeface="Baskerville"/>
                <a:cs typeface="Baskerville"/>
              </a:rPr>
              <a:t>points in the table &amp; connect</a:t>
            </a:r>
          </a:p>
          <a:p>
            <a:r>
              <a:rPr lang="en-US" sz="3200" b="1" dirty="0" smtClean="0">
                <a:solidFill>
                  <a:srgbClr val="0000FF"/>
                </a:solidFill>
                <a:latin typeface="Baskerville"/>
                <a:cs typeface="Baskerville"/>
              </a:rPr>
              <a:t>them to find our line.</a:t>
            </a:r>
            <a:endParaRPr lang="en-US" dirty="0">
              <a:latin typeface="Baskerville"/>
              <a:cs typeface="Baskerville"/>
            </a:endParaRPr>
          </a:p>
        </p:txBody>
      </p:sp>
      <p:sp>
        <p:nvSpPr>
          <p:cNvPr id="18" name="Rectangle 17"/>
          <p:cNvSpPr/>
          <p:nvPr/>
        </p:nvSpPr>
        <p:spPr>
          <a:xfrm>
            <a:off x="304800" y="4343400"/>
            <a:ext cx="5793974" cy="1569660"/>
          </a:xfrm>
          <a:prstGeom prst="rect">
            <a:avLst/>
          </a:prstGeom>
        </p:spPr>
        <p:txBody>
          <a:bodyPr wrap="none">
            <a:spAutoFit/>
          </a:bodyPr>
          <a:lstStyle/>
          <a:p>
            <a:r>
              <a:rPr lang="en-US" sz="3200" b="1" dirty="0" smtClean="0">
                <a:solidFill>
                  <a:srgbClr val="0000FF"/>
                </a:solidFill>
                <a:latin typeface="Baskerville"/>
                <a:cs typeface="Baskerville"/>
              </a:rPr>
              <a:t>We can then prove the slope</a:t>
            </a:r>
          </a:p>
          <a:p>
            <a:r>
              <a:rPr lang="en-US" sz="3200" b="1" dirty="0" smtClean="0">
                <a:solidFill>
                  <a:srgbClr val="0000FF"/>
                </a:solidFill>
                <a:latin typeface="Baskerville"/>
                <a:cs typeface="Baskerville"/>
              </a:rPr>
              <a:t>by using two points along the</a:t>
            </a:r>
          </a:p>
          <a:p>
            <a:r>
              <a:rPr lang="en-US" sz="3200" b="1" dirty="0" smtClean="0">
                <a:solidFill>
                  <a:srgbClr val="0000FF"/>
                </a:solidFill>
                <a:latin typeface="Baskerville"/>
                <a:cs typeface="Baskerville"/>
              </a:rPr>
              <a:t>line.</a:t>
            </a:r>
            <a:endParaRPr lang="en-US" dirty="0">
              <a:latin typeface="Baskerville"/>
              <a:cs typeface="Baskerville"/>
            </a:endParaRPr>
          </a:p>
        </p:txBody>
      </p:sp>
      <p:sp>
        <p:nvSpPr>
          <p:cNvPr id="19" name="Oval 18"/>
          <p:cNvSpPr/>
          <p:nvPr/>
        </p:nvSpPr>
        <p:spPr>
          <a:xfrm>
            <a:off x="7661753" y="3435307"/>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20" name="Oval 19"/>
          <p:cNvSpPr/>
          <p:nvPr/>
        </p:nvSpPr>
        <p:spPr>
          <a:xfrm>
            <a:off x="7023034" y="4398778"/>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21" name="Straight Arrow Connector 20"/>
          <p:cNvCxnSpPr/>
          <p:nvPr/>
        </p:nvCxnSpPr>
        <p:spPr>
          <a:xfrm rot="5400000" flipH="1" flipV="1">
            <a:off x="7273413" y="3984018"/>
            <a:ext cx="901815" cy="5"/>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123201" y="4455839"/>
            <a:ext cx="590707" cy="10320"/>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696200" y="3778767"/>
            <a:ext cx="1143000" cy="338554"/>
          </a:xfrm>
          <a:prstGeom prst="rect">
            <a:avLst/>
          </a:prstGeom>
          <a:noFill/>
        </p:spPr>
        <p:txBody>
          <a:bodyPr wrap="square" rtlCol="0">
            <a:spAutoFit/>
          </a:bodyPr>
          <a:lstStyle/>
          <a:p>
            <a:r>
              <a:rPr lang="en-US" sz="1600" b="1" dirty="0" smtClean="0">
                <a:solidFill>
                  <a:srgbClr val="0000FF"/>
                </a:solidFill>
                <a:latin typeface="Baskerville"/>
                <a:cs typeface="Baskerville"/>
              </a:rPr>
              <a:t>up 3 units</a:t>
            </a:r>
            <a:endParaRPr lang="en-US" sz="1600" b="1" dirty="0">
              <a:solidFill>
                <a:srgbClr val="0000FF"/>
              </a:solidFill>
              <a:latin typeface="Baskerville"/>
              <a:cs typeface="Baskerville"/>
            </a:endParaRPr>
          </a:p>
        </p:txBody>
      </p:sp>
      <p:sp>
        <p:nvSpPr>
          <p:cNvPr id="28" name="TextBox 27"/>
          <p:cNvSpPr txBox="1"/>
          <p:nvPr/>
        </p:nvSpPr>
        <p:spPr>
          <a:xfrm>
            <a:off x="6059691" y="4038600"/>
            <a:ext cx="1844289" cy="338554"/>
          </a:xfrm>
          <a:prstGeom prst="rect">
            <a:avLst/>
          </a:prstGeom>
          <a:noFill/>
        </p:spPr>
        <p:txBody>
          <a:bodyPr wrap="square" rtlCol="0">
            <a:spAutoFit/>
          </a:bodyPr>
          <a:lstStyle/>
          <a:p>
            <a:r>
              <a:rPr lang="en-US" sz="1600" b="1" dirty="0" smtClean="0">
                <a:solidFill>
                  <a:srgbClr val="0000FF"/>
                </a:solidFill>
                <a:latin typeface="Baskerville"/>
                <a:cs typeface="Baskerville"/>
              </a:rPr>
              <a:t>over 2 units</a:t>
            </a:r>
            <a:endParaRPr lang="en-US" sz="1600" b="1" dirty="0">
              <a:solidFill>
                <a:srgbClr val="0000FF"/>
              </a:solidFill>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9881">
                                            <p:txEl>
                                              <p:pRg st="0" end="0"/>
                                            </p:txEl>
                                          </p:spTgt>
                                        </p:tgtEl>
                                        <p:attrNameLst>
                                          <p:attrName>style.visibility</p:attrName>
                                        </p:attrNameLst>
                                      </p:cBhvr>
                                      <p:to>
                                        <p:strVal val="visible"/>
                                      </p:to>
                                    </p:set>
                                    <p:animEffect transition="in" filter="wipe(left)">
                                      <p:cBhvr>
                                        <p:cTn id="11" dur="500"/>
                                        <p:tgtEl>
                                          <p:spTgt spid="79881">
                                            <p:txEl>
                                              <p:pRg st="0" end="0"/>
                                            </p:txEl>
                                          </p:spTgt>
                                        </p:tgtEl>
                                      </p:cBhvr>
                                    </p:animEffect>
                                  </p:childTnLst>
                                </p:cTn>
                              </p:par>
                            </p:childTnLst>
                          </p:cTn>
                        </p:par>
                        <p:par>
                          <p:cTn id="12" fill="hold">
                            <p:stCondLst>
                              <p:cond delay="2500"/>
                            </p:stCondLst>
                            <p:childTnLst>
                              <p:par>
                                <p:cTn id="13" presetID="22" presetClass="entr" presetSubtype="8" fill="hold" nodeType="afterEffect">
                                  <p:stCondLst>
                                    <p:cond delay="0"/>
                                  </p:stCondLst>
                                  <p:childTnLst>
                                    <p:set>
                                      <p:cBhvr>
                                        <p:cTn id="14" dur="1" fill="hold">
                                          <p:stCondLst>
                                            <p:cond delay="0"/>
                                          </p:stCondLst>
                                        </p:cTn>
                                        <p:tgtEl>
                                          <p:spTgt spid="79884"/>
                                        </p:tgtEl>
                                        <p:attrNameLst>
                                          <p:attrName>style.visibility</p:attrName>
                                        </p:attrNameLst>
                                      </p:cBhvr>
                                      <p:to>
                                        <p:strVal val="visible"/>
                                      </p:to>
                                    </p:set>
                                    <p:animEffect transition="in" filter="wipe(left)">
                                      <p:cBhvr>
                                        <p:cTn id="15" dur="500"/>
                                        <p:tgtEl>
                                          <p:spTgt spid="7988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79885"/>
                                        </p:tgtEl>
                                        <p:attrNameLst>
                                          <p:attrName>style.visibility</p:attrName>
                                        </p:attrNameLst>
                                      </p:cBhvr>
                                      <p:to>
                                        <p:strVal val="visible"/>
                                      </p:to>
                                    </p:set>
                                    <p:animEffect transition="in" filter="wipe(up)">
                                      <p:cBhvr>
                                        <p:cTn id="25" dur="500"/>
                                        <p:tgtEl>
                                          <p:spTgt spid="7988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ipe(left)">
                                      <p:cBhvr>
                                        <p:cTn id="5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1" grpId="0" build="p" autoUpdateAnimBg="0" advAuto="0"/>
      <p:bldP spid="16" grpId="0"/>
      <p:bldP spid="18" grpId="0"/>
      <p:bldP spid="19" grpId="0" animBg="1"/>
      <p:bldP spid="20" grpId="0" animBg="1"/>
      <p:bldP spid="27" grpId="0"/>
      <p:bldP spid="28"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5" name="Rectangle 5"/>
          <p:cNvSpPr>
            <a:spLocks noChangeArrowheads="1"/>
          </p:cNvSpPr>
          <p:nvPr/>
        </p:nvSpPr>
        <p:spPr bwMode="auto">
          <a:xfrm>
            <a:off x="876300" y="1447800"/>
            <a:ext cx="8648700" cy="830997"/>
          </a:xfrm>
          <a:prstGeom prst="rect">
            <a:avLst/>
          </a:prstGeom>
          <a:noFill/>
          <a:ln w="9525">
            <a:noFill/>
            <a:miter lim="800000"/>
            <a:headEnd/>
            <a:tailEnd/>
          </a:ln>
          <a:effectLst/>
        </p:spPr>
        <p:txBody>
          <a:bodyPr wrap="square">
            <a:prstTxWarp prst="textNoShape">
              <a:avLst/>
            </a:prstTxWarp>
            <a:spAutoFit/>
          </a:bodyPr>
          <a:lstStyle/>
          <a:p>
            <a:pPr algn="l"/>
            <a:r>
              <a:rPr lang="en-US" sz="2400" b="1" dirty="0">
                <a:solidFill>
                  <a:srgbClr val="0000FF"/>
                </a:solidFill>
                <a:latin typeface="Baskerville"/>
                <a:cs typeface="Baskerville"/>
              </a:rPr>
              <a:t>Find the slope of the line that passes through</a:t>
            </a:r>
            <a:r>
              <a:rPr lang="en-US" sz="2400" b="1" dirty="0" smtClean="0">
                <a:solidFill>
                  <a:srgbClr val="0000FF"/>
                </a:solidFill>
                <a:latin typeface="Baskerville"/>
                <a:cs typeface="Baskerville"/>
              </a:rPr>
              <a:t> </a:t>
            </a:r>
          </a:p>
          <a:p>
            <a:pPr algn="l"/>
            <a:r>
              <a:rPr lang="en-US" sz="2400" b="1" i="1" dirty="0" smtClean="0">
                <a:solidFill>
                  <a:srgbClr val="0000FF"/>
                </a:solidFill>
                <a:latin typeface="Baskerville"/>
                <a:cs typeface="Baskerville"/>
              </a:rPr>
              <a:t>A</a:t>
            </a:r>
            <a:r>
              <a:rPr lang="en-US" sz="2400" b="1" dirty="0">
                <a:solidFill>
                  <a:srgbClr val="0000FF"/>
                </a:solidFill>
                <a:latin typeface="Baskerville"/>
                <a:cs typeface="Baskerville"/>
              </a:rPr>
              <a:t>(3, 3) and </a:t>
            </a:r>
            <a:r>
              <a:rPr lang="en-US" sz="2400" b="1" i="1" dirty="0">
                <a:solidFill>
                  <a:srgbClr val="0000FF"/>
                </a:solidFill>
                <a:latin typeface="Baskerville"/>
                <a:cs typeface="Baskerville"/>
              </a:rPr>
              <a:t>B</a:t>
            </a:r>
            <a:r>
              <a:rPr lang="en-US" sz="2400" b="1" dirty="0">
                <a:solidFill>
                  <a:srgbClr val="0000FF"/>
                </a:solidFill>
                <a:latin typeface="Baskerville"/>
                <a:cs typeface="Baskerville"/>
              </a:rPr>
              <a:t>(2, 0).</a:t>
            </a:r>
            <a:endParaRPr lang="en-US" sz="2400" b="1" i="1" dirty="0">
              <a:solidFill>
                <a:srgbClr val="0000FF"/>
              </a:solidFill>
              <a:latin typeface="Baskerville"/>
              <a:cs typeface="Baskerville"/>
            </a:endParaRPr>
          </a:p>
        </p:txBody>
      </p:sp>
      <p:sp>
        <p:nvSpPr>
          <p:cNvPr id="81926" name="Text Box 6"/>
          <p:cNvSpPr txBox="1">
            <a:spLocks noChangeArrowheads="1"/>
          </p:cNvSpPr>
          <p:nvPr/>
        </p:nvSpPr>
        <p:spPr bwMode="auto">
          <a:xfrm>
            <a:off x="3702050" y="2644775"/>
            <a:ext cx="3570288"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Definition of slope</a:t>
            </a:r>
          </a:p>
        </p:txBody>
      </p:sp>
      <p:pic>
        <p:nvPicPr>
          <p:cNvPr id="81928" name="Picture 8"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81932"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81933" name="Text Box 13"/>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Coordinates</a:t>
            </a:r>
          </a:p>
        </p:txBody>
      </p:sp>
      <p:pic>
        <p:nvPicPr>
          <p:cNvPr id="81934" name="Picture 14" descr="M3_222"/>
          <p:cNvPicPr>
            <a:picLocks noChangeAspect="1" noChangeArrowheads="1"/>
          </p:cNvPicPr>
          <p:nvPr/>
        </p:nvPicPr>
        <p:blipFill>
          <a:blip r:embed="rId6"/>
          <a:srcRect t="70558"/>
          <a:stretch>
            <a:fillRect/>
          </a:stretch>
        </p:blipFill>
        <p:spPr bwMode="auto">
          <a:xfrm>
            <a:off x="952500" y="5359400"/>
            <a:ext cx="1719263" cy="736600"/>
          </a:xfrm>
          <a:prstGeom prst="rect">
            <a:avLst/>
          </a:prstGeom>
          <a:noFill/>
        </p:spPr>
      </p:pic>
      <p:sp>
        <p:nvSpPr>
          <p:cNvPr id="81935" name="Text Box 15"/>
          <p:cNvSpPr txBox="1">
            <a:spLocks noChangeArrowheads="1"/>
          </p:cNvSpPr>
          <p:nvPr/>
        </p:nvSpPr>
        <p:spPr bwMode="auto">
          <a:xfrm>
            <a:off x="3702050" y="3935412"/>
            <a:ext cx="5003800"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a:t>
            </a:r>
            <a:r>
              <a:rPr lang="en-US" sz="2400" b="0" i="1" dirty="0">
                <a:solidFill>
                  <a:srgbClr val="000000"/>
                </a:solidFill>
                <a:latin typeface="Baskerville"/>
                <a:cs typeface="Baskerville"/>
              </a:rPr>
              <a:t>x</a:t>
            </a:r>
            <a:r>
              <a:rPr lang="en-US" sz="2400" b="0" baseline="-40000" dirty="0">
                <a:solidFill>
                  <a:srgbClr val="000000"/>
                </a:solidFill>
                <a:latin typeface="Baskerville"/>
                <a:cs typeface="Baskerville"/>
              </a:rPr>
              <a:t>1</a:t>
            </a:r>
            <a:r>
              <a:rPr lang="en-US" sz="2400" b="0" dirty="0">
                <a:solidFill>
                  <a:srgbClr val="000000"/>
                </a:solidFill>
                <a:latin typeface="Baskerville"/>
                <a:cs typeface="Baskerville"/>
              </a:rPr>
              <a:t>, </a:t>
            </a:r>
            <a:r>
              <a:rPr lang="en-US" sz="2400" b="0" i="1" dirty="0">
                <a:solidFill>
                  <a:srgbClr val="000000"/>
                </a:solidFill>
                <a:latin typeface="Baskerville"/>
                <a:cs typeface="Baskerville"/>
              </a:rPr>
              <a:t>y</a:t>
            </a:r>
            <a:r>
              <a:rPr lang="en-US" sz="2400" b="0" baseline="-40000" dirty="0">
                <a:solidFill>
                  <a:srgbClr val="000000"/>
                </a:solidFill>
                <a:latin typeface="Baskerville"/>
                <a:cs typeface="Baskerville"/>
              </a:rPr>
              <a:t>1</a:t>
            </a:r>
            <a:r>
              <a:rPr lang="en-US" sz="2400" b="0" dirty="0">
                <a:solidFill>
                  <a:srgbClr val="000000"/>
                </a:solidFill>
                <a:latin typeface="Baskerville"/>
                <a:cs typeface="Baskerville"/>
              </a:rPr>
              <a:t>) = (3, 3), (</a:t>
            </a:r>
            <a:r>
              <a:rPr lang="en-US" sz="2400" b="0" i="1" dirty="0">
                <a:solidFill>
                  <a:srgbClr val="000000"/>
                </a:solidFill>
                <a:latin typeface="Baskerville"/>
                <a:cs typeface="Baskerville"/>
              </a:rPr>
              <a:t>x</a:t>
            </a:r>
            <a:r>
              <a:rPr lang="en-US" sz="2400" b="0" baseline="-40000" dirty="0">
                <a:solidFill>
                  <a:srgbClr val="000000"/>
                </a:solidFill>
                <a:latin typeface="Baskerville"/>
                <a:cs typeface="Baskerville"/>
              </a:rPr>
              <a:t>2</a:t>
            </a:r>
            <a:r>
              <a:rPr lang="en-US" sz="2400" b="0" dirty="0">
                <a:solidFill>
                  <a:srgbClr val="000000"/>
                </a:solidFill>
                <a:latin typeface="Baskerville"/>
                <a:cs typeface="Baskerville"/>
              </a:rPr>
              <a:t>, </a:t>
            </a:r>
            <a:r>
              <a:rPr lang="en-US" sz="2400" b="0" i="1" dirty="0">
                <a:solidFill>
                  <a:srgbClr val="000000"/>
                </a:solidFill>
                <a:latin typeface="Baskerville"/>
                <a:cs typeface="Baskerville"/>
              </a:rPr>
              <a:t>y</a:t>
            </a:r>
            <a:r>
              <a:rPr lang="en-US" sz="2400" b="0" baseline="-40000" dirty="0">
                <a:solidFill>
                  <a:srgbClr val="000000"/>
                </a:solidFill>
                <a:latin typeface="Baskerville"/>
                <a:cs typeface="Baskerville"/>
              </a:rPr>
              <a:t>2</a:t>
            </a:r>
            <a:r>
              <a:rPr lang="en-US" sz="2400" b="0" dirty="0">
                <a:solidFill>
                  <a:srgbClr val="000000"/>
                </a:solidFill>
                <a:latin typeface="Baskerville"/>
                <a:cs typeface="Baskerville"/>
              </a:rPr>
              <a:t>) = (2,0)</a:t>
            </a:r>
          </a:p>
        </p:txBody>
      </p:sp>
      <p:sp>
        <p:nvSpPr>
          <p:cNvPr id="81936" name="Text Box 16"/>
          <p:cNvSpPr txBox="1">
            <a:spLocks noChangeArrowheads="1"/>
          </p:cNvSpPr>
          <p:nvPr/>
        </p:nvSpPr>
        <p:spPr bwMode="auto">
          <a:xfrm>
            <a:off x="3702050" y="5513388"/>
            <a:ext cx="3570288"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Simplify</a:t>
            </a:r>
            <a:r>
              <a:rPr lang="en-US" b="0" dirty="0">
                <a:solidFill>
                  <a:srgbClr val="000000"/>
                </a:solidFill>
                <a:latin typeface="Baskerville"/>
                <a:cs typeface="Baskerville"/>
              </a:rPr>
              <a:t>.</a:t>
            </a:r>
          </a:p>
        </p:txBody>
      </p:sp>
      <p:pic>
        <p:nvPicPr>
          <p:cNvPr id="81937" name="Picture 17" descr="M3_222"/>
          <p:cNvPicPr>
            <a:picLocks noChangeAspect="1" noChangeArrowheads="1"/>
          </p:cNvPicPr>
          <p:nvPr/>
        </p:nvPicPr>
        <p:blipFill>
          <a:blip r:embed="rId6"/>
          <a:srcRect t="35977" b="30901"/>
          <a:stretch>
            <a:fillRect/>
          </a:stretch>
        </p:blipFill>
        <p:spPr bwMode="auto">
          <a:xfrm>
            <a:off x="952500" y="3743325"/>
            <a:ext cx="1719263" cy="828675"/>
          </a:xfrm>
          <a:prstGeom prst="rect">
            <a:avLst/>
          </a:prstGeom>
          <a:noFill/>
        </p:spPr>
      </p:pic>
      <p:pic>
        <p:nvPicPr>
          <p:cNvPr id="81938" name="Picture 18" descr="M3_222"/>
          <p:cNvPicPr>
            <a:picLocks noChangeAspect="1" noChangeArrowheads="1"/>
          </p:cNvPicPr>
          <p:nvPr/>
        </p:nvPicPr>
        <p:blipFill>
          <a:blip r:embed="rId6"/>
          <a:srcRect b="64023"/>
          <a:stretch>
            <a:fillRect/>
          </a:stretch>
        </p:blipFill>
        <p:spPr bwMode="auto">
          <a:xfrm>
            <a:off x="952500" y="2452687"/>
            <a:ext cx="1719263" cy="900113"/>
          </a:xfrm>
          <a:prstGeom prst="rect">
            <a:avLst/>
          </a:prstGeom>
          <a:noFill/>
        </p:spPr>
      </p:pic>
      <p:pic>
        <p:nvPicPr>
          <p:cNvPr id="81939" name="Picture 19"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6" name="Action Button: Forward or Next 15">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7" name="Action Button: Back or Previous 16">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1932"/>
                                        </p:tgtEl>
                                        <p:attrNameLst>
                                          <p:attrName>style.visibility</p:attrName>
                                        </p:attrNameLst>
                                      </p:cBhvr>
                                      <p:to>
                                        <p:strVal val="visible"/>
                                      </p:to>
                                    </p:set>
                                    <p:animEffect transition="in" filter="wipe(left)">
                                      <p:cBhvr>
                                        <p:cTn id="7" dur="500"/>
                                        <p:tgtEl>
                                          <p:spTgt spid="8193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933"/>
                                        </p:tgtEl>
                                        <p:attrNameLst>
                                          <p:attrName>style.visibility</p:attrName>
                                        </p:attrNameLst>
                                      </p:cBhvr>
                                      <p:to>
                                        <p:strVal val="visible"/>
                                      </p:to>
                                    </p:set>
                                    <p:animEffect transition="in" filter="wipe(left)">
                                      <p:cBhvr>
                                        <p:cTn id="11" dur="500"/>
                                        <p:tgtEl>
                                          <p:spTgt spid="8193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1928"/>
                                        </p:tgtEl>
                                        <p:attrNameLst>
                                          <p:attrName>style.visibility</p:attrName>
                                        </p:attrNameLst>
                                      </p:cBhvr>
                                      <p:to>
                                        <p:strVal val="visible"/>
                                      </p:to>
                                    </p:set>
                                    <p:animEffect transition="in" filter="box(out)">
                                      <p:cBhvr>
                                        <p:cTn id="15" dur="500"/>
                                        <p:tgtEl>
                                          <p:spTgt spid="8192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1925">
                                            <p:txEl>
                                              <p:pRg st="0" end="0"/>
                                            </p:txEl>
                                          </p:spTgt>
                                        </p:tgtEl>
                                        <p:attrNameLst>
                                          <p:attrName>style.visibility</p:attrName>
                                        </p:attrNameLst>
                                      </p:cBhvr>
                                      <p:to>
                                        <p:strVal val="visible"/>
                                      </p:to>
                                    </p:set>
                                    <p:animEffect transition="in" filter="wipe(left)">
                                      <p:cBhvr>
                                        <p:cTn id="19" dur="500"/>
                                        <p:tgtEl>
                                          <p:spTgt spid="81925">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1925">
                                            <p:txEl>
                                              <p:pRg st="1" end="1"/>
                                            </p:txEl>
                                          </p:spTgt>
                                        </p:tgtEl>
                                        <p:attrNameLst>
                                          <p:attrName>style.visibility</p:attrName>
                                        </p:attrNameLst>
                                      </p:cBhvr>
                                      <p:to>
                                        <p:strVal val="visible"/>
                                      </p:to>
                                    </p:set>
                                    <p:animEffect transition="in" filter="wipe(left)">
                                      <p:cBhvr>
                                        <p:cTn id="23" dur="500"/>
                                        <p:tgtEl>
                                          <p:spTgt spid="81925">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1926"/>
                                        </p:tgtEl>
                                        <p:attrNameLst>
                                          <p:attrName>style.visibility</p:attrName>
                                        </p:attrNameLst>
                                      </p:cBhvr>
                                      <p:to>
                                        <p:strVal val="visible"/>
                                      </p:to>
                                    </p:set>
                                    <p:animEffect transition="in" filter="wipe(left)">
                                      <p:cBhvr>
                                        <p:cTn id="27" dur="500"/>
                                        <p:tgtEl>
                                          <p:spTgt spid="819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938"/>
                                        </p:tgtEl>
                                        <p:attrNameLst>
                                          <p:attrName>style.visibility</p:attrName>
                                        </p:attrNameLst>
                                      </p:cBhvr>
                                      <p:to>
                                        <p:strVal val="visible"/>
                                      </p:to>
                                    </p:set>
                                    <p:animEffect transition="in" filter="wipe(left)">
                                      <p:cBhvr>
                                        <p:cTn id="32" dur="500"/>
                                        <p:tgtEl>
                                          <p:spTgt spid="819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1935"/>
                                        </p:tgtEl>
                                        <p:attrNameLst>
                                          <p:attrName>style.visibility</p:attrName>
                                        </p:attrNameLst>
                                      </p:cBhvr>
                                      <p:to>
                                        <p:strVal val="visible"/>
                                      </p:to>
                                    </p:set>
                                    <p:animEffect transition="in" filter="wipe(left)">
                                      <p:cBhvr>
                                        <p:cTn id="36" dur="500"/>
                                        <p:tgtEl>
                                          <p:spTgt spid="8193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1937"/>
                                        </p:tgtEl>
                                        <p:attrNameLst>
                                          <p:attrName>style.visibility</p:attrName>
                                        </p:attrNameLst>
                                      </p:cBhvr>
                                      <p:to>
                                        <p:strVal val="visible"/>
                                      </p:to>
                                    </p:set>
                                    <p:animEffect transition="in" filter="wipe(left)">
                                      <p:cBhvr>
                                        <p:cTn id="41" dur="500"/>
                                        <p:tgtEl>
                                          <p:spTgt spid="8193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1936"/>
                                        </p:tgtEl>
                                        <p:attrNameLst>
                                          <p:attrName>style.visibility</p:attrName>
                                        </p:attrNameLst>
                                      </p:cBhvr>
                                      <p:to>
                                        <p:strVal val="visible"/>
                                      </p:to>
                                    </p:set>
                                    <p:animEffect transition="in" filter="wipe(left)">
                                      <p:cBhvr>
                                        <p:cTn id="45" dur="500"/>
                                        <p:tgtEl>
                                          <p:spTgt spid="819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1934"/>
                                        </p:tgtEl>
                                        <p:attrNameLst>
                                          <p:attrName>style.visibility</p:attrName>
                                        </p:attrNameLst>
                                      </p:cBhvr>
                                      <p:to>
                                        <p:strVal val="visible"/>
                                      </p:to>
                                    </p:set>
                                    <p:animEffect transition="in" filter="wipe(left)">
                                      <p:cBhvr>
                                        <p:cTn id="50"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5" grpId="0" build="p" autoUpdateAnimBg="0" advAuto="0"/>
      <p:bldP spid="81926" grpId="0" autoUpdateAnimBg="0"/>
      <p:bldP spid="81933" grpId="0" autoUpdateAnimBg="0"/>
      <p:bldP spid="81935" grpId="0" autoUpdateAnimBg="0"/>
      <p:bldP spid="81936" grpId="0" autoUpdateAnimBg="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533400" y="5036403"/>
            <a:ext cx="8458200" cy="830997"/>
          </a:xfrm>
          <a:prstGeom prst="rect">
            <a:avLst/>
          </a:prstGeom>
          <a:noFill/>
          <a:ln w="9525">
            <a:noFill/>
            <a:miter lim="800000"/>
            <a:headEnd/>
            <a:tailEnd/>
          </a:ln>
          <a:effectLst/>
        </p:spPr>
        <p:txBody>
          <a:bodyPr wrap="square">
            <a:prstTxWarp prst="textNoShape">
              <a:avLst/>
            </a:prstTxWarp>
            <a:spAutoFit/>
          </a:bodyPr>
          <a:lstStyle/>
          <a:p>
            <a:pPr marL="1885950" indent="-1543050" algn="l"/>
            <a:r>
              <a:rPr lang="en-US" sz="2000" b="1" dirty="0">
                <a:solidFill>
                  <a:srgbClr val="0000FF"/>
                </a:solidFill>
                <a:latin typeface="Baskerville"/>
                <a:cs typeface="Baskerville"/>
              </a:rPr>
              <a:t>Check</a:t>
            </a:r>
            <a:r>
              <a:rPr lang="en-US" b="0" dirty="0">
                <a:solidFill>
                  <a:schemeClr val="tx1"/>
                </a:solidFill>
                <a:latin typeface="Baskerville"/>
                <a:cs typeface="Baskerville"/>
              </a:rPr>
              <a:t>	</a:t>
            </a:r>
            <a:r>
              <a:rPr lang="en-US" sz="2400" b="0" dirty="0">
                <a:solidFill>
                  <a:schemeClr val="tx1"/>
                </a:solidFill>
                <a:latin typeface="Baskerville"/>
                <a:cs typeface="Baskerville"/>
              </a:rPr>
              <a:t>When going from left to right, the graph of the line slants upward. This is correct for positive slope.</a:t>
            </a:r>
            <a:endParaRPr lang="en-US" b="0" dirty="0">
              <a:solidFill>
                <a:schemeClr val="tx1"/>
              </a:solidFill>
              <a:latin typeface="Baskerville"/>
              <a:cs typeface="Baskerville"/>
            </a:endParaRPr>
          </a:p>
        </p:txBody>
      </p:sp>
      <p:pic>
        <p:nvPicPr>
          <p:cNvPr id="82950" name="Picture 6" descr="Example4"/>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82953" name="Rectangle 9"/>
          <p:cNvSpPr>
            <a:spLocks noChangeArrowheads="1"/>
          </p:cNvSpPr>
          <p:nvPr/>
        </p:nvSpPr>
        <p:spPr bwMode="auto">
          <a:xfrm>
            <a:off x="533400" y="6091535"/>
            <a:ext cx="8229600" cy="461665"/>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latin typeface="Baskerville"/>
                <a:cs typeface="Baskerville"/>
              </a:rPr>
              <a:t>Answer: </a:t>
            </a:r>
            <a:r>
              <a:rPr lang="en-US" b="0" dirty="0" smtClean="0">
                <a:latin typeface="Baskerville"/>
                <a:cs typeface="Baskerville"/>
              </a:rPr>
              <a:t>	    </a:t>
            </a:r>
            <a:r>
              <a:rPr lang="en-US" sz="2400" b="0" dirty="0" smtClean="0">
                <a:latin typeface="Baskerville"/>
                <a:cs typeface="Baskerville"/>
              </a:rPr>
              <a:t>The </a:t>
            </a:r>
            <a:r>
              <a:rPr lang="en-US" sz="2400" b="0" dirty="0">
                <a:latin typeface="Baskerville"/>
                <a:cs typeface="Baskerville"/>
              </a:rPr>
              <a:t>slope is 3.</a:t>
            </a:r>
          </a:p>
        </p:txBody>
      </p:sp>
      <p:pic>
        <p:nvPicPr>
          <p:cNvPr id="82956"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82957" name="Text Box 13"/>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Coordinates</a:t>
            </a:r>
          </a:p>
        </p:txBody>
      </p:sp>
      <p:pic>
        <p:nvPicPr>
          <p:cNvPr id="82959" name="Picture 15" descr="11-10"/>
          <p:cNvPicPr>
            <a:picLocks noChangeAspect="1" noChangeArrowheads="1"/>
          </p:cNvPicPr>
          <p:nvPr/>
        </p:nvPicPr>
        <p:blipFill>
          <a:blip r:embed="rId6"/>
          <a:srcRect/>
          <a:stretch>
            <a:fillRect/>
          </a:stretch>
        </p:blipFill>
        <p:spPr bwMode="auto">
          <a:xfrm>
            <a:off x="2551113" y="1592263"/>
            <a:ext cx="2897187" cy="2859087"/>
          </a:xfrm>
          <a:prstGeom prst="rect">
            <a:avLst/>
          </a:prstGeom>
          <a:noFill/>
        </p:spPr>
      </p:pic>
      <p:pic>
        <p:nvPicPr>
          <p:cNvPr id="82960" name="Picture 16"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2" name="Action Button: Forward or Next 11">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3" name="Action Button: Back or Previous 12">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11" name="Straight Arrow Connector 10"/>
          <p:cNvCxnSpPr>
            <a:endCxn id="14" idx="4"/>
          </p:cNvCxnSpPr>
          <p:nvPr/>
        </p:nvCxnSpPr>
        <p:spPr>
          <a:xfrm rot="16200000" flipV="1">
            <a:off x="4424988" y="2652491"/>
            <a:ext cx="755949" cy="192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4741470" y="2154422"/>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5" name="Oval 14"/>
          <p:cNvSpPr/>
          <p:nvPr/>
        </p:nvSpPr>
        <p:spPr>
          <a:xfrm>
            <a:off x="4461353" y="2986315"/>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16" name="Straight Arrow Connector 15"/>
          <p:cNvCxnSpPr/>
          <p:nvPr/>
        </p:nvCxnSpPr>
        <p:spPr>
          <a:xfrm>
            <a:off x="4572000" y="3044997"/>
            <a:ext cx="237481" cy="5316"/>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76800" y="2709446"/>
            <a:ext cx="1143000" cy="338554"/>
          </a:xfrm>
          <a:prstGeom prst="rect">
            <a:avLst/>
          </a:prstGeom>
          <a:noFill/>
        </p:spPr>
        <p:txBody>
          <a:bodyPr wrap="square" rtlCol="0">
            <a:spAutoFit/>
          </a:bodyPr>
          <a:lstStyle/>
          <a:p>
            <a:r>
              <a:rPr lang="en-US" sz="1600" b="1" dirty="0" smtClean="0">
                <a:solidFill>
                  <a:srgbClr val="0000FF"/>
                </a:solidFill>
                <a:latin typeface="Baskerville"/>
                <a:cs typeface="Baskerville"/>
              </a:rPr>
              <a:t>up 3 units</a:t>
            </a:r>
            <a:endParaRPr lang="en-US" sz="1600" b="1" dirty="0">
              <a:solidFill>
                <a:srgbClr val="0000FF"/>
              </a:solidFill>
              <a:latin typeface="Baskerville"/>
              <a:cs typeface="Baskerville"/>
            </a:endParaRPr>
          </a:p>
        </p:txBody>
      </p:sp>
      <p:sp>
        <p:nvSpPr>
          <p:cNvPr id="18" name="TextBox 17"/>
          <p:cNvSpPr txBox="1"/>
          <p:nvPr/>
        </p:nvSpPr>
        <p:spPr>
          <a:xfrm>
            <a:off x="4819671" y="2971800"/>
            <a:ext cx="1844289" cy="338554"/>
          </a:xfrm>
          <a:prstGeom prst="rect">
            <a:avLst/>
          </a:prstGeom>
          <a:noFill/>
        </p:spPr>
        <p:txBody>
          <a:bodyPr wrap="square" rtlCol="0">
            <a:spAutoFit/>
          </a:bodyPr>
          <a:lstStyle/>
          <a:p>
            <a:r>
              <a:rPr lang="en-US" sz="1600" b="1" dirty="0" smtClean="0">
                <a:solidFill>
                  <a:srgbClr val="0000FF"/>
                </a:solidFill>
                <a:latin typeface="Baskerville"/>
                <a:cs typeface="Baskerville"/>
              </a:rPr>
              <a:t>over 1 unit</a:t>
            </a:r>
            <a:endParaRPr lang="en-US" sz="1600" b="1" dirty="0">
              <a:solidFill>
                <a:srgbClr val="0000FF"/>
              </a:solidFill>
              <a:latin typeface="Baskerville"/>
              <a:cs typeface="Baskerville"/>
            </a:endParaRPr>
          </a:p>
        </p:txBody>
      </p:sp>
      <p:sp>
        <p:nvSpPr>
          <p:cNvPr id="21" name="TextBox 20"/>
          <p:cNvSpPr txBox="1"/>
          <p:nvPr/>
        </p:nvSpPr>
        <p:spPr>
          <a:xfrm>
            <a:off x="6248400" y="2457271"/>
            <a:ext cx="1234417" cy="1200329"/>
          </a:xfrm>
          <a:prstGeom prst="rect">
            <a:avLst/>
          </a:prstGeom>
          <a:noFill/>
        </p:spPr>
        <p:txBody>
          <a:bodyPr wrap="square" rtlCol="0">
            <a:spAutoFit/>
          </a:bodyPr>
          <a:lstStyle/>
          <a:p>
            <a:pPr algn="ctr"/>
            <a:r>
              <a:rPr lang="en-US" sz="3600" u="sng" dirty="0" smtClean="0">
                <a:latin typeface="Baskerville"/>
                <a:cs typeface="Baskerville"/>
              </a:rPr>
              <a:t>3</a:t>
            </a:r>
          </a:p>
          <a:p>
            <a:pPr algn="ctr"/>
            <a:r>
              <a:rPr lang="en-US" sz="3600" dirty="0" smtClean="0">
                <a:latin typeface="Baskerville"/>
                <a:cs typeface="Baskerville"/>
              </a:rPr>
              <a:t>1</a:t>
            </a:r>
            <a:endParaRPr lang="en-US" sz="3600" dirty="0">
              <a:latin typeface="Baskerville"/>
              <a:cs typeface="Baskerville"/>
            </a:endParaRPr>
          </a:p>
        </p:txBody>
      </p:sp>
      <p:sp>
        <p:nvSpPr>
          <p:cNvPr id="22" name="TextBox 21"/>
          <p:cNvSpPr txBox="1"/>
          <p:nvPr/>
        </p:nvSpPr>
        <p:spPr>
          <a:xfrm>
            <a:off x="6019800" y="2725340"/>
            <a:ext cx="533400" cy="646331"/>
          </a:xfrm>
          <a:prstGeom prst="rect">
            <a:avLst/>
          </a:prstGeom>
          <a:noFill/>
        </p:spPr>
        <p:txBody>
          <a:bodyPr wrap="square" rtlCol="0">
            <a:spAutoFit/>
          </a:bodyPr>
          <a:lstStyle/>
          <a:p>
            <a:r>
              <a:rPr lang="en-US" sz="3600" dirty="0" smtClean="0">
                <a:latin typeface="Baskerville"/>
                <a:cs typeface="Baskerville"/>
              </a:rPr>
              <a:t>=</a:t>
            </a:r>
            <a:endParaRPr lang="en-US" sz="3600" dirty="0">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2959"/>
                                        </p:tgtEl>
                                        <p:attrNameLst>
                                          <p:attrName>style.visibility</p:attrName>
                                        </p:attrNameLst>
                                      </p:cBhvr>
                                      <p:to>
                                        <p:strVal val="visible"/>
                                      </p:to>
                                    </p:set>
                                    <p:animEffect transition="in" filter="wipe(up)">
                                      <p:cBhvr>
                                        <p:cTn id="7" dur="500"/>
                                        <p:tgtEl>
                                          <p:spTgt spid="829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8">
                                            <p:txEl>
                                              <p:pRg st="0" end="0"/>
                                            </p:txEl>
                                          </p:spTgt>
                                        </p:tgtEl>
                                        <p:attrNameLst>
                                          <p:attrName>style.visibility</p:attrName>
                                        </p:attrNameLst>
                                      </p:cBhvr>
                                      <p:to>
                                        <p:strVal val="visible"/>
                                      </p:to>
                                    </p:set>
                                    <p:animEffect transition="in" filter="wipe(left)">
                                      <p:cBhvr>
                                        <p:cTn id="12" dur="500"/>
                                        <p:tgtEl>
                                          <p:spTgt spid="829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500"/>
                                        <p:tgtEl>
                                          <p:spTgt spid="1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childTnLst>
                          </p:cTn>
                        </p:par>
                        <p:par>
                          <p:cTn id="47" fill="hold">
                            <p:stCondLst>
                              <p:cond delay="500"/>
                            </p:stCondLst>
                            <p:childTnLst>
                              <p:par>
                                <p:cTn id="48" presetID="53"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2953">
                                            <p:txEl>
                                              <p:pRg st="0" end="0"/>
                                            </p:txEl>
                                          </p:spTgt>
                                        </p:tgtEl>
                                        <p:attrNameLst>
                                          <p:attrName>style.visibility</p:attrName>
                                        </p:attrNameLst>
                                      </p:cBhvr>
                                      <p:to>
                                        <p:strVal val="visible"/>
                                      </p:to>
                                    </p:set>
                                    <p:animEffect transition="in" filter="wipe(left)">
                                      <p:cBhvr>
                                        <p:cTn id="57" dur="500"/>
                                        <p:tgtEl>
                                          <p:spTgt spid="829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P spid="82953" grpId="0" build="p" autoUpdateAnimBg="0"/>
      <p:bldP spid="14" grpId="0" animBg="1"/>
      <p:bldP spid="15" grpId="0" animBg="1"/>
      <p:bldP spid="17" grpId="0"/>
      <p:bldP spid="18" grpId="0"/>
      <p:bldP spid="21" grpId="0"/>
      <p:bldP spid="2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684212" y="1503363"/>
            <a:ext cx="8459788" cy="830997"/>
          </a:xfrm>
          <a:prstGeom prst="rect">
            <a:avLst/>
          </a:prstGeom>
          <a:noFill/>
          <a:ln w="9525">
            <a:noFill/>
            <a:miter lim="800000"/>
            <a:headEnd/>
            <a:tailEnd/>
          </a:ln>
          <a:effectLst/>
        </p:spPr>
        <p:txBody>
          <a:bodyPr wrap="square">
            <a:prstTxWarp prst="textNoShape">
              <a:avLst/>
            </a:prstTxWarp>
            <a:spAutoFit/>
          </a:bodyPr>
          <a:lstStyle/>
          <a:p>
            <a:pPr algn="l">
              <a:lnSpc>
                <a:spcPct val="100000"/>
              </a:lnSpc>
              <a:spcBef>
                <a:spcPct val="0"/>
              </a:spcBef>
              <a:spcAft>
                <a:spcPct val="0"/>
              </a:spcAft>
            </a:pPr>
            <a:r>
              <a:rPr lang="en-US" sz="2400" b="1" dirty="0">
                <a:solidFill>
                  <a:srgbClr val="0000FF"/>
                </a:solidFill>
                <a:latin typeface="Baskerville"/>
                <a:cs typeface="Baskerville"/>
              </a:rPr>
              <a:t>Find the slope of the line that passes through</a:t>
            </a:r>
            <a:r>
              <a:rPr lang="en-US" sz="2400" b="1" dirty="0" smtClean="0">
                <a:solidFill>
                  <a:srgbClr val="0000FF"/>
                </a:solidFill>
                <a:latin typeface="Baskerville"/>
                <a:cs typeface="Baskerville"/>
              </a:rPr>
              <a:t> </a:t>
            </a:r>
          </a:p>
          <a:p>
            <a:pPr algn="l">
              <a:lnSpc>
                <a:spcPct val="100000"/>
              </a:lnSpc>
              <a:spcBef>
                <a:spcPct val="0"/>
              </a:spcBef>
              <a:spcAft>
                <a:spcPct val="0"/>
              </a:spcAft>
            </a:pPr>
            <a:r>
              <a:rPr lang="en-US" sz="2400" b="1" i="1" dirty="0" smtClean="0">
                <a:solidFill>
                  <a:srgbClr val="0000FF"/>
                </a:solidFill>
                <a:latin typeface="Baskerville"/>
                <a:cs typeface="Baskerville"/>
              </a:rPr>
              <a:t>X</a:t>
            </a:r>
            <a:r>
              <a:rPr lang="en-US" sz="2400" b="1" dirty="0">
                <a:solidFill>
                  <a:srgbClr val="0000FF"/>
                </a:solidFill>
                <a:latin typeface="Baskerville"/>
                <a:cs typeface="Baskerville"/>
              </a:rPr>
              <a:t>(–2, 3) and </a:t>
            </a:r>
            <a:r>
              <a:rPr lang="en-US" sz="2400" b="1" i="1" dirty="0">
                <a:solidFill>
                  <a:srgbClr val="0000FF"/>
                </a:solidFill>
                <a:latin typeface="Baskerville"/>
                <a:cs typeface="Baskerville"/>
              </a:rPr>
              <a:t>Y</a:t>
            </a:r>
            <a:r>
              <a:rPr lang="en-US" sz="2400" b="1" dirty="0">
                <a:solidFill>
                  <a:srgbClr val="0000FF"/>
                </a:solidFill>
                <a:latin typeface="Baskerville"/>
                <a:cs typeface="Baskerville"/>
              </a:rPr>
              <a:t>(3, 0).</a:t>
            </a:r>
          </a:p>
        </p:txBody>
      </p:sp>
      <p:sp>
        <p:nvSpPr>
          <p:cNvPr id="84997" name="Text Box 5"/>
          <p:cNvSpPr txBox="1">
            <a:spLocks noChangeArrowheads="1"/>
          </p:cNvSpPr>
          <p:nvPr/>
        </p:nvSpPr>
        <p:spPr bwMode="auto">
          <a:xfrm>
            <a:off x="3681413" y="2801937"/>
            <a:ext cx="4470400"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Definition of slope</a:t>
            </a:r>
          </a:p>
        </p:txBody>
      </p:sp>
      <p:pic>
        <p:nvPicPr>
          <p:cNvPr id="84999" name="Picture 7" descr="Example5"/>
          <p:cNvPicPr>
            <a:picLocks noChangeAspect="1" noChangeArrowheads="1"/>
          </p:cNvPicPr>
          <p:nvPr/>
        </p:nvPicPr>
        <p:blipFill>
          <a:blip r:embed="rId4"/>
          <a:srcRect/>
          <a:stretch>
            <a:fillRect/>
          </a:stretch>
        </p:blipFill>
        <p:spPr bwMode="auto">
          <a:xfrm>
            <a:off x="228600" y="1495425"/>
            <a:ext cx="457200" cy="457200"/>
          </a:xfrm>
          <a:prstGeom prst="rect">
            <a:avLst/>
          </a:prstGeom>
          <a:noFill/>
        </p:spPr>
      </p:pic>
      <p:pic>
        <p:nvPicPr>
          <p:cNvPr id="85004"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85005" name="Text Box 13"/>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Coordinates</a:t>
            </a:r>
          </a:p>
        </p:txBody>
      </p:sp>
      <p:pic>
        <p:nvPicPr>
          <p:cNvPr id="85006" name="Picture 14" descr="M3_223"/>
          <p:cNvPicPr>
            <a:picLocks noChangeAspect="1" noChangeArrowheads="1"/>
          </p:cNvPicPr>
          <p:nvPr/>
        </p:nvPicPr>
        <p:blipFill>
          <a:blip r:embed="rId6"/>
          <a:srcRect t="68347"/>
          <a:stretch>
            <a:fillRect/>
          </a:stretch>
        </p:blipFill>
        <p:spPr bwMode="auto">
          <a:xfrm>
            <a:off x="960438" y="5430837"/>
            <a:ext cx="2047875" cy="817563"/>
          </a:xfrm>
          <a:prstGeom prst="rect">
            <a:avLst/>
          </a:prstGeom>
          <a:noFill/>
        </p:spPr>
      </p:pic>
      <p:pic>
        <p:nvPicPr>
          <p:cNvPr id="85007" name="Picture 15" descr="M3_223"/>
          <p:cNvPicPr>
            <a:picLocks noChangeAspect="1" noChangeArrowheads="1"/>
          </p:cNvPicPr>
          <p:nvPr/>
        </p:nvPicPr>
        <p:blipFill>
          <a:blip r:embed="rId6"/>
          <a:srcRect t="34850" b="33067"/>
          <a:stretch>
            <a:fillRect/>
          </a:stretch>
        </p:blipFill>
        <p:spPr bwMode="auto">
          <a:xfrm>
            <a:off x="960438" y="3895725"/>
            <a:ext cx="2047875" cy="828675"/>
          </a:xfrm>
          <a:prstGeom prst="rect">
            <a:avLst/>
          </a:prstGeom>
          <a:noFill/>
        </p:spPr>
      </p:pic>
      <p:pic>
        <p:nvPicPr>
          <p:cNvPr id="85008" name="Picture 16" descr="M3_223"/>
          <p:cNvPicPr>
            <a:picLocks noChangeAspect="1" noChangeArrowheads="1"/>
          </p:cNvPicPr>
          <p:nvPr/>
        </p:nvPicPr>
        <p:blipFill>
          <a:blip r:embed="rId6"/>
          <a:srcRect b="65150"/>
          <a:stretch>
            <a:fillRect/>
          </a:stretch>
        </p:blipFill>
        <p:spPr bwMode="auto">
          <a:xfrm>
            <a:off x="960438" y="2605087"/>
            <a:ext cx="2047875" cy="900113"/>
          </a:xfrm>
          <a:prstGeom prst="rect">
            <a:avLst/>
          </a:prstGeom>
          <a:noFill/>
        </p:spPr>
      </p:pic>
      <p:sp>
        <p:nvSpPr>
          <p:cNvPr id="85009" name="Text Box 17"/>
          <p:cNvSpPr txBox="1">
            <a:spLocks noChangeArrowheads="1"/>
          </p:cNvSpPr>
          <p:nvPr/>
        </p:nvSpPr>
        <p:spPr bwMode="auto">
          <a:xfrm>
            <a:off x="3702050" y="4086225"/>
            <a:ext cx="5003800"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a:t>
            </a:r>
            <a:r>
              <a:rPr lang="en-US" sz="2400" b="0" i="1" dirty="0">
                <a:solidFill>
                  <a:srgbClr val="000000"/>
                </a:solidFill>
                <a:latin typeface="Baskerville"/>
                <a:cs typeface="Baskerville"/>
              </a:rPr>
              <a:t>x</a:t>
            </a:r>
            <a:r>
              <a:rPr lang="en-US" sz="2400" b="0" baseline="-40000" dirty="0">
                <a:solidFill>
                  <a:srgbClr val="000000"/>
                </a:solidFill>
                <a:latin typeface="Baskerville"/>
                <a:cs typeface="Baskerville"/>
              </a:rPr>
              <a:t>1</a:t>
            </a:r>
            <a:r>
              <a:rPr lang="en-US" sz="2400" b="0" dirty="0">
                <a:solidFill>
                  <a:srgbClr val="000000"/>
                </a:solidFill>
                <a:latin typeface="Baskerville"/>
                <a:cs typeface="Baskerville"/>
              </a:rPr>
              <a:t>, </a:t>
            </a:r>
            <a:r>
              <a:rPr lang="en-US" sz="2400" b="0" i="1" dirty="0">
                <a:solidFill>
                  <a:srgbClr val="000000"/>
                </a:solidFill>
                <a:latin typeface="Baskerville"/>
                <a:cs typeface="Baskerville"/>
              </a:rPr>
              <a:t>y</a:t>
            </a:r>
            <a:r>
              <a:rPr lang="en-US" sz="2400" b="0" baseline="-40000" dirty="0">
                <a:solidFill>
                  <a:srgbClr val="000000"/>
                </a:solidFill>
                <a:latin typeface="Baskerville"/>
                <a:cs typeface="Baskerville"/>
              </a:rPr>
              <a:t>1</a:t>
            </a:r>
            <a:r>
              <a:rPr lang="en-US" sz="2400" b="0" dirty="0">
                <a:solidFill>
                  <a:srgbClr val="000000"/>
                </a:solidFill>
                <a:latin typeface="Baskerville"/>
                <a:cs typeface="Baskerville"/>
              </a:rPr>
              <a:t>) = (–2, 3), (</a:t>
            </a:r>
            <a:r>
              <a:rPr lang="en-US" sz="2400" b="0" i="1" dirty="0">
                <a:solidFill>
                  <a:srgbClr val="000000"/>
                </a:solidFill>
                <a:latin typeface="Baskerville"/>
                <a:cs typeface="Baskerville"/>
              </a:rPr>
              <a:t>x</a:t>
            </a:r>
            <a:r>
              <a:rPr lang="en-US" sz="2400" b="0" baseline="-40000" dirty="0">
                <a:solidFill>
                  <a:srgbClr val="000000"/>
                </a:solidFill>
                <a:latin typeface="Baskerville"/>
                <a:cs typeface="Baskerville"/>
              </a:rPr>
              <a:t>2</a:t>
            </a:r>
            <a:r>
              <a:rPr lang="en-US" sz="2400" b="0" dirty="0">
                <a:solidFill>
                  <a:srgbClr val="000000"/>
                </a:solidFill>
                <a:latin typeface="Baskerville"/>
                <a:cs typeface="Baskerville"/>
              </a:rPr>
              <a:t>, </a:t>
            </a:r>
            <a:r>
              <a:rPr lang="en-US" sz="2400" b="0" i="1" dirty="0">
                <a:solidFill>
                  <a:srgbClr val="000000"/>
                </a:solidFill>
                <a:latin typeface="Baskerville"/>
                <a:cs typeface="Baskerville"/>
              </a:rPr>
              <a:t>y</a:t>
            </a:r>
            <a:r>
              <a:rPr lang="en-US" sz="2400" b="0" baseline="-40000" dirty="0">
                <a:solidFill>
                  <a:srgbClr val="000000"/>
                </a:solidFill>
                <a:latin typeface="Baskerville"/>
                <a:cs typeface="Baskerville"/>
              </a:rPr>
              <a:t>2</a:t>
            </a:r>
            <a:r>
              <a:rPr lang="en-US" sz="2400" b="0" dirty="0">
                <a:solidFill>
                  <a:srgbClr val="000000"/>
                </a:solidFill>
                <a:latin typeface="Baskerville"/>
                <a:cs typeface="Baskerville"/>
              </a:rPr>
              <a:t>) = (3,0)</a:t>
            </a:r>
          </a:p>
        </p:txBody>
      </p:sp>
      <p:sp>
        <p:nvSpPr>
          <p:cNvPr id="85010" name="Text Box 18"/>
          <p:cNvSpPr txBox="1">
            <a:spLocks noChangeArrowheads="1"/>
          </p:cNvSpPr>
          <p:nvPr/>
        </p:nvSpPr>
        <p:spPr bwMode="auto">
          <a:xfrm>
            <a:off x="3702050" y="5632450"/>
            <a:ext cx="3570288" cy="461665"/>
          </a:xfrm>
          <a:prstGeom prst="rect">
            <a:avLst/>
          </a:prstGeom>
          <a:noFill/>
          <a:ln w="9525">
            <a:noFill/>
            <a:miter lim="800000"/>
            <a:headEnd/>
            <a:tailEnd/>
          </a:ln>
          <a:effectLst/>
        </p:spPr>
        <p:txBody>
          <a:bodyPr>
            <a:prstTxWarp prst="textNoShape">
              <a:avLst/>
            </a:prstTxWarp>
            <a:spAutoFit/>
          </a:bodyPr>
          <a:lstStyle/>
          <a:p>
            <a:pPr marL="342900" algn="l"/>
            <a:r>
              <a:rPr lang="en-US" sz="2400" b="0" dirty="0">
                <a:solidFill>
                  <a:srgbClr val="000000"/>
                </a:solidFill>
                <a:latin typeface="Baskerville"/>
                <a:cs typeface="Baskerville"/>
              </a:rPr>
              <a:t>Simplify</a:t>
            </a:r>
            <a:r>
              <a:rPr lang="en-US" b="0" dirty="0">
                <a:solidFill>
                  <a:srgbClr val="000000"/>
                </a:solidFill>
                <a:latin typeface="Baskerville"/>
                <a:cs typeface="Baskerville"/>
              </a:rPr>
              <a:t>.</a:t>
            </a:r>
          </a:p>
        </p:txBody>
      </p:sp>
      <p:pic>
        <p:nvPicPr>
          <p:cNvPr id="85011" name="Picture 19"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5" name="Action Button: Forward or Next 14">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6" name="Action Button: Back or Previous 15">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004"/>
                                        </p:tgtEl>
                                        <p:attrNameLst>
                                          <p:attrName>style.visibility</p:attrName>
                                        </p:attrNameLst>
                                      </p:cBhvr>
                                      <p:to>
                                        <p:strVal val="visible"/>
                                      </p:to>
                                    </p:set>
                                    <p:animEffect transition="in" filter="wipe(left)">
                                      <p:cBhvr>
                                        <p:cTn id="7" dur="500"/>
                                        <p:tgtEl>
                                          <p:spTgt spid="8500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005"/>
                                        </p:tgtEl>
                                        <p:attrNameLst>
                                          <p:attrName>style.visibility</p:attrName>
                                        </p:attrNameLst>
                                      </p:cBhvr>
                                      <p:to>
                                        <p:strVal val="visible"/>
                                      </p:to>
                                    </p:set>
                                    <p:animEffect transition="in" filter="wipe(left)">
                                      <p:cBhvr>
                                        <p:cTn id="11" dur="500"/>
                                        <p:tgtEl>
                                          <p:spTgt spid="8500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4999"/>
                                        </p:tgtEl>
                                        <p:attrNameLst>
                                          <p:attrName>style.visibility</p:attrName>
                                        </p:attrNameLst>
                                      </p:cBhvr>
                                      <p:to>
                                        <p:strVal val="visible"/>
                                      </p:to>
                                    </p:set>
                                    <p:animEffect transition="in" filter="box(out)">
                                      <p:cBhvr>
                                        <p:cTn id="15" dur="500"/>
                                        <p:tgtEl>
                                          <p:spTgt spid="8499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4996">
                                            <p:txEl>
                                              <p:pRg st="0" end="0"/>
                                            </p:txEl>
                                          </p:spTgt>
                                        </p:tgtEl>
                                        <p:attrNameLst>
                                          <p:attrName>style.visibility</p:attrName>
                                        </p:attrNameLst>
                                      </p:cBhvr>
                                      <p:to>
                                        <p:strVal val="visible"/>
                                      </p:to>
                                    </p:set>
                                    <p:animEffect transition="in" filter="wipe(left)">
                                      <p:cBhvr>
                                        <p:cTn id="19" dur="500"/>
                                        <p:tgtEl>
                                          <p:spTgt spid="84996">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4996">
                                            <p:txEl>
                                              <p:pRg st="1" end="1"/>
                                            </p:txEl>
                                          </p:spTgt>
                                        </p:tgtEl>
                                        <p:attrNameLst>
                                          <p:attrName>style.visibility</p:attrName>
                                        </p:attrNameLst>
                                      </p:cBhvr>
                                      <p:to>
                                        <p:strVal val="visible"/>
                                      </p:to>
                                    </p:set>
                                    <p:animEffect transition="in" filter="wipe(left)">
                                      <p:cBhvr>
                                        <p:cTn id="23" dur="500"/>
                                        <p:tgtEl>
                                          <p:spTgt spid="84996">
                                            <p:txEl>
                                              <p:pRg st="1" end="1"/>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4997">
                                            <p:txEl>
                                              <p:pRg st="0" end="0"/>
                                            </p:txEl>
                                          </p:spTgt>
                                        </p:tgtEl>
                                        <p:attrNameLst>
                                          <p:attrName>style.visibility</p:attrName>
                                        </p:attrNameLst>
                                      </p:cBhvr>
                                      <p:to>
                                        <p:strVal val="visible"/>
                                      </p:to>
                                    </p:set>
                                    <p:animEffect transition="in" filter="wipe(left)">
                                      <p:cBhvr>
                                        <p:cTn id="27" dur="500"/>
                                        <p:tgtEl>
                                          <p:spTgt spid="8499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5008"/>
                                        </p:tgtEl>
                                        <p:attrNameLst>
                                          <p:attrName>style.visibility</p:attrName>
                                        </p:attrNameLst>
                                      </p:cBhvr>
                                      <p:to>
                                        <p:strVal val="visible"/>
                                      </p:to>
                                    </p:set>
                                    <p:animEffect transition="in" filter="wipe(left)">
                                      <p:cBhvr>
                                        <p:cTn id="32" dur="500"/>
                                        <p:tgtEl>
                                          <p:spTgt spid="8500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5009"/>
                                        </p:tgtEl>
                                        <p:attrNameLst>
                                          <p:attrName>style.visibility</p:attrName>
                                        </p:attrNameLst>
                                      </p:cBhvr>
                                      <p:to>
                                        <p:strVal val="visible"/>
                                      </p:to>
                                    </p:set>
                                    <p:animEffect transition="in" filter="wipe(left)">
                                      <p:cBhvr>
                                        <p:cTn id="36" dur="500"/>
                                        <p:tgtEl>
                                          <p:spTgt spid="8500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85007"/>
                                        </p:tgtEl>
                                        <p:attrNameLst>
                                          <p:attrName>style.visibility</p:attrName>
                                        </p:attrNameLst>
                                      </p:cBhvr>
                                      <p:to>
                                        <p:strVal val="visible"/>
                                      </p:to>
                                    </p:set>
                                    <p:animEffect transition="in" filter="wipe(left)">
                                      <p:cBhvr>
                                        <p:cTn id="41" dur="500"/>
                                        <p:tgtEl>
                                          <p:spTgt spid="8500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85010"/>
                                        </p:tgtEl>
                                        <p:attrNameLst>
                                          <p:attrName>style.visibility</p:attrName>
                                        </p:attrNameLst>
                                      </p:cBhvr>
                                      <p:to>
                                        <p:strVal val="visible"/>
                                      </p:to>
                                    </p:set>
                                    <p:animEffect transition="in" filter="wipe(left)">
                                      <p:cBhvr>
                                        <p:cTn id="45" dur="500"/>
                                        <p:tgtEl>
                                          <p:spTgt spid="850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5006"/>
                                        </p:tgtEl>
                                        <p:attrNameLst>
                                          <p:attrName>style.visibility</p:attrName>
                                        </p:attrNameLst>
                                      </p:cBhvr>
                                      <p:to>
                                        <p:strVal val="visible"/>
                                      </p:to>
                                    </p:set>
                                    <p:animEffect transition="in" filter="wipe(left)">
                                      <p:cBhvr>
                                        <p:cTn id="50" dur="500"/>
                                        <p:tgtEl>
                                          <p:spTgt spid="85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autoUpdateAnimBg="0" advAuto="0"/>
      <p:bldP spid="84997" grpId="0" build="p" autoUpdateAnimBg="0" advAuto="0"/>
      <p:bldP spid="85005" grpId="0" autoUpdateAnimBg="0"/>
      <p:bldP spid="85009" grpId="0" autoUpdateAnimBg="0"/>
      <p:bldP spid="85010" grpId="0" autoUpdateAnimBg="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Text Box 4"/>
          <p:cNvSpPr txBox="1">
            <a:spLocks noChangeArrowheads="1"/>
          </p:cNvSpPr>
          <p:nvPr/>
        </p:nvSpPr>
        <p:spPr bwMode="auto">
          <a:xfrm>
            <a:off x="533400" y="4267200"/>
            <a:ext cx="8077200" cy="830997"/>
          </a:xfrm>
          <a:prstGeom prst="rect">
            <a:avLst/>
          </a:prstGeom>
          <a:noFill/>
          <a:ln w="9525">
            <a:noFill/>
            <a:miter lim="800000"/>
            <a:headEnd/>
            <a:tailEnd/>
          </a:ln>
          <a:effectLst/>
        </p:spPr>
        <p:txBody>
          <a:bodyPr>
            <a:prstTxWarp prst="textNoShape">
              <a:avLst/>
            </a:prstTxWarp>
            <a:spAutoFit/>
          </a:bodyPr>
          <a:lstStyle/>
          <a:p>
            <a:pPr marL="1428750" indent="-1085850" algn="l"/>
            <a:r>
              <a:rPr lang="en-US" sz="2400" b="1" dirty="0">
                <a:solidFill>
                  <a:srgbClr val="0000FF"/>
                </a:solidFill>
                <a:latin typeface="Baskerville"/>
                <a:cs typeface="Baskerville"/>
              </a:rPr>
              <a:t>Check  </a:t>
            </a:r>
            <a:r>
              <a:rPr lang="en-US" sz="2400" b="0" dirty="0">
                <a:solidFill>
                  <a:schemeClr val="tx1"/>
                </a:solidFill>
                <a:latin typeface="Baskerville"/>
                <a:cs typeface="Baskerville"/>
              </a:rPr>
              <a:t>When going from left to right, the graph of the </a:t>
            </a:r>
            <a:r>
              <a:rPr lang="en-US" sz="2400" b="0" dirty="0" smtClean="0">
                <a:solidFill>
                  <a:schemeClr val="tx1"/>
                </a:solidFill>
                <a:latin typeface="Baskerville"/>
                <a:cs typeface="Baskerville"/>
              </a:rPr>
              <a:t>line</a:t>
            </a:r>
          </a:p>
          <a:p>
            <a:pPr marL="1428750" indent="-1085850" algn="l"/>
            <a:r>
              <a:rPr lang="en-US" sz="2400" dirty="0" smtClean="0">
                <a:latin typeface="Baskerville"/>
                <a:cs typeface="Baskerville"/>
              </a:rPr>
              <a:t>             </a:t>
            </a:r>
            <a:r>
              <a:rPr lang="en-US" sz="2400" b="0" dirty="0" smtClean="0">
                <a:solidFill>
                  <a:schemeClr val="tx1"/>
                </a:solidFill>
                <a:latin typeface="Baskerville"/>
                <a:cs typeface="Baskerville"/>
              </a:rPr>
              <a:t>slants </a:t>
            </a:r>
            <a:r>
              <a:rPr lang="en-US" sz="2400" b="0" dirty="0">
                <a:solidFill>
                  <a:schemeClr val="tx1"/>
                </a:solidFill>
                <a:latin typeface="Baskerville"/>
                <a:cs typeface="Baskerville"/>
              </a:rPr>
              <a:t>downward. </a:t>
            </a:r>
            <a:r>
              <a:rPr lang="en-US" sz="2400" b="0" dirty="0" smtClean="0">
                <a:solidFill>
                  <a:schemeClr val="tx1"/>
                </a:solidFill>
                <a:latin typeface="Baskerville"/>
                <a:cs typeface="Baskerville"/>
              </a:rPr>
              <a:t>This is </a:t>
            </a:r>
            <a:r>
              <a:rPr lang="en-US" sz="2400" b="0" dirty="0">
                <a:solidFill>
                  <a:schemeClr val="tx1"/>
                </a:solidFill>
                <a:latin typeface="Baskerville"/>
                <a:cs typeface="Baskerville"/>
              </a:rPr>
              <a:t>correct for a negative slope.</a:t>
            </a:r>
          </a:p>
        </p:txBody>
      </p:sp>
      <p:pic>
        <p:nvPicPr>
          <p:cNvPr id="86023" name="Picture 7" descr="Example5"/>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86025" name="Rectangle 9"/>
          <p:cNvSpPr>
            <a:spLocks noChangeArrowheads="1"/>
          </p:cNvSpPr>
          <p:nvPr/>
        </p:nvSpPr>
        <p:spPr bwMode="auto">
          <a:xfrm>
            <a:off x="533400" y="5710535"/>
            <a:ext cx="2012950" cy="461665"/>
          </a:xfrm>
          <a:prstGeom prst="rect">
            <a:avLst/>
          </a:prstGeom>
          <a:noFill/>
          <a:ln w="9525">
            <a:noFill/>
            <a:miter lim="800000"/>
            <a:headEnd/>
            <a:tailEnd/>
          </a:ln>
          <a:effectLst/>
        </p:spPr>
        <p:txBody>
          <a:bodyPr wrap="square">
            <a:prstTxWarp prst="textNoShape">
              <a:avLst/>
            </a:prstTxWarp>
            <a:spAutoFit/>
          </a:bodyPr>
          <a:lstStyle/>
          <a:p>
            <a:pPr marL="1712913" indent="-1368425" algn="l">
              <a:spcAft>
                <a:spcPct val="0"/>
              </a:spcAft>
              <a:buClr>
                <a:srgbClr val="FFFFFF"/>
              </a:buClr>
              <a:tabLst>
                <a:tab pos="1943100" algn="l"/>
              </a:tabLst>
            </a:pPr>
            <a:r>
              <a:rPr lang="en-US" sz="2400" b="1" dirty="0">
                <a:solidFill>
                  <a:srgbClr val="0000FF"/>
                </a:solidFill>
                <a:latin typeface="Baskerville"/>
                <a:cs typeface="Baskerville"/>
              </a:rPr>
              <a:t>Answer: </a:t>
            </a:r>
            <a:r>
              <a:rPr lang="en-US" b="0" dirty="0">
                <a:latin typeface="Baskerville"/>
                <a:cs typeface="Baskerville"/>
              </a:rPr>
              <a:t>	</a:t>
            </a:r>
          </a:p>
        </p:txBody>
      </p:sp>
      <p:pic>
        <p:nvPicPr>
          <p:cNvPr id="86028" name="Picture 12" descr="EXAMPLEhead"/>
          <p:cNvPicPr>
            <a:picLocks noChangeAspect="1" noChangeArrowheads="1"/>
          </p:cNvPicPr>
          <p:nvPr/>
        </p:nvPicPr>
        <p:blipFill>
          <a:blip r:embed="rId5"/>
          <a:srcRect/>
          <a:stretch>
            <a:fillRect/>
          </a:stretch>
        </p:blipFill>
        <p:spPr bwMode="auto">
          <a:xfrm>
            <a:off x="412750" y="701675"/>
            <a:ext cx="2133600" cy="549275"/>
          </a:xfrm>
          <a:prstGeom prst="rect">
            <a:avLst/>
          </a:prstGeom>
          <a:noFill/>
        </p:spPr>
      </p:pic>
      <p:sp>
        <p:nvSpPr>
          <p:cNvPr id="86029" name="Text Box 13"/>
          <p:cNvSpPr txBox="1">
            <a:spLocks noChangeArrowheads="1"/>
          </p:cNvSpPr>
          <p:nvPr/>
        </p:nvSpPr>
        <p:spPr bwMode="auto">
          <a:xfrm>
            <a:off x="2506663" y="778153"/>
            <a:ext cx="5037137" cy="369332"/>
          </a:xfrm>
          <a:prstGeom prst="rect">
            <a:avLst/>
          </a:prstGeom>
          <a:noFill/>
          <a:ln w="9525">
            <a:noFill/>
            <a:miter lim="800000"/>
            <a:headEnd/>
            <a:tailEnd/>
          </a:ln>
          <a:effectLst/>
        </p:spPr>
        <p:txBody>
          <a:bodyPr anchor="ctr">
            <a:prstTxWarp prst="textNoShape">
              <a:avLst/>
            </a:prstTxWarp>
            <a:spAutoFit/>
          </a:bodyPr>
          <a:lstStyle/>
          <a:p>
            <a:pPr algn="l"/>
            <a:r>
              <a:rPr lang="en-US">
                <a:latin typeface="Baskerville"/>
                <a:cs typeface="Baskerville"/>
              </a:rPr>
              <a:t>Find Slope Using Coordinates</a:t>
            </a:r>
          </a:p>
        </p:txBody>
      </p:sp>
      <p:pic>
        <p:nvPicPr>
          <p:cNvPr id="86031" name="Picture 15" descr="M3_225"/>
          <p:cNvPicPr>
            <a:picLocks noChangeAspect="1" noChangeArrowheads="1"/>
          </p:cNvPicPr>
          <p:nvPr/>
        </p:nvPicPr>
        <p:blipFill>
          <a:blip r:embed="rId6"/>
          <a:srcRect/>
          <a:stretch>
            <a:fillRect/>
          </a:stretch>
        </p:blipFill>
        <p:spPr bwMode="auto">
          <a:xfrm>
            <a:off x="2741612" y="5613400"/>
            <a:ext cx="2439988" cy="787400"/>
          </a:xfrm>
          <a:prstGeom prst="rect">
            <a:avLst/>
          </a:prstGeom>
          <a:noFill/>
        </p:spPr>
      </p:pic>
      <p:pic>
        <p:nvPicPr>
          <p:cNvPr id="86032" name="Picture 16" descr="11-11"/>
          <p:cNvPicPr>
            <a:picLocks noChangeAspect="1" noChangeArrowheads="1"/>
          </p:cNvPicPr>
          <p:nvPr/>
        </p:nvPicPr>
        <p:blipFill>
          <a:blip r:embed="rId7"/>
          <a:srcRect/>
          <a:stretch>
            <a:fillRect/>
          </a:stretch>
        </p:blipFill>
        <p:spPr bwMode="auto">
          <a:xfrm>
            <a:off x="2774950" y="1557338"/>
            <a:ext cx="2468563" cy="2416175"/>
          </a:xfrm>
          <a:prstGeom prst="rect">
            <a:avLst/>
          </a:prstGeom>
          <a:noFill/>
        </p:spPr>
      </p:pic>
      <p:pic>
        <p:nvPicPr>
          <p:cNvPr id="86033" name="Picture 17" descr="LH_9-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19" name="Straight Arrow Connector 18"/>
          <p:cNvCxnSpPr/>
          <p:nvPr/>
        </p:nvCxnSpPr>
        <p:spPr>
          <a:xfrm rot="16200000" flipH="1">
            <a:off x="3197363" y="2479199"/>
            <a:ext cx="660325" cy="3019"/>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3463560" y="2029490"/>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21" name="Oval 20"/>
          <p:cNvSpPr/>
          <p:nvPr/>
        </p:nvSpPr>
        <p:spPr>
          <a:xfrm>
            <a:off x="4624050" y="2715629"/>
            <a:ext cx="121057" cy="121057"/>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cxnSp>
        <p:nvCxnSpPr>
          <p:cNvPr id="22" name="Straight Arrow Connector 21"/>
          <p:cNvCxnSpPr/>
          <p:nvPr/>
        </p:nvCxnSpPr>
        <p:spPr>
          <a:xfrm>
            <a:off x="3532567" y="2783072"/>
            <a:ext cx="1094813" cy="1588"/>
          </a:xfrm>
          <a:prstGeom prst="straightConnector1">
            <a:avLst/>
          </a:prstGeom>
          <a:ln w="508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238728" y="2438400"/>
            <a:ext cx="1619271" cy="338554"/>
          </a:xfrm>
          <a:prstGeom prst="rect">
            <a:avLst/>
          </a:prstGeom>
          <a:noFill/>
        </p:spPr>
        <p:txBody>
          <a:bodyPr wrap="square" rtlCol="0">
            <a:spAutoFit/>
          </a:bodyPr>
          <a:lstStyle/>
          <a:p>
            <a:r>
              <a:rPr lang="en-US" sz="1600" b="1" dirty="0" smtClean="0">
                <a:solidFill>
                  <a:srgbClr val="0000FF"/>
                </a:solidFill>
                <a:latin typeface="Baskerville"/>
                <a:cs typeface="Baskerville"/>
              </a:rPr>
              <a:t>down -3 units</a:t>
            </a:r>
            <a:endParaRPr lang="en-US" sz="1600" b="1" dirty="0">
              <a:solidFill>
                <a:srgbClr val="0000FF"/>
              </a:solidFill>
              <a:latin typeface="Baskerville"/>
              <a:cs typeface="Baskerville"/>
            </a:endParaRPr>
          </a:p>
        </p:txBody>
      </p:sp>
      <p:sp>
        <p:nvSpPr>
          <p:cNvPr id="24" name="TextBox 23"/>
          <p:cNvSpPr txBox="1"/>
          <p:nvPr/>
        </p:nvSpPr>
        <p:spPr>
          <a:xfrm>
            <a:off x="5181600" y="2700754"/>
            <a:ext cx="1844289" cy="338554"/>
          </a:xfrm>
          <a:prstGeom prst="rect">
            <a:avLst/>
          </a:prstGeom>
          <a:noFill/>
        </p:spPr>
        <p:txBody>
          <a:bodyPr wrap="square" rtlCol="0">
            <a:spAutoFit/>
          </a:bodyPr>
          <a:lstStyle/>
          <a:p>
            <a:r>
              <a:rPr lang="en-US" sz="1600" b="1" dirty="0" smtClean="0">
                <a:solidFill>
                  <a:srgbClr val="0000FF"/>
                </a:solidFill>
                <a:latin typeface="Baskerville"/>
                <a:cs typeface="Baskerville"/>
              </a:rPr>
              <a:t>over 5 units</a:t>
            </a:r>
            <a:endParaRPr lang="en-US" sz="1600" b="1" dirty="0">
              <a:solidFill>
                <a:srgbClr val="0000FF"/>
              </a:solidFill>
              <a:latin typeface="Baskerville"/>
              <a:cs typeface="Baskerville"/>
            </a:endParaRPr>
          </a:p>
        </p:txBody>
      </p:sp>
      <p:sp>
        <p:nvSpPr>
          <p:cNvPr id="25" name="TextBox 24"/>
          <p:cNvSpPr txBox="1"/>
          <p:nvPr/>
        </p:nvSpPr>
        <p:spPr>
          <a:xfrm>
            <a:off x="6934200" y="2209800"/>
            <a:ext cx="1234417" cy="1200329"/>
          </a:xfrm>
          <a:prstGeom prst="rect">
            <a:avLst/>
          </a:prstGeom>
          <a:noFill/>
        </p:spPr>
        <p:txBody>
          <a:bodyPr wrap="square" rtlCol="0">
            <a:spAutoFit/>
          </a:bodyPr>
          <a:lstStyle/>
          <a:p>
            <a:pPr algn="ctr"/>
            <a:r>
              <a:rPr lang="en-US" sz="3600" u="sng" dirty="0" smtClean="0">
                <a:latin typeface="Baskerville"/>
                <a:cs typeface="Baskerville"/>
              </a:rPr>
              <a:t>-3</a:t>
            </a:r>
          </a:p>
          <a:p>
            <a:pPr algn="ctr"/>
            <a:r>
              <a:rPr lang="en-US" sz="3600" dirty="0" smtClean="0">
                <a:latin typeface="Baskerville"/>
                <a:cs typeface="Baskerville"/>
              </a:rPr>
              <a:t>5</a:t>
            </a:r>
            <a:endParaRPr lang="en-US" sz="3600" dirty="0">
              <a:latin typeface="Baskerville"/>
              <a:cs typeface="Baskerville"/>
            </a:endParaRPr>
          </a:p>
        </p:txBody>
      </p:sp>
      <p:sp>
        <p:nvSpPr>
          <p:cNvPr id="26" name="TextBox 25"/>
          <p:cNvSpPr txBox="1"/>
          <p:nvPr/>
        </p:nvSpPr>
        <p:spPr>
          <a:xfrm>
            <a:off x="6705600" y="2477869"/>
            <a:ext cx="533400" cy="646331"/>
          </a:xfrm>
          <a:prstGeom prst="rect">
            <a:avLst/>
          </a:prstGeom>
          <a:noFill/>
        </p:spPr>
        <p:txBody>
          <a:bodyPr wrap="square" rtlCol="0">
            <a:spAutoFit/>
          </a:bodyPr>
          <a:lstStyle/>
          <a:p>
            <a:r>
              <a:rPr lang="en-US" sz="3600" dirty="0" smtClean="0">
                <a:latin typeface="Baskerville"/>
                <a:cs typeface="Baskerville"/>
              </a:rPr>
              <a:t>=</a:t>
            </a:r>
            <a:endParaRPr lang="en-US" sz="3600" dirty="0">
              <a:latin typeface="Baskerville"/>
              <a:cs typeface="Baskerville"/>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6032"/>
                                        </p:tgtEl>
                                        <p:attrNameLst>
                                          <p:attrName>style.visibility</p:attrName>
                                        </p:attrNameLst>
                                      </p:cBhvr>
                                      <p:to>
                                        <p:strVal val="visible"/>
                                      </p:to>
                                    </p:set>
                                    <p:animEffect transition="in" filter="wipe(up)">
                                      <p:cBhvr>
                                        <p:cTn id="7" dur="500"/>
                                        <p:tgtEl>
                                          <p:spTgt spid="860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6020">
                                            <p:txEl>
                                              <p:pRg st="0" end="0"/>
                                            </p:txEl>
                                          </p:spTgt>
                                        </p:tgtEl>
                                        <p:attrNameLst>
                                          <p:attrName>style.visibility</p:attrName>
                                        </p:attrNameLst>
                                      </p:cBhvr>
                                      <p:to>
                                        <p:strVal val="visible"/>
                                      </p:to>
                                    </p:set>
                                    <p:animEffect transition="in" filter="wipe(left)">
                                      <p:cBhvr>
                                        <p:cTn id="12" dur="500"/>
                                        <p:tgtEl>
                                          <p:spTgt spid="8602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6020">
                                            <p:txEl>
                                              <p:pRg st="1" end="1"/>
                                            </p:txEl>
                                          </p:spTgt>
                                        </p:tgtEl>
                                        <p:attrNameLst>
                                          <p:attrName>style.visibility</p:attrName>
                                        </p:attrNameLst>
                                      </p:cBhvr>
                                      <p:to>
                                        <p:strVal val="visible"/>
                                      </p:to>
                                    </p:set>
                                    <p:animEffect transition="in" filter="wipe(left)">
                                      <p:cBhvr>
                                        <p:cTn id="17" dur="500"/>
                                        <p:tgtEl>
                                          <p:spTgt spid="8602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500"/>
                            </p:stCondLst>
                            <p:childTnLst>
                              <p:par>
                                <p:cTn id="53" presetID="53"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86025">
                                            <p:txEl>
                                              <p:pRg st="0" end="0"/>
                                            </p:txEl>
                                          </p:spTgt>
                                        </p:tgtEl>
                                        <p:attrNameLst>
                                          <p:attrName>style.visibility</p:attrName>
                                        </p:attrNameLst>
                                      </p:cBhvr>
                                      <p:to>
                                        <p:strVal val="visible"/>
                                      </p:to>
                                    </p:set>
                                    <p:animEffect transition="in" filter="wipe(left)">
                                      <p:cBhvr>
                                        <p:cTn id="62" dur="500"/>
                                        <p:tgtEl>
                                          <p:spTgt spid="86025">
                                            <p:txEl>
                                              <p:pRg st="0" end="0"/>
                                            </p:txEl>
                                          </p:spTgt>
                                        </p:tgtEl>
                                      </p:cBhvr>
                                    </p:animEffect>
                                  </p:childTnLst>
                                </p:cTn>
                              </p:par>
                            </p:childTnLst>
                          </p:cTn>
                        </p:par>
                        <p:par>
                          <p:cTn id="63" fill="hold">
                            <p:stCondLst>
                              <p:cond delay="500"/>
                            </p:stCondLst>
                            <p:childTnLst>
                              <p:par>
                                <p:cTn id="64" presetID="22" presetClass="entr" presetSubtype="8" fill="hold" nodeType="afterEffect">
                                  <p:stCondLst>
                                    <p:cond delay="0"/>
                                  </p:stCondLst>
                                  <p:childTnLst>
                                    <p:set>
                                      <p:cBhvr>
                                        <p:cTn id="65" dur="1" fill="hold">
                                          <p:stCondLst>
                                            <p:cond delay="0"/>
                                          </p:stCondLst>
                                        </p:cTn>
                                        <p:tgtEl>
                                          <p:spTgt spid="86031"/>
                                        </p:tgtEl>
                                        <p:attrNameLst>
                                          <p:attrName>style.visibility</p:attrName>
                                        </p:attrNameLst>
                                      </p:cBhvr>
                                      <p:to>
                                        <p:strVal val="visible"/>
                                      </p:to>
                                    </p:set>
                                    <p:animEffect transition="in" filter="wipe(left)">
                                      <p:cBhvr>
                                        <p:cTn id="66" dur="500"/>
                                        <p:tgtEl>
                                          <p:spTgt spid="86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build="p" autoUpdateAnimBg="0"/>
      <p:bldP spid="86025" grpId="0" build="p" autoUpdateAnimBg="0"/>
      <p:bldP spid="20" grpId="0" animBg="1"/>
      <p:bldP spid="21" grpId="0" animBg="1"/>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74757" name="Oval 5"/>
          <p:cNvSpPr>
            <a:spLocks noChangeArrowheads="1"/>
          </p:cNvSpPr>
          <p:nvPr/>
        </p:nvSpPr>
        <p:spPr bwMode="auto">
          <a:xfrm>
            <a:off x="885278" y="5127625"/>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74759" name="TPQuestion"/>
          <p:cNvSpPr>
            <a:spLocks noChangeArrowheads="1"/>
          </p:cNvSpPr>
          <p:nvPr/>
        </p:nvSpPr>
        <p:spPr bwMode="auto">
          <a:xfrm>
            <a:off x="533400" y="1400840"/>
            <a:ext cx="8305800" cy="1569660"/>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latin typeface="Baskerville"/>
                <a:cs typeface="Baskerville"/>
              </a:rPr>
              <a:t>ACCESS RAMPS</a:t>
            </a:r>
            <a:r>
              <a:rPr lang="en-US" sz="2400" b="1" dirty="0">
                <a:solidFill>
                  <a:schemeClr val="tx2"/>
                </a:solidFill>
                <a:latin typeface="Baskerville"/>
                <a:cs typeface="Baskerville"/>
              </a:rPr>
              <a:t>  </a:t>
            </a:r>
            <a:r>
              <a:rPr lang="en-US" sz="2400" b="1" dirty="0">
                <a:solidFill>
                  <a:srgbClr val="0000FF"/>
                </a:solidFill>
                <a:latin typeface="Baskerville"/>
                <a:cs typeface="Baskerville"/>
              </a:rPr>
              <a:t>The access ramp from the sidewalk to the door of an office building rises 14 inches for every horizontal change of 210 inches. What is the slope of the access ramp?</a:t>
            </a:r>
          </a:p>
        </p:txBody>
      </p:sp>
      <p:pic>
        <p:nvPicPr>
          <p:cNvPr id="74760"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74761" name="Picture 9" descr="Example1"/>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18"/>
          <p:cNvGrpSpPr>
            <a:grpSpLocks/>
          </p:cNvGrpSpPr>
          <p:nvPr/>
        </p:nvGrpSpPr>
        <p:grpSpPr bwMode="auto">
          <a:xfrm>
            <a:off x="900113" y="3038475"/>
            <a:ext cx="2790825" cy="3590925"/>
            <a:chOff x="567" y="1797"/>
            <a:chExt cx="1758" cy="2262"/>
          </a:xfrm>
        </p:grpSpPr>
        <p:sp>
          <p:nvSpPr>
            <p:cNvPr id="74758" name="TPAnswers"/>
            <p:cNvSpPr>
              <a:spLocks noChangeArrowheads="1"/>
            </p:cNvSpPr>
            <p:nvPr>
              <p:custDataLst>
                <p:tags r:id="rId3"/>
              </p:custDataLst>
            </p:nvPr>
          </p:nvSpPr>
          <p:spPr bwMode="auto">
            <a:xfrm>
              <a:off x="567" y="1920"/>
              <a:ext cx="1758" cy="1986"/>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p>
            <a:p>
              <a:pPr marL="533400" indent="-533400" algn="l">
                <a:spcBef>
                  <a:spcPct val="83000"/>
                </a:spcBef>
                <a:spcAft>
                  <a:spcPct val="83000"/>
                </a:spcAft>
                <a:buClr>
                  <a:srgbClr val="00539D"/>
                </a:buClr>
              </a:pPr>
              <a:r>
                <a:rPr lang="pt-BR" dirty="0">
                  <a:solidFill>
                    <a:srgbClr val="00539D"/>
                  </a:solidFill>
                  <a:sym typeface="Symbol" pitchFamily="-97" charset="2"/>
                </a:rPr>
                <a:t>B.</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4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74766" name="Picture 14" descr="m3_275"/>
            <p:cNvPicPr>
              <a:picLocks noChangeAspect="1" noChangeArrowheads="1"/>
            </p:cNvPicPr>
            <p:nvPr/>
          </p:nvPicPr>
          <p:blipFill>
            <a:blip r:embed="rId8"/>
            <a:srcRect l="12018" t="89195" r="77602"/>
            <a:stretch>
              <a:fillRect/>
            </a:stretch>
          </p:blipFill>
          <p:spPr bwMode="auto">
            <a:xfrm>
              <a:off x="884" y="3581"/>
              <a:ext cx="431" cy="478"/>
            </a:xfrm>
            <a:prstGeom prst="rect">
              <a:avLst/>
            </a:prstGeom>
            <a:noFill/>
          </p:spPr>
        </p:pic>
        <p:pic>
          <p:nvPicPr>
            <p:cNvPr id="74767" name="Picture 15" descr="m3_275"/>
            <p:cNvPicPr>
              <a:picLocks noChangeAspect="1" noChangeArrowheads="1"/>
            </p:cNvPicPr>
            <p:nvPr/>
          </p:nvPicPr>
          <p:blipFill>
            <a:blip r:embed="rId8"/>
            <a:srcRect l="12018" t="77396" r="77602" b="11823"/>
            <a:stretch>
              <a:fillRect/>
            </a:stretch>
          </p:blipFill>
          <p:spPr bwMode="auto">
            <a:xfrm>
              <a:off x="884" y="3014"/>
              <a:ext cx="431" cy="477"/>
            </a:xfrm>
            <a:prstGeom prst="rect">
              <a:avLst/>
            </a:prstGeom>
            <a:noFill/>
          </p:spPr>
        </p:pic>
        <p:pic>
          <p:nvPicPr>
            <p:cNvPr id="74768" name="Picture 16" descr="m3_275"/>
            <p:cNvPicPr>
              <a:picLocks noChangeAspect="1" noChangeArrowheads="1"/>
            </p:cNvPicPr>
            <p:nvPr/>
          </p:nvPicPr>
          <p:blipFill>
            <a:blip r:embed="rId8"/>
            <a:srcRect l="12018" t="65620" r="77602" b="23100"/>
            <a:stretch>
              <a:fillRect/>
            </a:stretch>
          </p:blipFill>
          <p:spPr bwMode="auto">
            <a:xfrm>
              <a:off x="884" y="2369"/>
              <a:ext cx="431" cy="499"/>
            </a:xfrm>
            <a:prstGeom prst="rect">
              <a:avLst/>
            </a:prstGeom>
            <a:noFill/>
          </p:spPr>
        </p:pic>
        <p:pic>
          <p:nvPicPr>
            <p:cNvPr id="74769" name="Picture 17" descr="m3_275"/>
            <p:cNvPicPr>
              <a:picLocks noChangeAspect="1" noChangeArrowheads="1"/>
            </p:cNvPicPr>
            <p:nvPr/>
          </p:nvPicPr>
          <p:blipFill>
            <a:blip r:embed="rId8"/>
            <a:srcRect l="12018" t="53821" r="77602" b="33882"/>
            <a:stretch>
              <a:fillRect/>
            </a:stretch>
          </p:blipFill>
          <p:spPr bwMode="auto">
            <a:xfrm>
              <a:off x="884" y="1797"/>
              <a:ext cx="431" cy="544"/>
            </a:xfrm>
            <a:prstGeom prst="rect">
              <a:avLst/>
            </a:prstGeom>
            <a:noFill/>
          </p:spPr>
        </p:pic>
      </p:grpSp>
      <p:pic>
        <p:nvPicPr>
          <p:cNvPr id="74771" name="Picture 19" descr="LH_9-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760"/>
                                        </p:tgtEl>
                                        <p:attrNameLst>
                                          <p:attrName>style.visibility</p:attrName>
                                        </p:attrNameLst>
                                      </p:cBhvr>
                                      <p:to>
                                        <p:strVal val="visible"/>
                                      </p:to>
                                    </p:set>
                                    <p:animEffect transition="in" filter="wipe(left)">
                                      <p:cBhvr>
                                        <p:cTn id="7" dur="500"/>
                                        <p:tgtEl>
                                          <p:spTgt spid="74760"/>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4761"/>
                                        </p:tgtEl>
                                        <p:attrNameLst>
                                          <p:attrName>style.visibility</p:attrName>
                                        </p:attrNameLst>
                                      </p:cBhvr>
                                      <p:to>
                                        <p:strVal val="visible"/>
                                      </p:to>
                                    </p:set>
                                    <p:animEffect transition="in" filter="box(out)">
                                      <p:cBhvr>
                                        <p:cTn id="11" dur="500"/>
                                        <p:tgtEl>
                                          <p:spTgt spid="7476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4759"/>
                                        </p:tgtEl>
                                        <p:attrNameLst>
                                          <p:attrName>style.visibility</p:attrName>
                                        </p:attrNameLst>
                                      </p:cBhvr>
                                      <p:to>
                                        <p:strVal val="visible"/>
                                      </p:to>
                                    </p:set>
                                    <p:animEffect transition="in" filter="wipe(left)">
                                      <p:cBhvr>
                                        <p:cTn id="15" dur="500"/>
                                        <p:tgtEl>
                                          <p:spTgt spid="7475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74757"/>
                                        </p:tgtEl>
                                        <p:attrNameLst>
                                          <p:attrName>style.visibility</p:attrName>
                                        </p:attrNameLst>
                                      </p:cBhvr>
                                      <p:to>
                                        <p:strVal val="visible"/>
                                      </p:to>
                                    </p:set>
                                    <p:animEffect transition="in" filter="box(in)">
                                      <p:cBhvr>
                                        <p:cTn id="24"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animBg="1"/>
      <p:bldP spid="74759" grpId="0" autoUpdateAnimBg="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9245" name="Picture 45"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79246" name="Picture 46"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79202"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79205" name="Oval 5"/>
          <p:cNvSpPr>
            <a:spLocks noChangeArrowheads="1"/>
          </p:cNvSpPr>
          <p:nvPr/>
        </p:nvSpPr>
        <p:spPr bwMode="auto">
          <a:xfrm>
            <a:off x="1090613" y="2646363"/>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79207" name="TPQuestion"/>
          <p:cNvSpPr>
            <a:spLocks noChangeArrowheads="1"/>
          </p:cNvSpPr>
          <p:nvPr/>
        </p:nvSpPr>
        <p:spPr bwMode="auto">
          <a:xfrm>
            <a:off x="685800" y="1657350"/>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ea typeface="Times New Roman" pitchFamily="-97" charset="0"/>
                <a:cs typeface="Times New Roman" pitchFamily="-97" charset="0"/>
              </a:rPr>
              <a:t>Solve the inequality –2</a:t>
            </a:r>
            <a:r>
              <a:rPr lang="en-US" sz="2400" b="1" i="1" dirty="0">
                <a:solidFill>
                  <a:srgbClr val="0000FF"/>
                </a:solidFill>
                <a:ea typeface="Times New Roman" pitchFamily="-97" charset="0"/>
                <a:cs typeface="Times New Roman" pitchFamily="-97" charset="0"/>
              </a:rPr>
              <a:t>x</a:t>
            </a:r>
            <a:r>
              <a:rPr lang="en-US" sz="2400" b="1" dirty="0">
                <a:solidFill>
                  <a:srgbClr val="0000FF"/>
                </a:solidFill>
                <a:ea typeface="Times New Roman" pitchFamily="-97" charset="0"/>
                <a:cs typeface="Times New Roman" pitchFamily="-97" charset="0"/>
              </a:rPr>
              <a:t> ≤ 5. Then check your solution.</a:t>
            </a:r>
            <a:endParaRPr lang="en-US" sz="2400" b="1" dirty="0">
              <a:solidFill>
                <a:srgbClr val="0000FF"/>
              </a:solidFill>
              <a:ea typeface="Arial" pitchFamily="-97" charset="0"/>
              <a:cs typeface="Arial" pitchFamily="-97" charset="0"/>
            </a:endParaRPr>
          </a:p>
        </p:txBody>
      </p:sp>
      <p:sp>
        <p:nvSpPr>
          <p:cNvPr id="179217" name="Text Box 17"/>
          <p:cNvSpPr txBox="1">
            <a:spLocks noChangeArrowheads="1"/>
          </p:cNvSpPr>
          <p:nvPr/>
        </p:nvSpPr>
        <p:spPr bwMode="auto">
          <a:xfrm>
            <a:off x="4848225" y="752475"/>
            <a:ext cx="2201863"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Chapter 8)</a:t>
            </a:r>
          </a:p>
        </p:txBody>
      </p:sp>
      <p:pic>
        <p:nvPicPr>
          <p:cNvPr id="179218"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43"/>
          <p:cNvGrpSpPr>
            <a:grpSpLocks/>
          </p:cNvGrpSpPr>
          <p:nvPr/>
        </p:nvGrpSpPr>
        <p:grpSpPr bwMode="auto">
          <a:xfrm>
            <a:off x="1066800" y="2457450"/>
            <a:ext cx="2790825" cy="3582988"/>
            <a:chOff x="672" y="1548"/>
            <a:chExt cx="1758" cy="2257"/>
          </a:xfrm>
        </p:grpSpPr>
        <p:sp>
          <p:nvSpPr>
            <p:cNvPr id="179230" name="TPAnswers"/>
            <p:cNvSpPr>
              <a:spLocks noChangeArrowheads="1"/>
            </p:cNvSpPr>
            <p:nvPr>
              <p:custDataLst>
                <p:tags r:id="rId3"/>
              </p:custDataLst>
            </p:nvPr>
          </p:nvSpPr>
          <p:spPr bwMode="auto">
            <a:xfrm>
              <a:off x="672" y="1660"/>
              <a:ext cx="1758" cy="2124"/>
            </a:xfrm>
            <a:prstGeom prst="rect">
              <a:avLst/>
            </a:prstGeom>
            <a:noFill/>
            <a:ln w="9525">
              <a:noFill/>
              <a:miter lim="800000"/>
              <a:headEnd/>
              <a:tailEnd/>
            </a:ln>
            <a:effectLst/>
          </p:spPr>
          <p:txBody>
            <a:bodyPr>
              <a:prstTxWarp prst="textNoShape">
                <a:avLst/>
              </a:prstTxWarp>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4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179235" name="Picture 35" descr="m3_269"/>
            <p:cNvPicPr>
              <a:picLocks noChangeAspect="1" noChangeArrowheads="1"/>
            </p:cNvPicPr>
            <p:nvPr/>
          </p:nvPicPr>
          <p:blipFill>
            <a:blip r:embed="rId9"/>
            <a:srcRect t="88644" r="75175"/>
            <a:stretch>
              <a:fillRect/>
            </a:stretch>
          </p:blipFill>
          <p:spPr bwMode="auto">
            <a:xfrm>
              <a:off x="1043" y="3319"/>
              <a:ext cx="952" cy="486"/>
            </a:xfrm>
            <a:prstGeom prst="rect">
              <a:avLst/>
            </a:prstGeom>
            <a:noFill/>
          </p:spPr>
        </p:pic>
        <p:pic>
          <p:nvPicPr>
            <p:cNvPr id="179236" name="Picture 36" descr="m3_269"/>
            <p:cNvPicPr>
              <a:picLocks noChangeAspect="1" noChangeArrowheads="1"/>
            </p:cNvPicPr>
            <p:nvPr/>
          </p:nvPicPr>
          <p:blipFill>
            <a:blip r:embed="rId9"/>
            <a:srcRect t="76448" r="75175" b="11356"/>
            <a:stretch>
              <a:fillRect/>
            </a:stretch>
          </p:blipFill>
          <p:spPr bwMode="auto">
            <a:xfrm>
              <a:off x="1043" y="2709"/>
              <a:ext cx="952" cy="522"/>
            </a:xfrm>
            <a:prstGeom prst="rect">
              <a:avLst/>
            </a:prstGeom>
            <a:noFill/>
          </p:spPr>
        </p:pic>
        <p:pic>
          <p:nvPicPr>
            <p:cNvPr id="179241" name="Picture 41" descr="5m_2"/>
            <p:cNvPicPr>
              <a:picLocks noChangeAspect="1" noChangeArrowheads="1"/>
            </p:cNvPicPr>
            <p:nvPr/>
          </p:nvPicPr>
          <p:blipFill>
            <a:blip r:embed="rId10"/>
            <a:srcRect b="49261"/>
            <a:stretch>
              <a:fillRect/>
            </a:stretch>
          </p:blipFill>
          <p:spPr bwMode="auto">
            <a:xfrm>
              <a:off x="1043" y="1548"/>
              <a:ext cx="633" cy="515"/>
            </a:xfrm>
            <a:prstGeom prst="rect">
              <a:avLst/>
            </a:prstGeom>
            <a:noFill/>
          </p:spPr>
        </p:pic>
        <p:pic>
          <p:nvPicPr>
            <p:cNvPr id="179242" name="Picture 42" descr="5m_2"/>
            <p:cNvPicPr>
              <a:picLocks noChangeAspect="1" noChangeArrowheads="1"/>
            </p:cNvPicPr>
            <p:nvPr/>
          </p:nvPicPr>
          <p:blipFill>
            <a:blip r:embed="rId10"/>
            <a:srcRect t="53497"/>
            <a:stretch>
              <a:fillRect/>
            </a:stretch>
          </p:blipFill>
          <p:spPr bwMode="auto">
            <a:xfrm>
              <a:off x="1050" y="2150"/>
              <a:ext cx="633" cy="472"/>
            </a:xfrm>
            <a:prstGeom prst="rect">
              <a:avLst/>
            </a:prstGeom>
            <a:noFill/>
          </p:spPr>
        </p:pic>
      </p:grpSp>
      <p:sp>
        <p:nvSpPr>
          <p:cNvPr id="23" name="Action Button: Forward or Next 2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Action Button: Back or Previous 2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9" descr="Example1"/>
          <p:cNvPicPr>
            <a:picLocks noChangeAspect="1" noChangeArrowheads="1"/>
          </p:cNvPicPr>
          <p:nvPr/>
        </p:nvPicPr>
        <p:blipFill>
          <a:blip r:embed="rId11"/>
          <a:srcRect/>
          <a:stretch>
            <a:fillRect/>
          </a:stretch>
        </p:blipFill>
        <p:spPr bwMode="auto">
          <a:xfrm>
            <a:off x="533400" y="1676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9207"/>
                                        </p:tgtEl>
                                        <p:attrNameLst>
                                          <p:attrName>style.visibility</p:attrName>
                                        </p:attrNameLst>
                                      </p:cBhvr>
                                      <p:to>
                                        <p:strVal val="visible"/>
                                      </p:to>
                                    </p:set>
                                    <p:animEffect transition="in" filter="wipe(left)">
                                      <p:cBhvr>
                                        <p:cTn id="11" dur="500"/>
                                        <p:tgtEl>
                                          <p:spTgt spid="17920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79205"/>
                                        </p:tgtEl>
                                        <p:attrNameLst>
                                          <p:attrName>style.visibility</p:attrName>
                                        </p:attrNameLst>
                                      </p:cBhvr>
                                      <p:to>
                                        <p:strVal val="visible"/>
                                      </p:to>
                                    </p:set>
                                    <p:animEffect transition="in" filter="box(in)">
                                      <p:cBhvr>
                                        <p:cTn id="20" dur="500"/>
                                        <p:tgtEl>
                                          <p:spTgt spid="179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P spid="179207" grpId="0" autoUpdateAnimBg="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7"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77829" name="Oval 5"/>
          <p:cNvSpPr>
            <a:spLocks noChangeArrowheads="1"/>
          </p:cNvSpPr>
          <p:nvPr/>
        </p:nvSpPr>
        <p:spPr bwMode="auto">
          <a:xfrm>
            <a:off x="885278" y="3700390"/>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77831" name="TPQuestion"/>
          <p:cNvSpPr>
            <a:spLocks noChangeArrowheads="1"/>
          </p:cNvSpPr>
          <p:nvPr/>
        </p:nvSpPr>
        <p:spPr bwMode="auto">
          <a:xfrm>
            <a:off x="533400" y="1504950"/>
            <a:ext cx="8305800" cy="461665"/>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Find the slope of the line. </a:t>
            </a:r>
          </a:p>
        </p:txBody>
      </p:sp>
      <p:pic>
        <p:nvPicPr>
          <p:cNvPr id="77832"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77833" name="Picture 9" descr="Example2"/>
          <p:cNvPicPr>
            <a:picLocks noChangeAspect="1" noChangeArrowheads="1"/>
          </p:cNvPicPr>
          <p:nvPr/>
        </p:nvPicPr>
        <p:blipFill>
          <a:blip r:embed="rId7"/>
          <a:srcRect/>
          <a:stretch>
            <a:fillRect/>
          </a:stretch>
        </p:blipFill>
        <p:spPr bwMode="auto">
          <a:xfrm>
            <a:off x="420688" y="1495425"/>
            <a:ext cx="457200" cy="457200"/>
          </a:xfrm>
          <a:prstGeom prst="rect">
            <a:avLst/>
          </a:prstGeom>
          <a:noFill/>
        </p:spPr>
      </p:pic>
      <p:grpSp>
        <p:nvGrpSpPr>
          <p:cNvPr id="2" name="Group 18"/>
          <p:cNvGrpSpPr>
            <a:grpSpLocks/>
          </p:cNvGrpSpPr>
          <p:nvPr/>
        </p:nvGrpSpPr>
        <p:grpSpPr bwMode="auto">
          <a:xfrm>
            <a:off x="914400" y="2636838"/>
            <a:ext cx="2790825" cy="3832225"/>
            <a:chOff x="576" y="1661"/>
            <a:chExt cx="1758" cy="2414"/>
          </a:xfrm>
        </p:grpSpPr>
        <p:sp>
          <p:nvSpPr>
            <p:cNvPr id="77830" name="TPAnswers"/>
            <p:cNvSpPr>
              <a:spLocks noChangeArrowheads="1"/>
            </p:cNvSpPr>
            <p:nvPr>
              <p:custDataLst>
                <p:tags r:id="rId3"/>
              </p:custDataLst>
            </p:nvPr>
          </p:nvSpPr>
          <p:spPr bwMode="auto">
            <a:xfrm>
              <a:off x="576" y="1852"/>
              <a:ext cx="1758" cy="2223"/>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a:solidFill>
                    <a:srgbClr val="00539D"/>
                  </a:solidFill>
                  <a:sym typeface="Symbol" pitchFamily="-97" charset="2"/>
                </a:rPr>
                <a:t>A.</a:t>
              </a:r>
              <a:r>
                <a:rPr lang="pt-BR">
                  <a:solidFill>
                    <a:schemeClr val="tx1"/>
                  </a:solidFill>
                  <a:sym typeface="Symbol" pitchFamily="-97" charset="2"/>
                </a:rPr>
                <a:t>	</a:t>
              </a:r>
            </a:p>
            <a:p>
              <a:pPr marL="533400" indent="-533400" algn="l">
                <a:spcBef>
                  <a:spcPct val="83000"/>
                </a:spcBef>
                <a:spcAft>
                  <a:spcPct val="83000"/>
                </a:spcAft>
                <a:buClr>
                  <a:srgbClr val="00539D"/>
                </a:buClr>
              </a:pPr>
              <a:r>
                <a:rPr lang="pt-BR">
                  <a:solidFill>
                    <a:srgbClr val="00539D"/>
                  </a:solidFill>
                  <a:sym typeface="Symbol" pitchFamily="-97" charset="2"/>
                </a:rPr>
                <a:t>B.</a:t>
              </a:r>
              <a:r>
                <a:rPr lang="pt-BR">
                  <a:solidFill>
                    <a:schemeClr val="tx1"/>
                  </a:solidFill>
                  <a:sym typeface="Symbol" pitchFamily="-97" charset="2"/>
                </a:rPr>
                <a:t>	</a:t>
              </a:r>
            </a:p>
            <a:p>
              <a:pPr marL="533400" indent="-533400" algn="l">
                <a:spcBef>
                  <a:spcPct val="83000"/>
                </a:spcBef>
                <a:spcAft>
                  <a:spcPct val="83000"/>
                </a:spcAft>
                <a:buClr>
                  <a:srgbClr val="00539D"/>
                </a:buClr>
              </a:pPr>
              <a:r>
                <a:rPr lang="pt-BR">
                  <a:solidFill>
                    <a:srgbClr val="00539D"/>
                  </a:solidFill>
                  <a:sym typeface="Symbol" pitchFamily="-97" charset="2"/>
                </a:rPr>
                <a:t>C.</a:t>
              </a:r>
              <a:r>
                <a:rPr lang="pt-BR">
                  <a:solidFill>
                    <a:schemeClr val="tx1"/>
                  </a:solidFill>
                  <a:sym typeface="Symbol" pitchFamily="-97" charset="2"/>
                </a:rPr>
                <a:t>	</a:t>
              </a:r>
            </a:p>
            <a:p>
              <a:pPr marL="533400" indent="-533400" algn="l">
                <a:spcBef>
                  <a:spcPct val="83000"/>
                </a:spcBef>
                <a:spcAft>
                  <a:spcPct val="83000"/>
                </a:spcAft>
                <a:buClr>
                  <a:srgbClr val="00539D"/>
                </a:buClr>
              </a:pPr>
              <a:r>
                <a:rPr lang="pt-BR">
                  <a:solidFill>
                    <a:srgbClr val="00539D"/>
                  </a:solidFill>
                  <a:sym typeface="Symbol" pitchFamily="-97" charset="2"/>
                </a:rPr>
                <a:t>D.</a:t>
              </a:r>
              <a:r>
                <a:rPr lang="pt-BR">
                  <a:solidFill>
                    <a:schemeClr val="tx1"/>
                  </a:solidFill>
                  <a:sym typeface="Symbol" pitchFamily="-97" charset="2"/>
                </a:rPr>
                <a:t>	</a:t>
              </a:r>
            </a:p>
          </p:txBody>
        </p:sp>
        <p:pic>
          <p:nvPicPr>
            <p:cNvPr id="77837" name="Picture 13" descr="m3_276"/>
            <p:cNvPicPr>
              <a:picLocks noChangeAspect="1" noChangeArrowheads="1"/>
            </p:cNvPicPr>
            <p:nvPr/>
          </p:nvPicPr>
          <p:blipFill>
            <a:blip r:embed="rId8"/>
            <a:srcRect l="17499" t="86487" r="68053"/>
            <a:stretch>
              <a:fillRect/>
            </a:stretch>
          </p:blipFill>
          <p:spPr bwMode="auto">
            <a:xfrm>
              <a:off x="930" y="3498"/>
              <a:ext cx="431" cy="487"/>
            </a:xfrm>
            <a:prstGeom prst="rect">
              <a:avLst/>
            </a:prstGeom>
            <a:noFill/>
          </p:spPr>
        </p:pic>
        <p:pic>
          <p:nvPicPr>
            <p:cNvPr id="77839" name="Picture 15" descr="m3_276"/>
            <p:cNvPicPr>
              <a:picLocks noChangeAspect="1" noChangeArrowheads="1"/>
            </p:cNvPicPr>
            <p:nvPr/>
          </p:nvPicPr>
          <p:blipFill>
            <a:blip r:embed="rId8"/>
            <a:srcRect l="17499" t="72003" r="68053" b="14151"/>
            <a:stretch>
              <a:fillRect/>
            </a:stretch>
          </p:blipFill>
          <p:spPr bwMode="auto">
            <a:xfrm>
              <a:off x="930" y="2920"/>
              <a:ext cx="431" cy="499"/>
            </a:xfrm>
            <a:prstGeom prst="rect">
              <a:avLst/>
            </a:prstGeom>
            <a:noFill/>
          </p:spPr>
        </p:pic>
        <p:pic>
          <p:nvPicPr>
            <p:cNvPr id="77840" name="Picture 16" descr="m3_276"/>
            <p:cNvPicPr>
              <a:picLocks noChangeAspect="1" noChangeArrowheads="1"/>
            </p:cNvPicPr>
            <p:nvPr/>
          </p:nvPicPr>
          <p:blipFill>
            <a:blip r:embed="rId8"/>
            <a:srcRect l="17499" t="56909" r="68053" b="27359"/>
            <a:stretch>
              <a:fillRect/>
            </a:stretch>
          </p:blipFill>
          <p:spPr bwMode="auto">
            <a:xfrm>
              <a:off x="930" y="2285"/>
              <a:ext cx="431" cy="567"/>
            </a:xfrm>
            <a:prstGeom prst="rect">
              <a:avLst/>
            </a:prstGeom>
            <a:noFill/>
          </p:spPr>
        </p:pic>
        <p:pic>
          <p:nvPicPr>
            <p:cNvPr id="77841" name="Picture 17" descr="m3_276"/>
            <p:cNvPicPr>
              <a:picLocks noChangeAspect="1" noChangeArrowheads="1"/>
            </p:cNvPicPr>
            <p:nvPr/>
          </p:nvPicPr>
          <p:blipFill>
            <a:blip r:embed="rId8"/>
            <a:srcRect l="17499" t="41176" r="68053" b="43730"/>
            <a:stretch>
              <a:fillRect/>
            </a:stretch>
          </p:blipFill>
          <p:spPr bwMode="auto">
            <a:xfrm>
              <a:off x="930" y="1661"/>
              <a:ext cx="431" cy="544"/>
            </a:xfrm>
            <a:prstGeom prst="rect">
              <a:avLst/>
            </a:prstGeom>
            <a:noFill/>
          </p:spPr>
        </p:pic>
      </p:grpSp>
      <p:grpSp>
        <p:nvGrpSpPr>
          <p:cNvPr id="3" name="Group 22"/>
          <p:cNvGrpSpPr>
            <a:grpSpLocks/>
          </p:cNvGrpSpPr>
          <p:nvPr/>
        </p:nvGrpSpPr>
        <p:grpSpPr bwMode="auto">
          <a:xfrm>
            <a:off x="3413125" y="2566248"/>
            <a:ext cx="3978275" cy="3986952"/>
            <a:chOff x="1701" y="1365"/>
            <a:chExt cx="1834" cy="1838"/>
          </a:xfrm>
        </p:grpSpPr>
        <p:pic>
          <p:nvPicPr>
            <p:cNvPr id="77844" name="Picture 20" descr="11-x37"/>
            <p:cNvPicPr>
              <a:picLocks noChangeAspect="1" noChangeArrowheads="1"/>
            </p:cNvPicPr>
            <p:nvPr/>
          </p:nvPicPr>
          <p:blipFill>
            <a:blip r:embed="rId9"/>
            <a:srcRect/>
            <a:stretch>
              <a:fillRect/>
            </a:stretch>
          </p:blipFill>
          <p:spPr bwMode="auto">
            <a:xfrm>
              <a:off x="1701" y="1365"/>
              <a:ext cx="1834" cy="1838"/>
            </a:xfrm>
            <a:prstGeom prst="rect">
              <a:avLst/>
            </a:prstGeom>
            <a:noFill/>
          </p:spPr>
        </p:pic>
        <p:pic>
          <p:nvPicPr>
            <p:cNvPr id="77845" name="Picture 21" descr="11-x38"/>
            <p:cNvPicPr>
              <a:picLocks noChangeAspect="1" noChangeArrowheads="1"/>
            </p:cNvPicPr>
            <p:nvPr/>
          </p:nvPicPr>
          <p:blipFill>
            <a:blip r:embed="rId10"/>
            <a:srcRect l="87610" t="76920" r="990" b="14697"/>
            <a:stretch>
              <a:fillRect/>
            </a:stretch>
          </p:blipFill>
          <p:spPr bwMode="auto">
            <a:xfrm>
              <a:off x="3311" y="2075"/>
              <a:ext cx="207" cy="154"/>
            </a:xfrm>
            <a:prstGeom prst="rect">
              <a:avLst/>
            </a:prstGeom>
            <a:noFill/>
          </p:spPr>
        </p:pic>
      </p:grpSp>
      <p:pic>
        <p:nvPicPr>
          <p:cNvPr id="77847" name="Picture 23" descr="LH_9-3"/>
          <p:cNvPicPr>
            <a:picLocks noChangeAspect="1" noChangeArrowheads="1"/>
          </p:cNvPicPr>
          <p:nvPr/>
        </p:nvPicPr>
        <p:blipFill>
          <a:blip r:embed="rId11"/>
          <a:srcRect/>
          <a:stretch>
            <a:fillRect/>
          </a:stretch>
        </p:blipFill>
        <p:spPr bwMode="hidden">
          <a:xfrm>
            <a:off x="0" y="0"/>
            <a:ext cx="9144000" cy="731838"/>
          </a:xfrm>
          <a:prstGeom prst="rect">
            <a:avLst/>
          </a:prstGeom>
          <a:noFill/>
        </p:spPr>
      </p:pic>
      <p:sp>
        <p:nvSpPr>
          <p:cNvPr id="21" name="Action Button: Forward or Next 2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Action Button: Back or Previous 2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left)">
                                      <p:cBhvr>
                                        <p:cTn id="7" dur="500"/>
                                        <p:tgtEl>
                                          <p:spTgt spid="7783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7833"/>
                                        </p:tgtEl>
                                        <p:attrNameLst>
                                          <p:attrName>style.visibility</p:attrName>
                                        </p:attrNameLst>
                                      </p:cBhvr>
                                      <p:to>
                                        <p:strVal val="visible"/>
                                      </p:to>
                                    </p:set>
                                    <p:animEffect transition="in" filter="box(out)">
                                      <p:cBhvr>
                                        <p:cTn id="11" dur="500"/>
                                        <p:tgtEl>
                                          <p:spTgt spid="7783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7831"/>
                                        </p:tgtEl>
                                        <p:attrNameLst>
                                          <p:attrName>style.visibility</p:attrName>
                                        </p:attrNameLst>
                                      </p:cBhvr>
                                      <p:to>
                                        <p:strVal val="visible"/>
                                      </p:to>
                                    </p:set>
                                    <p:animEffect transition="in" filter="wipe(left)">
                                      <p:cBhvr>
                                        <p:cTn id="15" dur="500"/>
                                        <p:tgtEl>
                                          <p:spTgt spid="778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500"/>
                                        <p:tgtEl>
                                          <p:spTgt spid="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7829"/>
                                        </p:tgtEl>
                                        <p:attrNameLst>
                                          <p:attrName>style.visibility</p:attrName>
                                        </p:attrNameLst>
                                      </p:cBhvr>
                                      <p:to>
                                        <p:strVal val="visible"/>
                                      </p:to>
                                    </p:set>
                                    <p:animEffect transition="in" filter="box(in)">
                                      <p:cBhvr>
                                        <p:cTn id="28" dur="500"/>
                                        <p:tgtEl>
                                          <p:spTgt spid="77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animBg="1"/>
      <p:bldP spid="77831" grpId="0" autoUpdateAnimBg="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903" name="TPQuestion"/>
          <p:cNvSpPr>
            <a:spLocks noChangeArrowheads="1"/>
          </p:cNvSpPr>
          <p:nvPr/>
        </p:nvSpPr>
        <p:spPr bwMode="auto">
          <a:xfrm>
            <a:off x="533400" y="1504950"/>
            <a:ext cx="8305800" cy="830997"/>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latin typeface="Baskerville"/>
                <a:cs typeface="Baskerville"/>
              </a:rPr>
              <a:t>The points given in the table lie on a line. Find the slope of the line. Then graph the line. </a:t>
            </a:r>
          </a:p>
        </p:txBody>
      </p:sp>
      <p:pic>
        <p:nvPicPr>
          <p:cNvPr id="80904" name="Picture 8" descr="Example3"/>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pic>
        <p:nvPicPr>
          <p:cNvPr id="80905" name="Picture 9" descr="CheckProgress"/>
          <p:cNvPicPr>
            <a:picLocks noChangeAspect="1" noChangeArrowheads="1"/>
          </p:cNvPicPr>
          <p:nvPr/>
        </p:nvPicPr>
        <p:blipFill>
          <a:blip r:embed="rId5"/>
          <a:srcRect/>
          <a:stretch>
            <a:fillRect/>
          </a:stretch>
        </p:blipFill>
        <p:spPr bwMode="auto">
          <a:xfrm>
            <a:off x="342900" y="711200"/>
            <a:ext cx="4038600" cy="627063"/>
          </a:xfrm>
          <a:prstGeom prst="rect">
            <a:avLst/>
          </a:prstGeom>
          <a:noFill/>
        </p:spPr>
      </p:pic>
      <p:sp>
        <p:nvSpPr>
          <p:cNvPr id="80911" name="Text Box 15"/>
          <p:cNvSpPr txBox="1">
            <a:spLocks noChangeArrowheads="1"/>
          </p:cNvSpPr>
          <p:nvPr/>
        </p:nvSpPr>
        <p:spPr bwMode="auto">
          <a:xfrm>
            <a:off x="228600" y="4459287"/>
            <a:ext cx="1679575" cy="461665"/>
          </a:xfrm>
          <a:prstGeom prst="rect">
            <a:avLst/>
          </a:prstGeom>
          <a:noFill/>
          <a:ln w="9525">
            <a:noFill/>
            <a:miter lim="800000"/>
            <a:headEnd/>
            <a:tailEnd/>
          </a:ln>
          <a:effectLst/>
        </p:spPr>
        <p:txBody>
          <a:bodyPr wrap="square">
            <a:prstTxWarp prst="textNoShape">
              <a:avLst/>
            </a:prstTxWarp>
            <a:spAutoFit/>
          </a:bodyPr>
          <a:lstStyle/>
          <a:p>
            <a:pPr marL="342900" algn="l"/>
            <a:r>
              <a:rPr lang="en-US" sz="2400" b="1" dirty="0">
                <a:solidFill>
                  <a:srgbClr val="0000FF"/>
                </a:solidFill>
                <a:latin typeface="Baskerville"/>
                <a:cs typeface="Baskerville"/>
              </a:rPr>
              <a:t>Answer:  </a:t>
            </a:r>
          </a:p>
        </p:txBody>
      </p:sp>
      <p:pic>
        <p:nvPicPr>
          <p:cNvPr id="80912" name="Picture 16" descr="m3_277"/>
          <p:cNvPicPr>
            <a:picLocks noChangeAspect="1" noChangeArrowheads="1"/>
          </p:cNvPicPr>
          <p:nvPr/>
        </p:nvPicPr>
        <p:blipFill>
          <a:blip r:embed="rId6"/>
          <a:srcRect l="18536" t="76784"/>
          <a:stretch>
            <a:fillRect/>
          </a:stretch>
        </p:blipFill>
        <p:spPr bwMode="auto">
          <a:xfrm>
            <a:off x="1981200" y="4419600"/>
            <a:ext cx="3641725" cy="774700"/>
          </a:xfrm>
          <a:prstGeom prst="rect">
            <a:avLst/>
          </a:prstGeom>
          <a:noFill/>
        </p:spPr>
      </p:pic>
      <p:pic>
        <p:nvPicPr>
          <p:cNvPr id="80913" name="Picture 17" descr="11-x39"/>
          <p:cNvPicPr>
            <a:picLocks noChangeAspect="1" noChangeArrowheads="1"/>
          </p:cNvPicPr>
          <p:nvPr/>
        </p:nvPicPr>
        <p:blipFill>
          <a:blip r:embed="rId7"/>
          <a:srcRect/>
          <a:stretch>
            <a:fillRect/>
          </a:stretch>
        </p:blipFill>
        <p:spPr bwMode="auto">
          <a:xfrm>
            <a:off x="5962650" y="3429000"/>
            <a:ext cx="2713038" cy="2736850"/>
          </a:xfrm>
          <a:prstGeom prst="rect">
            <a:avLst/>
          </a:prstGeom>
          <a:noFill/>
        </p:spPr>
      </p:pic>
      <p:grpSp>
        <p:nvGrpSpPr>
          <p:cNvPr id="2" name="Group 20"/>
          <p:cNvGrpSpPr>
            <a:grpSpLocks/>
          </p:cNvGrpSpPr>
          <p:nvPr/>
        </p:nvGrpSpPr>
        <p:grpSpPr bwMode="auto">
          <a:xfrm>
            <a:off x="684212" y="2843212"/>
            <a:ext cx="3887788" cy="1171575"/>
            <a:chOff x="1202" y="1548"/>
            <a:chExt cx="2449" cy="738"/>
          </a:xfrm>
        </p:grpSpPr>
        <p:pic>
          <p:nvPicPr>
            <p:cNvPr id="80914" name="Picture 18" descr="11-x39a"/>
            <p:cNvPicPr>
              <a:picLocks noChangeAspect="1" noChangeArrowheads="1"/>
            </p:cNvPicPr>
            <p:nvPr/>
          </p:nvPicPr>
          <p:blipFill>
            <a:blip r:embed="rId8"/>
            <a:srcRect/>
            <a:stretch>
              <a:fillRect/>
            </a:stretch>
          </p:blipFill>
          <p:spPr bwMode="auto">
            <a:xfrm>
              <a:off x="1202" y="1548"/>
              <a:ext cx="2449" cy="738"/>
            </a:xfrm>
            <a:prstGeom prst="rect">
              <a:avLst/>
            </a:prstGeom>
            <a:noFill/>
          </p:spPr>
        </p:pic>
        <p:pic>
          <p:nvPicPr>
            <p:cNvPr id="80915" name="Picture 19" descr="11-x39a"/>
            <p:cNvPicPr>
              <a:picLocks noChangeAspect="1" noChangeArrowheads="1"/>
            </p:cNvPicPr>
            <p:nvPr/>
          </p:nvPicPr>
          <p:blipFill>
            <a:blip r:embed="rId8"/>
            <a:srcRect l="77664" t="6505" r="9801" b="63414"/>
            <a:stretch>
              <a:fillRect/>
            </a:stretch>
          </p:blipFill>
          <p:spPr bwMode="auto">
            <a:xfrm>
              <a:off x="3116" y="1596"/>
              <a:ext cx="307" cy="222"/>
            </a:xfrm>
            <a:prstGeom prst="rect">
              <a:avLst/>
            </a:prstGeom>
            <a:noFill/>
          </p:spPr>
        </p:pic>
      </p:grpSp>
      <p:pic>
        <p:nvPicPr>
          <p:cNvPr id="80917" name="Picture 21" descr="LH_9-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Baskerville"/>
              <a:cs typeface="Baskerville"/>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wipe(left)">
                                      <p:cBhvr>
                                        <p:cTn id="7" dur="500"/>
                                        <p:tgtEl>
                                          <p:spTgt spid="809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0904"/>
                                        </p:tgtEl>
                                        <p:attrNameLst>
                                          <p:attrName>style.visibility</p:attrName>
                                        </p:attrNameLst>
                                      </p:cBhvr>
                                      <p:to>
                                        <p:strVal val="visible"/>
                                      </p:to>
                                    </p:set>
                                    <p:animEffect transition="in" filter="box(out)">
                                      <p:cBhvr>
                                        <p:cTn id="11" dur="500"/>
                                        <p:tgtEl>
                                          <p:spTgt spid="8090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0903"/>
                                        </p:tgtEl>
                                        <p:attrNameLst>
                                          <p:attrName>style.visibility</p:attrName>
                                        </p:attrNameLst>
                                      </p:cBhvr>
                                      <p:to>
                                        <p:strVal val="visible"/>
                                      </p:to>
                                    </p:set>
                                    <p:animEffect transition="in" filter="wipe(left)">
                                      <p:cBhvr>
                                        <p:cTn id="15" dur="500"/>
                                        <p:tgtEl>
                                          <p:spTgt spid="8090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80911">
                                            <p:txEl>
                                              <p:pRg st="0" end="0"/>
                                            </p:txEl>
                                          </p:spTgt>
                                        </p:tgtEl>
                                        <p:attrNameLst>
                                          <p:attrName>style.visibility</p:attrName>
                                        </p:attrNameLst>
                                      </p:cBhvr>
                                      <p:to>
                                        <p:strVal val="visible"/>
                                      </p:to>
                                    </p:set>
                                    <p:animEffect transition="in" filter="wipe(left)">
                                      <p:cBhvr>
                                        <p:cTn id="24" dur="500"/>
                                        <p:tgtEl>
                                          <p:spTgt spid="80911">
                                            <p:txEl>
                                              <p:pRg st="0" end="0"/>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80912"/>
                                        </p:tgtEl>
                                        <p:attrNameLst>
                                          <p:attrName>style.visibility</p:attrName>
                                        </p:attrNameLst>
                                      </p:cBhvr>
                                      <p:to>
                                        <p:strVal val="visible"/>
                                      </p:to>
                                    </p:set>
                                    <p:animEffect transition="in" filter="wipe(left)">
                                      <p:cBhvr>
                                        <p:cTn id="28" dur="500"/>
                                        <p:tgtEl>
                                          <p:spTgt spid="80912"/>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80913"/>
                                        </p:tgtEl>
                                        <p:attrNameLst>
                                          <p:attrName>style.visibility</p:attrName>
                                        </p:attrNameLst>
                                      </p:cBhvr>
                                      <p:to>
                                        <p:strVal val="visible"/>
                                      </p:to>
                                    </p:set>
                                    <p:animEffect transition="in" filter="wipe(left)">
                                      <p:cBhvr>
                                        <p:cTn id="32" dur="500"/>
                                        <p:tgtEl>
                                          <p:spTgt spid="80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utoUpdateAnimBg="0"/>
      <p:bldP spid="80911" grpId="0" build="p" autoUpdateAnimBg="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83973" name="Oval 5"/>
          <p:cNvSpPr>
            <a:spLocks noChangeArrowheads="1"/>
          </p:cNvSpPr>
          <p:nvPr/>
        </p:nvSpPr>
        <p:spPr bwMode="auto">
          <a:xfrm>
            <a:off x="926918" y="3706664"/>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83974" name="TPAnswers"/>
          <p:cNvSpPr>
            <a:spLocks noChangeArrowheads="1"/>
          </p:cNvSpPr>
          <p:nvPr>
            <p:custDataLst>
              <p:tags r:id="rId3"/>
            </p:custDataLst>
          </p:nvPr>
        </p:nvSpPr>
        <p:spPr bwMode="auto">
          <a:xfrm>
            <a:off x="914400" y="2492375"/>
            <a:ext cx="2790825" cy="3961700"/>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sz="2800" dirty="0">
                <a:solidFill>
                  <a:srgbClr val="00539D"/>
                </a:solidFill>
                <a:sym typeface="Symbol" pitchFamily="-97" charset="2"/>
              </a:rPr>
              <a:t>A.</a:t>
            </a:r>
            <a:r>
              <a:rPr lang="pt-BR" sz="2800" dirty="0">
                <a:solidFill>
                  <a:schemeClr val="tx1"/>
                </a:solidFill>
                <a:sym typeface="Symbol" pitchFamily="-97" charset="2"/>
              </a:rPr>
              <a:t>	–1</a:t>
            </a:r>
          </a:p>
          <a:p>
            <a:pPr marL="533400" indent="-533400" algn="l">
              <a:spcBef>
                <a:spcPct val="83000"/>
              </a:spcBef>
              <a:spcAft>
                <a:spcPct val="83000"/>
              </a:spcAft>
              <a:buClr>
                <a:srgbClr val="00539D"/>
              </a:buClr>
            </a:pPr>
            <a:r>
              <a:rPr lang="pt-BR" sz="2800" dirty="0">
                <a:solidFill>
                  <a:srgbClr val="00539D"/>
                </a:solidFill>
                <a:sym typeface="Symbol" pitchFamily="-97" charset="2"/>
              </a:rPr>
              <a:t>B.</a:t>
            </a:r>
            <a:r>
              <a:rPr lang="pt-BR" sz="2800" dirty="0">
                <a:solidFill>
                  <a:schemeClr val="tx1"/>
                </a:solidFill>
                <a:sym typeface="Symbol" pitchFamily="-97" charset="2"/>
              </a:rPr>
              <a:t>	1</a:t>
            </a:r>
          </a:p>
          <a:p>
            <a:pPr marL="533400" indent="-533400" algn="l">
              <a:spcBef>
                <a:spcPct val="83000"/>
              </a:spcBef>
              <a:spcAft>
                <a:spcPct val="83000"/>
              </a:spcAft>
              <a:buClr>
                <a:srgbClr val="00539D"/>
              </a:buClr>
            </a:pPr>
            <a:r>
              <a:rPr lang="pt-BR" sz="2800" dirty="0">
                <a:solidFill>
                  <a:srgbClr val="00539D"/>
                </a:solidFill>
                <a:sym typeface="Symbol" pitchFamily="-97" charset="2"/>
              </a:rPr>
              <a:t>C.</a:t>
            </a:r>
            <a:r>
              <a:rPr lang="pt-BR" sz="2800" dirty="0">
                <a:solidFill>
                  <a:schemeClr val="tx1"/>
                </a:solidFill>
                <a:sym typeface="Symbol" pitchFamily="-97" charset="2"/>
              </a:rPr>
              <a:t>	2</a:t>
            </a:r>
          </a:p>
          <a:p>
            <a:pPr marL="533400" indent="-533400" algn="l">
              <a:spcBef>
                <a:spcPct val="83000"/>
              </a:spcBef>
              <a:spcAft>
                <a:spcPct val="83000"/>
              </a:spcAft>
              <a:buClr>
                <a:srgbClr val="00539D"/>
              </a:buClr>
            </a:pPr>
            <a:r>
              <a:rPr lang="pt-BR" sz="2800" dirty="0">
                <a:solidFill>
                  <a:srgbClr val="00539D"/>
                </a:solidFill>
                <a:sym typeface="Symbol" pitchFamily="-97" charset="2"/>
              </a:rPr>
              <a:t>D.</a:t>
            </a:r>
            <a:r>
              <a:rPr lang="pt-BR" sz="2800" dirty="0">
                <a:solidFill>
                  <a:schemeClr val="tx1"/>
                </a:solidFill>
                <a:sym typeface="Symbol" pitchFamily="-97" charset="2"/>
              </a:rPr>
              <a:t>	5</a:t>
            </a:r>
          </a:p>
        </p:txBody>
      </p:sp>
      <p:sp>
        <p:nvSpPr>
          <p:cNvPr id="83975" name="TPQuestion"/>
          <p:cNvSpPr>
            <a:spLocks noChangeArrowheads="1"/>
          </p:cNvSpPr>
          <p:nvPr/>
        </p:nvSpPr>
        <p:spPr bwMode="auto">
          <a:xfrm>
            <a:off x="265112" y="1442484"/>
            <a:ext cx="8650288" cy="1107996"/>
          </a:xfrm>
          <a:prstGeom prst="rect">
            <a:avLst/>
          </a:prstGeom>
          <a:noFill/>
          <a:ln w="9525">
            <a:noFill/>
            <a:miter lim="800000"/>
            <a:headEnd/>
            <a:tailEnd/>
          </a:ln>
          <a:effectLst/>
        </p:spPr>
        <p:txBody>
          <a:bodyPr wrap="square">
            <a:prstTxWarp prst="textNoShape">
              <a:avLst/>
            </a:prstTxWarp>
            <a:spAutoFit/>
          </a:bodyPr>
          <a:lstStyle/>
          <a:p>
            <a:pPr marL="342900" algn="l">
              <a:spcBef>
                <a:spcPct val="0"/>
              </a:spcBef>
              <a:spcAft>
                <a:spcPct val="0"/>
              </a:spcAft>
            </a:pPr>
            <a:r>
              <a:rPr lang="en-US" sz="2400" b="1" dirty="0">
                <a:solidFill>
                  <a:srgbClr val="0000FF"/>
                </a:solidFill>
              </a:rPr>
              <a:t>Find the slope of the line that passes through</a:t>
            </a:r>
            <a:r>
              <a:rPr lang="en-US" sz="2400" b="1" dirty="0" smtClean="0">
                <a:solidFill>
                  <a:srgbClr val="0000FF"/>
                </a:solidFill>
              </a:rPr>
              <a:t> </a:t>
            </a:r>
          </a:p>
          <a:p>
            <a:pPr marL="342900" algn="l">
              <a:spcBef>
                <a:spcPct val="0"/>
              </a:spcBef>
              <a:spcAft>
                <a:spcPct val="0"/>
              </a:spcAft>
            </a:pPr>
            <a:r>
              <a:rPr lang="en-US" sz="2400" b="1" i="1" dirty="0" smtClean="0">
                <a:solidFill>
                  <a:srgbClr val="0000FF"/>
                </a:solidFill>
              </a:rPr>
              <a:t>A</a:t>
            </a:r>
            <a:r>
              <a:rPr lang="en-US" sz="2400" b="1" dirty="0">
                <a:solidFill>
                  <a:srgbClr val="0000FF"/>
                </a:solidFill>
              </a:rPr>
              <a:t>(4, 3) and </a:t>
            </a:r>
            <a:r>
              <a:rPr lang="en-US" sz="2400" b="1" i="1" dirty="0">
                <a:solidFill>
                  <a:srgbClr val="0000FF"/>
                </a:solidFill>
              </a:rPr>
              <a:t>B</a:t>
            </a:r>
            <a:r>
              <a:rPr lang="en-US" sz="2400" b="1" dirty="0">
                <a:solidFill>
                  <a:srgbClr val="0000FF"/>
                </a:solidFill>
              </a:rPr>
              <a:t>(1, 0).</a:t>
            </a:r>
            <a:r>
              <a:rPr lang="en-US" dirty="0">
                <a:solidFill>
                  <a:srgbClr val="00539D"/>
                </a:solidFill>
              </a:rPr>
              <a:t/>
            </a:r>
            <a:br>
              <a:rPr lang="en-US" dirty="0">
                <a:solidFill>
                  <a:srgbClr val="00539D"/>
                </a:solidFill>
              </a:rPr>
            </a:br>
            <a:endParaRPr lang="en-US" dirty="0">
              <a:solidFill>
                <a:srgbClr val="00539D"/>
              </a:solidFill>
            </a:endParaRPr>
          </a:p>
        </p:txBody>
      </p:sp>
      <p:pic>
        <p:nvPicPr>
          <p:cNvPr id="83976"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83978" name="Picture 10" descr="Example4"/>
          <p:cNvPicPr>
            <a:picLocks noChangeAspect="1" noChangeArrowheads="1"/>
          </p:cNvPicPr>
          <p:nvPr/>
        </p:nvPicPr>
        <p:blipFill>
          <a:blip r:embed="rId7"/>
          <a:srcRect/>
          <a:stretch>
            <a:fillRect/>
          </a:stretch>
        </p:blipFill>
        <p:spPr bwMode="auto">
          <a:xfrm>
            <a:off x="152400" y="1495425"/>
            <a:ext cx="457200" cy="457200"/>
          </a:xfrm>
          <a:prstGeom prst="rect">
            <a:avLst/>
          </a:prstGeom>
          <a:noFill/>
        </p:spPr>
      </p:pic>
      <p:pic>
        <p:nvPicPr>
          <p:cNvPr id="83981" name="Picture 13" descr="LH_9-3"/>
          <p:cNvPicPr>
            <a:picLocks noChangeAspect="1" noChangeArrowheads="1"/>
          </p:cNvPicPr>
          <p:nvPr/>
        </p:nvPicPr>
        <p:blipFill>
          <a:blip r:embed="rId8"/>
          <a:srcRect/>
          <a:stretch>
            <a:fillRect/>
          </a:stretch>
        </p:blipFill>
        <p:spPr bwMode="hidden">
          <a:xfrm>
            <a:off x="0" y="0"/>
            <a:ext cx="9144000" cy="731838"/>
          </a:xfrm>
          <a:prstGeom prst="rect">
            <a:avLst/>
          </a:prstGeom>
          <a:noFill/>
        </p:spPr>
      </p:pic>
      <p:sp>
        <p:nvSpPr>
          <p:cNvPr id="13" name="Action Button: Forward or Next 12">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976"/>
                                        </p:tgtEl>
                                        <p:attrNameLst>
                                          <p:attrName>style.visibility</p:attrName>
                                        </p:attrNameLst>
                                      </p:cBhvr>
                                      <p:to>
                                        <p:strVal val="visible"/>
                                      </p:to>
                                    </p:set>
                                    <p:animEffect transition="in" filter="wipe(left)">
                                      <p:cBhvr>
                                        <p:cTn id="7" dur="500"/>
                                        <p:tgtEl>
                                          <p:spTgt spid="8397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3978"/>
                                        </p:tgtEl>
                                        <p:attrNameLst>
                                          <p:attrName>style.visibility</p:attrName>
                                        </p:attrNameLst>
                                      </p:cBhvr>
                                      <p:to>
                                        <p:strVal val="visible"/>
                                      </p:to>
                                    </p:set>
                                    <p:animEffect transition="in" filter="box(out)">
                                      <p:cBhvr>
                                        <p:cTn id="11" dur="500"/>
                                        <p:tgtEl>
                                          <p:spTgt spid="8397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3975"/>
                                        </p:tgtEl>
                                        <p:attrNameLst>
                                          <p:attrName>style.visibility</p:attrName>
                                        </p:attrNameLst>
                                      </p:cBhvr>
                                      <p:to>
                                        <p:strVal val="visible"/>
                                      </p:to>
                                    </p:set>
                                    <p:animEffect transition="in" filter="wipe(left)">
                                      <p:cBhvr>
                                        <p:cTn id="15" dur="500"/>
                                        <p:tgtEl>
                                          <p:spTgt spid="8397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3974"/>
                                        </p:tgtEl>
                                        <p:attrNameLst>
                                          <p:attrName>style.visibility</p:attrName>
                                        </p:attrNameLst>
                                      </p:cBhvr>
                                      <p:to>
                                        <p:strVal val="visible"/>
                                      </p:to>
                                    </p:set>
                                    <p:animEffect transition="in" filter="wipe(left)">
                                      <p:cBhvr>
                                        <p:cTn id="19" dur="500"/>
                                        <p:tgtEl>
                                          <p:spTgt spid="8397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3973"/>
                                        </p:tgtEl>
                                        <p:attrNameLst>
                                          <p:attrName>style.visibility</p:attrName>
                                        </p:attrNameLst>
                                      </p:cBhvr>
                                      <p:to>
                                        <p:strVal val="visible"/>
                                      </p:to>
                                    </p:set>
                                    <p:animEffect transition="in" filter="box(in)">
                                      <p:cBhvr>
                                        <p:cTn id="24" dur="500"/>
                                        <p:tgtEl>
                                          <p:spTgt spid="83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nimBg="1"/>
      <p:bldP spid="83974" grpId="0" autoUpdateAnimBg="0"/>
      <p:bldP spid="83975" grpId="0" autoUpdateAnimBg="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87045" name="Oval 5"/>
          <p:cNvSpPr>
            <a:spLocks noChangeArrowheads="1"/>
          </p:cNvSpPr>
          <p:nvPr/>
        </p:nvSpPr>
        <p:spPr bwMode="auto">
          <a:xfrm>
            <a:off x="885278" y="2488683"/>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87047" name="TPQuestion"/>
          <p:cNvSpPr>
            <a:spLocks noChangeArrowheads="1"/>
          </p:cNvSpPr>
          <p:nvPr/>
        </p:nvSpPr>
        <p:spPr bwMode="auto">
          <a:xfrm>
            <a:off x="265112" y="1400840"/>
            <a:ext cx="8878888" cy="830997"/>
          </a:xfrm>
          <a:prstGeom prst="rect">
            <a:avLst/>
          </a:prstGeom>
          <a:noFill/>
          <a:ln w="9525">
            <a:noFill/>
            <a:miter lim="800000"/>
            <a:headEnd/>
            <a:tailEnd/>
          </a:ln>
          <a:effectLst/>
        </p:spPr>
        <p:txBody>
          <a:bodyPr wrap="square">
            <a:prstTxWarp prst="textNoShape">
              <a:avLst/>
            </a:prstTxWarp>
            <a:spAutoFit/>
          </a:bodyPr>
          <a:lstStyle/>
          <a:p>
            <a:pPr marL="342900" algn="l">
              <a:spcBef>
                <a:spcPct val="0"/>
              </a:spcBef>
              <a:spcAft>
                <a:spcPct val="0"/>
              </a:spcAft>
            </a:pPr>
            <a:r>
              <a:rPr lang="en-US" sz="2400" b="1" dirty="0">
                <a:solidFill>
                  <a:srgbClr val="0000FF"/>
                </a:solidFill>
              </a:rPr>
              <a:t>Find the slope of the line that passes through</a:t>
            </a:r>
            <a:r>
              <a:rPr lang="en-US" sz="2400" b="1" dirty="0" smtClean="0">
                <a:solidFill>
                  <a:srgbClr val="0000FF"/>
                </a:solidFill>
              </a:rPr>
              <a:t> </a:t>
            </a:r>
          </a:p>
          <a:p>
            <a:pPr marL="342900" algn="l">
              <a:spcBef>
                <a:spcPct val="0"/>
              </a:spcBef>
              <a:spcAft>
                <a:spcPct val="0"/>
              </a:spcAft>
            </a:pPr>
            <a:r>
              <a:rPr lang="en-US" sz="2400" b="1" i="1" dirty="0" smtClean="0">
                <a:solidFill>
                  <a:srgbClr val="0000FF"/>
                </a:solidFill>
              </a:rPr>
              <a:t>X</a:t>
            </a:r>
            <a:r>
              <a:rPr lang="en-US" sz="2400" b="1" dirty="0">
                <a:solidFill>
                  <a:srgbClr val="0000FF"/>
                </a:solidFill>
              </a:rPr>
              <a:t>(–3, 3) and </a:t>
            </a:r>
            <a:r>
              <a:rPr lang="en-US" sz="2400" b="1" i="1" dirty="0">
                <a:solidFill>
                  <a:srgbClr val="0000FF"/>
                </a:solidFill>
              </a:rPr>
              <a:t>Y</a:t>
            </a:r>
            <a:r>
              <a:rPr lang="en-US" sz="2400" b="1" dirty="0">
                <a:solidFill>
                  <a:srgbClr val="0000FF"/>
                </a:solidFill>
              </a:rPr>
              <a:t>(1, 0).</a:t>
            </a:r>
          </a:p>
        </p:txBody>
      </p:sp>
      <p:pic>
        <p:nvPicPr>
          <p:cNvPr id="87048" name="Picture 8" descr="CheckProgress"/>
          <p:cNvPicPr>
            <a:picLocks noChangeAspect="1" noChangeArrowheads="1"/>
          </p:cNvPicPr>
          <p:nvPr/>
        </p:nvPicPr>
        <p:blipFill>
          <a:blip r:embed="rId6"/>
          <a:srcRect/>
          <a:stretch>
            <a:fillRect/>
          </a:stretch>
        </p:blipFill>
        <p:spPr bwMode="auto">
          <a:xfrm>
            <a:off x="342900" y="711200"/>
            <a:ext cx="4038600" cy="627063"/>
          </a:xfrm>
          <a:prstGeom prst="rect">
            <a:avLst/>
          </a:prstGeom>
          <a:noFill/>
        </p:spPr>
      </p:pic>
      <p:pic>
        <p:nvPicPr>
          <p:cNvPr id="87050" name="Picture 10" descr="Example5"/>
          <p:cNvPicPr>
            <a:picLocks noChangeAspect="1" noChangeArrowheads="1"/>
          </p:cNvPicPr>
          <p:nvPr/>
        </p:nvPicPr>
        <p:blipFill>
          <a:blip r:embed="rId7"/>
          <a:srcRect/>
          <a:stretch>
            <a:fillRect/>
          </a:stretch>
        </p:blipFill>
        <p:spPr bwMode="auto">
          <a:xfrm>
            <a:off x="152400" y="1495425"/>
            <a:ext cx="457200" cy="457200"/>
          </a:xfrm>
          <a:prstGeom prst="rect">
            <a:avLst/>
          </a:prstGeom>
          <a:noFill/>
        </p:spPr>
      </p:pic>
      <p:grpSp>
        <p:nvGrpSpPr>
          <p:cNvPr id="2" name="Group 17"/>
          <p:cNvGrpSpPr>
            <a:grpSpLocks/>
          </p:cNvGrpSpPr>
          <p:nvPr/>
        </p:nvGrpSpPr>
        <p:grpSpPr bwMode="auto">
          <a:xfrm>
            <a:off x="914400" y="2276475"/>
            <a:ext cx="2790825" cy="3600450"/>
            <a:chOff x="576" y="1434"/>
            <a:chExt cx="1758" cy="2268"/>
          </a:xfrm>
        </p:grpSpPr>
        <p:sp>
          <p:nvSpPr>
            <p:cNvPr id="87046" name="TPAnswers"/>
            <p:cNvSpPr>
              <a:spLocks noChangeArrowheads="1"/>
            </p:cNvSpPr>
            <p:nvPr>
              <p:custDataLst>
                <p:tags r:id="rId3"/>
              </p:custDataLst>
            </p:nvPr>
          </p:nvSpPr>
          <p:spPr bwMode="auto">
            <a:xfrm>
              <a:off x="576" y="1554"/>
              <a:ext cx="1758" cy="2012"/>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dirty="0">
                  <a:solidFill>
                    <a:srgbClr val="00539D"/>
                  </a:solidFill>
                  <a:sym typeface="Symbol" pitchFamily="-97" charset="2"/>
                </a:rPr>
                <a:t>A.</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B</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C</a:t>
              </a:r>
              <a:r>
                <a:rPr lang="pt-BR" dirty="0">
                  <a:solidFill>
                    <a:srgbClr val="00539D"/>
                  </a:solidFill>
                  <a:sym typeface="Symbol" pitchFamily="-97" charset="2"/>
                </a:rPr>
                <a:t>.</a:t>
              </a:r>
              <a:r>
                <a:rPr lang="pt-BR" dirty="0">
                  <a:solidFill>
                    <a:schemeClr val="tx1"/>
                  </a:solidFill>
                  <a:sym typeface="Symbol" pitchFamily="-97" charset="2"/>
                </a:rPr>
                <a:t>	</a:t>
              </a:r>
              <a:endParaRPr lang="pt-BR" dirty="0" smtClean="0">
                <a:solidFill>
                  <a:schemeClr val="tx1"/>
                </a:solidFill>
                <a:sym typeface="Symbol" pitchFamily="-97" charset="2"/>
              </a:endParaRPr>
            </a:p>
            <a:p>
              <a:pPr marL="533400" indent="-533400" algn="l">
                <a:spcBef>
                  <a:spcPct val="83000"/>
                </a:spcBef>
                <a:spcAft>
                  <a:spcPct val="83000"/>
                </a:spcAft>
                <a:buClr>
                  <a:srgbClr val="00539D"/>
                </a:buClr>
              </a:pPr>
              <a:endParaRPr lang="pt-BR" sz="500" dirty="0" smtClean="0">
                <a:solidFill>
                  <a:srgbClr val="00539D"/>
                </a:solidFill>
                <a:sym typeface="Symbol" pitchFamily="-97" charset="2"/>
              </a:endParaRPr>
            </a:p>
            <a:p>
              <a:pPr marL="533400" indent="-533400" algn="l">
                <a:spcBef>
                  <a:spcPct val="83000"/>
                </a:spcBef>
                <a:spcAft>
                  <a:spcPct val="83000"/>
                </a:spcAft>
                <a:buClr>
                  <a:srgbClr val="00539D"/>
                </a:buClr>
              </a:pPr>
              <a:r>
                <a:rPr lang="pt-BR" dirty="0" smtClean="0">
                  <a:solidFill>
                    <a:srgbClr val="00539D"/>
                  </a:solidFill>
                  <a:sym typeface="Symbol" pitchFamily="-97" charset="2"/>
                </a:rPr>
                <a:t>D</a:t>
              </a:r>
              <a:r>
                <a:rPr lang="pt-BR" dirty="0">
                  <a:solidFill>
                    <a:srgbClr val="00539D"/>
                  </a:solidFill>
                  <a:sym typeface="Symbol" pitchFamily="-97" charset="2"/>
                </a:rPr>
                <a:t>.</a:t>
              </a:r>
              <a:r>
                <a:rPr lang="pt-BR" dirty="0">
                  <a:solidFill>
                    <a:schemeClr val="tx1"/>
                  </a:solidFill>
                  <a:sym typeface="Symbol" pitchFamily="-97" charset="2"/>
                </a:rPr>
                <a:t>	</a:t>
              </a:r>
            </a:p>
          </p:txBody>
        </p:sp>
        <p:pic>
          <p:nvPicPr>
            <p:cNvPr id="87053" name="Picture 13" descr="M3_224"/>
            <p:cNvPicPr>
              <a:picLocks noChangeAspect="1" noChangeArrowheads="1"/>
            </p:cNvPicPr>
            <p:nvPr/>
          </p:nvPicPr>
          <p:blipFill>
            <a:blip r:embed="rId8"/>
            <a:srcRect t="76527" r="-8682"/>
            <a:stretch>
              <a:fillRect/>
            </a:stretch>
          </p:blipFill>
          <p:spPr bwMode="auto">
            <a:xfrm>
              <a:off x="958" y="3222"/>
              <a:ext cx="363" cy="480"/>
            </a:xfrm>
            <a:prstGeom prst="rect">
              <a:avLst/>
            </a:prstGeom>
            <a:noFill/>
          </p:spPr>
        </p:pic>
        <p:pic>
          <p:nvPicPr>
            <p:cNvPr id="87054" name="Picture 14" descr="M3_224"/>
            <p:cNvPicPr>
              <a:picLocks noChangeAspect="1" noChangeArrowheads="1"/>
            </p:cNvPicPr>
            <p:nvPr/>
          </p:nvPicPr>
          <p:blipFill>
            <a:blip r:embed="rId8"/>
            <a:srcRect t="49927" r="-1796" b="24597"/>
            <a:stretch>
              <a:fillRect/>
            </a:stretch>
          </p:blipFill>
          <p:spPr bwMode="auto">
            <a:xfrm>
              <a:off x="975" y="2610"/>
              <a:ext cx="340" cy="521"/>
            </a:xfrm>
            <a:prstGeom prst="rect">
              <a:avLst/>
            </a:prstGeom>
            <a:noFill/>
          </p:spPr>
        </p:pic>
        <p:pic>
          <p:nvPicPr>
            <p:cNvPr id="87055" name="Picture 15" descr="M3_224"/>
            <p:cNvPicPr>
              <a:picLocks noChangeAspect="1" noChangeArrowheads="1"/>
            </p:cNvPicPr>
            <p:nvPr/>
          </p:nvPicPr>
          <p:blipFill>
            <a:blip r:embed="rId8"/>
            <a:srcRect t="26651" r="-22156" b="51198"/>
            <a:stretch>
              <a:fillRect/>
            </a:stretch>
          </p:blipFill>
          <p:spPr bwMode="auto">
            <a:xfrm>
              <a:off x="952" y="2053"/>
              <a:ext cx="408" cy="453"/>
            </a:xfrm>
            <a:prstGeom prst="rect">
              <a:avLst/>
            </a:prstGeom>
            <a:noFill/>
          </p:spPr>
        </p:pic>
        <p:pic>
          <p:nvPicPr>
            <p:cNvPr id="87056" name="Picture 16" descr="M3_224"/>
            <p:cNvPicPr>
              <a:picLocks noChangeAspect="1" noChangeArrowheads="1"/>
            </p:cNvPicPr>
            <p:nvPr/>
          </p:nvPicPr>
          <p:blipFill>
            <a:blip r:embed="rId8"/>
            <a:srcRect r="-1796" b="76675"/>
            <a:stretch>
              <a:fillRect/>
            </a:stretch>
          </p:blipFill>
          <p:spPr bwMode="auto">
            <a:xfrm>
              <a:off x="952" y="1434"/>
              <a:ext cx="340" cy="477"/>
            </a:xfrm>
            <a:prstGeom prst="rect">
              <a:avLst/>
            </a:prstGeom>
            <a:noFill/>
          </p:spPr>
        </p:pic>
      </p:grpSp>
      <p:pic>
        <p:nvPicPr>
          <p:cNvPr id="87058" name="Picture 18" descr="LH_9-3"/>
          <p:cNvPicPr>
            <a:picLocks noChangeAspect="1" noChangeArrowheads="1"/>
          </p:cNvPicPr>
          <p:nvPr/>
        </p:nvPicPr>
        <p:blipFill>
          <a:blip r:embed="rId9"/>
          <a:srcRect/>
          <a:stretch>
            <a:fillRect/>
          </a:stretch>
        </p:blipFill>
        <p:spPr bwMode="hidden">
          <a:xfrm>
            <a:off x="0" y="0"/>
            <a:ext cx="9144000" cy="731838"/>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048"/>
                                        </p:tgtEl>
                                        <p:attrNameLst>
                                          <p:attrName>style.visibility</p:attrName>
                                        </p:attrNameLst>
                                      </p:cBhvr>
                                      <p:to>
                                        <p:strVal val="visible"/>
                                      </p:to>
                                    </p:set>
                                    <p:animEffect transition="in" filter="wipe(left)">
                                      <p:cBhvr>
                                        <p:cTn id="7" dur="500"/>
                                        <p:tgtEl>
                                          <p:spTgt spid="8704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050"/>
                                        </p:tgtEl>
                                        <p:attrNameLst>
                                          <p:attrName>style.visibility</p:attrName>
                                        </p:attrNameLst>
                                      </p:cBhvr>
                                      <p:to>
                                        <p:strVal val="visible"/>
                                      </p:to>
                                    </p:set>
                                    <p:animEffect transition="in" filter="box(out)">
                                      <p:cBhvr>
                                        <p:cTn id="11" dur="500"/>
                                        <p:tgtEl>
                                          <p:spTgt spid="870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047"/>
                                        </p:tgtEl>
                                        <p:attrNameLst>
                                          <p:attrName>style.visibility</p:attrName>
                                        </p:attrNameLst>
                                      </p:cBhvr>
                                      <p:to>
                                        <p:strVal val="visible"/>
                                      </p:to>
                                    </p:set>
                                    <p:animEffect transition="in" filter="wipe(left)">
                                      <p:cBhvr>
                                        <p:cTn id="15" dur="500"/>
                                        <p:tgtEl>
                                          <p:spTgt spid="8704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7045"/>
                                        </p:tgtEl>
                                        <p:attrNameLst>
                                          <p:attrName>style.visibility</p:attrName>
                                        </p:attrNameLst>
                                      </p:cBhvr>
                                      <p:to>
                                        <p:strVal val="visible"/>
                                      </p:to>
                                    </p:set>
                                    <p:animEffect transition="in" filter="box(in)">
                                      <p:cBhvr>
                                        <p:cTn id="24"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animBg="1"/>
      <p:bldP spid="87047" grpId="0" autoUpdateAnimBg="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1">
          <a:gsLst>
            <a:gs pos="70000">
              <a:srgbClr val="FFFF00"/>
            </a:gs>
            <a:gs pos="100000">
              <a:srgbClr val="FFFFFF"/>
            </a:gs>
          </a:gsLst>
          <a:path path="shap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09600" y="457200"/>
            <a:ext cx="7848600" cy="914400"/>
            <a:chOff x="609600" y="457200"/>
            <a:chExt cx="7848600" cy="914400"/>
          </a:xfrm>
        </p:grpSpPr>
        <p:sp>
          <p:nvSpPr>
            <p:cNvPr id="4" name="TextBox 3"/>
            <p:cNvSpPr txBox="1"/>
            <p:nvPr/>
          </p:nvSpPr>
          <p:spPr>
            <a:xfrm>
              <a:off x="838200" y="457200"/>
              <a:ext cx="7391400" cy="830997"/>
            </a:xfrm>
            <a:prstGeom prst="rect">
              <a:avLst/>
            </a:prstGeom>
            <a:noFill/>
          </p:spPr>
          <p:txBody>
            <a:bodyPr wrap="square" rtlCol="0">
              <a:spAutoFit/>
            </a:bodyPr>
            <a:lstStyle/>
            <a:p>
              <a:pPr algn="ctr"/>
              <a:r>
                <a:rPr lang="en-US" sz="4800" b="1" dirty="0" smtClean="0">
                  <a:solidFill>
                    <a:srgbClr val="0000FF"/>
                  </a:solidFill>
                  <a:latin typeface="Mathematica5"/>
                  <a:cs typeface="Mathematica5"/>
                </a:rPr>
                <a:t>Key Concept</a:t>
              </a:r>
              <a:endParaRPr lang="en-US" sz="4800" b="1" dirty="0">
                <a:solidFill>
                  <a:srgbClr val="0000FF"/>
                </a:solidFill>
                <a:latin typeface="Mathematica5"/>
                <a:cs typeface="Mathematica5"/>
              </a:endParaRPr>
            </a:p>
          </p:txBody>
        </p:sp>
        <p:pic>
          <p:nvPicPr>
            <p:cNvPr id="5" name="Picture 10" descr="key"/>
            <p:cNvPicPr>
              <a:picLocks noChangeAspect="1" noChangeArrowheads="1"/>
            </p:cNvPicPr>
            <p:nvPr/>
          </p:nvPicPr>
          <p:blipFill>
            <a:blip r:embed="rId2"/>
            <a:srcRect/>
            <a:stretch>
              <a:fillRect/>
            </a:stretch>
          </p:blipFill>
          <p:spPr bwMode="auto">
            <a:xfrm>
              <a:off x="609600" y="609600"/>
              <a:ext cx="1832185" cy="762000"/>
            </a:xfrm>
            <a:prstGeom prst="rect">
              <a:avLst/>
            </a:prstGeom>
            <a:solidFill>
              <a:srgbClr val="FFFF00"/>
            </a:solidFill>
          </p:spPr>
        </p:pic>
        <p:pic>
          <p:nvPicPr>
            <p:cNvPr id="6" name="Picture 10" descr="key"/>
            <p:cNvPicPr>
              <a:picLocks noChangeAspect="1" noChangeArrowheads="1"/>
            </p:cNvPicPr>
            <p:nvPr/>
          </p:nvPicPr>
          <p:blipFill>
            <a:blip r:embed="rId2"/>
            <a:srcRect/>
            <a:stretch>
              <a:fillRect/>
            </a:stretch>
          </p:blipFill>
          <p:spPr bwMode="auto">
            <a:xfrm>
              <a:off x="6626015" y="609600"/>
              <a:ext cx="1832185" cy="762000"/>
            </a:xfrm>
            <a:prstGeom prst="rect">
              <a:avLst/>
            </a:prstGeom>
            <a:solidFill>
              <a:srgbClr val="FFFF00"/>
            </a:solidFill>
          </p:spPr>
        </p:pic>
      </p:grpSp>
      <p:sp>
        <p:nvSpPr>
          <p:cNvPr id="8" name="TextBox 7"/>
          <p:cNvSpPr txBox="1"/>
          <p:nvPr/>
        </p:nvSpPr>
        <p:spPr>
          <a:xfrm>
            <a:off x="2441785" y="1905000"/>
            <a:ext cx="4184230" cy="769441"/>
          </a:xfrm>
          <a:prstGeom prst="rect">
            <a:avLst/>
          </a:prstGeom>
          <a:noFill/>
        </p:spPr>
        <p:txBody>
          <a:bodyPr wrap="square" rtlCol="0">
            <a:spAutoFit/>
          </a:bodyPr>
          <a:lstStyle/>
          <a:p>
            <a:pPr algn="ctr"/>
            <a:r>
              <a:rPr lang="en-US" sz="4400" b="1" smtClean="0">
                <a:solidFill>
                  <a:srgbClr val="FF0000"/>
                </a:solidFill>
                <a:latin typeface="Mathematica5Mono"/>
                <a:cs typeface="Mathematica5Mono"/>
              </a:rPr>
              <a:t>Must Formulas</a:t>
            </a:r>
            <a:endParaRPr lang="en-US" sz="3600" b="1" dirty="0">
              <a:solidFill>
                <a:srgbClr val="FF0000"/>
              </a:solidFill>
              <a:latin typeface="Mathematica5Mono"/>
              <a:cs typeface="Mathematica5Mono"/>
            </a:endParaRPr>
          </a:p>
        </p:txBody>
      </p:sp>
      <p:sp>
        <p:nvSpPr>
          <p:cNvPr id="9" name="TextBox 8"/>
          <p:cNvSpPr txBox="1"/>
          <p:nvPr/>
        </p:nvSpPr>
        <p:spPr>
          <a:xfrm>
            <a:off x="838200" y="3360003"/>
            <a:ext cx="7391400" cy="830997"/>
          </a:xfrm>
          <a:prstGeom prst="rect">
            <a:avLst/>
          </a:prstGeom>
          <a:noFill/>
        </p:spPr>
        <p:txBody>
          <a:bodyPr wrap="square" rtlCol="0">
            <a:spAutoFit/>
          </a:bodyPr>
          <a:lstStyle/>
          <a:p>
            <a:pPr algn="ctr"/>
            <a:r>
              <a:rPr lang="en-US" sz="4800" b="1" dirty="0" smtClean="0">
                <a:solidFill>
                  <a:srgbClr val="0000FF"/>
                </a:solidFill>
                <a:latin typeface="Mathematica5"/>
                <a:cs typeface="Mathematica5"/>
              </a:rPr>
              <a:t>Memorize These</a:t>
            </a:r>
            <a:r>
              <a:rPr lang="en-US" sz="4800" b="1" dirty="0" smtClean="0">
                <a:solidFill>
                  <a:srgbClr val="0000FF"/>
                </a:solidFill>
                <a:latin typeface="+mj-lt"/>
                <a:cs typeface="Mathematica5"/>
              </a:rPr>
              <a:t>!</a:t>
            </a:r>
            <a:endParaRPr lang="en-US" sz="4800" b="1" dirty="0">
              <a:solidFill>
                <a:srgbClr val="0000FF"/>
              </a:solidFill>
              <a:latin typeface="Mathematica5"/>
              <a:cs typeface="Mathematica5"/>
            </a:endParaRPr>
          </a:p>
        </p:txBody>
      </p:sp>
      <p:grpSp>
        <p:nvGrpSpPr>
          <p:cNvPr id="13" name="Group 12"/>
          <p:cNvGrpSpPr/>
          <p:nvPr/>
        </p:nvGrpSpPr>
        <p:grpSpPr>
          <a:xfrm>
            <a:off x="457200" y="4572000"/>
            <a:ext cx="2743200" cy="1323439"/>
            <a:chOff x="1676400" y="4572000"/>
            <a:chExt cx="2743200" cy="1323439"/>
          </a:xfrm>
        </p:grpSpPr>
        <p:sp>
          <p:nvSpPr>
            <p:cNvPr id="10" name="TextBox 9"/>
            <p:cNvSpPr txBox="1"/>
            <p:nvPr/>
          </p:nvSpPr>
          <p:spPr>
            <a:xfrm>
              <a:off x="1676400" y="4572000"/>
              <a:ext cx="2743200" cy="1323439"/>
            </a:xfrm>
            <a:prstGeom prst="rect">
              <a:avLst/>
            </a:prstGeom>
            <a:noFill/>
          </p:spPr>
          <p:txBody>
            <a:bodyPr wrap="square" rtlCol="0">
              <a:spAutoFit/>
            </a:bodyPr>
            <a:lstStyle/>
            <a:p>
              <a:pPr algn="ctr"/>
              <a:r>
                <a:rPr lang="en-US" sz="4000" dirty="0" smtClean="0">
                  <a:latin typeface="Arial Rounded MT Bold"/>
                  <a:cs typeface="Arial Rounded MT Bold"/>
                </a:rPr>
                <a:t>rise</a:t>
              </a:r>
              <a:endParaRPr lang="en-US" sz="4000" baseline="-25000" dirty="0" smtClean="0">
                <a:latin typeface="Arial Rounded MT Bold"/>
                <a:cs typeface="Arial Rounded MT Bold"/>
              </a:endParaRPr>
            </a:p>
            <a:p>
              <a:pPr algn="ctr"/>
              <a:r>
                <a:rPr lang="en-US" sz="4000" dirty="0" smtClean="0">
                  <a:latin typeface="Arial Rounded MT Bold"/>
                  <a:cs typeface="Arial Rounded MT Bold"/>
                </a:rPr>
                <a:t>run</a:t>
              </a:r>
            </a:p>
          </p:txBody>
        </p:sp>
        <p:cxnSp>
          <p:nvCxnSpPr>
            <p:cNvPr id="12" name="Straight Connector 11"/>
            <p:cNvCxnSpPr/>
            <p:nvPr/>
          </p:nvCxnSpPr>
          <p:spPr>
            <a:xfrm>
              <a:off x="1905000" y="5334000"/>
              <a:ext cx="2133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5867400" y="4572000"/>
            <a:ext cx="2743200" cy="1323439"/>
            <a:chOff x="1676400" y="4572000"/>
            <a:chExt cx="2743200" cy="1323439"/>
          </a:xfrm>
        </p:grpSpPr>
        <p:sp>
          <p:nvSpPr>
            <p:cNvPr id="15" name="TextBox 14"/>
            <p:cNvSpPr txBox="1"/>
            <p:nvPr/>
          </p:nvSpPr>
          <p:spPr>
            <a:xfrm>
              <a:off x="1676400" y="4572000"/>
              <a:ext cx="2743200" cy="1323439"/>
            </a:xfrm>
            <a:prstGeom prst="rect">
              <a:avLst/>
            </a:prstGeom>
            <a:noFill/>
          </p:spPr>
          <p:txBody>
            <a:bodyPr wrap="square" rtlCol="0">
              <a:spAutoFit/>
            </a:bodyPr>
            <a:lstStyle/>
            <a:p>
              <a:pPr algn="ctr"/>
              <a:r>
                <a:rPr lang="en-US" sz="4000" dirty="0" smtClean="0">
                  <a:latin typeface="Arial Rounded MT Bold"/>
                  <a:cs typeface="Arial Rounded MT Bold"/>
                </a:rPr>
                <a:t>y</a:t>
              </a:r>
              <a:r>
                <a:rPr lang="en-US" sz="4000" baseline="-25000" dirty="0" smtClean="0">
                  <a:latin typeface="Arial Rounded MT Bold"/>
                  <a:cs typeface="Arial Rounded MT Bold"/>
                </a:rPr>
                <a:t>2</a:t>
              </a:r>
              <a:r>
                <a:rPr lang="en-US" sz="4000" dirty="0" smtClean="0">
                  <a:latin typeface="Arial Rounded MT Bold"/>
                  <a:cs typeface="Arial Rounded MT Bold"/>
                </a:rPr>
                <a:t> – y</a:t>
              </a:r>
              <a:r>
                <a:rPr lang="en-US" sz="4000" baseline="-25000" dirty="0" smtClean="0">
                  <a:latin typeface="Arial Rounded MT Bold"/>
                  <a:cs typeface="Arial Rounded MT Bold"/>
                </a:rPr>
                <a:t>1</a:t>
              </a:r>
            </a:p>
            <a:p>
              <a:pPr algn="ctr"/>
              <a:r>
                <a:rPr lang="en-US" sz="4000" dirty="0" smtClean="0">
                  <a:latin typeface="Arial Rounded MT Bold"/>
                  <a:cs typeface="Arial Rounded MT Bold"/>
                </a:rPr>
                <a:t>x</a:t>
              </a:r>
              <a:r>
                <a:rPr lang="en-US" sz="4000" baseline="-25000" dirty="0" smtClean="0">
                  <a:latin typeface="Arial Rounded MT Bold"/>
                  <a:cs typeface="Arial Rounded MT Bold"/>
                </a:rPr>
                <a:t>2</a:t>
              </a:r>
              <a:r>
                <a:rPr lang="en-US" sz="4000" dirty="0" smtClean="0">
                  <a:latin typeface="Arial Rounded MT Bold"/>
                  <a:cs typeface="Arial Rounded MT Bold"/>
                </a:rPr>
                <a:t> – x</a:t>
              </a:r>
              <a:r>
                <a:rPr lang="en-US" sz="4000" baseline="-25000" dirty="0" smtClean="0">
                  <a:latin typeface="Arial Rounded MT Bold"/>
                  <a:cs typeface="Arial Rounded MT Bold"/>
                </a:rPr>
                <a:t>1</a:t>
              </a:r>
              <a:endParaRPr lang="en-US" sz="4000" dirty="0" smtClean="0">
                <a:latin typeface="Arial Rounded MT Bold"/>
                <a:cs typeface="Arial Rounded MT Bold"/>
              </a:endParaRPr>
            </a:p>
          </p:txBody>
        </p:sp>
        <p:cxnSp>
          <p:nvCxnSpPr>
            <p:cNvPr id="16" name="Straight Connector 15"/>
            <p:cNvCxnSpPr/>
            <p:nvPr/>
          </p:nvCxnSpPr>
          <p:spPr>
            <a:xfrm>
              <a:off x="1905000" y="5334000"/>
              <a:ext cx="21336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3124200" y="4572000"/>
            <a:ext cx="2743200" cy="1323439"/>
            <a:chOff x="1676400" y="4572000"/>
            <a:chExt cx="2743200" cy="1323439"/>
          </a:xfrm>
        </p:grpSpPr>
        <p:sp>
          <p:nvSpPr>
            <p:cNvPr id="19" name="TextBox 18"/>
            <p:cNvSpPr txBox="1"/>
            <p:nvPr/>
          </p:nvSpPr>
          <p:spPr>
            <a:xfrm>
              <a:off x="1676400" y="4572000"/>
              <a:ext cx="2743200" cy="1323439"/>
            </a:xfrm>
            <a:prstGeom prst="rect">
              <a:avLst/>
            </a:prstGeom>
            <a:noFill/>
          </p:spPr>
          <p:txBody>
            <a:bodyPr wrap="square" rtlCol="0">
              <a:spAutoFit/>
            </a:bodyPr>
            <a:lstStyle/>
            <a:p>
              <a:pPr algn="ctr"/>
              <a:r>
                <a:rPr lang="en-US" sz="4000" dirty="0" err="1" smtClean="0">
                  <a:latin typeface="Arial Rounded MT Bold"/>
                  <a:cs typeface="Arial Rounded MT Bold"/>
                </a:rPr>
                <a:t>y</a:t>
              </a:r>
              <a:endParaRPr lang="en-US" sz="4000" baseline="-25000" dirty="0" smtClean="0">
                <a:latin typeface="Arial Rounded MT Bold"/>
                <a:cs typeface="Arial Rounded MT Bold"/>
              </a:endParaRPr>
            </a:p>
            <a:p>
              <a:pPr algn="ctr"/>
              <a:r>
                <a:rPr lang="en-US" sz="4000" dirty="0" err="1" smtClean="0">
                  <a:latin typeface="Arial Rounded MT Bold"/>
                  <a:cs typeface="Arial Rounded MT Bold"/>
                </a:rPr>
                <a:t>x</a:t>
              </a:r>
              <a:endParaRPr lang="en-US" sz="4000" dirty="0" smtClean="0">
                <a:latin typeface="Arial Rounded MT Bold"/>
                <a:cs typeface="Arial Rounded MT Bold"/>
              </a:endParaRPr>
            </a:p>
          </p:txBody>
        </p:sp>
        <p:cxnSp>
          <p:nvCxnSpPr>
            <p:cNvPr id="20" name="Straight Connector 19"/>
            <p:cNvCxnSpPr/>
            <p:nvPr/>
          </p:nvCxnSpPr>
          <p:spPr>
            <a:xfrm>
              <a:off x="2590800" y="5334000"/>
              <a:ext cx="762000"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3" name="TextBox 22"/>
          <p:cNvSpPr txBox="1"/>
          <p:nvPr/>
        </p:nvSpPr>
        <p:spPr>
          <a:xfrm>
            <a:off x="3048000" y="4962147"/>
            <a:ext cx="838200" cy="707886"/>
          </a:xfrm>
          <a:prstGeom prst="rect">
            <a:avLst/>
          </a:prstGeom>
          <a:noFill/>
        </p:spPr>
        <p:txBody>
          <a:bodyPr wrap="square" rtlCol="0">
            <a:spAutoFit/>
          </a:bodyPr>
          <a:lstStyle/>
          <a:p>
            <a:pPr algn="ctr"/>
            <a:r>
              <a:rPr lang="en-US" sz="4000" dirty="0" smtClean="0">
                <a:latin typeface="Mathematica5Mono"/>
                <a:cs typeface="Mathematica5Mono"/>
              </a:rPr>
              <a:t>=</a:t>
            </a:r>
            <a:endParaRPr lang="en-US" sz="4000" dirty="0">
              <a:latin typeface="Mathematica5Mono"/>
              <a:cs typeface="Mathematica5Mono"/>
            </a:endParaRPr>
          </a:p>
        </p:txBody>
      </p:sp>
      <p:sp>
        <p:nvSpPr>
          <p:cNvPr id="24" name="TextBox 23"/>
          <p:cNvSpPr txBox="1"/>
          <p:nvPr/>
        </p:nvSpPr>
        <p:spPr>
          <a:xfrm>
            <a:off x="5029200" y="4956323"/>
            <a:ext cx="838200" cy="707886"/>
          </a:xfrm>
          <a:prstGeom prst="rect">
            <a:avLst/>
          </a:prstGeom>
          <a:noFill/>
        </p:spPr>
        <p:txBody>
          <a:bodyPr wrap="square" rtlCol="0">
            <a:spAutoFit/>
          </a:bodyPr>
          <a:lstStyle/>
          <a:p>
            <a:pPr algn="ctr"/>
            <a:r>
              <a:rPr lang="en-US" sz="4000" dirty="0" smtClean="0">
                <a:latin typeface="Mathematica5Mono"/>
                <a:cs typeface="Mathematica5Mono"/>
              </a:rPr>
              <a:t>=</a:t>
            </a:r>
            <a:endParaRPr lang="en-US" sz="4000" dirty="0">
              <a:latin typeface="Mathematica5Mono"/>
              <a:cs typeface="Mathematica5Mono"/>
            </a:endParaRPr>
          </a:p>
        </p:txBody>
      </p:sp>
      <p:cxnSp>
        <p:nvCxnSpPr>
          <p:cNvPr id="26" name="Straight Arrow Connector 25"/>
          <p:cNvCxnSpPr/>
          <p:nvPr/>
        </p:nvCxnSpPr>
        <p:spPr>
          <a:xfrm rot="5400000">
            <a:off x="4306094" y="4685506"/>
            <a:ext cx="38100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4267200" y="5942012"/>
            <a:ext cx="457200" cy="158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5"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500"/>
                            </p:stCondLst>
                            <p:childTnLst>
                              <p:par>
                                <p:cTn id="52" presetID="53" presetClass="entr" presetSubtype="0"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par>
                                <p:cTn id="57" presetID="53"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grpId="0"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3" grpId="0"/>
      <p:bldP spid="24"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77" name="Picture 13" descr="CAM7-EndOf">
            <a:hlinkClick r:id="rId4" action="ppaction://hlinksldjump"/>
          </p:cNvPr>
          <p:cNvPicPr>
            <a:picLocks noChangeArrowheads="1"/>
          </p:cNvPicPr>
          <p:nvPr/>
        </p:nvPicPr>
        <p:blipFill>
          <a:blip r:embed="rId5"/>
          <a:srcRect/>
          <a:stretch>
            <a:fillRect/>
          </a:stretch>
        </p:blipFill>
        <p:spPr bwMode="auto">
          <a:xfrm>
            <a:off x="0" y="0"/>
            <a:ext cx="9144000" cy="6858000"/>
          </a:xfrm>
          <a:prstGeom prst="rect">
            <a:avLst/>
          </a:prstGeom>
          <a:noFill/>
        </p:spPr>
      </p:pic>
      <p:pic>
        <p:nvPicPr>
          <p:cNvPr id="88067" name="Picture 3" descr="Menu">
            <a:hlinkClick r:id="rId4" action="ppaction://hlinksldjump" highlightClick="1"/>
          </p:cNvPr>
          <p:cNvPicPr>
            <a:picLocks noChangeAspect="1" noChangeArrowheads="1"/>
          </p:cNvPicPr>
          <p:nvPr/>
        </p:nvPicPr>
        <p:blipFill>
          <a:blip r:embed="rId6"/>
          <a:srcRect/>
          <a:stretch>
            <a:fillRect/>
          </a:stretch>
        </p:blipFill>
        <p:spPr bwMode="hidden">
          <a:xfrm>
            <a:off x="6705600" y="6465888"/>
            <a:ext cx="461963" cy="369887"/>
          </a:xfrm>
          <a:prstGeom prst="rect">
            <a:avLst/>
          </a:prstGeom>
          <a:noFill/>
        </p:spPr>
      </p:pic>
      <p:pic>
        <p:nvPicPr>
          <p:cNvPr id="88068" name="Picture 4" descr="RESOURCES3">
            <a:hlinkClick r:id="" action="ppaction://noaction" highlightClick="1"/>
          </p:cNvPr>
          <p:cNvPicPr>
            <a:picLocks noChangeAspect="1" noChangeArrowheads="1"/>
          </p:cNvPicPr>
          <p:nvPr/>
        </p:nvPicPr>
        <p:blipFill>
          <a:blip r:embed="rId7"/>
          <a:srcRect/>
          <a:stretch>
            <a:fillRect/>
          </a:stretch>
        </p:blipFill>
        <p:spPr bwMode="hidden">
          <a:xfrm>
            <a:off x="5724525" y="6465888"/>
            <a:ext cx="914400" cy="365125"/>
          </a:xfrm>
          <a:prstGeom prst="rect">
            <a:avLst/>
          </a:prstGeom>
          <a:noFill/>
        </p:spPr>
      </p:pic>
      <p:pic>
        <p:nvPicPr>
          <p:cNvPr id="88076" name="Picture 12" descr="Math NAV-Online">
            <a:hlinkClick r:id="rId8" highlightClick="1"/>
          </p:cNvPr>
          <p:cNvPicPr>
            <a:picLocks noChangeAspect="1" noChangeArrowheads="1"/>
          </p:cNvPicPr>
          <p:nvPr/>
        </p:nvPicPr>
        <p:blipFill>
          <a:blip r:embed="rId9"/>
          <a:srcRect/>
          <a:stretch>
            <a:fillRect/>
          </a:stretch>
        </p:blipFill>
        <p:spPr bwMode="hidden">
          <a:xfrm>
            <a:off x="5057775" y="6503988"/>
            <a:ext cx="609600" cy="334962"/>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advClick="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2296" name="Picture 24"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82297" name="Picture 25"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82275" name="TPAnswers"/>
          <p:cNvSpPr>
            <a:spLocks noGrp="1" noChangeArrowheads="1"/>
          </p:cNvSpPr>
          <p:nvPr>
            <p:ph type="body" idx="1"/>
            <p:custDataLst>
              <p:tags r:id="rId2"/>
            </p:custDataLst>
          </p:nvPr>
        </p:nvSpPr>
        <p:spPr bwMode="hidden">
          <a:xfrm>
            <a:off x="6629400" y="37338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82278" name="Oval 6"/>
          <p:cNvSpPr>
            <a:spLocks noChangeArrowheads="1"/>
          </p:cNvSpPr>
          <p:nvPr/>
        </p:nvSpPr>
        <p:spPr bwMode="auto">
          <a:xfrm>
            <a:off x="1070687" y="4799672"/>
            <a:ext cx="404812"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82279" name="TPAnswers"/>
          <p:cNvSpPr>
            <a:spLocks noChangeArrowheads="1"/>
          </p:cNvSpPr>
          <p:nvPr>
            <p:custDataLst>
              <p:tags r:id="rId3"/>
            </p:custDataLst>
          </p:nvPr>
        </p:nvSpPr>
        <p:spPr bwMode="auto">
          <a:xfrm>
            <a:off x="1066800" y="3335338"/>
            <a:ext cx="2790825" cy="2470150"/>
          </a:xfrm>
          <a:prstGeom prst="rect">
            <a:avLst/>
          </a:prstGeom>
          <a:noFill/>
          <a:ln w="9525">
            <a:noFill/>
            <a:miter lim="800000"/>
            <a:headEnd/>
            <a:tailEnd/>
          </a:ln>
          <a:effectLst/>
        </p:spPr>
        <p:txBody>
          <a:bodyPr>
            <a:prstTxWarp prst="textNoShape">
              <a:avLst/>
            </a:prstTxWarp>
          </a:bodyPr>
          <a:lstStyle/>
          <a:p>
            <a:pPr marL="533400" indent="-533400" algn="l">
              <a:spcBef>
                <a:spcPct val="30000"/>
              </a:spcBef>
              <a:spcAft>
                <a:spcPct val="30000"/>
              </a:spcAft>
              <a:buClr>
                <a:srgbClr val="00539D"/>
              </a:buClr>
            </a:pPr>
            <a:r>
              <a:rPr lang="pt-BR" sz="2800" dirty="0">
                <a:solidFill>
                  <a:srgbClr val="00539D"/>
                </a:solidFill>
                <a:sym typeface="Symbol" pitchFamily="-97" charset="2"/>
              </a:rPr>
              <a:t>A.</a:t>
            </a:r>
            <a:r>
              <a:rPr lang="pt-BR" sz="2800" dirty="0">
                <a:solidFill>
                  <a:schemeClr val="tx1"/>
                </a:solidFill>
                <a:sym typeface="Symbol" pitchFamily="-97" charset="2"/>
              </a:rPr>
              <a:t>	</a:t>
            </a:r>
            <a:r>
              <a:rPr lang="pt-BR" sz="2800" i="1" dirty="0">
                <a:solidFill>
                  <a:schemeClr val="tx1"/>
                </a:solidFill>
                <a:sym typeface="Symbol" pitchFamily="-97" charset="2"/>
              </a:rPr>
              <a:t>x</a:t>
            </a:r>
            <a:r>
              <a:rPr lang="pt-BR" sz="2800" dirty="0">
                <a:solidFill>
                  <a:schemeClr val="tx1"/>
                </a:solidFill>
                <a:sym typeface="Symbol" pitchFamily="-97" charset="2"/>
              </a:rPr>
              <a:t> &gt; 9</a:t>
            </a:r>
          </a:p>
          <a:p>
            <a:pPr marL="533400" indent="-533400" algn="l">
              <a:spcBef>
                <a:spcPct val="30000"/>
              </a:spcBef>
              <a:spcAft>
                <a:spcPct val="30000"/>
              </a:spcAft>
              <a:buClr>
                <a:srgbClr val="00539D"/>
              </a:buClr>
            </a:pPr>
            <a:r>
              <a:rPr lang="pt-BR" sz="2800" dirty="0">
                <a:solidFill>
                  <a:srgbClr val="00539D"/>
                </a:solidFill>
                <a:sym typeface="Symbol" pitchFamily="-97" charset="2"/>
              </a:rPr>
              <a:t>B.</a:t>
            </a:r>
            <a:r>
              <a:rPr lang="pt-BR" sz="2800" dirty="0">
                <a:solidFill>
                  <a:schemeClr val="tx1"/>
                </a:solidFill>
                <a:sym typeface="Symbol" pitchFamily="-97" charset="2"/>
              </a:rPr>
              <a:t>	</a:t>
            </a:r>
            <a:r>
              <a:rPr lang="pt-BR" sz="2800" i="1" dirty="0">
                <a:solidFill>
                  <a:schemeClr val="tx1"/>
                </a:solidFill>
                <a:sym typeface="Symbol" pitchFamily="-97" charset="2"/>
              </a:rPr>
              <a:t>x</a:t>
            </a:r>
            <a:r>
              <a:rPr lang="pt-BR" sz="2800" dirty="0">
                <a:solidFill>
                  <a:schemeClr val="tx1"/>
                </a:solidFill>
                <a:sym typeface="Symbol" pitchFamily="-97" charset="2"/>
              </a:rPr>
              <a:t> </a:t>
            </a:r>
            <a:r>
              <a:rPr lang="pt-BR" sz="2800" dirty="0">
                <a:solidFill>
                  <a:schemeClr val="tx1"/>
                </a:solidFill>
                <a:ea typeface="Arial" pitchFamily="-97" charset="0"/>
                <a:cs typeface="Arial" pitchFamily="-97" charset="0"/>
                <a:sym typeface="Symbol" pitchFamily="-97" charset="2"/>
              </a:rPr>
              <a:t>≤</a:t>
            </a:r>
            <a:r>
              <a:rPr lang="pt-BR" sz="2800" dirty="0">
                <a:solidFill>
                  <a:schemeClr val="tx1"/>
                </a:solidFill>
                <a:sym typeface="Symbol" pitchFamily="-97" charset="2"/>
              </a:rPr>
              <a:t> 4</a:t>
            </a:r>
          </a:p>
          <a:p>
            <a:pPr marL="533400" indent="-533400" algn="l">
              <a:spcBef>
                <a:spcPct val="30000"/>
              </a:spcBef>
              <a:spcAft>
                <a:spcPct val="30000"/>
              </a:spcAft>
              <a:buClr>
                <a:srgbClr val="00539D"/>
              </a:buClr>
            </a:pPr>
            <a:r>
              <a:rPr lang="pt-BR" sz="2800" dirty="0">
                <a:solidFill>
                  <a:srgbClr val="00539D"/>
                </a:solidFill>
                <a:sym typeface="Symbol" pitchFamily="-97" charset="2"/>
              </a:rPr>
              <a:t>C.</a:t>
            </a:r>
            <a:r>
              <a:rPr lang="pt-BR" sz="2800" dirty="0">
                <a:solidFill>
                  <a:schemeClr val="tx1"/>
                </a:solidFill>
                <a:sym typeface="Symbol" pitchFamily="-97" charset="2"/>
              </a:rPr>
              <a:t>	</a:t>
            </a:r>
            <a:r>
              <a:rPr lang="pt-BR" sz="2800" i="1" dirty="0">
                <a:solidFill>
                  <a:schemeClr val="tx1"/>
                </a:solidFill>
                <a:sym typeface="Symbol" pitchFamily="-97" charset="2"/>
              </a:rPr>
              <a:t>x</a:t>
            </a:r>
            <a:r>
              <a:rPr lang="pt-BR" sz="2800" dirty="0">
                <a:solidFill>
                  <a:schemeClr val="tx1"/>
                </a:solidFill>
                <a:sym typeface="Symbol" pitchFamily="-97" charset="2"/>
              </a:rPr>
              <a:t> </a:t>
            </a:r>
            <a:r>
              <a:rPr lang="pt-BR" sz="2800" dirty="0">
                <a:solidFill>
                  <a:schemeClr val="tx1"/>
                </a:solidFill>
                <a:ea typeface="Arial" pitchFamily="-97" charset="0"/>
                <a:cs typeface="Arial" pitchFamily="-97" charset="0"/>
                <a:sym typeface="Symbol" pitchFamily="-97" charset="2"/>
              </a:rPr>
              <a:t>≥</a:t>
            </a:r>
            <a:r>
              <a:rPr lang="pt-BR" sz="2800" dirty="0">
                <a:solidFill>
                  <a:schemeClr val="tx1"/>
                </a:solidFill>
                <a:sym typeface="Symbol" pitchFamily="-97" charset="2"/>
              </a:rPr>
              <a:t> 9</a:t>
            </a:r>
          </a:p>
          <a:p>
            <a:pPr marL="533400" indent="-533400" algn="l">
              <a:spcBef>
                <a:spcPct val="30000"/>
              </a:spcBef>
              <a:spcAft>
                <a:spcPct val="30000"/>
              </a:spcAft>
              <a:buClr>
                <a:srgbClr val="00539D"/>
              </a:buClr>
            </a:pPr>
            <a:r>
              <a:rPr lang="pt-BR" sz="2800" dirty="0">
                <a:solidFill>
                  <a:srgbClr val="00539D"/>
                </a:solidFill>
                <a:sym typeface="Symbol" pitchFamily="-97" charset="2"/>
              </a:rPr>
              <a:t>D.</a:t>
            </a:r>
            <a:r>
              <a:rPr lang="pt-BR" sz="2800" dirty="0">
                <a:solidFill>
                  <a:schemeClr val="tx1"/>
                </a:solidFill>
                <a:sym typeface="Symbol" pitchFamily="-97" charset="2"/>
              </a:rPr>
              <a:t>	</a:t>
            </a:r>
            <a:r>
              <a:rPr lang="pt-BR" sz="2800" i="1" dirty="0">
                <a:solidFill>
                  <a:schemeClr val="tx1"/>
                </a:solidFill>
                <a:sym typeface="Symbol" pitchFamily="-97" charset="2"/>
              </a:rPr>
              <a:t>x</a:t>
            </a:r>
            <a:r>
              <a:rPr lang="pt-BR" sz="2800" dirty="0">
                <a:solidFill>
                  <a:schemeClr val="tx1"/>
                </a:solidFill>
                <a:sym typeface="Symbol" pitchFamily="-97" charset="2"/>
              </a:rPr>
              <a:t> </a:t>
            </a:r>
            <a:r>
              <a:rPr lang="pt-BR" sz="2800" dirty="0">
                <a:solidFill>
                  <a:schemeClr val="tx1"/>
                </a:solidFill>
                <a:ea typeface="Arial" pitchFamily="-97" charset="0"/>
                <a:cs typeface="Arial" pitchFamily="-97" charset="0"/>
                <a:sym typeface="Symbol" pitchFamily="-97" charset="2"/>
              </a:rPr>
              <a:t>≥</a:t>
            </a:r>
            <a:r>
              <a:rPr lang="pt-BR" sz="2800" dirty="0">
                <a:solidFill>
                  <a:schemeClr val="tx1"/>
                </a:solidFill>
                <a:sym typeface="Symbol" pitchFamily="-97" charset="2"/>
              </a:rPr>
              <a:t> 4</a:t>
            </a:r>
          </a:p>
        </p:txBody>
      </p:sp>
      <p:sp>
        <p:nvSpPr>
          <p:cNvPr id="182280" name="TPQuestion"/>
          <p:cNvSpPr>
            <a:spLocks noChangeArrowheads="1"/>
          </p:cNvSpPr>
          <p:nvPr/>
        </p:nvSpPr>
        <p:spPr bwMode="auto">
          <a:xfrm>
            <a:off x="685800" y="1800225"/>
            <a:ext cx="802005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sz="2400" b="1" dirty="0">
                <a:solidFill>
                  <a:srgbClr val="0000FF"/>
                </a:solidFill>
              </a:rPr>
              <a:t>The perimeter of a square with side length </a:t>
            </a:r>
            <a:r>
              <a:rPr lang="en-US" sz="2400" b="1" i="1" dirty="0" err="1">
                <a:solidFill>
                  <a:srgbClr val="0000FF"/>
                </a:solidFill>
              </a:rPr>
              <a:t>x</a:t>
            </a:r>
            <a:r>
              <a:rPr lang="en-US" sz="2400" b="1" dirty="0">
                <a:solidFill>
                  <a:srgbClr val="0000FF"/>
                </a:solidFill>
              </a:rPr>
              <a:t> is no less than 36 inches. Which inequality represents all possible values for </a:t>
            </a:r>
            <a:r>
              <a:rPr lang="en-US" sz="2400" b="1" i="1" dirty="0" err="1">
                <a:solidFill>
                  <a:srgbClr val="0000FF"/>
                </a:solidFill>
              </a:rPr>
              <a:t>x</a:t>
            </a:r>
            <a:r>
              <a:rPr lang="en-US" sz="2400" b="1" dirty="0">
                <a:solidFill>
                  <a:srgbClr val="0000FF"/>
                </a:solidFill>
              </a:rPr>
              <a:t>? </a:t>
            </a:r>
          </a:p>
        </p:txBody>
      </p:sp>
      <p:sp>
        <p:nvSpPr>
          <p:cNvPr id="182291" name="Text Box 19"/>
          <p:cNvSpPr txBox="1">
            <a:spLocks noChangeArrowheads="1"/>
          </p:cNvSpPr>
          <p:nvPr/>
        </p:nvSpPr>
        <p:spPr bwMode="auto">
          <a:xfrm>
            <a:off x="4848225" y="752475"/>
            <a:ext cx="2201863"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Chapter 8)</a:t>
            </a:r>
          </a:p>
        </p:txBody>
      </p:sp>
      <p:pic>
        <p:nvPicPr>
          <p:cNvPr id="182292" name="Picture 20"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pic>
        <p:nvPicPr>
          <p:cNvPr id="182301" name="Picture 29" descr="CAStdPrac"/>
          <p:cNvPicPr>
            <a:picLocks noChangeAspect="1" noChangeArrowheads="1"/>
          </p:cNvPicPr>
          <p:nvPr/>
        </p:nvPicPr>
        <p:blipFill>
          <a:blip r:embed="rId9"/>
          <a:srcRect/>
          <a:stretch>
            <a:fillRect/>
          </a:stretch>
        </p:blipFill>
        <p:spPr bwMode="auto">
          <a:xfrm>
            <a:off x="414338" y="1231900"/>
            <a:ext cx="2017712" cy="376238"/>
          </a:xfrm>
          <a:prstGeom prst="rect">
            <a:avLst/>
          </a:prstGeom>
          <a:noFill/>
        </p:spPr>
      </p:pic>
      <p:sp>
        <p:nvSpPr>
          <p:cNvPr id="18" name="Action Button: Forward or Next 17">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9" descr="Example2"/>
          <p:cNvPicPr>
            <a:picLocks noChangeAspect="1" noChangeArrowheads="1"/>
          </p:cNvPicPr>
          <p:nvPr/>
        </p:nvPicPr>
        <p:blipFill>
          <a:blip r:embed="rId10"/>
          <a:srcRect/>
          <a:stretch>
            <a:fillRect/>
          </a:stretch>
        </p:blipFill>
        <p:spPr bwMode="auto">
          <a:xfrm>
            <a:off x="609600" y="18288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2301"/>
                                        </p:tgtEl>
                                        <p:attrNameLst>
                                          <p:attrName>style.visibility</p:attrName>
                                        </p:attrNameLst>
                                      </p:cBhvr>
                                      <p:to>
                                        <p:strVal val="visible"/>
                                      </p:to>
                                    </p:set>
                                    <p:animEffect transition="in" filter="wipe(left)">
                                      <p:cBhvr>
                                        <p:cTn id="7" dur="500"/>
                                        <p:tgtEl>
                                          <p:spTgt spid="182301"/>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ox(out)">
                                      <p:cBhvr>
                                        <p:cTn id="11" dur="5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2280"/>
                                        </p:tgtEl>
                                        <p:attrNameLst>
                                          <p:attrName>style.visibility</p:attrName>
                                        </p:attrNameLst>
                                      </p:cBhvr>
                                      <p:to>
                                        <p:strVal val="visible"/>
                                      </p:to>
                                    </p:set>
                                    <p:animEffect transition="in" filter="wipe(left)">
                                      <p:cBhvr>
                                        <p:cTn id="15" dur="500"/>
                                        <p:tgtEl>
                                          <p:spTgt spid="18228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2279"/>
                                        </p:tgtEl>
                                        <p:attrNameLst>
                                          <p:attrName>style.visibility</p:attrName>
                                        </p:attrNameLst>
                                      </p:cBhvr>
                                      <p:to>
                                        <p:strVal val="visible"/>
                                      </p:to>
                                    </p:set>
                                    <p:animEffect transition="in" filter="wipe(left)">
                                      <p:cBhvr>
                                        <p:cTn id="19" dur="500"/>
                                        <p:tgtEl>
                                          <p:spTgt spid="182279"/>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2278"/>
                                        </p:tgtEl>
                                        <p:attrNameLst>
                                          <p:attrName>style.visibility</p:attrName>
                                        </p:attrNameLst>
                                      </p:cBhvr>
                                      <p:to>
                                        <p:strVal val="visible"/>
                                      </p:to>
                                    </p:set>
                                    <p:animEffect transition="in" filter="box(in)">
                                      <p:cBhvr>
                                        <p:cTn id="24" dur="500"/>
                                        <p:tgtEl>
                                          <p:spTgt spid="182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8" grpId="0" animBg="1"/>
      <p:bldP spid="182279" grpId="0" autoUpdateAnimBg="0"/>
      <p:bldP spid="182280"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9462" name="Picture 22"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89463" name="Picture 23"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89442"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89445" name="Oval 5"/>
          <p:cNvSpPr>
            <a:spLocks noChangeArrowheads="1"/>
          </p:cNvSpPr>
          <p:nvPr/>
        </p:nvSpPr>
        <p:spPr bwMode="auto">
          <a:xfrm>
            <a:off x="1065815" y="4395578"/>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89446" name="TPAnswers"/>
          <p:cNvSpPr>
            <a:spLocks noChangeArrowheads="1"/>
          </p:cNvSpPr>
          <p:nvPr>
            <p:custDataLst>
              <p:tags r:id="rId3"/>
            </p:custDataLst>
          </p:nvPr>
        </p:nvSpPr>
        <p:spPr bwMode="auto">
          <a:xfrm>
            <a:off x="1066800" y="2400300"/>
            <a:ext cx="2790825" cy="3408933"/>
          </a:xfrm>
          <a:prstGeom prst="rect">
            <a:avLst/>
          </a:prstGeom>
          <a:noFill/>
          <a:ln w="9525">
            <a:noFill/>
            <a:miter lim="800000"/>
            <a:headEnd/>
            <a:tailEnd/>
          </a:ln>
          <a:effectLst/>
        </p:spPr>
        <p:txBody>
          <a:bodyPr>
            <a:prstTxWarp prst="textNoShape">
              <a:avLst/>
            </a:prstTxWarp>
            <a:spAutoFit/>
          </a:bodyPr>
          <a:lstStyle/>
          <a:p>
            <a:pPr marL="533400" indent="-533400" algn="l">
              <a:spcBef>
                <a:spcPct val="83000"/>
              </a:spcBef>
              <a:spcAft>
                <a:spcPct val="83000"/>
              </a:spcAft>
              <a:buClr>
                <a:srgbClr val="00539D"/>
              </a:buClr>
            </a:pPr>
            <a:r>
              <a:rPr lang="pt-BR" sz="2400" dirty="0">
                <a:solidFill>
                  <a:srgbClr val="00539D"/>
                </a:solidFill>
                <a:sym typeface="Symbol" pitchFamily="-97" charset="2"/>
              </a:rPr>
              <a:t>A.</a:t>
            </a:r>
            <a:r>
              <a:rPr lang="pt-BR" sz="2400" dirty="0">
                <a:solidFill>
                  <a:schemeClr val="tx1"/>
                </a:solidFill>
                <a:sym typeface="Symbol" pitchFamily="-97" charset="2"/>
              </a:rPr>
              <a:t>	4</a:t>
            </a:r>
          </a:p>
          <a:p>
            <a:pPr marL="533400" indent="-533400" algn="l">
              <a:spcBef>
                <a:spcPct val="83000"/>
              </a:spcBef>
              <a:spcAft>
                <a:spcPct val="83000"/>
              </a:spcAft>
              <a:buClr>
                <a:srgbClr val="00539D"/>
              </a:buClr>
            </a:pPr>
            <a:r>
              <a:rPr lang="pt-BR" sz="2400" dirty="0">
                <a:solidFill>
                  <a:srgbClr val="00539D"/>
                </a:solidFill>
                <a:sym typeface="Symbol" pitchFamily="-97" charset="2"/>
              </a:rPr>
              <a:t>B.</a:t>
            </a:r>
            <a:r>
              <a:rPr lang="pt-BR" sz="2400" dirty="0">
                <a:solidFill>
                  <a:schemeClr val="tx1"/>
                </a:solidFill>
                <a:sym typeface="Symbol" pitchFamily="-97" charset="2"/>
              </a:rPr>
              <a:t>	9</a:t>
            </a:r>
          </a:p>
          <a:p>
            <a:pPr marL="533400" indent="-533400" algn="l">
              <a:spcBef>
                <a:spcPct val="83000"/>
              </a:spcBef>
              <a:spcAft>
                <a:spcPct val="83000"/>
              </a:spcAft>
              <a:buClr>
                <a:srgbClr val="00539D"/>
              </a:buClr>
            </a:pPr>
            <a:r>
              <a:rPr lang="pt-BR" sz="2400" dirty="0">
                <a:solidFill>
                  <a:srgbClr val="00539D"/>
                </a:solidFill>
                <a:sym typeface="Symbol" pitchFamily="-97" charset="2"/>
              </a:rPr>
              <a:t>C.</a:t>
            </a:r>
            <a:r>
              <a:rPr lang="pt-BR" sz="2400" dirty="0">
                <a:solidFill>
                  <a:schemeClr val="tx1"/>
                </a:solidFill>
                <a:sym typeface="Symbol" pitchFamily="-97" charset="2"/>
              </a:rPr>
              <a:t>	15</a:t>
            </a:r>
          </a:p>
          <a:p>
            <a:pPr marL="533400" indent="-533400" algn="l">
              <a:spcBef>
                <a:spcPct val="83000"/>
              </a:spcBef>
              <a:spcAft>
                <a:spcPct val="83000"/>
              </a:spcAft>
              <a:buClr>
                <a:srgbClr val="00539D"/>
              </a:buClr>
            </a:pPr>
            <a:r>
              <a:rPr lang="pt-BR" sz="2400" dirty="0">
                <a:solidFill>
                  <a:srgbClr val="00539D"/>
                </a:solidFill>
                <a:sym typeface="Symbol" pitchFamily="-97" charset="2"/>
              </a:rPr>
              <a:t>D.</a:t>
            </a:r>
            <a:r>
              <a:rPr lang="pt-BR" sz="2400" dirty="0">
                <a:solidFill>
                  <a:schemeClr val="tx1"/>
                </a:solidFill>
                <a:sym typeface="Symbol" pitchFamily="-97" charset="2"/>
              </a:rPr>
              <a:t>	36</a:t>
            </a:r>
          </a:p>
        </p:txBody>
      </p:sp>
      <p:sp>
        <p:nvSpPr>
          <p:cNvPr id="189447" name="TPQuestion"/>
          <p:cNvSpPr>
            <a:spLocks noChangeArrowheads="1"/>
          </p:cNvSpPr>
          <p:nvPr/>
        </p:nvSpPr>
        <p:spPr bwMode="auto">
          <a:xfrm>
            <a:off x="685800" y="1657350"/>
            <a:ext cx="8020050" cy="461665"/>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sz="2400" b="1" dirty="0">
                <a:solidFill>
                  <a:srgbClr val="0000FF"/>
                </a:solidFill>
              </a:rPr>
              <a:t>Find </a:t>
            </a:r>
            <a:r>
              <a:rPr lang="en-US" sz="2400" b="1" i="1" dirty="0">
                <a:solidFill>
                  <a:srgbClr val="0000FF"/>
                </a:solidFill>
              </a:rPr>
              <a:t>f</a:t>
            </a:r>
            <a:r>
              <a:rPr lang="en-US" sz="2400" b="1" dirty="0">
                <a:solidFill>
                  <a:srgbClr val="0000FF"/>
                </a:solidFill>
              </a:rPr>
              <a:t>(3) if </a:t>
            </a:r>
            <a:r>
              <a:rPr lang="en-US" sz="2400" b="1" i="1" dirty="0" err="1">
                <a:solidFill>
                  <a:srgbClr val="0000FF"/>
                </a:solidFill>
              </a:rPr>
              <a:t>f</a:t>
            </a:r>
            <a:r>
              <a:rPr lang="en-US" sz="2400" b="1" dirty="0" err="1">
                <a:solidFill>
                  <a:srgbClr val="0000FF"/>
                </a:solidFill>
              </a:rPr>
              <a:t>(</a:t>
            </a:r>
            <a:r>
              <a:rPr lang="en-US" sz="2400" b="1" i="1" dirty="0" err="1">
                <a:solidFill>
                  <a:srgbClr val="0000FF"/>
                </a:solidFill>
              </a:rPr>
              <a:t>x</a:t>
            </a:r>
            <a:r>
              <a:rPr lang="en-US" sz="2400" b="1" dirty="0">
                <a:solidFill>
                  <a:srgbClr val="0000FF"/>
                </a:solidFill>
              </a:rPr>
              <a:t>) = </a:t>
            </a:r>
            <a:r>
              <a:rPr lang="en-US" sz="2400" b="1" i="1" dirty="0" err="1">
                <a:solidFill>
                  <a:srgbClr val="0000FF"/>
                </a:solidFill>
              </a:rPr>
              <a:t>x</a:t>
            </a:r>
            <a:r>
              <a:rPr lang="en-US" sz="2400" b="1" dirty="0">
                <a:solidFill>
                  <a:srgbClr val="0000FF"/>
                </a:solidFill>
              </a:rPr>
              <a:t> + 12. </a:t>
            </a:r>
          </a:p>
        </p:txBody>
      </p:sp>
      <p:sp>
        <p:nvSpPr>
          <p:cNvPr id="189457" name="Text Box 17"/>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9-1)</a:t>
            </a:r>
          </a:p>
        </p:txBody>
      </p:sp>
      <p:pic>
        <p:nvPicPr>
          <p:cNvPr id="189458" name="Picture 18"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sp>
        <p:nvSpPr>
          <p:cNvPr id="17" name="Action Button: Forward or Next 16">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ction Button: Back or Previous 17">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8" descr="Example3"/>
          <p:cNvPicPr>
            <a:picLocks noChangeAspect="1" noChangeArrowheads="1"/>
          </p:cNvPicPr>
          <p:nvPr/>
        </p:nvPicPr>
        <p:blipFill>
          <a:blip r:embed="rId9"/>
          <a:srcRect/>
          <a:stretch>
            <a:fillRect/>
          </a:stretch>
        </p:blipFill>
        <p:spPr bwMode="auto">
          <a:xfrm>
            <a:off x="609600" y="1676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9447"/>
                                        </p:tgtEl>
                                        <p:attrNameLst>
                                          <p:attrName>style.visibility</p:attrName>
                                        </p:attrNameLst>
                                      </p:cBhvr>
                                      <p:to>
                                        <p:strVal val="visible"/>
                                      </p:to>
                                    </p:set>
                                    <p:animEffect transition="in" filter="wipe(left)">
                                      <p:cBhvr>
                                        <p:cTn id="11" dur="500"/>
                                        <p:tgtEl>
                                          <p:spTgt spid="18944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9446"/>
                                        </p:tgtEl>
                                        <p:attrNameLst>
                                          <p:attrName>style.visibility</p:attrName>
                                        </p:attrNameLst>
                                      </p:cBhvr>
                                      <p:to>
                                        <p:strVal val="visible"/>
                                      </p:to>
                                    </p:set>
                                    <p:animEffect transition="in" filter="wipe(left)">
                                      <p:cBhvr>
                                        <p:cTn id="15" dur="500"/>
                                        <p:tgtEl>
                                          <p:spTgt spid="18944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89445"/>
                                        </p:tgtEl>
                                        <p:attrNameLst>
                                          <p:attrName>style.visibility</p:attrName>
                                        </p:attrNameLst>
                                      </p:cBhvr>
                                      <p:to>
                                        <p:strVal val="visible"/>
                                      </p:to>
                                    </p:set>
                                    <p:animEffect transition="in" filter="box(in)">
                                      <p:cBhvr>
                                        <p:cTn id="20" dur="5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animBg="1"/>
      <p:bldP spid="189446" grpId="0" autoUpdateAnimBg="0"/>
      <p:bldP spid="189447" grpId="0" autoUpdateAnimBg="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5613" name="Picture 29"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5614" name="Picture 30"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5586" name="TPAnswers"/>
          <p:cNvSpPr>
            <a:spLocks noGrp="1" noChangeArrowheads="1"/>
          </p:cNvSpPr>
          <p:nvPr>
            <p:ph type="body" idx="1"/>
            <p:custDataLst>
              <p:tags r:id="rId2"/>
            </p:custDataLst>
          </p:nvPr>
        </p:nvSpPr>
        <p:spPr bwMode="hidden">
          <a:xfrm>
            <a:off x="7162800" y="4495800"/>
            <a:ext cx="1447800" cy="1524000"/>
          </a:xfrm>
        </p:spPr>
        <p:txBody>
          <a:bodyPr/>
          <a:lstStyle/>
          <a:p>
            <a:pPr marL="609600" indent="-609600">
              <a:buFontTx/>
              <a:buAutoNum type="alphaUcPeriod"/>
            </a:pPr>
            <a:r>
              <a:rPr lang="en-US" sz="2000">
                <a:solidFill>
                  <a:schemeClr val="bg1"/>
                </a:solidFill>
              </a:rPr>
              <a:t>A</a:t>
            </a:r>
          </a:p>
          <a:p>
            <a:pPr marL="609600" indent="-609600">
              <a:buFontTx/>
              <a:buAutoNum type="alphaUcPeriod"/>
            </a:pPr>
            <a:r>
              <a:rPr lang="en-US" sz="2000">
                <a:solidFill>
                  <a:schemeClr val="bg1"/>
                </a:solidFill>
              </a:rPr>
              <a:t>B</a:t>
            </a:r>
          </a:p>
          <a:p>
            <a:pPr marL="609600" indent="-609600">
              <a:buFontTx/>
              <a:buAutoNum type="alphaUcPeriod"/>
            </a:pPr>
            <a:r>
              <a:rPr lang="en-US" sz="2000">
                <a:solidFill>
                  <a:schemeClr val="bg1"/>
                </a:solidFill>
              </a:rPr>
              <a:t>C</a:t>
            </a:r>
          </a:p>
          <a:p>
            <a:pPr marL="609600" indent="-609600">
              <a:buFontTx/>
              <a:buAutoNum type="alphaUcPeriod"/>
            </a:pPr>
            <a:r>
              <a:rPr lang="en-US" sz="2000">
                <a:solidFill>
                  <a:schemeClr val="bg1"/>
                </a:solidFill>
              </a:rPr>
              <a:t>D</a:t>
            </a:r>
          </a:p>
        </p:txBody>
      </p:sp>
      <p:sp>
        <p:nvSpPr>
          <p:cNvPr id="195589" name="Oval 5"/>
          <p:cNvSpPr>
            <a:spLocks noChangeArrowheads="1"/>
          </p:cNvSpPr>
          <p:nvPr/>
        </p:nvSpPr>
        <p:spPr bwMode="auto">
          <a:xfrm>
            <a:off x="3743325" y="2554288"/>
            <a:ext cx="404813" cy="404812"/>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5591" name="TPQuestion"/>
          <p:cNvSpPr>
            <a:spLocks noChangeArrowheads="1"/>
          </p:cNvSpPr>
          <p:nvPr/>
        </p:nvSpPr>
        <p:spPr bwMode="auto">
          <a:xfrm>
            <a:off x="684213" y="1665288"/>
            <a:ext cx="7486650" cy="749300"/>
          </a:xfrm>
          <a:prstGeom prst="rect">
            <a:avLst/>
          </a:prstGeom>
          <a:noFill/>
          <a:ln w="9525">
            <a:noFill/>
            <a:miter lim="800000"/>
            <a:headEnd/>
            <a:tailEnd/>
          </a:ln>
          <a:effectLst/>
        </p:spPr>
        <p:txBody>
          <a:bodyPr>
            <a:prstTxWarp prst="textNoShape">
              <a:avLst/>
            </a:prstTxWarp>
            <a:spAutoFit/>
          </a:bodyPr>
          <a:lstStyle/>
          <a:p>
            <a:pPr marL="342900" algn="l">
              <a:spcBef>
                <a:spcPct val="0"/>
              </a:spcBef>
              <a:spcAft>
                <a:spcPct val="0"/>
              </a:spcAft>
            </a:pPr>
            <a:r>
              <a:rPr lang="en-US">
                <a:solidFill>
                  <a:srgbClr val="00539D"/>
                </a:solidFill>
              </a:rPr>
              <a:t>Which of the following is a graph of the function </a:t>
            </a:r>
            <a:r>
              <a:rPr lang="en-US" i="1">
                <a:solidFill>
                  <a:srgbClr val="00539D"/>
                </a:solidFill>
              </a:rPr>
              <a:t>y</a:t>
            </a:r>
            <a:r>
              <a:rPr lang="en-US">
                <a:solidFill>
                  <a:srgbClr val="00539D"/>
                </a:solidFill>
              </a:rPr>
              <a:t> = </a:t>
            </a:r>
            <a:r>
              <a:rPr lang="en-US" i="1">
                <a:solidFill>
                  <a:srgbClr val="00539D"/>
                </a:solidFill>
              </a:rPr>
              <a:t>x</a:t>
            </a:r>
            <a:r>
              <a:rPr lang="en-US">
                <a:solidFill>
                  <a:srgbClr val="00539D"/>
                </a:solidFill>
              </a:rPr>
              <a:t> – 2?</a:t>
            </a:r>
            <a:r>
              <a:rPr lang="en-US" b="0">
                <a:solidFill>
                  <a:srgbClr val="00539D"/>
                </a:solidFill>
              </a:rPr>
              <a:t> </a:t>
            </a:r>
          </a:p>
        </p:txBody>
      </p:sp>
      <p:sp>
        <p:nvSpPr>
          <p:cNvPr id="195602" name="Text Box 18"/>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9-2)</a:t>
            </a:r>
          </a:p>
        </p:txBody>
      </p:sp>
      <p:pic>
        <p:nvPicPr>
          <p:cNvPr id="195603" name="Picture 19"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28"/>
          <p:cNvGrpSpPr>
            <a:grpSpLocks/>
          </p:cNvGrpSpPr>
          <p:nvPr/>
        </p:nvGrpSpPr>
        <p:grpSpPr bwMode="auto">
          <a:xfrm>
            <a:off x="971550" y="2384425"/>
            <a:ext cx="4948238" cy="3889375"/>
            <a:chOff x="612" y="1502"/>
            <a:chExt cx="3117" cy="2450"/>
          </a:xfrm>
        </p:grpSpPr>
        <p:sp>
          <p:nvSpPr>
            <p:cNvPr id="195590" name="TPAnswers"/>
            <p:cNvSpPr>
              <a:spLocks noChangeArrowheads="1"/>
            </p:cNvSpPr>
            <p:nvPr>
              <p:custDataLst>
                <p:tags r:id="rId3"/>
              </p:custDataLst>
            </p:nvPr>
          </p:nvSpPr>
          <p:spPr bwMode="auto">
            <a:xfrm>
              <a:off x="612" y="1502"/>
              <a:ext cx="2979" cy="1896"/>
            </a:xfrm>
            <a:prstGeom prst="rect">
              <a:avLst/>
            </a:prstGeom>
            <a:noFill/>
            <a:ln w="9525">
              <a:noFill/>
              <a:miter lim="800000"/>
              <a:headEnd/>
              <a:tailEnd/>
            </a:ln>
            <a:effectLst/>
          </p:spPr>
          <p:txBody>
            <a:bodyPr>
              <a:prstTxWarp prst="textNoShape">
                <a:avLst/>
              </a:prstTxWarp>
              <a:spAutoFit/>
            </a:bodyPr>
            <a:lstStyle/>
            <a:p>
              <a:pPr marL="533400" indent="-533400" algn="l">
                <a:lnSpc>
                  <a:spcPct val="150000"/>
                </a:lnSpc>
                <a:spcBef>
                  <a:spcPct val="50000"/>
                </a:spcBef>
                <a:spcAft>
                  <a:spcPct val="83000"/>
                </a:spcAft>
                <a:buClr>
                  <a:srgbClr val="00539D"/>
                </a:buClr>
                <a:tabLst>
                  <a:tab pos="2743200" algn="l"/>
                </a:tabLst>
              </a:pPr>
              <a:r>
                <a:rPr lang="pt-BR">
                  <a:solidFill>
                    <a:srgbClr val="00539D"/>
                  </a:solidFill>
                  <a:sym typeface="Symbol" pitchFamily="-97" charset="2"/>
                </a:rPr>
                <a:t>A.</a:t>
              </a:r>
              <a:r>
                <a:rPr lang="pt-BR">
                  <a:solidFill>
                    <a:schemeClr val="tx1"/>
                  </a:solidFill>
                  <a:sym typeface="Symbol" pitchFamily="-97" charset="2"/>
                </a:rPr>
                <a:t>		</a:t>
              </a:r>
              <a:r>
                <a:rPr lang="pt-BR">
                  <a:solidFill>
                    <a:srgbClr val="00539D"/>
                  </a:solidFill>
                  <a:sym typeface="Symbol" pitchFamily="-97" charset="2"/>
                </a:rPr>
                <a:t>B.</a:t>
              </a:r>
            </a:p>
            <a:p>
              <a:pPr marL="533400" indent="-533400" algn="l">
                <a:lnSpc>
                  <a:spcPct val="150000"/>
                </a:lnSpc>
                <a:spcBef>
                  <a:spcPct val="50000"/>
                </a:spcBef>
                <a:spcAft>
                  <a:spcPct val="83000"/>
                </a:spcAft>
                <a:buClr>
                  <a:srgbClr val="00539D"/>
                </a:buClr>
                <a:tabLst>
                  <a:tab pos="2743200" algn="l"/>
                </a:tabLst>
              </a:pPr>
              <a:endParaRPr lang="pt-BR">
                <a:solidFill>
                  <a:schemeClr val="tx1"/>
                </a:solidFill>
                <a:sym typeface="Symbol" pitchFamily="-97" charset="2"/>
              </a:endParaRPr>
            </a:p>
            <a:p>
              <a:pPr marL="533400" indent="-533400" algn="l">
                <a:lnSpc>
                  <a:spcPct val="150000"/>
                </a:lnSpc>
                <a:spcBef>
                  <a:spcPct val="50000"/>
                </a:spcBef>
                <a:spcAft>
                  <a:spcPct val="83000"/>
                </a:spcAft>
                <a:buClr>
                  <a:srgbClr val="00539D"/>
                </a:buClr>
                <a:tabLst>
                  <a:tab pos="2743200" algn="l"/>
                </a:tabLst>
              </a:pPr>
              <a:r>
                <a:rPr lang="pt-BR">
                  <a:solidFill>
                    <a:srgbClr val="00539D"/>
                  </a:solidFill>
                  <a:sym typeface="Symbol" pitchFamily="-97" charset="2"/>
                </a:rPr>
                <a:t>C.</a:t>
              </a:r>
              <a:r>
                <a:rPr lang="pt-BR">
                  <a:solidFill>
                    <a:schemeClr val="tx1"/>
                  </a:solidFill>
                  <a:sym typeface="Symbol" pitchFamily="-97" charset="2"/>
                </a:rPr>
                <a:t>		</a:t>
              </a:r>
              <a:r>
                <a:rPr lang="pt-BR">
                  <a:solidFill>
                    <a:srgbClr val="00539D"/>
                  </a:solidFill>
                  <a:sym typeface="Symbol" pitchFamily="-97" charset="2"/>
                </a:rPr>
                <a:t>D.</a:t>
              </a:r>
              <a:endParaRPr lang="pt-BR">
                <a:solidFill>
                  <a:schemeClr val="tx1"/>
                </a:solidFill>
                <a:sym typeface="Symbol" pitchFamily="-97" charset="2"/>
              </a:endParaRPr>
            </a:p>
          </p:txBody>
        </p:sp>
        <p:pic>
          <p:nvPicPr>
            <p:cNvPr id="195608" name="Picture 24" descr="5m_11_3D"/>
            <p:cNvPicPr>
              <a:picLocks noChangeAspect="1" noChangeArrowheads="1"/>
            </p:cNvPicPr>
            <p:nvPr/>
          </p:nvPicPr>
          <p:blipFill>
            <a:blip r:embed="rId9"/>
            <a:srcRect/>
            <a:stretch>
              <a:fillRect/>
            </a:stretch>
          </p:blipFill>
          <p:spPr bwMode="auto">
            <a:xfrm>
              <a:off x="2743" y="2954"/>
              <a:ext cx="986" cy="998"/>
            </a:xfrm>
            <a:prstGeom prst="rect">
              <a:avLst/>
            </a:prstGeom>
            <a:noFill/>
          </p:spPr>
        </p:pic>
        <p:pic>
          <p:nvPicPr>
            <p:cNvPr id="195609" name="Picture 25" descr="5m_11_3A"/>
            <p:cNvPicPr>
              <a:picLocks noChangeAspect="1" noChangeArrowheads="1"/>
            </p:cNvPicPr>
            <p:nvPr/>
          </p:nvPicPr>
          <p:blipFill>
            <a:blip r:embed="rId10"/>
            <a:srcRect/>
            <a:stretch>
              <a:fillRect/>
            </a:stretch>
          </p:blipFill>
          <p:spPr bwMode="auto">
            <a:xfrm>
              <a:off x="952" y="1685"/>
              <a:ext cx="986" cy="998"/>
            </a:xfrm>
            <a:prstGeom prst="rect">
              <a:avLst/>
            </a:prstGeom>
            <a:noFill/>
          </p:spPr>
        </p:pic>
        <p:pic>
          <p:nvPicPr>
            <p:cNvPr id="195610" name="Picture 26" descr="5m_11_3B"/>
            <p:cNvPicPr>
              <a:picLocks noChangeAspect="1" noChangeArrowheads="1"/>
            </p:cNvPicPr>
            <p:nvPr/>
          </p:nvPicPr>
          <p:blipFill>
            <a:blip r:embed="rId11"/>
            <a:srcRect/>
            <a:stretch>
              <a:fillRect/>
            </a:stretch>
          </p:blipFill>
          <p:spPr bwMode="auto">
            <a:xfrm>
              <a:off x="2743" y="1685"/>
              <a:ext cx="986" cy="998"/>
            </a:xfrm>
            <a:prstGeom prst="rect">
              <a:avLst/>
            </a:prstGeom>
            <a:noFill/>
          </p:spPr>
        </p:pic>
        <p:pic>
          <p:nvPicPr>
            <p:cNvPr id="195611" name="Picture 27" descr="5m_11_3C"/>
            <p:cNvPicPr>
              <a:picLocks noChangeAspect="1" noChangeArrowheads="1"/>
            </p:cNvPicPr>
            <p:nvPr/>
          </p:nvPicPr>
          <p:blipFill>
            <a:blip r:embed="rId12"/>
            <a:srcRect/>
            <a:stretch>
              <a:fillRect/>
            </a:stretch>
          </p:blipFill>
          <p:spPr bwMode="auto">
            <a:xfrm>
              <a:off x="952" y="2954"/>
              <a:ext cx="986" cy="998"/>
            </a:xfrm>
            <a:prstGeom prst="rect">
              <a:avLst/>
            </a:prstGeom>
            <a:noFill/>
          </p:spPr>
        </p:pic>
      </p:grpSp>
      <p:sp>
        <p:nvSpPr>
          <p:cNvPr id="15" name="Action Button: Forward or Next 14">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0" descr="Example4"/>
          <p:cNvPicPr>
            <a:picLocks noChangeAspect="1" noChangeArrowheads="1"/>
          </p:cNvPicPr>
          <p:nvPr/>
        </p:nvPicPr>
        <p:blipFill>
          <a:blip r:embed="rId13"/>
          <a:srcRect/>
          <a:stretch>
            <a:fillRect/>
          </a:stretch>
        </p:blipFill>
        <p:spPr bwMode="auto">
          <a:xfrm>
            <a:off x="533400" y="1676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ou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5591"/>
                                        </p:tgtEl>
                                        <p:attrNameLst>
                                          <p:attrName>style.visibility</p:attrName>
                                        </p:attrNameLst>
                                      </p:cBhvr>
                                      <p:to>
                                        <p:strVal val="visible"/>
                                      </p:to>
                                    </p:set>
                                    <p:animEffect transition="in" filter="wipe(left)">
                                      <p:cBhvr>
                                        <p:cTn id="11" dur="500"/>
                                        <p:tgtEl>
                                          <p:spTgt spid="19559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5589"/>
                                        </p:tgtEl>
                                        <p:attrNameLst>
                                          <p:attrName>style.visibility</p:attrName>
                                        </p:attrNameLst>
                                      </p:cBhvr>
                                      <p:to>
                                        <p:strVal val="visible"/>
                                      </p:to>
                                    </p:set>
                                    <p:animEffect transition="in" filter="box(in)">
                                      <p:cBhvr>
                                        <p:cTn id="20" dur="500"/>
                                        <p:tgtEl>
                                          <p:spTgt spid="195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nimBg="1"/>
      <p:bldP spid="195591" grpId="0" autoUpdateAnimBg="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6636" name="Picture 28" descr="Math Proto Interface2"/>
          <p:cNvPicPr>
            <a:picLocks noChangeArrowheads="1"/>
          </p:cNvPicPr>
          <p:nvPr/>
        </p:nvPicPr>
        <p:blipFill>
          <a:blip r:embed="rId6"/>
          <a:srcRect/>
          <a:stretch>
            <a:fillRect/>
          </a:stretch>
        </p:blipFill>
        <p:spPr bwMode="hidden">
          <a:xfrm>
            <a:off x="0" y="0"/>
            <a:ext cx="9144000" cy="6858000"/>
          </a:xfrm>
          <a:prstGeom prst="rect">
            <a:avLst/>
          </a:prstGeom>
          <a:noFill/>
        </p:spPr>
      </p:pic>
      <p:pic>
        <p:nvPicPr>
          <p:cNvPr id="196637" name="Picture 29" descr="Ch09 Ch Header"/>
          <p:cNvPicPr>
            <a:picLocks noChangeAspect="1" noChangeArrowheads="1"/>
          </p:cNvPicPr>
          <p:nvPr/>
        </p:nvPicPr>
        <p:blipFill>
          <a:blip r:embed="rId7"/>
          <a:srcRect/>
          <a:stretch>
            <a:fillRect/>
          </a:stretch>
        </p:blipFill>
        <p:spPr bwMode="hidden">
          <a:xfrm>
            <a:off x="0" y="0"/>
            <a:ext cx="9144000" cy="1214438"/>
          </a:xfrm>
          <a:prstGeom prst="rect">
            <a:avLst/>
          </a:prstGeom>
          <a:noFill/>
        </p:spPr>
      </p:pic>
      <p:sp>
        <p:nvSpPr>
          <p:cNvPr id="196611" name="TPAnswers"/>
          <p:cNvSpPr>
            <a:spLocks noGrp="1" noChangeArrowheads="1"/>
          </p:cNvSpPr>
          <p:nvPr>
            <p:ph type="body" idx="1"/>
            <p:custDataLst>
              <p:tags r:id="rId2"/>
            </p:custDataLst>
          </p:nvPr>
        </p:nvSpPr>
        <p:spPr bwMode="hidden">
          <a:xfrm>
            <a:off x="6324600" y="3962400"/>
            <a:ext cx="1447800" cy="1524000"/>
          </a:xfrm>
        </p:spPr>
        <p:txBody>
          <a:bodyPr/>
          <a:lstStyle/>
          <a:p>
            <a:pPr marL="609600" indent="-609600">
              <a:buFontTx/>
              <a:buAutoNum type="arabicPeriod"/>
            </a:pPr>
            <a:r>
              <a:rPr lang="en-US" sz="2000">
                <a:solidFill>
                  <a:schemeClr val="bg1"/>
                </a:solidFill>
              </a:rPr>
              <a:t>A</a:t>
            </a:r>
          </a:p>
          <a:p>
            <a:pPr marL="609600" indent="-609600">
              <a:buFontTx/>
              <a:buAutoNum type="arabicPeriod"/>
            </a:pPr>
            <a:r>
              <a:rPr lang="en-US" sz="2000">
                <a:solidFill>
                  <a:schemeClr val="bg1"/>
                </a:solidFill>
              </a:rPr>
              <a:t>B</a:t>
            </a:r>
          </a:p>
          <a:p>
            <a:pPr marL="609600" indent="-609600">
              <a:buFontTx/>
              <a:buAutoNum type="arabicPeriod"/>
            </a:pPr>
            <a:r>
              <a:rPr lang="en-US" sz="2000">
                <a:solidFill>
                  <a:schemeClr val="bg1"/>
                </a:solidFill>
              </a:rPr>
              <a:t>C</a:t>
            </a:r>
          </a:p>
          <a:p>
            <a:pPr marL="609600" indent="-609600">
              <a:buFontTx/>
              <a:buAutoNum type="arabicPeriod"/>
            </a:pPr>
            <a:r>
              <a:rPr lang="en-US" sz="2000">
                <a:solidFill>
                  <a:schemeClr val="bg1"/>
                </a:solidFill>
              </a:rPr>
              <a:t>D</a:t>
            </a:r>
          </a:p>
        </p:txBody>
      </p:sp>
      <p:sp>
        <p:nvSpPr>
          <p:cNvPr id="196613" name="Oval 5"/>
          <p:cNvSpPr>
            <a:spLocks noChangeArrowheads="1"/>
          </p:cNvSpPr>
          <p:nvPr/>
        </p:nvSpPr>
        <p:spPr bwMode="auto">
          <a:xfrm>
            <a:off x="936078" y="2566434"/>
            <a:ext cx="404812" cy="404813"/>
          </a:xfrm>
          <a:prstGeom prst="ellipse">
            <a:avLst/>
          </a:prstGeom>
          <a:solidFill>
            <a:srgbClr val="FFCC00"/>
          </a:solidFill>
          <a:ln w="25400">
            <a:solidFill>
              <a:srgbClr val="E01B22"/>
            </a:solidFill>
            <a:round/>
            <a:headEnd/>
            <a:tailEnd/>
          </a:ln>
          <a:effectLst/>
        </p:spPr>
        <p:txBody>
          <a:bodyPr wrap="none" anchor="ctr">
            <a:prstTxWarp prst="textNoShape">
              <a:avLst/>
            </a:prstTxWarp>
          </a:bodyPr>
          <a:lstStyle/>
          <a:p>
            <a:endParaRPr lang="en-US"/>
          </a:p>
        </p:txBody>
      </p:sp>
      <p:sp>
        <p:nvSpPr>
          <p:cNvPr id="196615" name="TPQuestion"/>
          <p:cNvSpPr>
            <a:spLocks noChangeArrowheads="1"/>
          </p:cNvSpPr>
          <p:nvPr/>
        </p:nvSpPr>
        <p:spPr bwMode="auto">
          <a:xfrm>
            <a:off x="685800" y="1657350"/>
            <a:ext cx="7594600" cy="457200"/>
          </a:xfrm>
          <a:prstGeom prst="rect">
            <a:avLst/>
          </a:prstGeom>
          <a:noFill/>
          <a:ln w="9525">
            <a:noFill/>
            <a:miter lim="800000"/>
            <a:headEnd/>
            <a:tailEnd/>
          </a:ln>
          <a:effectLst/>
        </p:spPr>
        <p:txBody>
          <a:bodyPr>
            <a:prstTxWarp prst="textNoShape">
              <a:avLst/>
            </a:prstTxWarp>
          </a:bodyPr>
          <a:lstStyle/>
          <a:p>
            <a:pPr marL="342900" algn="l">
              <a:spcBef>
                <a:spcPct val="0"/>
              </a:spcBef>
              <a:spcAft>
                <a:spcPct val="0"/>
              </a:spcAft>
            </a:pPr>
            <a:r>
              <a:rPr lang="en-US">
                <a:solidFill>
                  <a:srgbClr val="00539D"/>
                </a:solidFill>
              </a:rPr>
              <a:t>Which of the following is a graph of the function </a:t>
            </a:r>
            <a:r>
              <a:rPr lang="en-US" i="1">
                <a:solidFill>
                  <a:srgbClr val="00539D"/>
                </a:solidFill>
              </a:rPr>
              <a:t>y</a:t>
            </a:r>
            <a:r>
              <a:rPr lang="en-US">
                <a:solidFill>
                  <a:srgbClr val="00539D"/>
                </a:solidFill>
              </a:rPr>
              <a:t> = 4</a:t>
            </a:r>
            <a:r>
              <a:rPr lang="en-US" i="1">
                <a:solidFill>
                  <a:srgbClr val="00539D"/>
                </a:solidFill>
              </a:rPr>
              <a:t>x</a:t>
            </a:r>
            <a:r>
              <a:rPr lang="en-US">
                <a:solidFill>
                  <a:srgbClr val="00539D"/>
                </a:solidFill>
              </a:rPr>
              <a:t>?</a:t>
            </a:r>
          </a:p>
        </p:txBody>
      </p:sp>
      <p:sp>
        <p:nvSpPr>
          <p:cNvPr id="196624" name="Text Box 16"/>
          <p:cNvSpPr txBox="1">
            <a:spLocks noChangeArrowheads="1"/>
          </p:cNvSpPr>
          <p:nvPr/>
        </p:nvSpPr>
        <p:spPr bwMode="auto">
          <a:xfrm>
            <a:off x="4848225" y="752475"/>
            <a:ext cx="2357438" cy="396875"/>
          </a:xfrm>
          <a:prstGeom prst="rect">
            <a:avLst/>
          </a:prstGeom>
          <a:noFill/>
          <a:ln w="9525">
            <a:noFill/>
            <a:miter lim="800000"/>
            <a:headEnd/>
            <a:tailEnd/>
          </a:ln>
          <a:effectLst/>
        </p:spPr>
        <p:txBody>
          <a:bodyPr wrap="none">
            <a:prstTxWarp prst="textNoShape">
              <a:avLst/>
            </a:prstTxWarp>
            <a:spAutoFit/>
          </a:bodyPr>
          <a:lstStyle/>
          <a:p>
            <a:pPr algn="l">
              <a:lnSpc>
                <a:spcPct val="100000"/>
              </a:lnSpc>
              <a:spcBef>
                <a:spcPct val="0"/>
              </a:spcBef>
              <a:spcAft>
                <a:spcPct val="0"/>
              </a:spcAft>
            </a:pPr>
            <a:r>
              <a:rPr lang="en-US" sz="2000"/>
              <a:t> (over Lesson 9-2)</a:t>
            </a:r>
          </a:p>
        </p:txBody>
      </p:sp>
      <p:pic>
        <p:nvPicPr>
          <p:cNvPr id="196625" name="Picture 17" descr="FiveMinuteCheck"/>
          <p:cNvPicPr>
            <a:picLocks noChangeAspect="1" noChangeArrowheads="1"/>
          </p:cNvPicPr>
          <p:nvPr/>
        </p:nvPicPr>
        <p:blipFill>
          <a:blip r:embed="rId8"/>
          <a:srcRect t="5835"/>
          <a:stretch>
            <a:fillRect/>
          </a:stretch>
        </p:blipFill>
        <p:spPr bwMode="auto">
          <a:xfrm>
            <a:off x="1255713" y="619125"/>
            <a:ext cx="3657600" cy="563563"/>
          </a:xfrm>
          <a:prstGeom prst="rect">
            <a:avLst/>
          </a:prstGeom>
          <a:noFill/>
        </p:spPr>
      </p:pic>
      <p:grpSp>
        <p:nvGrpSpPr>
          <p:cNvPr id="2" name="Group 27"/>
          <p:cNvGrpSpPr>
            <a:grpSpLocks/>
          </p:cNvGrpSpPr>
          <p:nvPr/>
        </p:nvGrpSpPr>
        <p:grpSpPr bwMode="auto">
          <a:xfrm>
            <a:off x="971550" y="2420938"/>
            <a:ext cx="4787900" cy="3851275"/>
            <a:chOff x="612" y="1525"/>
            <a:chExt cx="3016" cy="2426"/>
          </a:xfrm>
        </p:grpSpPr>
        <p:sp>
          <p:nvSpPr>
            <p:cNvPr id="196614" name="TPAnswers"/>
            <p:cNvSpPr>
              <a:spLocks noChangeArrowheads="1"/>
            </p:cNvSpPr>
            <p:nvPr>
              <p:custDataLst>
                <p:tags r:id="rId3"/>
              </p:custDataLst>
            </p:nvPr>
          </p:nvSpPr>
          <p:spPr bwMode="auto">
            <a:xfrm>
              <a:off x="612" y="1525"/>
              <a:ext cx="2979" cy="1130"/>
            </a:xfrm>
            <a:prstGeom prst="rect">
              <a:avLst/>
            </a:prstGeom>
            <a:noFill/>
            <a:ln w="9525">
              <a:noFill/>
              <a:miter lim="800000"/>
              <a:headEnd/>
              <a:tailEnd/>
            </a:ln>
            <a:effectLst/>
          </p:spPr>
          <p:txBody>
            <a:bodyPr>
              <a:prstTxWarp prst="textNoShape">
                <a:avLst/>
              </a:prstTxWarp>
            </a:bodyPr>
            <a:lstStyle/>
            <a:p>
              <a:pPr marL="533400" indent="-533400" algn="l">
                <a:lnSpc>
                  <a:spcPct val="150000"/>
                </a:lnSpc>
                <a:spcBef>
                  <a:spcPct val="50000"/>
                </a:spcBef>
                <a:spcAft>
                  <a:spcPct val="83000"/>
                </a:spcAft>
                <a:buClr>
                  <a:srgbClr val="00539D"/>
                </a:buClr>
                <a:tabLst>
                  <a:tab pos="2743200" algn="l"/>
                </a:tabLst>
              </a:pPr>
              <a:r>
                <a:rPr lang="pt-BR">
                  <a:solidFill>
                    <a:srgbClr val="00539D"/>
                  </a:solidFill>
                  <a:sym typeface="Symbol" pitchFamily="-97" charset="2"/>
                </a:rPr>
                <a:t>A.</a:t>
              </a:r>
              <a:r>
                <a:rPr lang="pt-BR">
                  <a:solidFill>
                    <a:schemeClr val="tx1"/>
                  </a:solidFill>
                  <a:sym typeface="Symbol" pitchFamily="-97" charset="2"/>
                </a:rPr>
                <a:t>		</a:t>
              </a:r>
              <a:r>
                <a:rPr lang="pt-BR">
                  <a:solidFill>
                    <a:srgbClr val="00539D"/>
                  </a:solidFill>
                  <a:sym typeface="Symbol" pitchFamily="-97" charset="2"/>
                </a:rPr>
                <a:t>B.</a:t>
              </a:r>
            </a:p>
            <a:p>
              <a:pPr marL="533400" indent="-533400" algn="l">
                <a:lnSpc>
                  <a:spcPct val="150000"/>
                </a:lnSpc>
                <a:spcBef>
                  <a:spcPct val="50000"/>
                </a:spcBef>
                <a:spcAft>
                  <a:spcPct val="83000"/>
                </a:spcAft>
                <a:buClr>
                  <a:srgbClr val="00539D"/>
                </a:buClr>
                <a:tabLst>
                  <a:tab pos="2743200" algn="l"/>
                </a:tabLst>
              </a:pPr>
              <a:endParaRPr lang="pt-BR">
                <a:solidFill>
                  <a:srgbClr val="00539D"/>
                </a:solidFill>
                <a:sym typeface="Symbol" pitchFamily="-97" charset="2"/>
              </a:endParaRPr>
            </a:p>
            <a:p>
              <a:pPr marL="533400" indent="-533400" algn="l">
                <a:lnSpc>
                  <a:spcPct val="150000"/>
                </a:lnSpc>
                <a:spcBef>
                  <a:spcPct val="50000"/>
                </a:spcBef>
                <a:spcAft>
                  <a:spcPct val="83000"/>
                </a:spcAft>
                <a:buClr>
                  <a:srgbClr val="00539D"/>
                </a:buClr>
                <a:tabLst>
                  <a:tab pos="2743200" algn="l"/>
                </a:tabLst>
              </a:pPr>
              <a:r>
                <a:rPr lang="pt-BR">
                  <a:solidFill>
                    <a:srgbClr val="00539D"/>
                  </a:solidFill>
                  <a:sym typeface="Symbol" pitchFamily="-97" charset="2"/>
                </a:rPr>
                <a:t>C.</a:t>
              </a:r>
              <a:r>
                <a:rPr lang="pt-BR">
                  <a:solidFill>
                    <a:schemeClr val="tx1"/>
                  </a:solidFill>
                  <a:sym typeface="Symbol" pitchFamily="-97" charset="2"/>
                </a:rPr>
                <a:t>		</a:t>
              </a:r>
              <a:r>
                <a:rPr lang="pt-BR">
                  <a:solidFill>
                    <a:srgbClr val="00539D"/>
                  </a:solidFill>
                  <a:sym typeface="Symbol" pitchFamily="-97" charset="2"/>
                </a:rPr>
                <a:t>D.</a:t>
              </a:r>
              <a:endParaRPr lang="pt-BR">
                <a:solidFill>
                  <a:schemeClr val="tx1"/>
                </a:solidFill>
                <a:sym typeface="Symbol" pitchFamily="-97" charset="2"/>
              </a:endParaRPr>
            </a:p>
          </p:txBody>
        </p:sp>
        <p:pic>
          <p:nvPicPr>
            <p:cNvPr id="196631" name="Picture 23" descr="5m_11_3H"/>
            <p:cNvPicPr>
              <a:picLocks noChangeAspect="1" noChangeArrowheads="1"/>
            </p:cNvPicPr>
            <p:nvPr/>
          </p:nvPicPr>
          <p:blipFill>
            <a:blip r:embed="rId9"/>
            <a:srcRect/>
            <a:stretch>
              <a:fillRect/>
            </a:stretch>
          </p:blipFill>
          <p:spPr bwMode="auto">
            <a:xfrm>
              <a:off x="2665" y="2976"/>
              <a:ext cx="963" cy="975"/>
            </a:xfrm>
            <a:prstGeom prst="rect">
              <a:avLst/>
            </a:prstGeom>
            <a:noFill/>
          </p:spPr>
        </p:pic>
        <p:pic>
          <p:nvPicPr>
            <p:cNvPr id="196632" name="Picture 24" descr="5m_11_3E"/>
            <p:cNvPicPr>
              <a:picLocks noChangeAspect="1" noChangeArrowheads="1"/>
            </p:cNvPicPr>
            <p:nvPr/>
          </p:nvPicPr>
          <p:blipFill>
            <a:blip r:embed="rId10"/>
            <a:srcRect/>
            <a:stretch>
              <a:fillRect/>
            </a:stretch>
          </p:blipFill>
          <p:spPr bwMode="auto">
            <a:xfrm>
              <a:off x="942" y="1673"/>
              <a:ext cx="963" cy="975"/>
            </a:xfrm>
            <a:prstGeom prst="rect">
              <a:avLst/>
            </a:prstGeom>
            <a:noFill/>
          </p:spPr>
        </p:pic>
        <p:pic>
          <p:nvPicPr>
            <p:cNvPr id="196633" name="Picture 25" descr="5m_11_3F"/>
            <p:cNvPicPr>
              <a:picLocks noChangeAspect="1" noChangeArrowheads="1"/>
            </p:cNvPicPr>
            <p:nvPr/>
          </p:nvPicPr>
          <p:blipFill>
            <a:blip r:embed="rId11"/>
            <a:srcRect/>
            <a:stretch>
              <a:fillRect/>
            </a:stretch>
          </p:blipFill>
          <p:spPr bwMode="auto">
            <a:xfrm>
              <a:off x="2665" y="1673"/>
              <a:ext cx="963" cy="975"/>
            </a:xfrm>
            <a:prstGeom prst="rect">
              <a:avLst/>
            </a:prstGeom>
            <a:noFill/>
          </p:spPr>
        </p:pic>
        <p:pic>
          <p:nvPicPr>
            <p:cNvPr id="196634" name="Picture 26" descr="5m_11_3G"/>
            <p:cNvPicPr>
              <a:picLocks noChangeAspect="1" noChangeArrowheads="1"/>
            </p:cNvPicPr>
            <p:nvPr/>
          </p:nvPicPr>
          <p:blipFill>
            <a:blip r:embed="rId12"/>
            <a:srcRect/>
            <a:stretch>
              <a:fillRect/>
            </a:stretch>
          </p:blipFill>
          <p:spPr bwMode="auto">
            <a:xfrm>
              <a:off x="942" y="2976"/>
              <a:ext cx="963" cy="975"/>
            </a:xfrm>
            <a:prstGeom prst="rect">
              <a:avLst/>
            </a:prstGeom>
            <a:noFill/>
          </p:spPr>
        </p:pic>
      </p:grpSp>
      <p:sp>
        <p:nvSpPr>
          <p:cNvPr id="15" name="Action Button: Forward or Next 14">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7" descr="Example5"/>
          <p:cNvPicPr>
            <a:picLocks noChangeAspect="1" noChangeArrowheads="1"/>
          </p:cNvPicPr>
          <p:nvPr/>
        </p:nvPicPr>
        <p:blipFill>
          <a:blip r:embed="rId13"/>
          <a:srcRect/>
          <a:stretch>
            <a:fillRect/>
          </a:stretch>
        </p:blipFill>
        <p:spPr bwMode="auto">
          <a:xfrm>
            <a:off x="420688" y="1676400"/>
            <a:ext cx="457200" cy="457200"/>
          </a:xfrm>
          <a:prstGeom prst="rect">
            <a:avLst/>
          </a:prstGeom>
          <a:noFill/>
        </p:spPr>
      </p:pic>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96615"/>
                                        </p:tgtEl>
                                        <p:attrNameLst>
                                          <p:attrName>style.visibility</p:attrName>
                                        </p:attrNameLst>
                                      </p:cBhvr>
                                      <p:to>
                                        <p:strVal val="visible"/>
                                      </p:to>
                                    </p:set>
                                    <p:animEffect transition="in" filter="wipe(left)">
                                      <p:cBhvr>
                                        <p:cTn id="10" dur="500"/>
                                        <p:tgtEl>
                                          <p:spTgt spid="196615"/>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96613"/>
                                        </p:tgtEl>
                                        <p:attrNameLst>
                                          <p:attrName>style.visibility</p:attrName>
                                        </p:attrNameLst>
                                      </p:cBhvr>
                                      <p:to>
                                        <p:strVal val="visible"/>
                                      </p:to>
                                    </p:set>
                                    <p:animEffect transition="in" filter="box(in)">
                                      <p:cBhvr>
                                        <p:cTn id="19" dur="500"/>
                                        <p:tgtEl>
                                          <p:spTgt spid="196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3" grpId="0" animBg="1"/>
      <p:bldP spid="196615" grpId="0" autoUpdateAnimBg="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0659" name="Picture 3" descr="Vocab Head"/>
          <p:cNvPicPr>
            <a:picLocks noChangeAspect="1" noChangeArrowheads="1"/>
          </p:cNvPicPr>
          <p:nvPr/>
        </p:nvPicPr>
        <p:blipFill>
          <a:blip r:embed="rId4"/>
          <a:srcRect/>
          <a:stretch>
            <a:fillRect/>
          </a:stretch>
        </p:blipFill>
        <p:spPr bwMode="auto">
          <a:xfrm>
            <a:off x="1104900" y="3008313"/>
            <a:ext cx="3529013" cy="511175"/>
          </a:xfrm>
          <a:prstGeom prst="rect">
            <a:avLst/>
          </a:prstGeom>
          <a:noFill/>
        </p:spPr>
      </p:pic>
      <p:sp>
        <p:nvSpPr>
          <p:cNvPr id="70660" name="Rectangle 4"/>
          <p:cNvSpPr>
            <a:spLocks noChangeArrowheads="1"/>
          </p:cNvSpPr>
          <p:nvPr/>
        </p:nvSpPr>
        <p:spPr bwMode="auto">
          <a:xfrm>
            <a:off x="1057275" y="3654425"/>
            <a:ext cx="38195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dirty="0">
                <a:solidFill>
                  <a:srgbClr val="000000"/>
                </a:solidFill>
              </a:rPr>
              <a:t>slope</a:t>
            </a:r>
            <a:endParaRPr lang="en-US" b="0" dirty="0">
              <a:solidFill>
                <a:srgbClr val="000000"/>
              </a:solidFill>
            </a:endParaRPr>
          </a:p>
        </p:txBody>
      </p:sp>
      <p:pic>
        <p:nvPicPr>
          <p:cNvPr id="70661" name="Picture 5" descr="Main Idea Head2"/>
          <p:cNvPicPr>
            <a:picLocks noChangeAspect="1" noChangeArrowheads="1"/>
          </p:cNvPicPr>
          <p:nvPr/>
        </p:nvPicPr>
        <p:blipFill>
          <a:blip r:embed="rId5"/>
          <a:srcRect/>
          <a:stretch>
            <a:fillRect/>
          </a:stretch>
        </p:blipFill>
        <p:spPr bwMode="auto">
          <a:xfrm>
            <a:off x="1100138" y="842963"/>
            <a:ext cx="3529012" cy="511175"/>
          </a:xfrm>
          <a:prstGeom prst="rect">
            <a:avLst/>
          </a:prstGeom>
          <a:noFill/>
        </p:spPr>
      </p:pic>
      <p:sp>
        <p:nvSpPr>
          <p:cNvPr id="70662" name="Rectangle 6"/>
          <p:cNvSpPr>
            <a:spLocks noChangeArrowheads="1"/>
          </p:cNvSpPr>
          <p:nvPr/>
        </p:nvSpPr>
        <p:spPr bwMode="auto">
          <a:xfrm>
            <a:off x="1057275" y="4583668"/>
            <a:ext cx="3895725" cy="461665"/>
          </a:xfrm>
          <a:prstGeom prst="rect">
            <a:avLst/>
          </a:prstGeom>
          <a:noFill/>
          <a:ln w="9525">
            <a:noFill/>
            <a:miter lim="800000"/>
            <a:headEnd/>
            <a:tailEnd/>
          </a:ln>
          <a:effectLst/>
        </p:spPr>
        <p:txBody>
          <a:bodyPr>
            <a:prstTxWarp prst="textNoShape">
              <a:avLst/>
            </a:prstTxWarp>
            <a:spAutoFit/>
          </a:bodyPr>
          <a:lstStyle/>
          <a:p>
            <a:pPr marL="342900" indent="-341313" algn="l">
              <a:buFontTx/>
              <a:buChar char="•"/>
            </a:pPr>
            <a:r>
              <a:rPr lang="en-US" sz="2400" b="0" dirty="0" smtClean="0">
                <a:solidFill>
                  <a:srgbClr val="000000"/>
                </a:solidFill>
              </a:rPr>
              <a:t>rise</a:t>
            </a:r>
            <a:endParaRPr lang="en-US" b="0" dirty="0">
              <a:solidFill>
                <a:srgbClr val="000000"/>
              </a:solidFill>
            </a:endParaRPr>
          </a:p>
        </p:txBody>
      </p:sp>
      <p:sp>
        <p:nvSpPr>
          <p:cNvPr id="70663" name="Rectangle 7"/>
          <p:cNvSpPr>
            <a:spLocks noChangeArrowheads="1"/>
          </p:cNvSpPr>
          <p:nvPr/>
        </p:nvSpPr>
        <p:spPr bwMode="auto">
          <a:xfrm>
            <a:off x="1057275" y="1500188"/>
            <a:ext cx="7553325" cy="461665"/>
          </a:xfrm>
          <a:prstGeom prst="rect">
            <a:avLst/>
          </a:prstGeom>
          <a:noFill/>
          <a:ln w="9525">
            <a:noFill/>
            <a:miter lim="800000"/>
            <a:headEnd/>
            <a:tailEnd/>
          </a:ln>
          <a:effectLst/>
        </p:spPr>
        <p:txBody>
          <a:bodyPr>
            <a:prstTxWarp prst="textNoShape">
              <a:avLst/>
            </a:prstTxWarp>
            <a:spAutoFit/>
          </a:bodyPr>
          <a:lstStyle/>
          <a:p>
            <a:pPr marL="342900" indent="-342900" algn="l">
              <a:buFontTx/>
              <a:buChar char="•"/>
            </a:pPr>
            <a:r>
              <a:rPr lang="en-US" sz="2400" b="0" dirty="0">
                <a:solidFill>
                  <a:srgbClr val="000000"/>
                </a:solidFill>
              </a:rPr>
              <a:t>Find the slope of a line</a:t>
            </a:r>
            <a:r>
              <a:rPr lang="en-US" b="0" dirty="0">
                <a:solidFill>
                  <a:srgbClr val="000000"/>
                </a:solidFill>
              </a:rPr>
              <a:t>.</a:t>
            </a:r>
          </a:p>
        </p:txBody>
      </p:sp>
      <p:pic>
        <p:nvPicPr>
          <p:cNvPr id="70668" name="Picture 12" descr="LH_9-3"/>
          <p:cNvPicPr>
            <a:picLocks noChangeAspect="1" noChangeArrowheads="1"/>
          </p:cNvPicPr>
          <p:nvPr/>
        </p:nvPicPr>
        <p:blipFill>
          <a:blip r:embed="rId6"/>
          <a:srcRect/>
          <a:stretch>
            <a:fillRect/>
          </a:stretch>
        </p:blipFill>
        <p:spPr bwMode="hidden">
          <a:xfrm>
            <a:off x="0" y="0"/>
            <a:ext cx="9144000" cy="731838"/>
          </a:xfrm>
          <a:prstGeom prst="rect">
            <a:avLst/>
          </a:prstGeom>
          <a:noFill/>
        </p:spPr>
      </p:pic>
      <p:sp>
        <p:nvSpPr>
          <p:cNvPr id="11" name="Action Button: Forward or Next 10">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57275" y="5421868"/>
            <a:ext cx="941283" cy="461665"/>
          </a:xfrm>
          <a:prstGeom prst="rect">
            <a:avLst/>
          </a:prstGeom>
        </p:spPr>
        <p:txBody>
          <a:bodyPr wrap="none">
            <a:spAutoFit/>
          </a:bodyPr>
          <a:lstStyle/>
          <a:p>
            <a:pPr marL="342900" indent="-341313">
              <a:buFontTx/>
              <a:buChar char="•"/>
            </a:pPr>
            <a:r>
              <a:rPr lang="en-US" sz="2400" dirty="0" smtClean="0">
                <a:solidFill>
                  <a:srgbClr val="000000"/>
                </a:solidFill>
              </a:rPr>
              <a:t>run</a:t>
            </a:r>
            <a:endParaRPr lang="en-US" dirty="0">
              <a:solidFill>
                <a:srgbClr val="000000"/>
              </a:solidFill>
            </a:endParaRP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661"/>
                                        </p:tgtEl>
                                        <p:attrNameLst>
                                          <p:attrName>style.visibility</p:attrName>
                                        </p:attrNameLst>
                                      </p:cBhvr>
                                      <p:to>
                                        <p:strVal val="visible"/>
                                      </p:to>
                                    </p:set>
                                    <p:animEffect transition="in" filter="wipe(left)">
                                      <p:cBhvr>
                                        <p:cTn id="7" dur="500"/>
                                        <p:tgtEl>
                                          <p:spTgt spid="706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0663">
                                            <p:txEl>
                                              <p:pRg st="0" end="0"/>
                                            </p:txEl>
                                          </p:spTgt>
                                        </p:tgtEl>
                                        <p:attrNameLst>
                                          <p:attrName>style.visibility</p:attrName>
                                        </p:attrNameLst>
                                      </p:cBhvr>
                                      <p:to>
                                        <p:strVal val="visible"/>
                                      </p:to>
                                    </p:set>
                                    <p:animEffect transition="in" filter="wipe(left)">
                                      <p:cBhvr>
                                        <p:cTn id="11" dur="500"/>
                                        <p:tgtEl>
                                          <p:spTgt spid="7066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0659"/>
                                        </p:tgtEl>
                                        <p:attrNameLst>
                                          <p:attrName>style.visibility</p:attrName>
                                        </p:attrNameLst>
                                      </p:cBhvr>
                                      <p:to>
                                        <p:strVal val="visible"/>
                                      </p:to>
                                    </p:set>
                                    <p:animEffect transition="in" filter="wipe(left)">
                                      <p:cBhvr>
                                        <p:cTn id="16" dur="500"/>
                                        <p:tgtEl>
                                          <p:spTgt spid="7065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0660"/>
                                        </p:tgtEl>
                                        <p:attrNameLst>
                                          <p:attrName>style.visibility</p:attrName>
                                        </p:attrNameLst>
                                      </p:cBhvr>
                                      <p:to>
                                        <p:strVal val="visible"/>
                                      </p:to>
                                    </p:set>
                                    <p:animEffect transition="in" filter="wipe(left)">
                                      <p:cBhvr>
                                        <p:cTn id="21" dur="500"/>
                                        <p:tgtEl>
                                          <p:spTgt spid="7066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0662">
                                            <p:txEl>
                                              <p:pRg st="0" end="0"/>
                                            </p:txEl>
                                          </p:spTgt>
                                        </p:tgtEl>
                                        <p:attrNameLst>
                                          <p:attrName>style.visibility</p:attrName>
                                        </p:attrNameLst>
                                      </p:cBhvr>
                                      <p:to>
                                        <p:strVal val="visible"/>
                                      </p:to>
                                    </p:set>
                                    <p:animEffect transition="in" filter="wipe(left)">
                                      <p:cBhvr>
                                        <p:cTn id="26" dur="500"/>
                                        <p:tgtEl>
                                          <p:spTgt spid="706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autoUpdateAnimBg="0"/>
      <p:bldP spid="70662" grpId="0" build="p" autoUpdateAnimBg="0"/>
      <p:bldP spid="70663" grpId="0" build="p" autoUpdateAnimBg="0" advAuto="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7" name="Picture 7" descr="LH_9-3"/>
          <p:cNvPicPr>
            <a:picLocks noChangeAspect="1" noChangeArrowheads="1"/>
          </p:cNvPicPr>
          <p:nvPr/>
        </p:nvPicPr>
        <p:blipFill>
          <a:blip r:embed="rId4"/>
          <a:srcRect/>
          <a:stretch>
            <a:fillRect/>
          </a:stretch>
        </p:blipFill>
        <p:spPr bwMode="hidden">
          <a:xfrm>
            <a:off x="0" y="0"/>
            <a:ext cx="9144000" cy="731838"/>
          </a:xfrm>
          <a:prstGeom prst="rect">
            <a:avLst/>
          </a:prstGeom>
          <a:noFill/>
        </p:spPr>
      </p:pic>
      <p:pic>
        <p:nvPicPr>
          <p:cNvPr id="71688" name="Picture 8" descr="CA STDS ICON"/>
          <p:cNvPicPr>
            <a:picLocks noChangeAspect="1" noChangeArrowheads="1"/>
          </p:cNvPicPr>
          <p:nvPr/>
        </p:nvPicPr>
        <p:blipFill>
          <a:blip r:embed="rId5"/>
          <a:srcRect/>
          <a:stretch>
            <a:fillRect/>
          </a:stretch>
        </p:blipFill>
        <p:spPr bwMode="auto">
          <a:xfrm>
            <a:off x="1147763" y="765175"/>
            <a:ext cx="4378325" cy="695325"/>
          </a:xfrm>
          <a:prstGeom prst="rect">
            <a:avLst/>
          </a:prstGeom>
          <a:noFill/>
        </p:spPr>
      </p:pic>
      <p:grpSp>
        <p:nvGrpSpPr>
          <p:cNvPr id="2" name="Group 11"/>
          <p:cNvGrpSpPr>
            <a:grpSpLocks/>
          </p:cNvGrpSpPr>
          <p:nvPr/>
        </p:nvGrpSpPr>
        <p:grpSpPr bwMode="auto">
          <a:xfrm>
            <a:off x="1057275" y="2135187"/>
            <a:ext cx="7934325" cy="3046413"/>
            <a:chOff x="666" y="947"/>
            <a:chExt cx="4998" cy="1919"/>
          </a:xfrm>
        </p:grpSpPr>
        <p:sp>
          <p:nvSpPr>
            <p:cNvPr id="71684" name="Rectangle 4"/>
            <p:cNvSpPr>
              <a:spLocks noChangeArrowheads="1"/>
            </p:cNvSpPr>
            <p:nvPr/>
          </p:nvSpPr>
          <p:spPr bwMode="auto">
            <a:xfrm>
              <a:off x="666" y="947"/>
              <a:ext cx="4998" cy="1919"/>
            </a:xfrm>
            <a:prstGeom prst="rect">
              <a:avLst/>
            </a:prstGeom>
            <a:noFill/>
            <a:ln w="9525">
              <a:noFill/>
              <a:miter lim="800000"/>
              <a:headEnd/>
              <a:tailEnd/>
            </a:ln>
            <a:effectLst/>
          </p:spPr>
          <p:txBody>
            <a:bodyPr wrap="square">
              <a:prstTxWarp prst="textNoShape">
                <a:avLst/>
              </a:prstTxWarp>
              <a:spAutoFit/>
            </a:bodyPr>
            <a:lstStyle/>
            <a:p>
              <a:pPr algn="l">
                <a:tabLst>
                  <a:tab pos="914400" algn="l"/>
                </a:tabLst>
              </a:pPr>
              <a:r>
                <a:rPr lang="en-US" dirty="0"/>
                <a:t>	</a:t>
              </a:r>
              <a:r>
                <a:rPr lang="en-US" sz="3200" dirty="0"/>
                <a:t>Standard 7AF3.3  </a:t>
              </a:r>
              <a:r>
                <a:rPr lang="en-US" sz="3200" b="1" dirty="0">
                  <a:solidFill>
                    <a:srgbClr val="0000FF"/>
                  </a:solidFill>
                </a:rPr>
                <a:t>Graph linear functions, noting that the vertical change (change in </a:t>
              </a:r>
              <a:r>
                <a:rPr lang="en-US" sz="3200" b="1" i="1" dirty="0" err="1">
                  <a:solidFill>
                    <a:srgbClr val="0000FF"/>
                  </a:solidFill>
                </a:rPr>
                <a:t>y</a:t>
              </a:r>
              <a:r>
                <a:rPr lang="en-US" sz="3200" b="1" dirty="0">
                  <a:solidFill>
                    <a:srgbClr val="0000FF"/>
                  </a:solidFill>
                </a:rPr>
                <a:t>-value) per unit of horizontal change (change in </a:t>
              </a:r>
              <a:r>
                <a:rPr lang="en-US" sz="3200" b="1" i="1" dirty="0" err="1">
                  <a:solidFill>
                    <a:srgbClr val="0000FF"/>
                  </a:solidFill>
                </a:rPr>
                <a:t>x</a:t>
              </a:r>
              <a:r>
                <a:rPr lang="en-US" sz="3200" b="1" dirty="0">
                  <a:solidFill>
                    <a:srgbClr val="0000FF"/>
                  </a:solidFill>
                </a:rPr>
                <a:t>-value) is always the same and know that the ratio (“rise over run”) is called the slope of a graph.</a:t>
              </a:r>
              <a:endParaRPr lang="en-US" b="1" dirty="0">
                <a:solidFill>
                  <a:srgbClr val="0000FF"/>
                </a:solidFill>
              </a:endParaRPr>
            </a:p>
          </p:txBody>
        </p:sp>
        <p:pic>
          <p:nvPicPr>
            <p:cNvPr id="71690" name="Picture 10" descr="key"/>
            <p:cNvPicPr>
              <a:picLocks noChangeAspect="1" noChangeArrowheads="1"/>
            </p:cNvPicPr>
            <p:nvPr/>
          </p:nvPicPr>
          <p:blipFill>
            <a:blip r:embed="rId6"/>
            <a:srcRect/>
            <a:stretch>
              <a:fillRect/>
            </a:stretch>
          </p:blipFill>
          <p:spPr bwMode="auto">
            <a:xfrm>
              <a:off x="714" y="1057"/>
              <a:ext cx="541" cy="225"/>
            </a:xfrm>
            <a:prstGeom prst="rect">
              <a:avLst/>
            </a:prstGeom>
            <a:noFill/>
          </p:spPr>
        </p:pic>
      </p:grpSp>
      <p:sp>
        <p:nvSpPr>
          <p:cNvPr id="10" name="Action Button: Forward or Next 9">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2707" name="Picture 3" descr="Example1"/>
          <p:cNvPicPr>
            <a:picLocks noChangeAspect="1" noChangeArrowheads="1"/>
          </p:cNvPicPr>
          <p:nvPr/>
        </p:nvPicPr>
        <p:blipFill>
          <a:blip r:embed="rId4"/>
          <a:srcRect/>
          <a:stretch>
            <a:fillRect/>
          </a:stretch>
        </p:blipFill>
        <p:spPr bwMode="auto">
          <a:xfrm>
            <a:off x="420688" y="1495425"/>
            <a:ext cx="457200" cy="457200"/>
          </a:xfrm>
          <a:prstGeom prst="rect">
            <a:avLst/>
          </a:prstGeom>
          <a:noFill/>
        </p:spPr>
      </p:pic>
      <p:sp>
        <p:nvSpPr>
          <p:cNvPr id="72710" name="Rectangle 6"/>
          <p:cNvSpPr>
            <a:spLocks noChangeArrowheads="1"/>
          </p:cNvSpPr>
          <p:nvPr/>
        </p:nvSpPr>
        <p:spPr bwMode="auto">
          <a:xfrm>
            <a:off x="876300" y="1503363"/>
            <a:ext cx="7705725" cy="1200328"/>
          </a:xfrm>
          <a:prstGeom prst="rect">
            <a:avLst/>
          </a:prstGeom>
          <a:noFill/>
          <a:ln w="9525">
            <a:noFill/>
            <a:miter lim="800000"/>
            <a:headEnd/>
            <a:tailEnd/>
          </a:ln>
          <a:effectLst/>
        </p:spPr>
        <p:txBody>
          <a:bodyPr>
            <a:prstTxWarp prst="textNoShape">
              <a:avLst/>
            </a:prstTxWarp>
            <a:spAutoFit/>
          </a:bodyPr>
          <a:lstStyle/>
          <a:p>
            <a:pPr algn="l"/>
            <a:r>
              <a:rPr lang="en-US" sz="2400" b="1" dirty="0"/>
              <a:t>ACCESS RAMPS</a:t>
            </a:r>
            <a:r>
              <a:rPr lang="en-US" sz="2400" b="1" dirty="0">
                <a:solidFill>
                  <a:srgbClr val="000000"/>
                </a:solidFill>
              </a:rPr>
              <a:t>  </a:t>
            </a:r>
            <a:r>
              <a:rPr lang="en-US" sz="2400" b="1" dirty="0">
                <a:solidFill>
                  <a:srgbClr val="0000FF"/>
                </a:solidFill>
              </a:rPr>
              <a:t>The access ramp from the sidewalk to the door of a hotel rises 8 inches for every horizontal change of 96 inches. What is the slope of the access ramp?</a:t>
            </a:r>
            <a:endParaRPr lang="en-US" sz="2400" b="1" i="1" dirty="0">
              <a:solidFill>
                <a:srgbClr val="0000FF"/>
              </a:solidFill>
            </a:endParaRPr>
          </a:p>
        </p:txBody>
      </p:sp>
      <p:sp>
        <p:nvSpPr>
          <p:cNvPr id="72713" name="Rectangle 9"/>
          <p:cNvSpPr>
            <a:spLocks noChangeArrowheads="1"/>
          </p:cNvSpPr>
          <p:nvPr/>
        </p:nvSpPr>
        <p:spPr bwMode="auto">
          <a:xfrm>
            <a:off x="533400" y="6042025"/>
            <a:ext cx="8229600" cy="400110"/>
          </a:xfrm>
          <a:prstGeom prst="rect">
            <a:avLst/>
          </a:prstGeom>
          <a:noFill/>
          <a:ln w="9525">
            <a:noFill/>
            <a:miter lim="800000"/>
            <a:headEnd/>
            <a:tailEnd/>
          </a:ln>
          <a:effectLst/>
        </p:spPr>
        <p:txBody>
          <a:bodyPr>
            <a:prstTxWarp prst="textNoShape">
              <a:avLst/>
            </a:prstTxWarp>
            <a:spAutoFit/>
          </a:bodyPr>
          <a:lstStyle/>
          <a:p>
            <a:pPr marL="1712913" indent="-1368425" algn="l">
              <a:spcAft>
                <a:spcPct val="0"/>
              </a:spcAft>
              <a:buClr>
                <a:srgbClr val="FFFFFF"/>
              </a:buClr>
              <a:tabLst>
                <a:tab pos="1943100" algn="l"/>
              </a:tabLst>
            </a:pPr>
            <a:r>
              <a:rPr lang="en-US" sz="2000" b="1" dirty="0">
                <a:solidFill>
                  <a:srgbClr val="0000FF"/>
                </a:solidFill>
              </a:rPr>
              <a:t>Answer: 	</a:t>
            </a:r>
          </a:p>
        </p:txBody>
      </p:sp>
      <p:pic>
        <p:nvPicPr>
          <p:cNvPr id="72716" name="Picture 12" descr="RealWorldExample"/>
          <p:cNvPicPr>
            <a:picLocks noChangeAspect="1" noChangeArrowheads="1"/>
          </p:cNvPicPr>
          <p:nvPr/>
        </p:nvPicPr>
        <p:blipFill>
          <a:blip r:embed="rId5"/>
          <a:srcRect/>
          <a:stretch>
            <a:fillRect/>
          </a:stretch>
        </p:blipFill>
        <p:spPr bwMode="auto">
          <a:xfrm>
            <a:off x="381000" y="684213"/>
            <a:ext cx="3667125" cy="563562"/>
          </a:xfrm>
          <a:prstGeom prst="rect">
            <a:avLst/>
          </a:prstGeom>
          <a:noFill/>
        </p:spPr>
      </p:pic>
      <p:pic>
        <p:nvPicPr>
          <p:cNvPr id="72721" name="Picture 17" descr="m3_275"/>
          <p:cNvPicPr>
            <a:picLocks noChangeAspect="1" noChangeArrowheads="1"/>
          </p:cNvPicPr>
          <p:nvPr/>
        </p:nvPicPr>
        <p:blipFill>
          <a:blip r:embed="rId6"/>
          <a:srcRect l="13824" t="41003" r="10236" b="46179"/>
          <a:stretch>
            <a:fillRect/>
          </a:stretch>
        </p:blipFill>
        <p:spPr bwMode="auto">
          <a:xfrm>
            <a:off x="2268538" y="5805487"/>
            <a:ext cx="5005387" cy="900113"/>
          </a:xfrm>
          <a:prstGeom prst="rect">
            <a:avLst/>
          </a:prstGeom>
          <a:noFill/>
        </p:spPr>
      </p:pic>
      <p:pic>
        <p:nvPicPr>
          <p:cNvPr id="72722" name="Picture 18" descr="m3_275"/>
          <p:cNvPicPr>
            <a:picLocks noChangeAspect="1" noChangeArrowheads="1"/>
          </p:cNvPicPr>
          <p:nvPr/>
        </p:nvPicPr>
        <p:blipFill>
          <a:blip r:embed="rId6"/>
          <a:srcRect t="23576" r="43016" b="65144"/>
          <a:stretch>
            <a:fillRect/>
          </a:stretch>
        </p:blipFill>
        <p:spPr bwMode="auto">
          <a:xfrm>
            <a:off x="1068388" y="4922837"/>
            <a:ext cx="3756025" cy="792163"/>
          </a:xfrm>
          <a:prstGeom prst="rect">
            <a:avLst/>
          </a:prstGeom>
          <a:noFill/>
        </p:spPr>
      </p:pic>
      <p:pic>
        <p:nvPicPr>
          <p:cNvPr id="72723" name="Picture 19" descr="m3_275"/>
          <p:cNvPicPr>
            <a:picLocks noChangeAspect="1" noChangeArrowheads="1"/>
          </p:cNvPicPr>
          <p:nvPr/>
        </p:nvPicPr>
        <p:blipFill>
          <a:blip r:embed="rId6"/>
          <a:srcRect t="12297" b="76424"/>
          <a:stretch>
            <a:fillRect/>
          </a:stretch>
        </p:blipFill>
        <p:spPr bwMode="auto">
          <a:xfrm>
            <a:off x="1068388" y="3932238"/>
            <a:ext cx="6591300" cy="792162"/>
          </a:xfrm>
          <a:prstGeom prst="rect">
            <a:avLst/>
          </a:prstGeom>
          <a:noFill/>
        </p:spPr>
      </p:pic>
      <p:pic>
        <p:nvPicPr>
          <p:cNvPr id="72724" name="Picture 20" descr="m3_275"/>
          <p:cNvPicPr>
            <a:picLocks noChangeAspect="1" noChangeArrowheads="1"/>
          </p:cNvPicPr>
          <p:nvPr/>
        </p:nvPicPr>
        <p:blipFill>
          <a:blip r:embed="rId6"/>
          <a:srcRect r="27191" b="87703"/>
          <a:stretch>
            <a:fillRect/>
          </a:stretch>
        </p:blipFill>
        <p:spPr bwMode="auto">
          <a:xfrm>
            <a:off x="1068388" y="2925763"/>
            <a:ext cx="4799012" cy="863600"/>
          </a:xfrm>
          <a:prstGeom prst="rect">
            <a:avLst/>
          </a:prstGeom>
          <a:noFill/>
        </p:spPr>
      </p:pic>
      <p:pic>
        <p:nvPicPr>
          <p:cNvPr id="72725" name="Picture 21" descr="LH_9-3"/>
          <p:cNvPicPr>
            <a:picLocks noChangeAspect="1" noChangeArrowheads="1"/>
          </p:cNvPicPr>
          <p:nvPr/>
        </p:nvPicPr>
        <p:blipFill>
          <a:blip r:embed="rId7"/>
          <a:srcRect/>
          <a:stretch>
            <a:fillRect/>
          </a:stretch>
        </p:blipFill>
        <p:spPr bwMode="hidden">
          <a:xfrm>
            <a:off x="0" y="0"/>
            <a:ext cx="9144000" cy="731838"/>
          </a:xfrm>
          <a:prstGeom prst="rect">
            <a:avLst/>
          </a:prstGeom>
          <a:noFill/>
        </p:spPr>
      </p:pic>
      <p:sp>
        <p:nvSpPr>
          <p:cNvPr id="14" name="Action Button: Forward or Next 13">
            <a:hlinkClick r:id="" action="ppaction://hlinkshowjump?jump=nextslide" highlightClick="1"/>
          </p:cNvPr>
          <p:cNvSpPr/>
          <p:nvPr/>
        </p:nvSpPr>
        <p:spPr>
          <a:xfrm>
            <a:off x="8582025" y="6400800"/>
            <a:ext cx="561975" cy="457200"/>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8016217" y="6400800"/>
            <a:ext cx="561975" cy="457200"/>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716"/>
                                        </p:tgtEl>
                                        <p:attrNameLst>
                                          <p:attrName>style.visibility</p:attrName>
                                        </p:attrNameLst>
                                      </p:cBhvr>
                                      <p:to>
                                        <p:strVal val="visible"/>
                                      </p:to>
                                    </p:set>
                                    <p:animEffect transition="in" filter="wipe(left)">
                                      <p:cBhvr>
                                        <p:cTn id="7" dur="500"/>
                                        <p:tgtEl>
                                          <p:spTgt spid="7271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72707"/>
                                        </p:tgtEl>
                                        <p:attrNameLst>
                                          <p:attrName>style.visibility</p:attrName>
                                        </p:attrNameLst>
                                      </p:cBhvr>
                                      <p:to>
                                        <p:strVal val="visible"/>
                                      </p:to>
                                    </p:set>
                                    <p:animEffect transition="in" filter="box(out)">
                                      <p:cBhvr>
                                        <p:cTn id="11" dur="500"/>
                                        <p:tgtEl>
                                          <p:spTgt spid="7270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2710">
                                            <p:txEl>
                                              <p:pRg st="0" end="0"/>
                                            </p:txEl>
                                          </p:spTgt>
                                        </p:tgtEl>
                                        <p:attrNameLst>
                                          <p:attrName>style.visibility</p:attrName>
                                        </p:attrNameLst>
                                      </p:cBhvr>
                                      <p:to>
                                        <p:strVal val="visible"/>
                                      </p:to>
                                    </p:set>
                                    <p:animEffect transition="in" filter="wipe(left)">
                                      <p:cBhvr>
                                        <p:cTn id="15" dur="500"/>
                                        <p:tgtEl>
                                          <p:spTgt spid="7271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2724"/>
                                        </p:tgtEl>
                                        <p:attrNameLst>
                                          <p:attrName>style.visibility</p:attrName>
                                        </p:attrNameLst>
                                      </p:cBhvr>
                                      <p:to>
                                        <p:strVal val="visible"/>
                                      </p:to>
                                    </p:set>
                                    <p:animEffect transition="in" filter="wipe(left)">
                                      <p:cBhvr>
                                        <p:cTn id="20" dur="500"/>
                                        <p:tgtEl>
                                          <p:spTgt spid="727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2723"/>
                                        </p:tgtEl>
                                        <p:attrNameLst>
                                          <p:attrName>style.visibility</p:attrName>
                                        </p:attrNameLst>
                                      </p:cBhvr>
                                      <p:to>
                                        <p:strVal val="visible"/>
                                      </p:to>
                                    </p:set>
                                    <p:animEffect transition="in" filter="wipe(left)">
                                      <p:cBhvr>
                                        <p:cTn id="25" dur="500"/>
                                        <p:tgtEl>
                                          <p:spTgt spid="727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2722"/>
                                        </p:tgtEl>
                                        <p:attrNameLst>
                                          <p:attrName>style.visibility</p:attrName>
                                        </p:attrNameLst>
                                      </p:cBhvr>
                                      <p:to>
                                        <p:strVal val="visible"/>
                                      </p:to>
                                    </p:set>
                                    <p:animEffect transition="in" filter="wipe(left)">
                                      <p:cBhvr>
                                        <p:cTn id="30" dur="500"/>
                                        <p:tgtEl>
                                          <p:spTgt spid="7272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2713">
                                            <p:txEl>
                                              <p:pRg st="0" end="0"/>
                                            </p:txEl>
                                          </p:spTgt>
                                        </p:tgtEl>
                                        <p:attrNameLst>
                                          <p:attrName>style.visibility</p:attrName>
                                        </p:attrNameLst>
                                      </p:cBhvr>
                                      <p:to>
                                        <p:strVal val="visible"/>
                                      </p:to>
                                    </p:set>
                                    <p:animEffect transition="in" filter="wipe(left)">
                                      <p:cBhvr>
                                        <p:cTn id="35" dur="500"/>
                                        <p:tgtEl>
                                          <p:spTgt spid="72713">
                                            <p:txEl>
                                              <p:pRg st="0" end="0"/>
                                            </p:txEl>
                                          </p:spTgt>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72721"/>
                                        </p:tgtEl>
                                        <p:attrNameLst>
                                          <p:attrName>style.visibility</p:attrName>
                                        </p:attrNameLst>
                                      </p:cBhvr>
                                      <p:to>
                                        <p:strVal val="visible"/>
                                      </p:to>
                                    </p:set>
                                    <p:animEffect transition="in" filter="wipe(left)">
                                      <p:cBhvr>
                                        <p:cTn id="39" dur="500"/>
                                        <p:tgtEl>
                                          <p:spTgt spid="72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0" grpId="0" build="p" autoUpdateAnimBg="0" advAuto="0"/>
      <p:bldP spid="72713" grpId="0" build="p" autoUpdateAnimBg="0"/>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10"/>
  <p:tag name="SLIDEGUID" val="6BACFD19D21549239654BDB860F66EFB"/>
  <p:tag name="TOTALRESPONSES" val="5"/>
  <p:tag name="SLICED" val="False"/>
  <p:tag name="RESPONSES" val="NA,1,5,4;4;4;1;2;"/>
  <p:tag name="CHARTSTRINGSTD" val="1 1 0 3"/>
  <p:tag name="CHARTSTRINGREV" val="3 0 1 1"/>
  <p:tag name="CHARTSTRINGSTDPER" val="0.2 0.2 0 0.6"/>
  <p:tag name="CHARTSTRINGREVPER" val="0.6 0 0.2 0.2"/>
  <p:tag name="ANSWERSALIAS" val="A¤B¤C¤D"/>
  <p:tag name="RESPONSESGATHERED" val="False"/>
  <p:tag name="QUESTIONTEXT" val="Which of the following is a graph of the function y = x – 2? "/>
  <p:tag name="QUESTIONALIAS" val="Which of the following is a graph of the function y = x – 2? "/>
  <p:tag name="ANIMREMOVED" val="False"/>
</p:tagLst>
</file>

<file path=ppt/tags/tag1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1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10"/>
  <p:tag name="SLIDEGUID" val="96C0C37A5F2542E485E033A6EA8CB8D6"/>
  <p:tag name="TOTALRESPONSES" val="5"/>
  <p:tag name="SLICED" val="False"/>
  <p:tag name="RESPONSES" val="NA,1,5,1;3;4;2;3;"/>
  <p:tag name="CHARTSTRINGSTD" val="1 1 2 1"/>
  <p:tag name="CHARTSTRINGREV" val="1 2 1 1"/>
  <p:tag name="CHARTSTRINGSTDPER" val="0.2 0.2 0.4 0.2"/>
  <p:tag name="CHARTSTRINGREVPER" val="0.2 0.4 0.2 0.2"/>
  <p:tag name="ANSWERSALIAS" val="A¤B¤C¤D"/>
  <p:tag name="RESPONSESGATHERED" val="False"/>
  <p:tag name="QUESTIONTEXT" val="Which of the following is a graph of the function y = 4x?"/>
  <p:tag name="QUESTIONALIAS" val="Which of the following is a graph of the function y = 4x?"/>
  <p:tag name="ANIMREMOVED" val="False"/>
</p:tagLst>
</file>

<file path=ppt/tags/tag1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1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1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1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8"/>
  <p:tag name="SLIDEGUID" val="8DC237A25B424C7A8865C92408657EBE"/>
  <p:tag name="TOTALRESPONSES" val="5"/>
  <p:tag name="SLICED" val="False"/>
  <p:tag name="RESPONSES" val="NA,1,5,4;3;4;4;2;"/>
  <p:tag name="CHARTSTRINGSTD" val="0 1 1 3"/>
  <p:tag name="CHARTSTRINGREV" val="3 1 1 0"/>
  <p:tag name="CHARTSTRINGSTDPER" val="0 0.2 0.2 0.6"/>
  <p:tag name="CHARTSTRINGREVPER" val="0.6 0.2 0.2 0"/>
  <p:tag name="ANSWERSALIAS" val="A¤B¤C¤D"/>
  <p:tag name="RESPONSESGATHERED" val="False"/>
  <p:tag name="QUESTIONTEXT" val="Solve the inequality –2x ≤ 5. Then check your solution."/>
  <p:tag name="QUESTIONALIAS" val="Solve the inequality –2x ≤ 5. Then check your solution."/>
  <p:tag name="ANIMREMOVED" val="False"/>
</p:tagLst>
</file>

<file path=ppt/tags/tag2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2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3"/>
  <p:tag name="SLIDEGUID" val="EF639359F44E4FA1A5DB566983E80AA3"/>
  <p:tag name="ANSWERSALIAS" val="A|smicln|B|smicln|C|smicln|D"/>
  <p:tag name="RESPONSESGATHERED" val="False"/>
  <p:tag name="QUESTIONTEXT" val="ACCESS RAMPS  The access ramp from the sidewalk to the door of an office building rises 14 inches for every horizontal change of 210 inches. What is the slope of the access ramp?"/>
  <p:tag name="QUESTIONALIAS" val="ACCESS RAMPS  The access ramp from the sidewalk to the door of an office building rises 14 inches for every horizontal change of 210 inches. What is the slope of the access ramp?"/>
  <p:tag name="ANIMREMOVED" val="False"/>
</p:tagLst>
</file>

<file path=ppt/tags/tag2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0"/>
  <p:tag name="FONTSIZE" val="20"/>
  <p:tag name="BULLETTYPE" val="ppBulletAlphaUCPeriod"/>
  <p:tag name="ANSWERTEXT" val="A&#10;B&#10;C&#10;D"/>
  <p:tag name="OLDNUMANSWERS" val="4"/>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3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73C8CB726CE24B27A68D0E8CA7E9B806"/>
  <p:tag name="SLIDETYPE" val="Q"/>
  <p:tag name="DEMOGRAPHIC" val="False"/>
  <p:tag name="TEAMASSIGN" val="False"/>
  <p:tag name="SPEEDSCORING" val="False"/>
  <p:tag name="CORRECTPOINTVALUE" val="100"/>
  <p:tag name="INCORRECTPOINTVALUE" val="0"/>
  <p:tag name="ZEROBASED" val="False"/>
  <p:tag name="DELIMITERS" val="3.1"/>
  <p:tag name="SLIDEORDER" val="3"/>
  <p:tag name="SLIDEGUID" val="262A54B734C9441090194240808D9F0A"/>
  <p:tag name="ANSWERSALIAS" val="A|smicln|B|smicln|C|smicln|D"/>
  <p:tag name="RESPONSESGATHERED" val="False"/>
  <p:tag name="QUESTIONTEXT" val="Find the slope of the line. "/>
  <p:tag name="QUESTIONALIAS" val="Find the slope of the line. "/>
  <p:tag name="ANIMREMOVED" val="False"/>
</p:tagLst>
</file>

<file path=ppt/tags/tag3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10"/>
  <p:tag name="FONTSIZE" val="20"/>
  <p:tag name="BULLETTYPE" val="ppBulletArabicPeriod"/>
  <p:tag name="ANSWERTEXT" val="A&#10;B&#10;C&#10;D"/>
  <p:tag name="OLDNUMANSWERS" val="4"/>
</p:tagLst>
</file>

<file path=ppt/tags/tag3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DEMOGRAPHIC" val="False"/>
  <p:tag name="TEAMASSIGN" val="False"/>
  <p:tag name="SPEEDSCORING" val="False"/>
  <p:tag name="CORRECTPOINTVALUE" val="100"/>
  <p:tag name="INCORRECTPOINTVALUE" val="0"/>
  <p:tag name="ZEROBASED" val="False"/>
  <p:tag name="DELIMITERS" val="3.1"/>
  <p:tag name="SLIDEORDER" val="3"/>
  <p:tag name="RESPONSESGATHERED" val="False"/>
  <p:tag name="QUESTIONALIAS" val="Lesson 3 CYP3"/>
  <p:tag name="ANSWERSALIAS" val="A. AnsA¤B. AnsB¤C. AnsC¤D. AnsD"/>
</p:tagLst>
</file>

<file path=ppt/tags/tag3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6"/>
  <p:tag name="SLIDEGUID" val="B16CCBC7CDC94DCE863584F1FB02688D"/>
  <p:tag name="ANSWERSALIAS" val="A¤B¤C¤D"/>
  <p:tag name="RESPONSESGATHERED" val="False"/>
  <p:tag name="QUESTIONTEXT" val="Find the slope of the line that passes through A(4, 3) and B(1, 0)."/>
  <p:tag name="QUESTIONALIAS" val="Find the slope of the line that passes through A(4, 3) and B(1, 0)."/>
  <p:tag name="ANIMREMOVED" val="False"/>
</p:tagLst>
</file>

<file path=ppt/tags/tag3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3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3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7"/>
  <p:tag name="SLIDEGUID" val="C64EE7444D534632BE76A130CF535578"/>
  <p:tag name="ANSWERSALIAS" val="A¤B¤C¤D"/>
  <p:tag name="RESPONSESGATHERED" val="False"/>
  <p:tag name="QUESTIONTEXT" val="Find the slope of the line that passes through X(–3, 3) and Y(1, 0)."/>
  <p:tag name="QUESTIONALIAS" val="Find the slope of the line that passes through X(–3, 3) and Y(1, 0)."/>
  <p:tag name="ANIMREMOVED" val="False"/>
</p:tagLst>
</file>

<file path=ppt/tags/tag3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0.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4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LIMITERS" val="3.1"/>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F29F049DD2CB444584BFA2AA51C6DFF7"/>
  <p:tag name="SLIDETYPE" val="Q"/>
  <p:tag name="DEMOGRAPHIC" val="False"/>
  <p:tag name="TEAMASSIGN" val="False"/>
  <p:tag name="SPEEDSCORING" val="False"/>
  <p:tag name="CORRECTPOINTVALUE" val="100"/>
  <p:tag name="INCORRECTPOINTVALUE" val="0"/>
  <p:tag name="ZEROBASED" val="False"/>
  <p:tag name="DELIMITERS" val="3.1"/>
  <p:tag name="SLIDEORDER" val="9"/>
  <p:tag name="SLIDEGUID" val="97C8E7F91DEC43379EFCC0DE853D4DB4"/>
  <p:tag name="TOTALRESPONSES" val="5"/>
  <p:tag name="SLICED" val="False"/>
  <p:tag name="RESPONSES" val="NA,1,5,3;1;1;1;3;"/>
  <p:tag name="CHARTSTRINGSTD" val="3 0 2 0"/>
  <p:tag name="CHARTSTRINGREV" val="0 2 0 3"/>
  <p:tag name="CHARTSTRINGSTDPER" val="0.6 0 0.4 0"/>
  <p:tag name="CHARTSTRINGREVPER" val="0 0.4 0 0.6"/>
  <p:tag name="ANSWERSALIAS" val="A¤B¤C¤D"/>
  <p:tag name="RESPONSESGATHERED" val="False"/>
  <p:tag name="QUESTIONTEXT" val="The perimeter of a square with side length x is no less than 36 inches. Which inequality represents all possible values for x? "/>
  <p:tag name="QUESTIONALIAS" val="The perimeter of a square with side length x is no less than 36 inches. Which inequality represents all possible values for x? "/>
  <p:tag name="ANIMREMOVED" val="False"/>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rabicPeriod"/>
  <p:tag name="ANSWERTEXT" val="A&#10;B&#10;C&#10;D"/>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EXTLENGTH" val="37"/>
  <p:tag name="FONTSIZE" val="24"/>
  <p:tag name="BULLETTYPE" val="ppBulletAlphaUCPeriod"/>
  <p:tag name="ANSWERTEXT" val="b = 11 &#10;b = –37&#10;b = –11&#10;b = 37"/>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LIDEID" val="59BE0101329C4F169ED1183E60B3EF18"/>
  <p:tag name="SLIDETYPE" val="Q"/>
  <p:tag name="DEMOGRAPHIC" val="False"/>
  <p:tag name="TEAMASSIGN" val="False"/>
  <p:tag name="SPEEDSCORING" val="False"/>
  <p:tag name="CORRECTPOINTVALUE" val="100"/>
  <p:tag name="INCORRECTPOINTVALUE" val="0"/>
  <p:tag name="ZEROBASED" val="False"/>
  <p:tag name="DELIMITERS" val="3.1"/>
  <p:tag name="CHARTLABELS" val="0"/>
  <p:tag name="SLIDEORDER" val="9"/>
  <p:tag name="SLIDEGUID" val="03C7BF46B71240A58889BE6389BF7D47"/>
  <p:tag name="TOTALRESPONSES" val="5"/>
  <p:tag name="SLICED" val="False"/>
  <p:tag name="RESPONSES" val="NA,1,5,2;3;4;4;1;"/>
  <p:tag name="CHARTSTRINGSTD" val="1 1 1 2"/>
  <p:tag name="CHARTSTRINGREV" val="2 1 1 1"/>
  <p:tag name="CHARTSTRINGSTDPER" val="0.2 0.2 0.2 0.4"/>
  <p:tag name="CHARTSTRINGREVPER" val="0.4 0.2 0.2 0.2"/>
  <p:tag name="ANSWERSALIAS" val="A¤B¤C¤D"/>
  <p:tag name="RESPONSESGATHERED" val="False"/>
  <p:tag name="QUESTIONTEXT" val="Find f(3) if f(x) = x + 12. "/>
  <p:tag name="QUESTIONALIAS" val="Find f(3) if f(x) = x + 12. "/>
  <p:tag name="ANIMREMOVED" val="False"/>
</p:tagLst>
</file>

<file path=ppt/tags/tag9.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OLDNUMANSWERS" val="4"/>
  <p:tag name="TEXTLENGTH" val="10"/>
  <p:tag name="FONTSIZE" val="20"/>
  <p:tag name="BULLETTYPE" val="ppBulletAlphaUCPeriod"/>
  <p:tag name="ANSWERTEXT" val="A&#10;B&#10;C&#10;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482</TotalTime>
  <Words>991</Words>
  <Application>Microsoft Macintosh PowerPoint</Application>
  <PresentationFormat>On-screen Show (4:3)</PresentationFormat>
  <Paragraphs>205</Paragraphs>
  <Slides>25</Slides>
  <Notes>23</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Office Theme</vt:lpstr>
      <vt:lpstr>Splash Screen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EUSD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MI/Vocab</dc:title>
  <dc:creator>Michael Mitchell</dc:creator>
  <cp:lastModifiedBy>MMitchell</cp:lastModifiedBy>
  <cp:revision>39</cp:revision>
  <dcterms:created xsi:type="dcterms:W3CDTF">2010-02-01T18:40:19Z</dcterms:created>
  <dcterms:modified xsi:type="dcterms:W3CDTF">2010-02-01T22:56:10Z</dcterms:modified>
</cp:coreProperties>
</file>