
<file path=[Content_Types].xml><?xml version="1.0" encoding="utf-8"?>
<Types xmlns="http://schemas.openxmlformats.org/package/2006/content-types"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tags/tag4.xml" ContentType="application/vnd.openxmlformats-officedocument.presentationml.tags+xml"/>
  <Override PartName="/ppt/tags/tag23.xml" ContentType="application/vnd.openxmlformats-officedocument.presentationml.tags+xml"/>
  <Override PartName="/ppt/slides/slide15.xml" ContentType="application/vnd.openxmlformats-officedocument.presentationml.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tags/tag39.xml" ContentType="application/vnd.openxmlformats-officedocument.presentationml.tags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slideLayouts/slideLayout2.xml" ContentType="application/vnd.openxmlformats-officedocument.presentationml.slideLayout+xml"/>
  <Default Extension="jpeg" ContentType="image/jpeg"/>
  <Override PartName="/ppt/slides/slide12.xml" ContentType="application/vnd.openxmlformats-officedocument.presentationml.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tags/tag8.xml" ContentType="application/vnd.openxmlformats-officedocument.presentationml.tags+xml"/>
  <Override PartName="/ppt/tags/tag27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tags/tag2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tags/tag17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36.xml" ContentType="application/vnd.openxmlformats-officedocument.presentationml.tags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29.xml" ContentType="application/vnd.openxmlformats-officedocument.presentationml.tags+xml"/>
  <Override PartName="/ppt/presProps.xml" ContentType="application/vnd.openxmlformats-officedocument.presentationml.presProp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5.xml" ContentType="application/vnd.openxmlformats-officedocument.presentationml.tags+xml"/>
  <Override PartName="/ppt/slides/slide21.xml" ContentType="application/vnd.openxmlformats-officedocument.presentationml.slide+xml"/>
  <Override PartName="/ppt/tags/tag24.xml" ContentType="application/vnd.openxmlformats-officedocument.presentationml.tags+xml"/>
  <Override PartName="/ppt/slides/slide16.xml" ContentType="application/vnd.openxmlformats-officedocument.presentationml.slide+xml"/>
  <Override PartName="/ppt/tags/tag19.xml" ContentType="application/vnd.openxmlformats-officedocument.presentationml.tags+xml"/>
  <Override PartName="/ppt/slides/slide1.xml" ContentType="application/vnd.openxmlformats-officedocument.presentationml.slide+xml"/>
  <Override PartName="/ppt/tags/tag38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slides/slide11.xml" ContentType="application/vnd.openxmlformats-officedocument.presentationml.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tags/tag7.xml" ContentType="application/vnd.openxmlformats-officedocument.presentationml.tags+xml"/>
  <Override PartName="/ppt/slideLayouts/slideLayout8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.xml" ContentType="application/vnd.openxmlformats-officedocument.presentationml.tags+xml"/>
  <Override PartName="/ppt/slides/slide13.xml" ContentType="application/vnd.openxmlformats-officedocument.presentationml.slide+xml"/>
  <Override PartName="/ppt/tags/tag16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9.xml" ContentType="application/vnd.openxmlformats-officedocument.presentationml.tags+xml"/>
  <Override PartName="/ppt/tags/tag28.xml" ContentType="application/vnd.openxmlformats-officedocument.presentationml.tags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4"/>
  </p:notesMasterIdLst>
  <p:sldIdLst>
    <p:sldId id="274" r:id="rId2"/>
    <p:sldId id="282" r:id="rId3"/>
    <p:sldId id="277" r:id="rId4"/>
    <p:sldId id="278" r:id="rId5"/>
    <p:sldId id="279" r:id="rId6"/>
    <p:sldId id="280" r:id="rId7"/>
    <p:sldId id="281" r:id="rId8"/>
    <p:sldId id="258" r:id="rId9"/>
    <p:sldId id="259" r:id="rId10"/>
    <p:sldId id="283" r:id="rId11"/>
    <p:sldId id="260" r:id="rId12"/>
    <p:sldId id="262" r:id="rId13"/>
    <p:sldId id="263" r:id="rId14"/>
    <p:sldId id="264" r:id="rId15"/>
    <p:sldId id="265" r:id="rId16"/>
    <p:sldId id="267" r:id="rId17"/>
    <p:sldId id="269" r:id="rId18"/>
    <p:sldId id="261" r:id="rId19"/>
    <p:sldId id="266" r:id="rId20"/>
    <p:sldId id="268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 snapToObjects="1" showGuides="1">
      <p:cViewPr varScale="1">
        <p:scale>
          <a:sx n="122" d="100"/>
          <a:sy n="122" d="100"/>
        </p:scale>
        <p:origin x="-4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7BCF3-AAD1-D54F-A84B-5E6DD24F7039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FE339-3708-ED40-A743-81B605535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B1A03-9C40-AA4A-857C-5DA0C05437C7}" type="slidenum">
              <a:rPr lang="en-US"/>
              <a:pPr/>
              <a:t>11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43CA6-6378-134B-8410-9E5A9185438F}" type="slidenum">
              <a:rPr lang="en-US"/>
              <a:pPr/>
              <a:t>12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F7D3B-0574-3442-83DC-9FF0F2D4075E}" type="slidenum">
              <a:rPr lang="en-US"/>
              <a:pPr/>
              <a:t>13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560ED-C9A8-AD4A-8D4D-46015460C495}" type="slidenum">
              <a:rPr lang="en-US"/>
              <a:pPr/>
              <a:t>14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5C763-B11F-4342-BE3E-A2C4C8E98897}" type="slidenum">
              <a:rPr lang="en-US"/>
              <a:pPr/>
              <a:t>15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BC9FD-A036-3948-8E54-C5EDB74084C9}" type="slidenum">
              <a:rPr lang="en-US"/>
              <a:pPr/>
              <a:t>16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D7F76-496D-EA43-8AE3-D133997F57C0}" type="slidenum">
              <a:rPr lang="en-US"/>
              <a:pPr/>
              <a:t>17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6D592-6C69-9542-9739-BD81397C3DE3}" type="slidenum">
              <a:rPr lang="en-US"/>
              <a:pPr/>
              <a:t>18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596AB-5D3F-C24A-A9B0-564C4E6E3509}" type="slidenum">
              <a:rPr lang="en-US"/>
              <a:pPr/>
              <a:t>19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6B0B3-2970-FF48-B296-0559DBC57EA2}" type="slidenum">
              <a:rPr lang="en-US"/>
              <a:pPr/>
              <a:t>20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0D9A7-7E97-A242-84A2-E8F35A4E0AE8}" type="slidenum">
              <a:rPr lang="en-US"/>
              <a:pPr/>
              <a:t>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FB2CD-78C8-EB45-BB38-87D4936993AD}" type="slidenum">
              <a:rPr lang="en-US"/>
              <a:pPr/>
              <a:t>21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266D9-DA19-4244-A86F-787204F56C51}" type="slidenum">
              <a:rPr lang="en-US"/>
              <a:pPr/>
              <a:t>22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8ABE1-1193-3346-A35E-0318E2483B43}" type="slidenum">
              <a:rPr lang="en-US"/>
              <a:pPr/>
              <a:t>3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F8252-F09D-C846-9AFC-FBC560890D13}" type="slidenum">
              <a:rPr lang="en-US"/>
              <a:pPr/>
              <a:t>4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1CBB14-DC43-BA4A-8798-79CFFF787926}" type="slidenum">
              <a:rPr lang="en-US"/>
              <a:pPr/>
              <a:t>5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B569C-621E-4D48-B6A6-4FD65E696532}" type="slidenum">
              <a:rPr lang="en-US"/>
              <a:pPr/>
              <a:t>6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1C4EC-0F7B-AE41-8CC8-BA08CA7028CD}" type="slidenum">
              <a:rPr lang="en-US"/>
              <a:pPr/>
              <a:t>7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46244-242B-F54A-AFE6-18FB4051B350}" type="slidenum">
              <a:rPr lang="en-US"/>
              <a:pPr/>
              <a:t>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8D942-1A14-B545-9390-F917EBCE54EA}" type="slidenum">
              <a:rPr lang="en-US"/>
              <a:pPr/>
              <a:t>9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66AA-E8DC-DC4F-9D2F-FBD0097C6F20}" type="datetimeFigureOut">
              <a:rPr lang="en-US" smtClean="0"/>
              <a:pPr/>
              <a:t>3/3/09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30482-D333-7442-B956-5DCA19FB8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16.jpeg"/><Relationship Id="rId8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jpeg"/><Relationship Id="rId5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3.jpeg"/><Relationship Id="rId5" Type="http://schemas.openxmlformats.org/officeDocument/2006/relationships/image" Target="../media/image19.jpeg"/><Relationship Id="rId6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3.jpeg"/><Relationship Id="rId5" Type="http://schemas.openxmlformats.org/officeDocument/2006/relationships/image" Target="../media/image19.jpeg"/><Relationship Id="rId6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3.jpeg"/><Relationship Id="rId5" Type="http://schemas.openxmlformats.org/officeDocument/2006/relationships/image" Target="../media/image19.jpeg"/><Relationship Id="rId6" Type="http://schemas.openxmlformats.org/officeDocument/2006/relationships/image" Target="../media/image24.png"/><Relationship Id="rId7" Type="http://schemas.openxmlformats.org/officeDocument/2006/relationships/image" Target="../media/image16.jpeg"/><Relationship Id="rId8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30.jpeg"/><Relationship Id="rId5" Type="http://schemas.openxmlformats.org/officeDocument/2006/relationships/image" Target="../media/image26.jpeg"/><Relationship Id="rId6" Type="http://schemas.openxmlformats.org/officeDocument/2006/relationships/image" Target="../media/image31.jpeg"/><Relationship Id="rId7" Type="http://schemas.openxmlformats.org/officeDocument/2006/relationships/image" Target="../media/image16.jpe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7.xml"/><Relationship Id="rId6" Type="http://schemas.openxmlformats.org/officeDocument/2006/relationships/image" Target="../media/image34.jpeg"/><Relationship Id="rId7" Type="http://schemas.openxmlformats.org/officeDocument/2006/relationships/image" Target="../media/image11.jpeg"/><Relationship Id="rId8" Type="http://schemas.openxmlformats.org/officeDocument/2006/relationships/image" Target="../media/image35.jpe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34.jpeg"/><Relationship Id="rId7" Type="http://schemas.openxmlformats.org/officeDocument/2006/relationships/image" Target="../media/image23.jpeg"/><Relationship Id="rId8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7.jpeg"/><Relationship Id="rId7" Type="http://schemas.openxmlformats.org/officeDocument/2006/relationships/image" Target="../media/image34.jpeg"/><Relationship Id="rId8" Type="http://schemas.openxmlformats.org/officeDocument/2006/relationships/image" Target="../media/image36.jpeg"/><Relationship Id="rId9" Type="http://schemas.openxmlformats.org/officeDocument/2006/relationships/image" Target="../media/image37.png"/><Relationship Id="rId10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34.jpeg"/><Relationship Id="rId7" Type="http://schemas.openxmlformats.org/officeDocument/2006/relationships/image" Target="../media/image38.jpeg"/><Relationship Id="rId8" Type="http://schemas.openxmlformats.org/officeDocument/2006/relationships/image" Target="../media/image39.png"/><Relationship Id="rId9" Type="http://schemas.openxmlformats.org/officeDocument/2006/relationships/image" Target="../media/image30.jpeg"/><Relationship Id="rId10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slide" Target="slide9.xml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1.jpeg"/><Relationship Id="rId9" Type="http://schemas.openxmlformats.org/officeDocument/2006/relationships/image" Target="../media/image4.jpeg"/><Relationship Id="rId1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9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9-4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Mathematica5"/>
                <a:cs typeface="Mathematica5"/>
              </a:rPr>
              <a:t>These are special coordinates:</a:t>
            </a:r>
            <a:endParaRPr lang="en-US" sz="4000" dirty="0">
              <a:latin typeface="Mathematica5"/>
              <a:cs typeface="Mathematica5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93280" y="838200"/>
            <a:ext cx="1219200" cy="1676400"/>
            <a:chOff x="3200400" y="1371600"/>
            <a:chExt cx="1219200" cy="1676400"/>
          </a:xfrm>
        </p:grpSpPr>
        <p:grpSp>
          <p:nvGrpSpPr>
            <p:cNvPr id="13" name="Group 12"/>
            <p:cNvGrpSpPr/>
            <p:nvPr/>
          </p:nvGrpSpPr>
          <p:grpSpPr>
            <a:xfrm>
              <a:off x="3200400" y="1371600"/>
              <a:ext cx="1219200" cy="1676400"/>
              <a:chOff x="1143000" y="1372394"/>
              <a:chExt cx="1219200" cy="1676400"/>
            </a:xfrm>
          </p:grpSpPr>
          <p:grpSp>
            <p:nvGrpSpPr>
              <p:cNvPr id="14" name="Group 8"/>
              <p:cNvGrpSpPr/>
              <p:nvPr/>
            </p:nvGrpSpPr>
            <p:grpSpPr>
              <a:xfrm>
                <a:off x="1143000" y="1372394"/>
                <a:ext cx="1219200" cy="1676400"/>
                <a:chOff x="1143000" y="1372394"/>
                <a:chExt cx="1219200" cy="167640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43000" y="1752600"/>
                  <a:ext cx="12192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931890" y="2209800"/>
                  <a:ext cx="16764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1273996" y="1373188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x</a:t>
                </a:r>
                <a:r>
                  <a:rPr lang="en-US" dirty="0" smtClean="0"/>
                  <a:t>     </a:t>
                </a:r>
                <a:r>
                  <a:rPr lang="en-US" dirty="0" err="1" smtClean="0"/>
                  <a:t>y</a:t>
                </a:r>
                <a:endParaRPr lang="en-US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318240" y="1754188"/>
              <a:ext cx="49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</a:p>
            <a:p>
              <a:pPr algn="ctr"/>
              <a:r>
                <a:rPr lang="en-US" dirty="0" smtClean="0"/>
                <a:t>6</a:t>
              </a:r>
            </a:p>
            <a:p>
              <a:pPr algn="ctr"/>
              <a:r>
                <a:rPr lang="en-US" dirty="0" smtClean="0"/>
                <a:t>9</a:t>
              </a:r>
            </a:p>
            <a:p>
              <a:pPr algn="ctr"/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34944" y="1752600"/>
              <a:ext cx="49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9</a:t>
              </a:r>
            </a:p>
            <a:p>
              <a:pPr algn="ctr"/>
              <a:r>
                <a:rPr lang="en-US" dirty="0" smtClean="0"/>
                <a:t>18</a:t>
              </a:r>
            </a:p>
            <a:p>
              <a:pPr algn="ctr"/>
              <a:r>
                <a:rPr lang="en-US" dirty="0" smtClean="0"/>
                <a:t>27</a:t>
              </a:r>
            </a:p>
            <a:p>
              <a:pPr algn="ctr"/>
              <a:r>
                <a:rPr lang="en-US" dirty="0" smtClean="0"/>
                <a:t>36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6530" y="838200"/>
            <a:ext cx="1219200" cy="1859916"/>
            <a:chOff x="5181600" y="1371600"/>
            <a:chExt cx="1219200" cy="1859916"/>
          </a:xfrm>
        </p:grpSpPr>
        <p:grpSp>
          <p:nvGrpSpPr>
            <p:cNvPr id="23" name="Group 22"/>
            <p:cNvGrpSpPr/>
            <p:nvPr/>
          </p:nvGrpSpPr>
          <p:grpSpPr>
            <a:xfrm>
              <a:off x="5181600" y="1371600"/>
              <a:ext cx="1219200" cy="1676400"/>
              <a:chOff x="5181600" y="1371600"/>
              <a:chExt cx="1219200" cy="1676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5181600" y="1751806"/>
                <a:ext cx="121920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970490" y="2209006"/>
                <a:ext cx="1676400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312596" y="1372394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x</a:t>
                </a:r>
                <a:r>
                  <a:rPr lang="en-US" dirty="0" smtClean="0"/>
                  <a:t>     </a:t>
                </a:r>
                <a:r>
                  <a:rPr lang="en-US" dirty="0" err="1" smtClean="0"/>
                  <a:t>y</a:t>
                </a:r>
                <a:endParaRPr lang="en-US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312596" y="1754188"/>
              <a:ext cx="4953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</a:p>
            <a:p>
              <a:pPr algn="ctr"/>
              <a:r>
                <a:rPr lang="en-US" dirty="0" smtClean="0"/>
                <a:t>5</a:t>
              </a:r>
            </a:p>
            <a:p>
              <a:pPr algn="ctr"/>
              <a:r>
                <a:rPr lang="en-US" dirty="0" smtClean="0"/>
                <a:t>12</a:t>
              </a:r>
            </a:p>
            <a:p>
              <a:pPr algn="ctr"/>
              <a:r>
                <a:rPr lang="en-US" dirty="0" smtClean="0"/>
                <a:t>20</a:t>
              </a:r>
            </a:p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29300" y="1752600"/>
              <a:ext cx="571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</a:t>
              </a:r>
            </a:p>
            <a:p>
              <a:pPr algn="ctr"/>
              <a:r>
                <a:rPr lang="en-US" dirty="0" smtClean="0"/>
                <a:t>25</a:t>
              </a:r>
            </a:p>
            <a:p>
              <a:pPr algn="ctr"/>
              <a:r>
                <a:rPr lang="en-US" dirty="0" smtClean="0"/>
                <a:t>60</a:t>
              </a:r>
            </a:p>
            <a:p>
              <a:pPr algn="ctr"/>
              <a:r>
                <a:rPr lang="en-US" dirty="0" smtClean="0"/>
                <a:t>100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0" y="2590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In our last lesson we learned that a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slope is always the rise (</a:t>
            </a:r>
            <a:r>
              <a:rPr lang="en-US" sz="3200" dirty="0" err="1" smtClean="0">
                <a:solidFill>
                  <a:srgbClr val="0000FF"/>
                </a:solidFill>
                <a:latin typeface="Mathematica5"/>
                <a:cs typeface="Mathematica5"/>
              </a:rPr>
              <a:t>y</a:t>
            </a:r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) over run (</a:t>
            </a:r>
            <a:r>
              <a:rPr lang="en-US" sz="3200" dirty="0" err="1" smtClean="0">
                <a:solidFill>
                  <a:srgbClr val="0000FF"/>
                </a:solidFill>
                <a:latin typeface="Mathematica5"/>
                <a:cs typeface="Mathematica5"/>
              </a:rPr>
              <a:t>x</a:t>
            </a:r>
            <a:r>
              <a:rPr lang="en-US" sz="3200" dirty="0" smtClean="0">
                <a:solidFill>
                  <a:srgbClr val="0000FF"/>
                </a:solidFill>
                <a:latin typeface="Mathematica5"/>
                <a:cs typeface="Mathematica5"/>
              </a:rPr>
              <a:t>).</a:t>
            </a:r>
            <a:endParaRPr lang="en-US" sz="3200" dirty="0">
              <a:solidFill>
                <a:srgbClr val="0000FF"/>
              </a:solidFill>
              <a:latin typeface="Mathematica5"/>
              <a:cs typeface="Mathematica5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47800" y="3581400"/>
            <a:ext cx="1731196" cy="830997"/>
            <a:chOff x="1447800" y="5410200"/>
            <a:chExt cx="1731196" cy="830997"/>
          </a:xfrm>
        </p:grpSpPr>
        <p:grpSp>
          <p:nvGrpSpPr>
            <p:cNvPr id="34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4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2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2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26980" y="4350603"/>
            <a:ext cx="1731196" cy="830997"/>
            <a:chOff x="1447800" y="5410200"/>
            <a:chExt cx="1731196" cy="830997"/>
          </a:xfrm>
        </p:grpSpPr>
        <p:grpSp>
          <p:nvGrpSpPr>
            <p:cNvPr id="38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8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4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2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752600" y="838994"/>
            <a:ext cx="1219200" cy="1676400"/>
            <a:chOff x="1752600" y="838994"/>
            <a:chExt cx="1219200" cy="1676400"/>
          </a:xfrm>
        </p:grpSpPr>
        <p:grpSp>
          <p:nvGrpSpPr>
            <p:cNvPr id="12" name="Group 11"/>
            <p:cNvGrpSpPr/>
            <p:nvPr/>
          </p:nvGrpSpPr>
          <p:grpSpPr>
            <a:xfrm>
              <a:off x="1752600" y="838994"/>
              <a:ext cx="1219200" cy="1676400"/>
              <a:chOff x="1143000" y="1372394"/>
              <a:chExt cx="1219200" cy="1676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43000" y="1372394"/>
                <a:ext cx="1219200" cy="1676400"/>
                <a:chOff x="1143000" y="1372394"/>
                <a:chExt cx="1219200" cy="1676400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1143000" y="1752600"/>
                  <a:ext cx="12192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 rot="5400000">
                  <a:off x="931890" y="2209800"/>
                  <a:ext cx="16764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1273996" y="1373188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x</a:t>
                </a:r>
                <a:r>
                  <a:rPr lang="en-US" dirty="0" smtClean="0"/>
                  <a:t>     </a:t>
                </a:r>
                <a:r>
                  <a:rPr lang="en-US" dirty="0" err="1" smtClean="0"/>
                  <a:t>y</a:t>
                </a:r>
                <a:endParaRPr lang="en-US" dirty="0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870440" y="1220788"/>
              <a:ext cx="49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</a:t>
              </a:r>
            </a:p>
            <a:p>
              <a:pPr algn="ctr"/>
              <a:r>
                <a:rPr lang="en-US" dirty="0" smtClean="0"/>
                <a:t>4</a:t>
              </a:r>
            </a:p>
            <a:p>
              <a:pPr algn="ctr"/>
              <a:r>
                <a:rPr lang="en-US" dirty="0" smtClean="0"/>
                <a:t>7</a:t>
              </a:r>
            </a:p>
            <a:p>
              <a:pPr algn="ctr"/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87144" y="1219200"/>
              <a:ext cx="49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</a:t>
              </a:r>
            </a:p>
            <a:p>
              <a:pPr algn="ctr"/>
              <a:r>
                <a:rPr lang="en-US" dirty="0" smtClean="0"/>
                <a:t>8</a:t>
              </a:r>
            </a:p>
            <a:p>
              <a:pPr algn="ctr"/>
              <a:r>
                <a:rPr lang="en-US" dirty="0" smtClean="0"/>
                <a:t>14</a:t>
              </a:r>
            </a:p>
            <a:p>
              <a:pPr algn="ctr"/>
              <a:r>
                <a:rPr lang="en-US" dirty="0" smtClean="0"/>
                <a:t>22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437390" y="5188803"/>
            <a:ext cx="1731196" cy="830997"/>
            <a:chOff x="1447800" y="5410200"/>
            <a:chExt cx="1731196" cy="830997"/>
          </a:xfrm>
        </p:grpSpPr>
        <p:grpSp>
          <p:nvGrpSpPr>
            <p:cNvPr id="45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4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2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2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16570" y="5950803"/>
            <a:ext cx="1731196" cy="830997"/>
            <a:chOff x="1447800" y="5410200"/>
            <a:chExt cx="1731196" cy="830997"/>
          </a:xfrm>
        </p:grpSpPr>
        <p:grpSp>
          <p:nvGrpSpPr>
            <p:cNvPr id="50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8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4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2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12630" y="3581400"/>
            <a:ext cx="1731196" cy="830997"/>
            <a:chOff x="1447800" y="5410200"/>
            <a:chExt cx="1731196" cy="830997"/>
          </a:xfrm>
        </p:grpSpPr>
        <p:grpSp>
          <p:nvGrpSpPr>
            <p:cNvPr id="55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9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3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591810" y="4350603"/>
            <a:ext cx="1731196" cy="830997"/>
            <a:chOff x="1447800" y="5410200"/>
            <a:chExt cx="1731196" cy="830997"/>
          </a:xfrm>
        </p:grpSpPr>
        <p:grpSp>
          <p:nvGrpSpPr>
            <p:cNvPr id="60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18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6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02220" y="5188803"/>
            <a:ext cx="1731196" cy="830997"/>
            <a:chOff x="1447800" y="5410200"/>
            <a:chExt cx="1731196" cy="830997"/>
          </a:xfrm>
        </p:grpSpPr>
        <p:grpSp>
          <p:nvGrpSpPr>
            <p:cNvPr id="65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27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9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81400" y="5950803"/>
            <a:ext cx="1731196" cy="830997"/>
            <a:chOff x="1447800" y="5410200"/>
            <a:chExt cx="1731196" cy="830997"/>
          </a:xfrm>
        </p:grpSpPr>
        <p:grpSp>
          <p:nvGrpSpPr>
            <p:cNvPr id="70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36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12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660204" y="3581400"/>
            <a:ext cx="1731196" cy="830997"/>
            <a:chOff x="1447800" y="5410200"/>
            <a:chExt cx="1731196" cy="830997"/>
          </a:xfrm>
        </p:grpSpPr>
        <p:grpSp>
          <p:nvGrpSpPr>
            <p:cNvPr id="75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5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1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5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639384" y="4350603"/>
            <a:ext cx="1731196" cy="830997"/>
            <a:chOff x="1447800" y="5410200"/>
            <a:chExt cx="1731196" cy="830997"/>
          </a:xfrm>
        </p:grpSpPr>
        <p:grpSp>
          <p:nvGrpSpPr>
            <p:cNvPr id="80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25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5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5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49794" y="5188803"/>
            <a:ext cx="1731196" cy="830997"/>
            <a:chOff x="1447800" y="5410200"/>
            <a:chExt cx="1731196" cy="830997"/>
          </a:xfrm>
        </p:grpSpPr>
        <p:grpSp>
          <p:nvGrpSpPr>
            <p:cNvPr id="85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60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12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5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628974" y="5950803"/>
            <a:ext cx="1731196" cy="830997"/>
            <a:chOff x="1447800" y="5410200"/>
            <a:chExt cx="1731196" cy="830997"/>
          </a:xfrm>
        </p:grpSpPr>
        <p:grpSp>
          <p:nvGrpSpPr>
            <p:cNvPr id="90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100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20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5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sp>
        <p:nvSpPr>
          <p:cNvPr id="98" name="Freeform 97"/>
          <p:cNvSpPr/>
          <p:nvPr/>
        </p:nvSpPr>
        <p:spPr>
          <a:xfrm>
            <a:off x="263724" y="1738575"/>
            <a:ext cx="1370667" cy="3435506"/>
          </a:xfrm>
          <a:custGeom>
            <a:avLst/>
            <a:gdLst>
              <a:gd name="connsiteX0" fmla="*/ 1370667 w 1370667"/>
              <a:gd name="connsiteY0" fmla="*/ 0 h 3435506"/>
              <a:gd name="connsiteX1" fmla="*/ 121451 w 1370667"/>
              <a:gd name="connsiteY1" fmla="*/ 645458 h 3435506"/>
              <a:gd name="connsiteX2" fmla="*/ 641958 w 1370667"/>
              <a:gd name="connsiteY2" fmla="*/ 2529782 h 3435506"/>
              <a:gd name="connsiteX3" fmla="*/ 1089593 w 1370667"/>
              <a:gd name="connsiteY3" fmla="*/ 3435506 h 343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0667" h="3435506">
                <a:moveTo>
                  <a:pt x="1370667" y="0"/>
                </a:moveTo>
                <a:cubicBezTo>
                  <a:pt x="806785" y="111914"/>
                  <a:pt x="242903" y="223828"/>
                  <a:pt x="121451" y="645458"/>
                </a:cubicBezTo>
                <a:cubicBezTo>
                  <a:pt x="0" y="1067088"/>
                  <a:pt x="480601" y="2064774"/>
                  <a:pt x="641958" y="2529782"/>
                </a:cubicBezTo>
                <a:cubicBezTo>
                  <a:pt x="803315" y="2994790"/>
                  <a:pt x="1089593" y="3435506"/>
                  <a:pt x="1089593" y="3435506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 flipH="1">
            <a:off x="7392333" y="1713988"/>
            <a:ext cx="1370667" cy="3435506"/>
          </a:xfrm>
          <a:custGeom>
            <a:avLst/>
            <a:gdLst>
              <a:gd name="connsiteX0" fmla="*/ 1370667 w 1370667"/>
              <a:gd name="connsiteY0" fmla="*/ 0 h 3435506"/>
              <a:gd name="connsiteX1" fmla="*/ 121451 w 1370667"/>
              <a:gd name="connsiteY1" fmla="*/ 645458 h 3435506"/>
              <a:gd name="connsiteX2" fmla="*/ 641958 w 1370667"/>
              <a:gd name="connsiteY2" fmla="*/ 2529782 h 3435506"/>
              <a:gd name="connsiteX3" fmla="*/ 1089593 w 1370667"/>
              <a:gd name="connsiteY3" fmla="*/ 3435506 h 343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0667" h="3435506">
                <a:moveTo>
                  <a:pt x="1370667" y="0"/>
                </a:moveTo>
                <a:cubicBezTo>
                  <a:pt x="806785" y="111914"/>
                  <a:pt x="242903" y="223828"/>
                  <a:pt x="121451" y="645458"/>
                </a:cubicBezTo>
                <a:cubicBezTo>
                  <a:pt x="0" y="1067088"/>
                  <a:pt x="480601" y="2064774"/>
                  <a:pt x="641958" y="2529782"/>
                </a:cubicBezTo>
                <a:cubicBezTo>
                  <a:pt x="803315" y="2994790"/>
                  <a:pt x="1089593" y="3435506"/>
                  <a:pt x="1089593" y="3435506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rot="16200000" flipH="1">
            <a:off x="3931172" y="3179578"/>
            <a:ext cx="11775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447800" y="26449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We call these </a:t>
            </a:r>
            <a:r>
              <a:rPr lang="en-US" sz="4000" i="1" dirty="0" smtClean="0">
                <a:solidFill>
                  <a:srgbClr val="0000FF"/>
                </a:solidFill>
                <a:latin typeface="Book Antiqua"/>
                <a:cs typeface="Book Antiqua"/>
              </a:rPr>
              <a:t>“constant ratios”</a:t>
            </a:r>
            <a:r>
              <a:rPr lang="en-US" sz="4000" dirty="0" smtClean="0">
                <a:solidFill>
                  <a:srgbClr val="0000FF"/>
                </a:solidFill>
              </a:rPr>
              <a:t>.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0" grpId="1"/>
      <p:bldP spid="98" grpId="0" animBg="1"/>
      <p:bldP spid="98" grpId="1" animBg="1"/>
      <p:bldP spid="99" grpId="0" animBg="1"/>
      <p:bldP spid="99" grpId="1" animBg="1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876300" y="1503363"/>
            <a:ext cx="5172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EARNINGS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The amount of money Serena earns at her job varies directly as the number of hours she works. </a:t>
            </a:r>
            <a:r>
              <a:rPr lang="en-US" sz="2000" b="1" u="sng" dirty="0">
                <a:solidFill>
                  <a:srgbClr val="0000FF"/>
                </a:solidFill>
              </a:rPr>
              <a:t>Determine the amount Serena earns per hour. 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533400" y="2971800"/>
            <a:ext cx="54213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000" b="0" dirty="0">
                <a:solidFill>
                  <a:schemeClr val="tx1"/>
                </a:solidFill>
              </a:rPr>
              <a:t>Since the graph of the data forms a line, the rate of change is constant. Use the graph to find the constant ratio</a:t>
            </a:r>
            <a:r>
              <a:rPr lang="en-US" sz="2000" b="0" dirty="0" smtClean="0">
                <a:solidFill>
                  <a:schemeClr val="tx1"/>
                </a:solidFill>
              </a:rPr>
              <a:t>. Pick 2 points and use their coordinates to find the constant ratio.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708150" y="6243935"/>
            <a:ext cx="606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</a:t>
            </a:r>
            <a:r>
              <a:rPr lang="en-US" sz="2400" b="0" dirty="0"/>
              <a:t>	Serena earns $10 per hour. 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Find a Constant Ratio</a:t>
            </a:r>
          </a:p>
        </p:txBody>
      </p:sp>
      <p:pic>
        <p:nvPicPr>
          <p:cNvPr id="93197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93200" name="Picture 16" descr="11-x40"/>
          <p:cNvPicPr>
            <a:picLocks noChangeAspect="1" noChangeArrowheads="1"/>
          </p:cNvPicPr>
          <p:nvPr/>
        </p:nvPicPr>
        <p:blipFill>
          <a:blip r:embed="rId6"/>
          <a:srcRect l="3326" b="4559"/>
          <a:stretch>
            <a:fillRect/>
          </a:stretch>
        </p:blipFill>
        <p:spPr bwMode="auto">
          <a:xfrm>
            <a:off x="6192838" y="713347"/>
            <a:ext cx="2798762" cy="3903104"/>
          </a:xfrm>
          <a:prstGeom prst="rect">
            <a:avLst/>
          </a:prstGeom>
          <a:noFill/>
        </p:spPr>
      </p:pic>
      <p:pic>
        <p:nvPicPr>
          <p:cNvPr id="93204" name="Picture 20" descr="LH_9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33400" y="4967508"/>
            <a:ext cx="8153400" cy="823692"/>
            <a:chOff x="533400" y="4852987"/>
            <a:chExt cx="8153400" cy="823692"/>
          </a:xfrm>
        </p:grpSpPr>
        <p:grpSp>
          <p:nvGrpSpPr>
            <p:cNvPr id="30" name="Group 29"/>
            <p:cNvGrpSpPr/>
            <p:nvPr/>
          </p:nvGrpSpPr>
          <p:grpSpPr>
            <a:xfrm>
              <a:off x="533400" y="4852987"/>
              <a:ext cx="6705600" cy="823692"/>
              <a:chOff x="533400" y="4852987"/>
              <a:chExt cx="6705600" cy="82369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33400" y="4852987"/>
                <a:ext cx="6705600" cy="823692"/>
                <a:chOff x="533400" y="4852987"/>
                <a:chExt cx="6705600" cy="823692"/>
              </a:xfrm>
            </p:grpSpPr>
            <p:grpSp>
              <p:nvGrpSpPr>
                <p:cNvPr id="2" name="Group 19"/>
                <p:cNvGrpSpPr>
                  <a:grpSpLocks/>
                </p:cNvGrpSpPr>
                <p:nvPr/>
              </p:nvGrpSpPr>
              <p:grpSpPr bwMode="auto">
                <a:xfrm>
                  <a:off x="533400" y="4852987"/>
                  <a:ext cx="6064250" cy="785813"/>
                  <a:chOff x="561" y="2958"/>
                  <a:chExt cx="3820" cy="495"/>
                </a:xfrm>
              </p:grpSpPr>
              <p:pic>
                <p:nvPicPr>
                  <p:cNvPr id="93198" name="Picture 14" descr="m3_279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 l="78554"/>
                  <a:stretch>
                    <a:fillRect/>
                  </a:stretch>
                </p:blipFill>
                <p:spPr bwMode="auto">
                  <a:xfrm>
                    <a:off x="3503" y="2958"/>
                    <a:ext cx="878" cy="49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3201" name="Picture 17" descr="m3_279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 r="53761"/>
                  <a:stretch>
                    <a:fillRect/>
                  </a:stretch>
                </p:blipFill>
                <p:spPr bwMode="auto">
                  <a:xfrm>
                    <a:off x="561" y="2958"/>
                    <a:ext cx="1893" cy="495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3202" name="Picture 18" descr="m3_279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 l="51440" r="26674"/>
                  <a:stretch>
                    <a:fillRect/>
                  </a:stretch>
                </p:blipFill>
                <p:spPr bwMode="auto">
                  <a:xfrm>
                    <a:off x="2517" y="2958"/>
                    <a:ext cx="896" cy="495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3124200" y="4852987"/>
                  <a:ext cx="1066800" cy="785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634460" y="4890866"/>
                  <a:ext cx="1066800" cy="785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172200" y="4876690"/>
                  <a:ext cx="1066800" cy="7858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 rot="10800000" flipH="1" flipV="1">
                <a:off x="3155430" y="5245894"/>
                <a:ext cx="946162" cy="1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 flipH="1" flipV="1">
                <a:off x="4692638" y="5247389"/>
                <a:ext cx="946162" cy="1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H="1" flipV="1">
                <a:off x="6140438" y="5247389"/>
                <a:ext cx="946162" cy="1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7010400" y="4996424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ndale Mono"/>
                  <a:cs typeface="Andale Mono"/>
                </a:rPr>
                <a:t>or</a:t>
              </a:r>
              <a:endParaRPr lang="en-US" sz="2400" dirty="0">
                <a:latin typeface="Andale Mono"/>
                <a:cs typeface="Andale Mono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00000" flipH="1" flipV="1">
              <a:off x="7740638" y="5246944"/>
              <a:ext cx="946162" cy="106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310422" y="3907455"/>
            <a:ext cx="3327773" cy="1048003"/>
            <a:chOff x="3310422" y="3907455"/>
            <a:chExt cx="3327773" cy="1048003"/>
          </a:xfrm>
        </p:grpSpPr>
        <p:sp>
          <p:nvSpPr>
            <p:cNvPr id="27" name="Freeform 26"/>
            <p:cNvSpPr/>
            <p:nvPr/>
          </p:nvSpPr>
          <p:spPr>
            <a:xfrm>
              <a:off x="3310422" y="3907455"/>
              <a:ext cx="2496697" cy="912665"/>
            </a:xfrm>
            <a:custGeom>
              <a:avLst/>
              <a:gdLst>
                <a:gd name="connsiteX0" fmla="*/ 593378 w 2496697"/>
                <a:gd name="connsiteY0" fmla="*/ 17351 h 912665"/>
                <a:gd name="connsiteX1" fmla="*/ 593378 w 2496697"/>
                <a:gd name="connsiteY1" fmla="*/ 79815 h 912665"/>
                <a:gd name="connsiteX2" fmla="*/ 2258999 w 2496697"/>
                <a:gd name="connsiteY2" fmla="*/ 79815 h 912665"/>
                <a:gd name="connsiteX3" fmla="*/ 2019566 w 2496697"/>
                <a:gd name="connsiteY3" fmla="*/ 558704 h 912665"/>
                <a:gd name="connsiteX4" fmla="*/ 322714 w 2496697"/>
                <a:gd name="connsiteY4" fmla="*/ 589936 h 912665"/>
                <a:gd name="connsiteX5" fmla="*/ 83281 w 2496697"/>
                <a:gd name="connsiteY5" fmla="*/ 912665 h 91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6697" h="912665">
                  <a:moveTo>
                    <a:pt x="593378" y="17351"/>
                  </a:moveTo>
                  <a:cubicBezTo>
                    <a:pt x="454576" y="43377"/>
                    <a:pt x="315775" y="69404"/>
                    <a:pt x="593378" y="79815"/>
                  </a:cubicBezTo>
                  <a:cubicBezTo>
                    <a:pt x="870981" y="90226"/>
                    <a:pt x="2021301" y="0"/>
                    <a:pt x="2258999" y="79815"/>
                  </a:cubicBezTo>
                  <a:cubicBezTo>
                    <a:pt x="2496697" y="159630"/>
                    <a:pt x="2342280" y="473684"/>
                    <a:pt x="2019566" y="558704"/>
                  </a:cubicBezTo>
                  <a:cubicBezTo>
                    <a:pt x="1696852" y="643724"/>
                    <a:pt x="645428" y="530943"/>
                    <a:pt x="322714" y="589936"/>
                  </a:cubicBezTo>
                  <a:cubicBezTo>
                    <a:pt x="0" y="648929"/>
                    <a:pt x="41640" y="780797"/>
                    <a:pt x="83281" y="912665"/>
                  </a:cubicBezTo>
                </a:path>
              </a:pathLst>
            </a:cu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09326" y="4112197"/>
              <a:ext cx="1028869" cy="843261"/>
            </a:xfrm>
            <a:custGeom>
              <a:avLst/>
              <a:gdLst>
                <a:gd name="connsiteX0" fmla="*/ 64196 w 1028869"/>
                <a:gd name="connsiteY0" fmla="*/ 0 h 843261"/>
                <a:gd name="connsiteX1" fmla="*/ 137067 w 1028869"/>
                <a:gd name="connsiteY1" fmla="*/ 478889 h 843261"/>
                <a:gd name="connsiteX2" fmla="*/ 886597 w 1028869"/>
                <a:gd name="connsiteY2" fmla="*/ 645459 h 843261"/>
                <a:gd name="connsiteX3" fmla="*/ 990698 w 1028869"/>
                <a:gd name="connsiteY3" fmla="*/ 843261 h 84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869" h="843261">
                  <a:moveTo>
                    <a:pt x="64196" y="0"/>
                  </a:moveTo>
                  <a:cubicBezTo>
                    <a:pt x="32098" y="185656"/>
                    <a:pt x="0" y="371313"/>
                    <a:pt x="137067" y="478889"/>
                  </a:cubicBezTo>
                  <a:cubicBezTo>
                    <a:pt x="274134" y="586465"/>
                    <a:pt x="744325" y="584730"/>
                    <a:pt x="886597" y="645459"/>
                  </a:cubicBezTo>
                  <a:cubicBezTo>
                    <a:pt x="1028869" y="706188"/>
                    <a:pt x="990698" y="843261"/>
                    <a:pt x="990698" y="843261"/>
                  </a:cubicBezTo>
                </a:path>
              </a:pathLst>
            </a:cu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124200" y="4871649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thematica5"/>
                <a:cs typeface="Mathematica5"/>
              </a:rPr>
              <a:t>40</a:t>
            </a:r>
          </a:p>
          <a:p>
            <a:pPr algn="ctr"/>
            <a:r>
              <a:rPr lang="en-US" sz="2800" dirty="0" smtClean="0">
                <a:latin typeface="Mathematica5"/>
                <a:cs typeface="Mathematica5"/>
              </a:rPr>
              <a:t>4</a:t>
            </a:r>
            <a:endParaRPr lang="en-US" sz="2800" dirty="0">
              <a:latin typeface="Mathematica5"/>
              <a:cs typeface="Mathematica5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6000" y="48768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thematica5"/>
                <a:cs typeface="Mathematica5"/>
              </a:rPr>
              <a:t>120</a:t>
            </a:r>
          </a:p>
          <a:p>
            <a:pPr algn="ctr"/>
            <a:r>
              <a:rPr lang="en-US" sz="2800" dirty="0" smtClean="0">
                <a:latin typeface="Mathematica5"/>
                <a:cs typeface="Mathematica5"/>
              </a:rPr>
              <a:t>12</a:t>
            </a:r>
            <a:endParaRPr lang="en-US" sz="2800" dirty="0">
              <a:latin typeface="Mathematica5"/>
              <a:cs typeface="Mathematica5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0600" y="4474978"/>
            <a:ext cx="106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Book Antiqua"/>
                <a:cs typeface="Book Antiqua"/>
              </a:rPr>
              <a:t>x</a:t>
            </a:r>
            <a:endParaRPr lang="en-US" sz="2800" i="1" dirty="0" smtClean="0">
              <a:latin typeface="Book Antiqua"/>
              <a:cs typeface="Book Antiqua"/>
            </a:endParaRPr>
          </a:p>
          <a:p>
            <a:pPr algn="ctr"/>
            <a:endParaRPr lang="en-US" sz="2800" dirty="0" smtClean="0">
              <a:latin typeface="Mathematica5"/>
              <a:cs typeface="Mathematica5"/>
            </a:endParaRPr>
          </a:p>
          <a:p>
            <a:pPr algn="ctr"/>
            <a:endParaRPr lang="en-US" sz="1600" dirty="0" smtClean="0">
              <a:latin typeface="Mathematica5"/>
              <a:cs typeface="Mathematica5"/>
            </a:endParaRPr>
          </a:p>
          <a:p>
            <a:pPr algn="ctr"/>
            <a:r>
              <a:rPr lang="en-US" sz="2800" i="1" dirty="0" smtClean="0">
                <a:latin typeface="Book Antiqua"/>
                <a:cs typeface="Book Antiqua"/>
              </a:rPr>
              <a:t>y</a:t>
            </a:r>
            <a:endParaRPr lang="en-US" sz="2800" i="1" dirty="0">
              <a:latin typeface="Book Antiqua"/>
              <a:cs typeface="Book Antiqu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8200" y="48768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thematica5"/>
                <a:cs typeface="Mathematica5"/>
              </a:rPr>
              <a:t>10</a:t>
            </a:r>
          </a:p>
          <a:p>
            <a:pPr algn="ctr"/>
            <a:r>
              <a:rPr lang="en-US" sz="2800" dirty="0" smtClean="0">
                <a:latin typeface="Mathematica5"/>
                <a:cs typeface="Mathematica5"/>
              </a:rPr>
              <a:t>1</a:t>
            </a:r>
            <a:endParaRPr lang="en-US" sz="2800" dirty="0">
              <a:latin typeface="Mathematica5"/>
              <a:cs typeface="Mathematica5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96200" y="4876800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Mathematica5"/>
                <a:cs typeface="Mathematica5"/>
              </a:rPr>
              <a:t>10</a:t>
            </a:r>
          </a:p>
          <a:p>
            <a:pPr algn="ctr"/>
            <a:r>
              <a:rPr lang="en-US" sz="2800" dirty="0" smtClean="0">
                <a:latin typeface="Mathematica5"/>
                <a:cs typeface="Mathematica5"/>
              </a:rPr>
              <a:t>1</a:t>
            </a:r>
            <a:endParaRPr lang="en-US" sz="2800" dirty="0">
              <a:latin typeface="Mathematica5"/>
              <a:cs typeface="Mathematica5"/>
            </a:endParaRP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 autoUpdateAnimBg="0" advAuto="0"/>
      <p:bldP spid="93191" grpId="0" build="p" autoUpdateAnimBg="0"/>
      <p:bldP spid="93193" grpId="0" build="p" autoUpdateAnimBg="0"/>
      <p:bldP spid="93196" grpId="0" autoUpdateAnimBg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4" name="Picture 6" descr="LH_9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526604" y="4343400"/>
            <a:ext cx="1731196" cy="830997"/>
            <a:chOff x="1447800" y="5410200"/>
            <a:chExt cx="1731196" cy="830997"/>
          </a:xfrm>
        </p:grpSpPr>
        <p:grpSp>
          <p:nvGrpSpPr>
            <p:cNvPr id="31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9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3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5784" y="5112603"/>
            <a:ext cx="1731196" cy="830997"/>
            <a:chOff x="1447800" y="5410200"/>
            <a:chExt cx="1731196" cy="830997"/>
          </a:xfrm>
        </p:grpSpPr>
        <p:grpSp>
          <p:nvGrpSpPr>
            <p:cNvPr id="36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18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6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16194" y="5950803"/>
            <a:ext cx="1731196" cy="830997"/>
            <a:chOff x="1447800" y="5410200"/>
            <a:chExt cx="1731196" cy="830997"/>
          </a:xfrm>
        </p:grpSpPr>
        <p:grpSp>
          <p:nvGrpSpPr>
            <p:cNvPr id="41" name="Group 33"/>
            <p:cNvGrpSpPr/>
            <p:nvPr/>
          </p:nvGrpSpPr>
          <p:grpSpPr>
            <a:xfrm>
              <a:off x="1447800" y="5410200"/>
              <a:ext cx="1066800" cy="830997"/>
              <a:chOff x="1447800" y="5410200"/>
              <a:chExt cx="1066800" cy="83099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447800" y="5410200"/>
                <a:ext cx="1066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27</a:t>
                </a:r>
              </a:p>
              <a:p>
                <a:pPr algn="ctr"/>
                <a:r>
                  <a:rPr lang="en-US" sz="2400" dirty="0" smtClean="0">
                    <a:latin typeface="Mathematica5"/>
                    <a:cs typeface="Mathematica5"/>
                  </a:rPr>
                  <a:t>9</a:t>
                </a:r>
                <a:endParaRPr lang="en-US" sz="2400" dirty="0">
                  <a:latin typeface="Mathematica5"/>
                  <a:cs typeface="Mathematica5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828800" y="5836167"/>
                <a:ext cx="326204" cy="158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209800" y="5597156"/>
              <a:ext cx="969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Mathematica5"/>
                  <a:cs typeface="Mathematica5"/>
                </a:rPr>
                <a:t>= 3</a:t>
              </a:r>
              <a:endParaRPr lang="en-US" sz="2400" dirty="0">
                <a:latin typeface="Mathematica5"/>
                <a:cs typeface="Mathematica5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48384" y="4530356"/>
            <a:ext cx="1219200" cy="1676400"/>
            <a:chOff x="3200400" y="1371600"/>
            <a:chExt cx="1219200" cy="1676400"/>
          </a:xfrm>
        </p:grpSpPr>
        <p:grpSp>
          <p:nvGrpSpPr>
            <p:cNvPr id="46" name="Group 12"/>
            <p:cNvGrpSpPr/>
            <p:nvPr/>
          </p:nvGrpSpPr>
          <p:grpSpPr>
            <a:xfrm>
              <a:off x="3200400" y="1371600"/>
              <a:ext cx="1219200" cy="1676400"/>
              <a:chOff x="1143000" y="1372394"/>
              <a:chExt cx="1219200" cy="1676400"/>
            </a:xfrm>
          </p:grpSpPr>
          <p:grpSp>
            <p:nvGrpSpPr>
              <p:cNvPr id="49" name="Group 8"/>
              <p:cNvGrpSpPr/>
              <p:nvPr/>
            </p:nvGrpSpPr>
            <p:grpSpPr>
              <a:xfrm>
                <a:off x="1143000" y="1372394"/>
                <a:ext cx="1219200" cy="1676400"/>
                <a:chOff x="1143000" y="1372394"/>
                <a:chExt cx="1219200" cy="1676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143000" y="1752600"/>
                  <a:ext cx="12192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931890" y="2209800"/>
                  <a:ext cx="1676400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1273996" y="1373188"/>
                <a:ext cx="990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x</a:t>
                </a:r>
                <a:r>
                  <a:rPr lang="en-US" dirty="0" smtClean="0"/>
                  <a:t>     </a:t>
                </a:r>
                <a:r>
                  <a:rPr lang="en-US" dirty="0" err="1" smtClean="0"/>
                  <a:t>y</a:t>
                </a:r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318240" y="1754188"/>
              <a:ext cx="49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</a:t>
              </a:r>
            </a:p>
            <a:p>
              <a:pPr algn="ctr"/>
              <a:r>
                <a:rPr lang="en-US" dirty="0" smtClean="0"/>
                <a:t>6</a:t>
              </a:r>
            </a:p>
            <a:p>
              <a:pPr algn="ctr"/>
              <a:r>
                <a:rPr lang="en-US" dirty="0" smtClean="0"/>
                <a:t>9</a:t>
              </a:r>
            </a:p>
            <a:p>
              <a:pPr algn="ctr"/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4944" y="1752600"/>
              <a:ext cx="495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9</a:t>
              </a:r>
            </a:p>
            <a:p>
              <a:pPr algn="ctr"/>
              <a:r>
                <a:rPr lang="en-US" dirty="0" smtClean="0"/>
                <a:t>18</a:t>
              </a:r>
            </a:p>
            <a:p>
              <a:pPr algn="ctr"/>
              <a:r>
                <a:rPr lang="en-US" dirty="0" smtClean="0"/>
                <a:t>27</a:t>
              </a:r>
            </a:p>
            <a:p>
              <a:pPr algn="ctr"/>
              <a:r>
                <a:rPr lang="en-US" dirty="0" smtClean="0"/>
                <a:t>36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867400" y="5112603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Mathematica5"/>
                <a:cs typeface="Mathematica5"/>
              </a:rPr>
              <a:t>y</a:t>
            </a:r>
            <a:r>
              <a:rPr lang="en-US" sz="4000" dirty="0" smtClean="0">
                <a:latin typeface="Mathematica5"/>
                <a:cs typeface="Mathematica5"/>
              </a:rPr>
              <a:t> = 3x</a:t>
            </a:r>
            <a:endParaRPr lang="en-US" sz="4000" dirty="0">
              <a:latin typeface="Mathematica5"/>
              <a:cs typeface="Mathematica5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876800" y="4770955"/>
            <a:ext cx="1219200" cy="52860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876800" y="5567396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4876800" y="5820489"/>
            <a:ext cx="1219200" cy="57872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324600" y="4951412"/>
            <a:ext cx="1447800" cy="382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Book Antiqua"/>
                <a:cs typeface="Book Antiqua"/>
              </a:rPr>
              <a:t>(</a:t>
            </a:r>
            <a:r>
              <a:rPr lang="en-US" i="1" dirty="0" err="1" smtClean="0">
                <a:latin typeface="Book Antiqua"/>
                <a:cs typeface="Book Antiqua"/>
              </a:rPr>
              <a:t>y</a:t>
            </a:r>
            <a:r>
              <a:rPr lang="en-US" i="1" dirty="0" smtClean="0">
                <a:latin typeface="Book Antiqua"/>
                <a:cs typeface="Book Antiqua"/>
              </a:rPr>
              <a:t>    =    </a:t>
            </a:r>
            <a:r>
              <a:rPr lang="en-US" i="1" dirty="0" err="1" smtClean="0">
                <a:latin typeface="Book Antiqua"/>
                <a:cs typeface="Book Antiqua"/>
              </a:rPr>
              <a:t>k</a:t>
            </a:r>
            <a:r>
              <a:rPr lang="en-US" i="1" dirty="0" smtClean="0">
                <a:latin typeface="Book Antiqua"/>
                <a:cs typeface="Book Antiqua"/>
              </a:rPr>
              <a:t>   </a:t>
            </a:r>
            <a:r>
              <a:rPr lang="en-US" i="1" dirty="0" err="1" smtClean="0">
                <a:latin typeface="Book Antiqua"/>
                <a:cs typeface="Book Antiqua"/>
              </a:rPr>
              <a:t>x</a:t>
            </a:r>
            <a:r>
              <a:rPr lang="en-US" i="1" dirty="0" smtClean="0">
                <a:latin typeface="Book Antiqua"/>
                <a:cs typeface="Book Antiqua"/>
              </a:rPr>
              <a:t>)</a:t>
            </a:r>
            <a:endParaRPr lang="en-US" i="1" dirty="0">
              <a:latin typeface="Book Antiqua"/>
              <a:cs typeface="Book Antiqua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93713" y="685800"/>
            <a:ext cx="8135937" cy="3643312"/>
            <a:chOff x="493713" y="685800"/>
            <a:chExt cx="8135937" cy="3643312"/>
          </a:xfrm>
        </p:grpSpPr>
        <p:grpSp>
          <p:nvGrpSpPr>
            <p:cNvPr id="9" name="Group 8"/>
            <p:cNvGrpSpPr/>
            <p:nvPr/>
          </p:nvGrpSpPr>
          <p:grpSpPr>
            <a:xfrm>
              <a:off x="493713" y="685800"/>
              <a:ext cx="8135937" cy="3643312"/>
              <a:chOff x="493713" y="1214438"/>
              <a:chExt cx="8135937" cy="3643312"/>
            </a:xfrm>
          </p:grpSpPr>
          <p:pic>
            <p:nvPicPr>
              <p:cNvPr id="478213" name="Picture 5" descr="MAC3_p59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3713" y="1214438"/>
                <a:ext cx="8135937" cy="3643312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14198" y="3461977"/>
                <a:ext cx="3272002" cy="1105261"/>
              </a:xfrm>
              <a:prstGeom prst="rect">
                <a:avLst/>
              </a:prstGeom>
              <a:solidFill>
                <a:srgbClr val="FDEAD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057400" y="3237706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err="1" smtClean="0">
                  <a:latin typeface="Book Antiqua"/>
                  <a:cs typeface="Book Antiqua"/>
                </a:rPr>
                <a:t>y</a:t>
              </a:r>
              <a:r>
                <a:rPr lang="en-US" sz="2800" i="1" dirty="0" smtClean="0">
                  <a:latin typeface="Book Antiqua"/>
                  <a:cs typeface="Book Antiqua"/>
                </a:rPr>
                <a:t>  =  </a:t>
              </a:r>
              <a:r>
                <a:rPr lang="en-US" sz="2800" i="1" dirty="0" err="1" smtClean="0">
                  <a:latin typeface="Book Antiqua"/>
                  <a:cs typeface="Book Antiqua"/>
                </a:rPr>
                <a:t>k</a:t>
              </a:r>
              <a:r>
                <a:rPr lang="en-US" sz="2800" i="1" dirty="0" smtClean="0">
                  <a:latin typeface="Book Antiqua"/>
                  <a:cs typeface="Book Antiqua"/>
                </a:rPr>
                <a:t>  </a:t>
              </a:r>
              <a:r>
                <a:rPr lang="en-US" sz="2800" i="1" dirty="0" err="1" smtClean="0">
                  <a:latin typeface="Book Antiqua"/>
                  <a:cs typeface="Book Antiqua"/>
                </a:rPr>
                <a:t>x</a:t>
              </a:r>
              <a:endParaRPr lang="en-US" sz="2800" i="1" dirty="0">
                <a:latin typeface="Book Antiqua"/>
                <a:cs typeface="Book Antiqu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76300" y="1231963"/>
            <a:ext cx="796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SHOPPING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A grocery store sells 4 cans of soup for $5. How much would it cost to buy 8 cans?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1" u="sng" dirty="0">
                <a:solidFill>
                  <a:srgbClr val="0000FF"/>
                </a:solidFill>
              </a:rPr>
              <a:t>Method 1</a:t>
            </a:r>
            <a:r>
              <a:rPr lang="en-US" sz="2400" b="1" u="sng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</a:t>
            </a:r>
            <a:r>
              <a:rPr lang="en-US" sz="2400" b="0" dirty="0" smtClean="0">
                <a:solidFill>
                  <a:schemeClr val="tx1"/>
                </a:solidFill>
              </a:rPr>
              <a:t>Use </a:t>
            </a:r>
            <a:r>
              <a:rPr lang="en-US" sz="2400" b="0" dirty="0">
                <a:solidFill>
                  <a:schemeClr val="tx1"/>
                </a:solidFill>
              </a:rPr>
              <a:t>an equation.</a:t>
            </a:r>
          </a:p>
        </p:txBody>
      </p:sp>
      <p:pic>
        <p:nvPicPr>
          <p:cNvPr id="96264" name="Picture 8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310873"/>
            <a:ext cx="457200" cy="457200"/>
          </a:xfrm>
          <a:prstGeom prst="rect">
            <a:avLst/>
          </a:prstGeom>
          <a:noFill/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4038600" y="715963"/>
            <a:ext cx="4667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Solve a Direct Variation</a:t>
            </a:r>
          </a:p>
        </p:txBody>
      </p:sp>
      <p:pic>
        <p:nvPicPr>
          <p:cNvPr id="96269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33400" y="26670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40000"/>
              </a:spcBef>
              <a:spcAft>
                <a:spcPct val="40000"/>
              </a:spcAft>
              <a:tabLst>
                <a:tab pos="800100" algn="l"/>
                <a:tab pos="1028700" algn="l"/>
                <a:tab pos="2628900" algn="l"/>
              </a:tabLst>
            </a:pPr>
            <a:r>
              <a:rPr lang="en-US" sz="2400" b="0" dirty="0" smtClean="0">
                <a:solidFill>
                  <a:schemeClr val="tx1"/>
                </a:solidFill>
              </a:rPr>
              <a:t>Write an equation of direct variation. Let </a:t>
            </a:r>
            <a:r>
              <a:rPr lang="en-US" sz="2400" b="0" i="1" dirty="0" err="1" smtClean="0">
                <a:solidFill>
                  <a:schemeClr val="tx1"/>
                </a:solidFill>
              </a:rPr>
              <a:t>x</a:t>
            </a:r>
            <a:r>
              <a:rPr lang="en-US" sz="2400" b="0" dirty="0" smtClean="0">
                <a:solidFill>
                  <a:schemeClr val="tx1"/>
                </a:solidFill>
              </a:rPr>
              <a:t> represent the number of cans and let </a:t>
            </a:r>
            <a:r>
              <a:rPr lang="en-US" sz="2400" b="0" i="1" dirty="0" err="1" smtClean="0">
                <a:solidFill>
                  <a:schemeClr val="tx1"/>
                </a:solidFill>
              </a:rPr>
              <a:t>y</a:t>
            </a:r>
            <a:r>
              <a:rPr lang="en-US" sz="2400" b="0" dirty="0" smtClean="0">
                <a:solidFill>
                  <a:schemeClr val="tx1"/>
                </a:solidFill>
              </a:rPr>
              <a:t> represent the cost.</a:t>
            </a:r>
          </a:p>
        </p:txBody>
      </p:sp>
      <p:pic>
        <p:nvPicPr>
          <p:cNvPr id="96271" name="Picture 15" descr="LH_9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76200" y="3810000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ct val="40000"/>
              </a:spcBef>
              <a:spcAft>
                <a:spcPct val="40000"/>
              </a:spcAft>
              <a:tabLst>
                <a:tab pos="800100" algn="l"/>
                <a:tab pos="1028700" algn="l"/>
                <a:tab pos="2628900" algn="l"/>
              </a:tabLst>
            </a:pPr>
            <a:r>
              <a:rPr lang="en-US" sz="2400" dirty="0" smtClean="0"/>
              <a:t>	</a:t>
            </a:r>
            <a:r>
              <a:rPr lang="es-ES" sz="2400" i="1" dirty="0" smtClean="0"/>
              <a:t>y</a:t>
            </a:r>
            <a:r>
              <a:rPr lang="es-ES" sz="2400" dirty="0" smtClean="0"/>
              <a:t>	=   </a:t>
            </a:r>
            <a:r>
              <a:rPr lang="es-ES" sz="2400" i="1" dirty="0" smtClean="0"/>
              <a:t>k </a:t>
            </a:r>
            <a:r>
              <a:rPr lang="es-ES" sz="2400" i="1" dirty="0" smtClean="0">
                <a:solidFill>
                  <a:srgbClr val="339966"/>
                </a:solidFill>
              </a:rPr>
              <a:t>x</a:t>
            </a:r>
            <a:endParaRPr lang="es-ES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6200" y="45720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ct val="40000"/>
              </a:spcBef>
              <a:spcAft>
                <a:spcPct val="40000"/>
              </a:spcAft>
              <a:tabLst>
                <a:tab pos="800100" algn="l"/>
                <a:tab pos="1028700" algn="l"/>
                <a:tab pos="2628900" algn="l"/>
              </a:tabLst>
            </a:pPr>
            <a:r>
              <a:rPr lang="es-ES" sz="2400" dirty="0" smtClean="0"/>
              <a:t>   5</a:t>
            </a:r>
            <a:r>
              <a:rPr lang="es-ES" sz="2400" dirty="0" smtClean="0"/>
              <a:t>	= </a:t>
            </a:r>
            <a:r>
              <a:rPr lang="es-ES" sz="2400" i="1" dirty="0" smtClean="0"/>
              <a:t>k</a:t>
            </a:r>
            <a:r>
              <a:rPr lang="es-ES" sz="2400" dirty="0" smtClean="0"/>
              <a:t>(</a:t>
            </a:r>
            <a:r>
              <a:rPr lang="es-ES" sz="2400" dirty="0" smtClean="0">
                <a:solidFill>
                  <a:srgbClr val="339966"/>
                </a:solidFill>
              </a:rPr>
              <a:t>4</a:t>
            </a:r>
            <a:r>
              <a:rPr lang="es-ES" sz="2400" dirty="0" smtClean="0"/>
              <a:t>)</a:t>
            </a:r>
            <a:endParaRPr lang="es-ES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727983" y="5410200"/>
            <a:ext cx="7635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ct val="40000"/>
              </a:spcBef>
              <a:spcAft>
                <a:spcPct val="40000"/>
              </a:spcAft>
              <a:tabLst>
                <a:tab pos="800100" algn="l"/>
                <a:tab pos="1028700" algn="l"/>
                <a:tab pos="2628900" algn="l"/>
              </a:tabLst>
            </a:pPr>
            <a:r>
              <a:rPr lang="en-US" sz="2400" dirty="0" smtClean="0"/>
              <a:t>Isolate the variable &amp; determine the value of </a:t>
            </a:r>
            <a:r>
              <a:rPr lang="en-US" sz="2400" dirty="0" err="1" smtClean="0"/>
              <a:t>k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85800" y="6216134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/>
              <a:t>y</a:t>
            </a:r>
            <a:r>
              <a:rPr lang="en-US" sz="2400" dirty="0" smtClean="0"/>
              <a:t> = </a:t>
            </a:r>
            <a:r>
              <a:rPr lang="en-US" sz="2400" dirty="0" smtClean="0"/>
              <a:t>1.25</a:t>
            </a:r>
            <a:r>
              <a:rPr lang="en-US" sz="2400" i="1" dirty="0" smtClean="0"/>
              <a:t>x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667000" y="3874532"/>
            <a:ext cx="5911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ct val="40000"/>
              </a:spcBef>
              <a:spcAft>
                <a:spcPct val="40000"/>
              </a:spcAft>
              <a:tabLst>
                <a:tab pos="800100" algn="l"/>
                <a:tab pos="1028700" algn="l"/>
                <a:tab pos="2628900" algn="l"/>
              </a:tabLst>
            </a:pPr>
            <a:r>
              <a:rPr lang="es-ES" sz="2400" dirty="0" smtClean="0"/>
              <a:t>Write the direct variation equation.</a:t>
            </a:r>
            <a:endParaRPr lang="es-ES" sz="2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667000" y="4654796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ct val="40000"/>
              </a:spcBef>
              <a:spcAft>
                <a:spcPct val="40000"/>
              </a:spcAft>
              <a:tabLst>
                <a:tab pos="800100" algn="l"/>
                <a:tab pos="1028700" algn="l"/>
                <a:tab pos="2628900" algn="l"/>
              </a:tabLst>
            </a:pPr>
            <a:r>
              <a:rPr lang="es-ES" sz="2400" dirty="0" smtClean="0"/>
              <a:t>Cost: </a:t>
            </a:r>
            <a:r>
              <a:rPr lang="es-ES" sz="2400" i="1" dirty="0" smtClean="0"/>
              <a:t>y</a:t>
            </a:r>
            <a:r>
              <a:rPr lang="es-ES" sz="2400" dirty="0" smtClean="0"/>
              <a:t> = </a:t>
            </a:r>
            <a:r>
              <a:rPr lang="es-ES" sz="2400" dirty="0" smtClean="0"/>
              <a:t>5       Number </a:t>
            </a:r>
            <a:r>
              <a:rPr lang="es-ES" sz="2400" dirty="0" smtClean="0"/>
              <a:t>of cans: </a:t>
            </a:r>
            <a:r>
              <a:rPr lang="es-ES" sz="2400" i="1" dirty="0" smtClean="0"/>
              <a:t>x</a:t>
            </a:r>
            <a:r>
              <a:rPr lang="es-ES" sz="2400" dirty="0" smtClean="0"/>
              <a:t> = 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4800" y="5257800"/>
            <a:ext cx="2298162" cy="766465"/>
            <a:chOff x="304800" y="5329535"/>
            <a:chExt cx="2298162" cy="766465"/>
          </a:xfrm>
        </p:grpSpPr>
        <p:sp>
          <p:nvSpPr>
            <p:cNvPr id="19" name="Rectangle 18"/>
            <p:cNvSpPr/>
            <p:nvPr/>
          </p:nvSpPr>
          <p:spPr>
            <a:xfrm>
              <a:off x="304800" y="5329535"/>
              <a:ext cx="2286000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800100" indent="-457200">
                <a:spcBef>
                  <a:spcPct val="40000"/>
                </a:spcBef>
                <a:spcAft>
                  <a:spcPts val="4152"/>
                </a:spcAft>
                <a:tabLst>
                  <a:tab pos="800100" algn="l"/>
                  <a:tab pos="1028700" algn="l"/>
                  <a:tab pos="2628900" algn="l"/>
                </a:tabLst>
              </a:pPr>
              <a:r>
                <a:rPr lang="es-ES" sz="2400" u="sng" dirty="0" smtClean="0"/>
                <a:t>5 </a:t>
              </a:r>
              <a:r>
                <a:rPr lang="es-ES" sz="2400" dirty="0" smtClean="0"/>
                <a:t>= </a:t>
              </a:r>
              <a:r>
                <a:rPr lang="es-ES" sz="2400" i="1" u="sng" dirty="0" smtClean="0"/>
                <a:t>k</a:t>
              </a:r>
              <a:r>
                <a:rPr lang="es-ES" sz="2400" u="sng" dirty="0" smtClean="0"/>
                <a:t>(</a:t>
              </a:r>
              <a:r>
                <a:rPr lang="es-ES" sz="2400" u="sng" dirty="0" smtClean="0">
                  <a:solidFill>
                    <a:srgbClr val="339966"/>
                  </a:solidFill>
                </a:rPr>
                <a:t>4</a:t>
              </a:r>
              <a:r>
                <a:rPr lang="es-ES" sz="2400" u="sng" dirty="0" smtClean="0"/>
                <a:t>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6962" y="5634335"/>
              <a:ext cx="2286000" cy="46166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800100" indent="-457200">
                <a:spcBef>
                  <a:spcPct val="40000"/>
                </a:spcBef>
                <a:spcAft>
                  <a:spcPts val="4152"/>
                </a:spcAft>
                <a:tabLst>
                  <a:tab pos="800100" algn="l"/>
                  <a:tab pos="1028700" algn="l"/>
                  <a:tab pos="2628900" algn="l"/>
                </a:tabLst>
              </a:pPr>
              <a:r>
                <a:rPr lang="es-ES" sz="2400" dirty="0" smtClean="0"/>
                <a:t>4</a:t>
              </a:r>
              <a:r>
                <a:rPr lang="es-ES" sz="2400" dirty="0" smtClean="0"/>
                <a:t> =   4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0" y="6260068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constant </a:t>
            </a:r>
            <a:r>
              <a:rPr lang="en-US" sz="2400" i="1" dirty="0" err="1" smtClean="0"/>
              <a:t>k</a:t>
            </a:r>
            <a:r>
              <a:rPr lang="en-US" sz="2400" dirty="0" smtClean="0"/>
              <a:t> = 1.25</a:t>
            </a:r>
            <a:endParaRPr lang="en-US" sz="2400" dirty="0"/>
          </a:p>
        </p:txBody>
      </p:sp>
      <p:sp>
        <p:nvSpPr>
          <p:cNvPr id="26" name="Freeform 25"/>
          <p:cNvSpPr/>
          <p:nvPr/>
        </p:nvSpPr>
        <p:spPr>
          <a:xfrm>
            <a:off x="6136913" y="3084166"/>
            <a:ext cx="2431640" cy="1568762"/>
          </a:xfrm>
          <a:custGeom>
            <a:avLst/>
            <a:gdLst>
              <a:gd name="connsiteX0" fmla="*/ 0 w 2431640"/>
              <a:gd name="connsiteY0" fmla="*/ 0 h 1568762"/>
              <a:gd name="connsiteX1" fmla="*/ 2209288 w 2431640"/>
              <a:gd name="connsiteY1" fmla="*/ 640311 h 1568762"/>
              <a:gd name="connsiteX2" fmla="*/ 1334111 w 2431640"/>
              <a:gd name="connsiteY2" fmla="*/ 1568762 h 156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640" h="1568762">
                <a:moveTo>
                  <a:pt x="0" y="0"/>
                </a:moveTo>
                <a:cubicBezTo>
                  <a:pt x="993468" y="189425"/>
                  <a:pt x="1986936" y="378851"/>
                  <a:pt x="2209288" y="640311"/>
                </a:cubicBezTo>
                <a:cubicBezTo>
                  <a:pt x="2431640" y="901771"/>
                  <a:pt x="1334111" y="1568762"/>
                  <a:pt x="1334111" y="1568762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82840" y="3479024"/>
            <a:ext cx="1280747" cy="1131217"/>
          </a:xfrm>
          <a:custGeom>
            <a:avLst/>
            <a:gdLst>
              <a:gd name="connsiteX0" fmla="*/ 1280747 w 1280747"/>
              <a:gd name="connsiteY0" fmla="*/ 0 h 1131217"/>
              <a:gd name="connsiteX1" fmla="*/ 85383 w 1280747"/>
              <a:gd name="connsiteY1" fmla="*/ 437546 h 1131217"/>
              <a:gd name="connsiteX2" fmla="*/ 768448 w 1280747"/>
              <a:gd name="connsiteY2" fmla="*/ 1131217 h 11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747" h="1131217">
                <a:moveTo>
                  <a:pt x="1280747" y="0"/>
                </a:moveTo>
                <a:cubicBezTo>
                  <a:pt x="725756" y="124505"/>
                  <a:pt x="170766" y="249010"/>
                  <a:pt x="85383" y="437546"/>
                </a:cubicBezTo>
                <a:cubicBezTo>
                  <a:pt x="0" y="626082"/>
                  <a:pt x="768448" y="1131217"/>
                  <a:pt x="768448" y="1131217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6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autoUpdateAnimBg="0" advAuto="0"/>
      <p:bldP spid="96262" grpId="0" build="p" autoUpdateAnimBg="0"/>
      <p:bldP spid="96268" grpId="0" autoUpdateAnimBg="0"/>
      <p:bldP spid="96270" grpId="0" build="p" autoUpdateAnimBg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6" grpId="0" animBg="1"/>
      <p:bldP spid="26" grpId="2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876300" y="259080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tabLst>
                <a:tab pos="2400300" algn="l"/>
              </a:tabLst>
            </a:pPr>
            <a:r>
              <a:rPr lang="en-US" sz="2400" dirty="0" smtClean="0"/>
              <a:t>Now we can u</a:t>
            </a:r>
            <a:r>
              <a:rPr lang="en-US" sz="2400" b="0" dirty="0" smtClean="0">
                <a:solidFill>
                  <a:schemeClr val="tx1"/>
                </a:solidFill>
              </a:rPr>
              <a:t>se </a:t>
            </a:r>
            <a:r>
              <a:rPr lang="en-US" sz="2400" b="0" dirty="0">
                <a:solidFill>
                  <a:schemeClr val="tx1"/>
                </a:solidFill>
              </a:rPr>
              <a:t>the equation to find </a:t>
            </a:r>
            <a:r>
              <a:rPr lang="en-US" sz="2400" b="0" i="1" dirty="0" err="1">
                <a:solidFill>
                  <a:schemeClr val="tx1"/>
                </a:solidFill>
              </a:rPr>
              <a:t>y</a:t>
            </a:r>
            <a:r>
              <a:rPr lang="en-US" sz="2400" b="0" dirty="0">
                <a:solidFill>
                  <a:schemeClr val="tx1"/>
                </a:solidFill>
              </a:rPr>
              <a:t> when </a:t>
            </a:r>
            <a:r>
              <a:rPr lang="en-US" sz="2400" b="0" i="1" dirty="0" err="1">
                <a:solidFill>
                  <a:schemeClr val="tx1"/>
                </a:solidFill>
              </a:rPr>
              <a:t>x</a:t>
            </a:r>
            <a:r>
              <a:rPr lang="en-US" sz="2400" b="0" dirty="0">
                <a:solidFill>
                  <a:schemeClr val="tx1"/>
                </a:solidFill>
              </a:rPr>
              <a:t> = </a:t>
            </a:r>
            <a:r>
              <a:rPr lang="en-US" sz="2400" b="0" dirty="0" smtClean="0">
                <a:solidFill>
                  <a:schemeClr val="tx1"/>
                </a:solidFill>
              </a:rPr>
              <a:t>8 (cans)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r>
              <a:rPr lang="es-ES" b="0" dirty="0" smtClean="0">
                <a:solidFill>
                  <a:schemeClr val="tx1"/>
                </a:solidFill>
              </a:rPr>
              <a:t> 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97288" name="Picture 8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55578"/>
            <a:ext cx="457200" cy="457200"/>
          </a:xfrm>
          <a:prstGeom prst="rect">
            <a:avLst/>
          </a:prstGeom>
          <a:noFill/>
        </p:spPr>
      </p:pic>
      <p:pic>
        <p:nvPicPr>
          <p:cNvPr id="97293" name="Picture 13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876301" y="3447872"/>
            <a:ext cx="171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400300" algn="l"/>
              </a:tabLst>
            </a:pPr>
            <a:r>
              <a:rPr lang="es-ES" sz="2400" b="0" i="1" dirty="0">
                <a:solidFill>
                  <a:schemeClr val="tx1"/>
                </a:solidFill>
              </a:rPr>
              <a:t>y</a:t>
            </a:r>
            <a:r>
              <a:rPr lang="es-ES" sz="2400" b="0" dirty="0">
                <a:solidFill>
                  <a:schemeClr val="tx1"/>
                </a:solidFill>
              </a:rPr>
              <a:t> = </a:t>
            </a:r>
            <a:r>
              <a:rPr lang="es-ES" sz="2400" b="0" dirty="0" smtClean="0">
                <a:solidFill>
                  <a:schemeClr val="tx1"/>
                </a:solidFill>
              </a:rPr>
              <a:t>1.25</a:t>
            </a:r>
            <a:r>
              <a:rPr lang="es-ES" sz="2400" b="0" i="1" dirty="0" smtClean="0"/>
              <a:t>x</a:t>
            </a:r>
            <a:endParaRPr lang="es-ES" sz="2400" b="0" i="1" dirty="0"/>
          </a:p>
        </p:txBody>
      </p:sp>
      <p:pic>
        <p:nvPicPr>
          <p:cNvPr id="97300" name="Picture 20" descr="LH_9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0" y="586026"/>
            <a:ext cx="2590800" cy="861774"/>
          </a:xfrm>
          <a:prstGeom prst="rect">
            <a:avLst/>
          </a:prstGeom>
          <a:ln w="38100">
            <a:solidFill>
              <a:srgbClr val="0000F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Direct Variation Equation</a:t>
            </a:r>
          </a:p>
          <a:p>
            <a:pPr algn="ctr"/>
            <a:r>
              <a:rPr lang="es-ES" sz="3200" i="1" dirty="0" smtClean="0"/>
              <a:t>y</a:t>
            </a:r>
            <a:r>
              <a:rPr lang="es-ES" sz="3200" dirty="0" smtClean="0"/>
              <a:t>	= </a:t>
            </a:r>
            <a:r>
              <a:rPr lang="es-ES" sz="3200" i="1" dirty="0" smtClean="0"/>
              <a:t>k</a:t>
            </a:r>
            <a:r>
              <a:rPr lang="es-ES" sz="3200" i="1" dirty="0" smtClean="0">
                <a:solidFill>
                  <a:srgbClr val="339966"/>
                </a:solidFill>
              </a:rPr>
              <a:t>x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877888" y="4503003"/>
            <a:ext cx="2470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00300" algn="l"/>
              </a:tabLst>
            </a:pPr>
            <a:r>
              <a:rPr lang="es-ES" sz="2400" i="1" dirty="0" smtClean="0"/>
              <a:t>y</a:t>
            </a:r>
            <a:r>
              <a:rPr lang="es-ES" sz="2400" dirty="0" smtClean="0"/>
              <a:t> = 1.25(8)	</a:t>
            </a:r>
            <a:endParaRPr lang="es-ES" sz="2400" i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889047" y="5539769"/>
            <a:ext cx="1244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00300" algn="l"/>
              </a:tabLst>
            </a:pPr>
            <a:r>
              <a:rPr lang="es-ES" sz="2400" i="1" dirty="0" smtClean="0"/>
              <a:t>y</a:t>
            </a:r>
            <a:r>
              <a:rPr lang="es-ES" sz="2400" dirty="0" smtClean="0"/>
              <a:t> = 10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3276600" y="4491168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Replace the variable with it’s value (</a:t>
            </a:r>
            <a:r>
              <a:rPr lang="es-ES" sz="2400" i="1" dirty="0" smtClean="0"/>
              <a:t>x</a:t>
            </a:r>
            <a:r>
              <a:rPr lang="es-ES" sz="2400" dirty="0" smtClean="0"/>
              <a:t> = 8)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276600" y="3429000"/>
            <a:ext cx="556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Write the </a:t>
            </a:r>
            <a:r>
              <a:rPr lang="es-ES" sz="2400" i="1" dirty="0" smtClean="0">
                <a:latin typeface="Baskerville"/>
                <a:cs typeface="Baskerville"/>
              </a:rPr>
              <a:t>direct variation</a:t>
            </a:r>
            <a:r>
              <a:rPr lang="es-ES" sz="2400" dirty="0" smtClean="0">
                <a:latin typeface="Baskerville"/>
                <a:cs typeface="Baskerville"/>
              </a:rPr>
              <a:t> </a:t>
            </a:r>
            <a:r>
              <a:rPr lang="es-ES" sz="2400" dirty="0" smtClean="0"/>
              <a:t>equation with the value of the constant (k = 1.25).</a:t>
            </a:r>
            <a:endParaRPr lang="en-US" sz="240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85800" y="1548824"/>
            <a:ext cx="548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SHOPPING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A grocery store sells 4 cans of soup for $5. How much would it cost to buy 8 cans?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07830" y="555813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400300" algn="l"/>
              </a:tabLst>
            </a:pPr>
            <a:r>
              <a:rPr lang="es-ES" sz="2400" dirty="0" smtClean="0"/>
              <a:t>Multiply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4833771" y="1613647"/>
            <a:ext cx="4200489" cy="2028338"/>
          </a:xfrm>
          <a:custGeom>
            <a:avLst/>
            <a:gdLst>
              <a:gd name="connsiteX0" fmla="*/ 527447 w 4200489"/>
              <a:gd name="connsiteY0" fmla="*/ 1936377 h 2028338"/>
              <a:gd name="connsiteX1" fmla="*/ 537857 w 4200489"/>
              <a:gd name="connsiteY1" fmla="*/ 1738575 h 2028338"/>
              <a:gd name="connsiteX2" fmla="*/ 3754588 w 4200489"/>
              <a:gd name="connsiteY2" fmla="*/ 1738575 h 2028338"/>
              <a:gd name="connsiteX3" fmla="*/ 3213261 w 4200489"/>
              <a:gd name="connsiteY3" fmla="*/ 0 h 202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0489" h="2028338">
                <a:moveTo>
                  <a:pt x="527447" y="1936377"/>
                </a:moveTo>
                <a:cubicBezTo>
                  <a:pt x="263723" y="1853959"/>
                  <a:pt x="0" y="1771542"/>
                  <a:pt x="537857" y="1738575"/>
                </a:cubicBezTo>
                <a:cubicBezTo>
                  <a:pt x="1075714" y="1705608"/>
                  <a:pt x="3308687" y="2028338"/>
                  <a:pt x="3754588" y="1738575"/>
                </a:cubicBezTo>
                <a:cubicBezTo>
                  <a:pt x="4200489" y="1448813"/>
                  <a:pt x="3706875" y="724406"/>
                  <a:pt x="3213261" y="0"/>
                </a:cubicBezTo>
              </a:path>
            </a:pathLst>
          </a:cu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33400" y="624840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</a:t>
            </a:r>
            <a:r>
              <a:rPr lang="en-US" sz="2400" b="0" dirty="0"/>
              <a:t>	It would cost $10 to buy 8 cans.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 autoUpdateAnimBg="0" advAuto="0"/>
      <p:bldP spid="97298" grpId="0" build="p" autoUpdateAnimBg="0"/>
      <p:bldP spid="19" grpId="0"/>
      <p:bldP spid="20" grpId="0"/>
      <p:bldP spid="21" grpId="0"/>
      <p:bldP spid="22" grpId="0"/>
      <p:bldP spid="23" grpId="0" build="p" autoUpdateAnimBg="0" advAuto="0"/>
      <p:bldP spid="24" grpId="0"/>
      <p:bldP spid="26" grpId="0" animBg="1"/>
      <p:bldP spid="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5" name="Picture 5" descr="Examp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676400"/>
            <a:ext cx="457200" cy="457200"/>
          </a:xfrm>
          <a:prstGeom prst="rect">
            <a:avLst/>
          </a:prstGeom>
          <a:noFill/>
        </p:spPr>
      </p:pic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533400" y="6248400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</a:t>
            </a:r>
            <a:r>
              <a:rPr lang="en-US" sz="2400" b="0" dirty="0"/>
              <a:t>	It would cost $10 to buy 8 cans.</a:t>
            </a:r>
          </a:p>
        </p:txBody>
      </p:sp>
      <p:pic>
        <p:nvPicPr>
          <p:cNvPr id="501770" name="Picture 10" descr="RealWorldExamp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84213"/>
            <a:ext cx="3667125" cy="563562"/>
          </a:xfrm>
          <a:prstGeom prst="rect">
            <a:avLst/>
          </a:prstGeom>
          <a:noFill/>
        </p:spPr>
      </p:pic>
      <p:pic>
        <p:nvPicPr>
          <p:cNvPr id="501773" name="Picture 13" descr="m3_281"/>
          <p:cNvPicPr>
            <a:picLocks noChangeAspect="1" noChangeArrowheads="1"/>
          </p:cNvPicPr>
          <p:nvPr/>
        </p:nvPicPr>
        <p:blipFill>
          <a:blip r:embed="rId6"/>
          <a:srcRect t="77663"/>
          <a:stretch>
            <a:fillRect/>
          </a:stretch>
        </p:blipFill>
        <p:spPr bwMode="auto">
          <a:xfrm>
            <a:off x="900113" y="5521325"/>
            <a:ext cx="5530850" cy="476250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00113" y="2819400"/>
            <a:ext cx="5530850" cy="511175"/>
            <a:chOff x="567" y="908"/>
            <a:chExt cx="3484" cy="322"/>
          </a:xfrm>
        </p:grpSpPr>
        <p:pic>
          <p:nvPicPr>
            <p:cNvPr id="501776" name="Picture 16" descr="m3_281"/>
            <p:cNvPicPr>
              <a:picLocks noChangeAspect="1" noChangeArrowheads="1"/>
            </p:cNvPicPr>
            <p:nvPr/>
          </p:nvPicPr>
          <p:blipFill>
            <a:blip r:embed="rId6"/>
            <a:srcRect b="79747"/>
            <a:stretch>
              <a:fillRect/>
            </a:stretch>
          </p:blipFill>
          <p:spPr bwMode="auto">
            <a:xfrm>
              <a:off x="567" y="958"/>
              <a:ext cx="3484" cy="272"/>
            </a:xfrm>
            <a:prstGeom prst="rect">
              <a:avLst/>
            </a:prstGeom>
            <a:noFill/>
          </p:spPr>
        </p:pic>
        <p:pic>
          <p:nvPicPr>
            <p:cNvPr id="501777" name="Picture 17" descr="m3_281"/>
            <p:cNvPicPr>
              <a:picLocks noChangeAspect="1" noChangeArrowheads="1"/>
            </p:cNvPicPr>
            <p:nvPr/>
          </p:nvPicPr>
          <p:blipFill>
            <a:blip r:embed="rId6"/>
            <a:srcRect l="7205" t="77663" r="88576"/>
            <a:stretch>
              <a:fillRect/>
            </a:stretch>
          </p:blipFill>
          <p:spPr bwMode="auto">
            <a:xfrm>
              <a:off x="841" y="908"/>
              <a:ext cx="147" cy="300"/>
            </a:xfrm>
            <a:prstGeom prst="rect">
              <a:avLst/>
            </a:prstGeom>
            <a:noFill/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900113" y="3619500"/>
            <a:ext cx="5530850" cy="549275"/>
            <a:chOff x="567" y="1288"/>
            <a:chExt cx="3484" cy="346"/>
          </a:xfrm>
        </p:grpSpPr>
        <p:pic>
          <p:nvPicPr>
            <p:cNvPr id="501775" name="Picture 15" descr="m3_281"/>
            <p:cNvPicPr>
              <a:picLocks noChangeAspect="1" noChangeArrowheads="1"/>
            </p:cNvPicPr>
            <p:nvPr/>
          </p:nvPicPr>
          <p:blipFill>
            <a:blip r:embed="rId6"/>
            <a:srcRect t="20253" b="56068"/>
            <a:stretch>
              <a:fillRect/>
            </a:stretch>
          </p:blipFill>
          <p:spPr bwMode="auto">
            <a:xfrm>
              <a:off x="567" y="1316"/>
              <a:ext cx="3484" cy="318"/>
            </a:xfrm>
            <a:prstGeom prst="rect">
              <a:avLst/>
            </a:prstGeom>
            <a:noFill/>
          </p:spPr>
        </p:pic>
        <p:pic>
          <p:nvPicPr>
            <p:cNvPr id="501778" name="Picture 18" descr="m3_281"/>
            <p:cNvPicPr>
              <a:picLocks noChangeAspect="1" noChangeArrowheads="1"/>
            </p:cNvPicPr>
            <p:nvPr/>
          </p:nvPicPr>
          <p:blipFill>
            <a:blip r:embed="rId6"/>
            <a:srcRect l="7635" t="77663" r="88576"/>
            <a:stretch>
              <a:fillRect/>
            </a:stretch>
          </p:blipFill>
          <p:spPr bwMode="auto">
            <a:xfrm>
              <a:off x="859" y="1288"/>
              <a:ext cx="132" cy="300"/>
            </a:xfrm>
            <a:prstGeom prst="rect">
              <a:avLst/>
            </a:prstGeom>
            <a:noFill/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00113" y="4365625"/>
            <a:ext cx="5530850" cy="793750"/>
            <a:chOff x="567" y="1678"/>
            <a:chExt cx="3484" cy="500"/>
          </a:xfrm>
        </p:grpSpPr>
        <p:pic>
          <p:nvPicPr>
            <p:cNvPr id="501774" name="Picture 14" descr="m3_281"/>
            <p:cNvPicPr>
              <a:picLocks noChangeAspect="1" noChangeArrowheads="1"/>
            </p:cNvPicPr>
            <p:nvPr/>
          </p:nvPicPr>
          <p:blipFill>
            <a:blip r:embed="rId6"/>
            <a:srcRect t="42220" b="22337"/>
            <a:stretch>
              <a:fillRect/>
            </a:stretch>
          </p:blipFill>
          <p:spPr bwMode="auto">
            <a:xfrm>
              <a:off x="567" y="1702"/>
              <a:ext cx="3484" cy="476"/>
            </a:xfrm>
            <a:prstGeom prst="rect">
              <a:avLst/>
            </a:prstGeom>
            <a:noFill/>
          </p:spPr>
        </p:pic>
        <p:pic>
          <p:nvPicPr>
            <p:cNvPr id="501779" name="Picture 19" descr="m3_281"/>
            <p:cNvPicPr>
              <a:picLocks noChangeAspect="1" noChangeArrowheads="1"/>
            </p:cNvPicPr>
            <p:nvPr/>
          </p:nvPicPr>
          <p:blipFill>
            <a:blip r:embed="rId6"/>
            <a:srcRect l="7635" t="77663" r="88576" b="2457"/>
            <a:stretch>
              <a:fillRect/>
            </a:stretch>
          </p:blipFill>
          <p:spPr bwMode="auto">
            <a:xfrm>
              <a:off x="839" y="1678"/>
              <a:ext cx="132" cy="267"/>
            </a:xfrm>
            <a:prstGeom prst="rect">
              <a:avLst/>
            </a:prstGeom>
            <a:noFill/>
          </p:spPr>
        </p:pic>
      </p:grpSp>
      <p:pic>
        <p:nvPicPr>
          <p:cNvPr id="501783" name="Picture 23" descr="LH_9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5029200" y="2069989"/>
            <a:ext cx="2424256" cy="520811"/>
            <a:chOff x="612" y="2648"/>
            <a:chExt cx="2481" cy="533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2" name="Picture 15" descr="m3_280"/>
            <p:cNvPicPr>
              <a:picLocks noChangeAspect="1" noChangeArrowheads="1"/>
            </p:cNvPicPr>
            <p:nvPr/>
          </p:nvPicPr>
          <p:blipFill>
            <a:blip r:embed="rId8"/>
            <a:srcRect l="23573" r="50941" b="78156"/>
            <a:stretch>
              <a:fillRect/>
            </a:stretch>
          </p:blipFill>
          <p:spPr bwMode="auto">
            <a:xfrm>
              <a:off x="2186" y="2648"/>
              <a:ext cx="907" cy="533"/>
            </a:xfrm>
            <a:prstGeom prst="rect">
              <a:avLst/>
            </a:prstGeom>
            <a:noFill/>
          </p:spPr>
        </p:pic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612" y="2648"/>
              <a:ext cx="1497" cy="533"/>
              <a:chOff x="612" y="2648"/>
              <a:chExt cx="1497" cy="533"/>
            </a:xfrm>
          </p:grpSpPr>
          <p:pic>
            <p:nvPicPr>
              <p:cNvPr id="24" name="Picture 14" descr="m3_280"/>
              <p:cNvPicPr>
                <a:picLocks noChangeAspect="1" noChangeArrowheads="1"/>
              </p:cNvPicPr>
              <p:nvPr/>
            </p:nvPicPr>
            <p:blipFill>
              <a:blip r:embed="rId8"/>
              <a:srcRect l="7643" t="21844" r="71959" b="56311"/>
              <a:stretch>
                <a:fillRect/>
              </a:stretch>
            </p:blipFill>
            <p:spPr bwMode="auto">
              <a:xfrm>
                <a:off x="1383" y="2648"/>
                <a:ext cx="726" cy="533"/>
              </a:xfrm>
              <a:prstGeom prst="rect">
                <a:avLst/>
              </a:prstGeom>
              <a:noFill/>
            </p:spPr>
          </p:pic>
          <p:pic>
            <p:nvPicPr>
              <p:cNvPr id="25" name="Picture 16" descr="m3_280"/>
              <p:cNvPicPr>
                <a:picLocks noChangeAspect="1" noChangeArrowheads="1"/>
              </p:cNvPicPr>
              <p:nvPr/>
            </p:nvPicPr>
            <p:blipFill>
              <a:blip r:embed="rId8"/>
              <a:srcRect r="79601" b="78156"/>
              <a:stretch>
                <a:fillRect/>
              </a:stretch>
            </p:blipFill>
            <p:spPr bwMode="auto">
              <a:xfrm>
                <a:off x="612" y="2648"/>
                <a:ext cx="726" cy="533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1" u="sng" dirty="0">
                <a:solidFill>
                  <a:srgbClr val="0000FF"/>
                </a:solidFill>
              </a:rPr>
              <a:t>Method 2</a:t>
            </a:r>
            <a:r>
              <a:rPr lang="en-US" sz="2400" b="1" u="sng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   </a:t>
            </a:r>
            <a:r>
              <a:rPr lang="en-US" sz="2400" b="0" dirty="0" smtClean="0">
                <a:solidFill>
                  <a:schemeClr val="tx1"/>
                </a:solidFill>
              </a:rPr>
              <a:t>Use </a:t>
            </a:r>
            <a:r>
              <a:rPr lang="en-US" sz="2400" b="0" dirty="0">
                <a:solidFill>
                  <a:schemeClr val="tx1"/>
                </a:solidFill>
              </a:rPr>
              <a:t>a proportion</a:t>
            </a:r>
            <a:r>
              <a:rPr lang="en-US" sz="2400" b="0" dirty="0" smtClean="0">
                <a:solidFill>
                  <a:schemeClr val="tx1"/>
                </a:solidFill>
              </a:rPr>
              <a:t>. Remember the cans to cost is</a:t>
            </a:r>
          </a:p>
          <a:p>
            <a:pPr marL="342900" algn="l"/>
            <a:r>
              <a:rPr lang="en-US" sz="2400" dirty="0" smtClean="0"/>
              <a:t>				</a:t>
            </a:r>
            <a:r>
              <a:rPr lang="en-US" sz="2400" b="0" dirty="0" smtClean="0">
                <a:solidFill>
                  <a:schemeClr val="tx1"/>
                </a:solidFill>
              </a:rPr>
              <a:t>4 cans : </a:t>
            </a:r>
            <a:r>
              <a:rPr lang="en-US" sz="2000" b="0" dirty="0" smtClean="0">
                <a:solidFill>
                  <a:schemeClr val="tx1"/>
                </a:solidFill>
                <a:latin typeface="Baskerville"/>
                <a:cs typeface="Baskerville"/>
              </a:rPr>
              <a:t>$</a:t>
            </a:r>
            <a:r>
              <a:rPr lang="en-US" sz="2400" b="0" dirty="0" smtClean="0">
                <a:solidFill>
                  <a:schemeClr val="tx1"/>
                </a:solidFill>
              </a:rPr>
              <a:t>5</a:t>
            </a:r>
            <a:r>
              <a:rPr lang="en-US" sz="2400" dirty="0" smtClean="0"/>
              <a:t> or 4/5</a:t>
            </a:r>
            <a:r>
              <a:rPr lang="en-US" sz="2400" b="0" dirty="0" smtClean="0">
                <a:solidFill>
                  <a:schemeClr val="tx1"/>
                </a:solidFill>
              </a:rPr>
              <a:t>  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4586505" y="622012"/>
            <a:ext cx="417649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SHOPPING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A grocery store sells 4 cans of soup for $5. How much would it cost to buy 8 cans?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6" grpId="0" build="p" autoUpdateAnimBg="0"/>
      <p:bldP spid="26" grpId="0" build="p" autoUpdateAnimBg="0"/>
      <p:bldP spid="32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Identify Direct Variation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76300" y="1263248"/>
            <a:ext cx="7705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</a:rPr>
              <a:t>Determine whether the linear function is a direct variation. If so, state the constant of variation. </a:t>
            </a:r>
          </a:p>
        </p:txBody>
      </p:sp>
      <p:pic>
        <p:nvPicPr>
          <p:cNvPr id="9933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310873"/>
            <a:ext cx="457200" cy="457200"/>
          </a:xfrm>
          <a:prstGeom prst="rect">
            <a:avLst/>
          </a:prstGeom>
          <a:noFill/>
        </p:spPr>
      </p:pic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-304800" y="5867400"/>
            <a:ext cx="960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 algn="l"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b="1" dirty="0">
                <a:solidFill>
                  <a:srgbClr val="0000FF"/>
                </a:solidFill>
              </a:rPr>
              <a:t>Answer: </a:t>
            </a:r>
            <a:r>
              <a:rPr lang="en-US" b="0" dirty="0"/>
              <a:t>	</a:t>
            </a:r>
            <a:r>
              <a:rPr lang="en-US" sz="2000" b="0" dirty="0"/>
              <a:t>The ratios are not proportional, so the function is not a direct variation.</a:t>
            </a:r>
          </a:p>
        </p:txBody>
      </p:sp>
      <p:sp>
        <p:nvSpPr>
          <p:cNvPr id="99402" name="Text Box 74"/>
          <p:cNvSpPr txBox="1">
            <a:spLocks noChangeArrowheads="1"/>
          </p:cNvSpPr>
          <p:nvPr/>
        </p:nvSpPr>
        <p:spPr bwMode="auto">
          <a:xfrm>
            <a:off x="533400" y="3967163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0" dirty="0">
                <a:solidFill>
                  <a:schemeClr val="tx1"/>
                </a:solidFill>
              </a:rPr>
              <a:t>Compare the ratios to check for a common ratio.</a:t>
            </a:r>
          </a:p>
        </p:txBody>
      </p:sp>
      <p:pic>
        <p:nvPicPr>
          <p:cNvPr id="99404" name="Picture 76" descr="11-x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0" y="2133600"/>
            <a:ext cx="5229225" cy="1735138"/>
          </a:xfrm>
          <a:prstGeom prst="rect">
            <a:avLst/>
          </a:prstGeom>
          <a:noFill/>
        </p:spPr>
      </p:pic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914400" y="4654550"/>
            <a:ext cx="5992813" cy="831850"/>
            <a:chOff x="576" y="2854"/>
            <a:chExt cx="3775" cy="524"/>
          </a:xfrm>
        </p:grpSpPr>
        <p:pic>
          <p:nvPicPr>
            <p:cNvPr id="99403" name="Picture 75" descr="m3_282"/>
            <p:cNvPicPr>
              <a:picLocks noChangeAspect="1" noChangeArrowheads="1"/>
            </p:cNvPicPr>
            <p:nvPr/>
          </p:nvPicPr>
          <p:blipFill>
            <a:blip r:embed="rId7"/>
            <a:srcRect l="39682" r="43814"/>
            <a:stretch>
              <a:fillRect/>
            </a:stretch>
          </p:blipFill>
          <p:spPr bwMode="auto">
            <a:xfrm>
              <a:off x="2099" y="2854"/>
              <a:ext cx="707" cy="524"/>
            </a:xfrm>
            <a:prstGeom prst="rect">
              <a:avLst/>
            </a:prstGeom>
            <a:noFill/>
          </p:spPr>
        </p:pic>
        <p:pic>
          <p:nvPicPr>
            <p:cNvPr id="99405" name="Picture 77" descr="m3_282"/>
            <p:cNvPicPr>
              <a:picLocks noChangeAspect="1" noChangeArrowheads="1"/>
            </p:cNvPicPr>
            <p:nvPr/>
          </p:nvPicPr>
          <p:blipFill>
            <a:blip r:embed="rId7"/>
            <a:srcRect r="65663"/>
            <a:stretch>
              <a:fillRect/>
            </a:stretch>
          </p:blipFill>
          <p:spPr bwMode="auto">
            <a:xfrm>
              <a:off x="576" y="2854"/>
              <a:ext cx="1471" cy="524"/>
            </a:xfrm>
            <a:prstGeom prst="rect">
              <a:avLst/>
            </a:prstGeom>
            <a:noFill/>
          </p:spPr>
        </p:pic>
        <p:pic>
          <p:nvPicPr>
            <p:cNvPr id="99406" name="Picture 78" descr="m3_282"/>
            <p:cNvPicPr>
              <a:picLocks noChangeAspect="1" noChangeArrowheads="1"/>
            </p:cNvPicPr>
            <p:nvPr/>
          </p:nvPicPr>
          <p:blipFill>
            <a:blip r:embed="rId7"/>
            <a:srcRect l="61765" r="22060"/>
            <a:stretch>
              <a:fillRect/>
            </a:stretch>
          </p:blipFill>
          <p:spPr bwMode="auto">
            <a:xfrm>
              <a:off x="2865" y="2854"/>
              <a:ext cx="693" cy="524"/>
            </a:xfrm>
            <a:prstGeom prst="rect">
              <a:avLst/>
            </a:prstGeom>
            <a:noFill/>
          </p:spPr>
        </p:pic>
        <p:pic>
          <p:nvPicPr>
            <p:cNvPr id="99407" name="Picture 79" descr="m3_282"/>
            <p:cNvPicPr>
              <a:picLocks noChangeAspect="1" noChangeArrowheads="1"/>
            </p:cNvPicPr>
            <p:nvPr/>
          </p:nvPicPr>
          <p:blipFill>
            <a:blip r:embed="rId7"/>
            <a:srcRect l="82961"/>
            <a:stretch>
              <a:fillRect/>
            </a:stretch>
          </p:blipFill>
          <p:spPr bwMode="auto">
            <a:xfrm>
              <a:off x="3621" y="2854"/>
              <a:ext cx="730" cy="524"/>
            </a:xfrm>
            <a:prstGeom prst="rect">
              <a:avLst/>
            </a:prstGeom>
            <a:noFill/>
          </p:spPr>
        </p:pic>
      </p:grpSp>
      <p:pic>
        <p:nvPicPr>
          <p:cNvPr id="99409" name="Picture 81" descr="LH_9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9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utoUpdateAnimBg="0"/>
      <p:bldP spid="99333" grpId="0" build="p" autoUpdateAnimBg="0" advAuto="0"/>
      <p:bldP spid="99337" grpId="0" build="p" autoUpdateAnimBg="0"/>
      <p:bldP spid="9940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876300" y="1210507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Determine whether the linear function is a direct variation. If so, state the constant of variation.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804775" y="3505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/>
            <a:r>
              <a:rPr lang="en-US" sz="2400" b="0" dirty="0">
                <a:solidFill>
                  <a:schemeClr val="tx1"/>
                </a:solidFill>
              </a:rPr>
              <a:t>Compare the ratios to check for a common ratio.</a:t>
            </a:r>
          </a:p>
        </p:txBody>
      </p:sp>
      <p:pic>
        <p:nvPicPr>
          <p:cNvPr id="10240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289161"/>
            <a:ext cx="457200" cy="457200"/>
          </a:xfrm>
          <a:prstGeom prst="rect">
            <a:avLst/>
          </a:prstGeom>
          <a:noFill/>
        </p:spPr>
      </p:pic>
      <p:pic>
        <p:nvPicPr>
          <p:cNvPr id="102412" name="Picture 12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Identify Direct Variation</a:t>
            </a:r>
          </a:p>
        </p:txBody>
      </p:sp>
      <p:pic>
        <p:nvPicPr>
          <p:cNvPr id="102419" name="Picture 19" descr="11-x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2750" y="2133600"/>
            <a:ext cx="5121275" cy="1417638"/>
          </a:xfrm>
          <a:prstGeom prst="rect">
            <a:avLst/>
          </a:prstGeom>
          <a:noFill/>
        </p:spPr>
      </p:pic>
      <p:pic>
        <p:nvPicPr>
          <p:cNvPr id="102430" name="Picture 30" descr="LH_9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885825" y="4191000"/>
            <a:ext cx="6330951" cy="2001838"/>
            <a:chOff x="885825" y="4703762"/>
            <a:chExt cx="6330951" cy="2001838"/>
          </a:xfrm>
        </p:grpSpPr>
        <p:grpSp>
          <p:nvGrpSpPr>
            <p:cNvPr id="2" name="Group 28"/>
            <p:cNvGrpSpPr>
              <a:grpSpLocks/>
            </p:cNvGrpSpPr>
            <p:nvPr/>
          </p:nvGrpSpPr>
          <p:grpSpPr bwMode="auto">
            <a:xfrm>
              <a:off x="885825" y="4703762"/>
              <a:ext cx="6330950" cy="1773238"/>
              <a:chOff x="558" y="2768"/>
              <a:chExt cx="3988" cy="1117"/>
            </a:xfrm>
          </p:grpSpPr>
          <p:pic>
            <p:nvPicPr>
              <p:cNvPr id="102420" name="Picture 20" descr="m3_284"/>
              <p:cNvPicPr>
                <a:picLocks noChangeAspect="1" noChangeArrowheads="1"/>
              </p:cNvPicPr>
              <p:nvPr/>
            </p:nvPicPr>
            <p:blipFill>
              <a:blip r:embed="rId8"/>
              <a:srcRect l="38249" r="46089" b="51030"/>
              <a:stretch>
                <a:fillRect/>
              </a:stretch>
            </p:blipFill>
            <p:spPr bwMode="auto">
              <a:xfrm>
                <a:off x="2499" y="2768"/>
                <a:ext cx="837" cy="499"/>
              </a:xfrm>
              <a:prstGeom prst="rect">
                <a:avLst/>
              </a:prstGeom>
              <a:noFill/>
            </p:spPr>
          </p:pic>
          <p:pic>
            <p:nvPicPr>
              <p:cNvPr id="102424" name="Picture 24" descr="222b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046" y="2777"/>
                <a:ext cx="351" cy="498"/>
              </a:xfrm>
              <a:prstGeom prst="rect">
                <a:avLst/>
              </a:prstGeom>
              <a:noFill/>
            </p:spPr>
          </p:pic>
          <p:pic>
            <p:nvPicPr>
              <p:cNvPr id="102415" name="Picture 15" descr="m3_284"/>
              <p:cNvPicPr>
                <a:picLocks noChangeAspect="1" noChangeArrowheads="1"/>
              </p:cNvPicPr>
              <p:nvPr/>
            </p:nvPicPr>
            <p:blipFill>
              <a:blip r:embed="rId8"/>
              <a:srcRect l="81830" b="51030"/>
              <a:stretch>
                <a:fillRect/>
              </a:stretch>
            </p:blipFill>
            <p:spPr bwMode="auto">
              <a:xfrm>
                <a:off x="3515" y="3385"/>
                <a:ext cx="971" cy="499"/>
              </a:xfrm>
              <a:prstGeom prst="rect">
                <a:avLst/>
              </a:prstGeom>
              <a:noFill/>
            </p:spPr>
          </p:pic>
          <p:pic>
            <p:nvPicPr>
              <p:cNvPr id="102418" name="Picture 18" descr="m3_284"/>
              <p:cNvPicPr>
                <a:picLocks noChangeAspect="1" noChangeArrowheads="1"/>
              </p:cNvPicPr>
              <p:nvPr/>
            </p:nvPicPr>
            <p:blipFill>
              <a:blip r:embed="rId8"/>
              <a:srcRect r="66187" b="51030"/>
              <a:stretch>
                <a:fillRect/>
              </a:stretch>
            </p:blipFill>
            <p:spPr bwMode="auto">
              <a:xfrm>
                <a:off x="558" y="2768"/>
                <a:ext cx="1807" cy="499"/>
              </a:xfrm>
              <a:prstGeom prst="rect">
                <a:avLst/>
              </a:prstGeom>
              <a:noFill/>
            </p:spPr>
          </p:pic>
          <p:pic>
            <p:nvPicPr>
              <p:cNvPr id="102421" name="Picture 21" descr="m3_284"/>
              <p:cNvPicPr>
                <a:picLocks noChangeAspect="1" noChangeArrowheads="1"/>
              </p:cNvPicPr>
              <p:nvPr/>
            </p:nvPicPr>
            <p:blipFill>
              <a:blip r:embed="rId8"/>
              <a:srcRect l="58234" r="22174" b="51030"/>
              <a:stretch>
                <a:fillRect/>
              </a:stretch>
            </p:blipFill>
            <p:spPr bwMode="auto">
              <a:xfrm>
                <a:off x="3464" y="2768"/>
                <a:ext cx="1047" cy="499"/>
              </a:xfrm>
              <a:prstGeom prst="rect">
                <a:avLst/>
              </a:prstGeom>
              <a:noFill/>
            </p:spPr>
          </p:pic>
          <p:pic>
            <p:nvPicPr>
              <p:cNvPr id="102423" name="Picture 23" descr="222b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076" y="2777"/>
                <a:ext cx="351" cy="498"/>
              </a:xfrm>
              <a:prstGeom prst="rect">
                <a:avLst/>
              </a:prstGeom>
              <a:noFill/>
            </p:spPr>
          </p:pic>
          <p:pic>
            <p:nvPicPr>
              <p:cNvPr id="102425" name="Picture 25" descr="222b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95" y="2782"/>
                <a:ext cx="351" cy="498"/>
              </a:xfrm>
              <a:prstGeom prst="rect">
                <a:avLst/>
              </a:prstGeom>
              <a:noFill/>
            </p:spPr>
          </p:pic>
          <p:pic>
            <p:nvPicPr>
              <p:cNvPr id="102426" name="Picture 26" descr="222b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85" y="3387"/>
                <a:ext cx="351" cy="498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392738" y="5516562"/>
              <a:ext cx="1824038" cy="1189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-304800" y="5410200"/>
            <a:ext cx="822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 algn="l">
              <a:lnSpc>
                <a:spcPct val="150000"/>
              </a:lnSpc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00FF"/>
                </a:solidFill>
              </a:rPr>
              <a:t>Answer: </a:t>
            </a:r>
            <a:r>
              <a:rPr lang="en-US" sz="2400" b="0" dirty="0"/>
              <a:t>	Since the ratios are proportional, the function is a direct variation. The constant of variation is</a:t>
            </a:r>
            <a:r>
              <a:rPr lang="en-US" sz="2400" b="0" dirty="0" smtClean="0"/>
              <a:t> or </a:t>
            </a:r>
            <a:r>
              <a:rPr lang="en-US" sz="2400" b="0" dirty="0"/>
              <a:t>8.5. 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build="p" autoUpdateAnimBg="0" advAuto="0"/>
      <p:bldP spid="102406" grpId="0" build="p" autoUpdateAnimBg="0"/>
      <p:bldP spid="102413" grpId="0" autoUpdateAnimBg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936110" y="5430020"/>
            <a:ext cx="404813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276600"/>
            <a:ext cx="38100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AutoNum type="alphaUcPeriod"/>
              <a:tabLst>
                <a:tab pos="2743200" algn="l"/>
                <a:tab pos="3314700" algn="l"/>
              </a:tabLst>
            </a:pPr>
            <a:r>
              <a:rPr lang="en-US" sz="2800" dirty="0">
                <a:solidFill>
                  <a:schemeClr val="tx1"/>
                </a:solidFill>
                <a:sym typeface="Symbol" pitchFamily="-97" charset="2"/>
              </a:rPr>
              <a:t>$8 per hour</a:t>
            </a:r>
            <a:r>
              <a:rPr lang="en-US" sz="2800" b="0" dirty="0">
                <a:solidFill>
                  <a:schemeClr val="tx1"/>
                </a:solidFill>
                <a:sym typeface="Symbol" pitchFamily="-97" charset="2"/>
              </a:rPr>
              <a:t> 	</a:t>
            </a: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AutoNum type="alphaUcPeriod"/>
              <a:tabLst>
                <a:tab pos="2743200" algn="l"/>
                <a:tab pos="3314700" algn="l"/>
              </a:tabLst>
            </a:pPr>
            <a:r>
              <a:rPr lang="en-US" sz="2800" dirty="0">
                <a:solidFill>
                  <a:schemeClr val="tx1"/>
                </a:solidFill>
                <a:sym typeface="Symbol" pitchFamily="-97" charset="2"/>
              </a:rPr>
              <a:t>$10 per hour</a:t>
            </a:r>
            <a:r>
              <a:rPr lang="en-US" sz="2800" b="0" dirty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 sz="2800" dirty="0">
              <a:solidFill>
                <a:schemeClr val="tx1"/>
              </a:solidFill>
              <a:sym typeface="Symbol" pitchFamily="-97" charset="2"/>
            </a:endParaRP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buFontTx/>
              <a:buAutoNum type="alphaUcPeriod" startAt="3"/>
              <a:tabLst>
                <a:tab pos="2743200" algn="l"/>
                <a:tab pos="3314700" algn="l"/>
              </a:tabLst>
            </a:pPr>
            <a:r>
              <a:rPr lang="en-US" sz="2800" dirty="0">
                <a:solidFill>
                  <a:schemeClr val="tx1"/>
                </a:solidFill>
                <a:sym typeface="Symbol" pitchFamily="-97" charset="2"/>
              </a:rPr>
              <a:t>$12 per hour</a:t>
            </a:r>
            <a:r>
              <a:rPr lang="en-US" sz="2800" b="0" dirty="0">
                <a:solidFill>
                  <a:schemeClr val="tx1"/>
                </a:solidFill>
                <a:sym typeface="Symbol" pitchFamily="-97" charset="2"/>
              </a:rPr>
              <a:t> 	</a:t>
            </a:r>
          </a:p>
          <a:p>
            <a:pPr marL="609600" indent="-6096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  <a:tabLst>
                <a:tab pos="2743200" algn="l"/>
                <a:tab pos="3314700" algn="l"/>
              </a:tabLst>
            </a:pPr>
            <a:r>
              <a:rPr lang="pt-BR" sz="28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800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en-US" sz="2800" dirty="0">
                <a:solidFill>
                  <a:schemeClr val="tx1"/>
                </a:solidFill>
                <a:sym typeface="Symbol" pitchFamily="-97" charset="2"/>
              </a:rPr>
              <a:t>$15 per hour</a:t>
            </a:r>
            <a:r>
              <a:rPr lang="en-US" sz="2800" b="0" dirty="0">
                <a:solidFill>
                  <a:schemeClr val="tx1"/>
                </a:solidFill>
                <a:sym typeface="Symbol" pitchFamily="-97" charset="2"/>
              </a:rPr>
              <a:t> </a:t>
            </a:r>
            <a:endParaRPr lang="pt-BR" sz="2800" b="0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95239" name="TPQuestion"/>
          <p:cNvSpPr>
            <a:spLocks noChangeArrowheads="1"/>
          </p:cNvSpPr>
          <p:nvPr/>
        </p:nvSpPr>
        <p:spPr bwMode="auto">
          <a:xfrm>
            <a:off x="533400" y="1504950"/>
            <a:ext cx="563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EARNINGS</a:t>
            </a:r>
            <a:r>
              <a:rPr lang="en-US" sz="2000" dirty="0">
                <a:solidFill>
                  <a:srgbClr val="00539D"/>
                </a:solidFill>
              </a:rPr>
              <a:t> </a:t>
            </a:r>
            <a:r>
              <a:rPr lang="en-US" sz="2000" dirty="0" smtClean="0">
                <a:solidFill>
                  <a:srgbClr val="00539D"/>
                </a:solidFill>
              </a:rPr>
              <a:t>     </a:t>
            </a:r>
            <a:r>
              <a:rPr lang="en-US" sz="2000" b="1" dirty="0" smtClean="0">
                <a:solidFill>
                  <a:srgbClr val="0000FF"/>
                </a:solidFill>
              </a:rPr>
              <a:t>The </a:t>
            </a:r>
            <a:r>
              <a:rPr lang="en-US" sz="2000" b="1" dirty="0">
                <a:solidFill>
                  <a:srgbClr val="0000FF"/>
                </a:solidFill>
              </a:rPr>
              <a:t>amount of money Elizabeth earns at her job varies directly as the number of hours she works. Determine the amount Elizabeth earns per hour.</a:t>
            </a:r>
          </a:p>
        </p:txBody>
      </p:sp>
      <p:pic>
        <p:nvPicPr>
          <p:cNvPr id="9524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9524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72200" y="990600"/>
            <a:ext cx="2620963" cy="3636963"/>
            <a:chOff x="2372" y="1003"/>
            <a:chExt cx="1651" cy="2291"/>
          </a:xfrm>
        </p:grpSpPr>
        <p:pic>
          <p:nvPicPr>
            <p:cNvPr id="95246" name="Picture 14" descr="11-x41"/>
            <p:cNvPicPr>
              <a:picLocks noChangeAspect="1" noChangeArrowheads="1"/>
            </p:cNvPicPr>
            <p:nvPr/>
          </p:nvPicPr>
          <p:blipFill>
            <a:blip r:embed="rId8"/>
            <a:srcRect l="2402" t="3400" r="4697" b="5325"/>
            <a:stretch>
              <a:fillRect/>
            </a:stretch>
          </p:blipFill>
          <p:spPr bwMode="auto">
            <a:xfrm>
              <a:off x="2372" y="1003"/>
              <a:ext cx="1651" cy="2291"/>
            </a:xfrm>
            <a:prstGeom prst="rect">
              <a:avLst/>
            </a:prstGeom>
            <a:noFill/>
          </p:spPr>
        </p:pic>
        <p:sp>
          <p:nvSpPr>
            <p:cNvPr id="95247" name="Oval 15"/>
            <p:cNvSpPr>
              <a:spLocks noChangeArrowheads="1"/>
            </p:cNvSpPr>
            <p:nvPr/>
          </p:nvSpPr>
          <p:spPr bwMode="auto">
            <a:xfrm>
              <a:off x="3393" y="210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5249" name="Picture 17" descr="LH_9-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utoUpdateAnimBg="0"/>
      <p:bldP spid="952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926028" y="2915211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18721"/>
            <a:ext cx="2790825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800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800" dirty="0">
                <a:solidFill>
                  <a:schemeClr val="tx1"/>
                </a:solidFill>
                <a:sym typeface="Symbol" pitchFamily="-97" charset="2"/>
              </a:rPr>
              <a:t>	$4.50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800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800" dirty="0">
                <a:solidFill>
                  <a:schemeClr val="tx1"/>
                </a:solidFill>
                <a:sym typeface="Symbol" pitchFamily="-97" charset="2"/>
              </a:rPr>
              <a:t>	$4.85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800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800" dirty="0">
                <a:solidFill>
                  <a:schemeClr val="tx1"/>
                </a:solidFill>
                <a:sym typeface="Symbol" pitchFamily="-97" charset="2"/>
              </a:rPr>
              <a:t>	$5.00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8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800" dirty="0">
                <a:solidFill>
                  <a:schemeClr val="tx1"/>
                </a:solidFill>
                <a:sym typeface="Symbol" pitchFamily="-97" charset="2"/>
              </a:rPr>
              <a:t>	$5.20</a:t>
            </a:r>
          </a:p>
        </p:txBody>
      </p:sp>
      <p:sp>
        <p:nvSpPr>
          <p:cNvPr id="98311" name="TPQuestion"/>
          <p:cNvSpPr>
            <a:spLocks noChangeArrowheads="1"/>
          </p:cNvSpPr>
          <p:nvPr/>
        </p:nvSpPr>
        <p:spPr bwMode="auto">
          <a:xfrm>
            <a:off x="533400" y="1428958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dirty="0"/>
              <a:t>SHOPPING</a:t>
            </a:r>
            <a:r>
              <a:rPr lang="en-US" sz="2400" dirty="0">
                <a:solidFill>
                  <a:schemeClr val="tx2"/>
                </a:solidFill>
              </a:rPr>
              <a:t>  </a:t>
            </a:r>
            <a:r>
              <a:rPr lang="en-US" sz="2400" b="1" dirty="0">
                <a:solidFill>
                  <a:srgbClr val="0000FF"/>
                </a:solidFill>
              </a:rPr>
              <a:t>A grocery store sells 6 apples for $2.70. How much would it cost to buy 10 apples? </a:t>
            </a:r>
          </a:p>
        </p:txBody>
      </p:sp>
      <p:pic>
        <p:nvPicPr>
          <p:cNvPr id="9831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9831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98317" name="Picture 13" descr="LH_9-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utoUpdateAnimBg="0"/>
      <p:bldP spid="983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9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1510" name="Picture 22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14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57325" y="343365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11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12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dirty="0">
                <a:solidFill>
                  <a:schemeClr val="tx1"/>
                </a:solidFill>
                <a:sym typeface="Symbol" pitchFamily="-97" charset="2"/>
              </a:rPr>
              <a:t>	13</a:t>
            </a:r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</a:t>
            </a:r>
            <a:r>
              <a:rPr lang="en-US" sz="2400" b="1" i="1" dirty="0">
                <a:solidFill>
                  <a:srgbClr val="0000FF"/>
                </a:solidFill>
              </a:rPr>
              <a:t>f</a:t>
            </a:r>
            <a:r>
              <a:rPr lang="en-US" sz="2400" b="1" dirty="0">
                <a:solidFill>
                  <a:srgbClr val="0000FF"/>
                </a:solidFill>
              </a:rPr>
              <a:t>(6) if </a:t>
            </a:r>
            <a:r>
              <a:rPr lang="en-US" sz="2400" b="1" i="1" dirty="0" err="1">
                <a:solidFill>
                  <a:srgbClr val="0000FF"/>
                </a:solidFill>
              </a:rPr>
              <a:t>f</a:t>
            </a:r>
            <a:r>
              <a:rPr lang="en-US" sz="2400" b="1" dirty="0" err="1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) = 2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– 1. 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9-1)</a:t>
            </a:r>
          </a:p>
        </p:txBody>
      </p:sp>
      <p:pic>
        <p:nvPicPr>
          <p:cNvPr id="191505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utoUpdateAnimBg="0"/>
      <p:bldP spid="19149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5105400"/>
            <a:ext cx="12954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09958" name="TPQuestion"/>
          <p:cNvSpPr>
            <a:spLocks noChangeArrowheads="1"/>
          </p:cNvSpPr>
          <p:nvPr/>
        </p:nvSpPr>
        <p:spPr bwMode="auto">
          <a:xfrm>
            <a:off x="533399" y="1504950"/>
            <a:ext cx="74828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Determine whether the linear function is a direct variation. If so, state the constant of variation.</a:t>
            </a:r>
          </a:p>
        </p:txBody>
      </p:sp>
      <p:pic>
        <p:nvPicPr>
          <p:cNvPr id="509959" name="Picture 7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09960" name="Picture 8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09962" name="Picture 10" descr="11-x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952750"/>
            <a:ext cx="4175125" cy="1385887"/>
          </a:xfrm>
          <a:prstGeom prst="rect">
            <a:avLst/>
          </a:prstGeom>
          <a:noFill/>
        </p:spPr>
      </p:pic>
      <p:sp>
        <p:nvSpPr>
          <p:cNvPr id="509964" name="Oval 12"/>
          <p:cNvSpPr>
            <a:spLocks noChangeArrowheads="1"/>
          </p:cNvSpPr>
          <p:nvPr/>
        </p:nvSpPr>
        <p:spPr bwMode="auto">
          <a:xfrm>
            <a:off x="947738" y="4059688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2952752"/>
            <a:ext cx="2790825" cy="3279777"/>
            <a:chOff x="576" y="1860"/>
            <a:chExt cx="1758" cy="2066"/>
          </a:xfrm>
        </p:grpSpPr>
        <p:sp>
          <p:nvSpPr>
            <p:cNvPr id="50996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968"/>
              <a:ext cx="1758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800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8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800" b="0" dirty="0">
                  <a:solidFill>
                    <a:schemeClr val="tx1"/>
                  </a:solidFill>
                  <a:sym typeface="Symbol" pitchFamily="-97" charset="2"/>
                </a:rPr>
                <a:t>yes;</a:t>
              </a:r>
              <a:r>
                <a:rPr lang="pt-BR" sz="2800" dirty="0">
                  <a:solidFill>
                    <a:schemeClr val="tx1"/>
                  </a:solidFill>
                  <a:sym typeface="Symbol" pitchFamily="-97" charset="2"/>
                </a:rPr>
                <a:t> 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800" dirty="0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r>
                <a:rPr lang="pt-BR" sz="28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800" b="0" dirty="0">
                  <a:solidFill>
                    <a:schemeClr val="tx1"/>
                  </a:solidFill>
                  <a:sym typeface="Symbol" pitchFamily="-97" charset="2"/>
                </a:rPr>
                <a:t>yes; 8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800" dirty="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sz="28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800" b="0" dirty="0">
                  <a:solidFill>
                    <a:schemeClr val="tx1"/>
                  </a:solidFill>
                  <a:sym typeface="Symbol" pitchFamily="-97" charset="2"/>
                </a:rPr>
                <a:t>yes; 4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800" dirty="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sz="28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800" b="0" dirty="0">
                  <a:solidFill>
                    <a:schemeClr val="tx1"/>
                  </a:solidFill>
                  <a:sym typeface="Symbol" pitchFamily="-97" charset="2"/>
                </a:rPr>
                <a:t>no</a:t>
              </a:r>
            </a:p>
          </p:txBody>
        </p:sp>
        <p:pic>
          <p:nvPicPr>
            <p:cNvPr id="509967" name="Picture 15" descr="MAC3_xyz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44" y="1860"/>
              <a:ext cx="190" cy="489"/>
            </a:xfrm>
            <a:prstGeom prst="rect">
              <a:avLst/>
            </a:prstGeom>
            <a:noFill/>
          </p:spPr>
        </p:pic>
      </p:grpSp>
      <p:pic>
        <p:nvPicPr>
          <p:cNvPr id="509970" name="Picture 18" descr="LH_9-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utoUpdateAnimBg="0"/>
      <p:bldP spid="5099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5105400"/>
            <a:ext cx="1295400" cy="579438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12005" name="TPQuestion"/>
          <p:cNvSpPr>
            <a:spLocks noChangeArrowheads="1"/>
          </p:cNvSpPr>
          <p:nvPr/>
        </p:nvSpPr>
        <p:spPr bwMode="auto">
          <a:xfrm>
            <a:off x="533400" y="150495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Determine whether the linear function is a direct variation. If so, state the constant of variation.</a:t>
            </a:r>
          </a:p>
        </p:txBody>
      </p:sp>
      <p:pic>
        <p:nvPicPr>
          <p:cNvPr id="512007" name="Picture 7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512011" name="Oval 11"/>
          <p:cNvSpPr>
            <a:spLocks noChangeArrowheads="1"/>
          </p:cNvSpPr>
          <p:nvPr/>
        </p:nvSpPr>
        <p:spPr bwMode="auto">
          <a:xfrm>
            <a:off x="926028" y="536446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16" name="Picture 16" descr="11-x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500" y="2851150"/>
            <a:ext cx="4175125" cy="1155700"/>
          </a:xfrm>
          <a:prstGeom prst="rect">
            <a:avLst/>
          </a:prstGeom>
          <a:noFill/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" y="2952752"/>
            <a:ext cx="2790825" cy="2849564"/>
            <a:chOff x="576" y="1860"/>
            <a:chExt cx="1758" cy="1795"/>
          </a:xfrm>
        </p:grpSpPr>
        <p:sp>
          <p:nvSpPr>
            <p:cNvPr id="512014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6" y="1968"/>
              <a:ext cx="1758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400" b="0" dirty="0">
                  <a:solidFill>
                    <a:schemeClr val="tx1"/>
                  </a:solidFill>
                  <a:sym typeface="Symbol" pitchFamily="-97" charset="2"/>
                </a:rPr>
                <a:t>yes;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 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B.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400" b="0" dirty="0">
                  <a:solidFill>
                    <a:schemeClr val="tx1"/>
                  </a:solidFill>
                  <a:sym typeface="Symbol" pitchFamily="-97" charset="2"/>
                </a:rPr>
                <a:t>yes; 6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400" b="0" dirty="0">
                  <a:solidFill>
                    <a:schemeClr val="tx1"/>
                  </a:solidFill>
                  <a:sym typeface="Symbol" pitchFamily="-97" charset="2"/>
                </a:rPr>
                <a:t>yes; </a:t>
              </a:r>
            </a:p>
            <a:p>
              <a:pPr marL="533400" indent="-533400" algn="l">
                <a:spcBef>
                  <a:spcPct val="50000"/>
                </a:spcBef>
                <a:spcAft>
                  <a:spcPct val="50000"/>
                </a:spcAft>
                <a:buClr>
                  <a:srgbClr val="00539D"/>
                </a:buClr>
              </a:pPr>
              <a:r>
                <a:rPr lang="pt-BR" sz="2400" dirty="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sz="2400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400" b="0" dirty="0">
                  <a:solidFill>
                    <a:schemeClr val="tx1"/>
                  </a:solidFill>
                  <a:sym typeface="Symbol" pitchFamily="-97" charset="2"/>
                </a:rPr>
                <a:t>no</a:t>
              </a:r>
            </a:p>
          </p:txBody>
        </p:sp>
        <p:pic>
          <p:nvPicPr>
            <p:cNvPr id="512017" name="Picture 17" descr="MAC3_xyz2"/>
            <p:cNvPicPr>
              <a:picLocks noChangeAspect="1" noChangeArrowheads="1"/>
            </p:cNvPicPr>
            <p:nvPr/>
          </p:nvPicPr>
          <p:blipFill>
            <a:blip r:embed="rId8"/>
            <a:srcRect r="-2431" b="51608"/>
            <a:stretch>
              <a:fillRect/>
            </a:stretch>
          </p:blipFill>
          <p:spPr bwMode="auto">
            <a:xfrm>
              <a:off x="1344" y="1860"/>
              <a:ext cx="311" cy="495"/>
            </a:xfrm>
            <a:prstGeom prst="rect">
              <a:avLst/>
            </a:prstGeom>
            <a:noFill/>
          </p:spPr>
        </p:pic>
        <p:pic>
          <p:nvPicPr>
            <p:cNvPr id="512018" name="Picture 18" descr="MAC3_xyz2"/>
            <p:cNvPicPr>
              <a:picLocks noChangeAspect="1" noChangeArrowheads="1"/>
            </p:cNvPicPr>
            <p:nvPr/>
          </p:nvPicPr>
          <p:blipFill>
            <a:blip r:embed="rId8"/>
            <a:srcRect t="49707" r="-3934"/>
            <a:stretch>
              <a:fillRect/>
            </a:stretch>
          </p:blipFill>
          <p:spPr bwMode="auto">
            <a:xfrm>
              <a:off x="1344" y="2718"/>
              <a:ext cx="317" cy="516"/>
            </a:xfrm>
            <a:prstGeom prst="rect">
              <a:avLst/>
            </a:prstGeom>
            <a:noFill/>
          </p:spPr>
        </p:pic>
      </p:grpSp>
      <p:pic>
        <p:nvPicPr>
          <p:cNvPr id="512020" name="Picture 20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12021" name="Picture 21" descr="LH_9-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1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autoUpdateAnimBg="0"/>
      <p:bldP spid="5120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7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7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08548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08556" name="Picture 12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9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1510" name="Picture 22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14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1493" name="Oval 5"/>
          <p:cNvSpPr>
            <a:spLocks noChangeArrowheads="1"/>
          </p:cNvSpPr>
          <p:nvPr/>
        </p:nvSpPr>
        <p:spPr bwMode="auto">
          <a:xfrm>
            <a:off x="1042933" y="3164966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400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11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12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13</a:t>
            </a:r>
          </a:p>
        </p:txBody>
      </p:sp>
      <p:sp>
        <p:nvSpPr>
          <p:cNvPr id="191495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</a:t>
            </a:r>
            <a:r>
              <a:rPr lang="en-US" sz="2400" b="1" i="1" dirty="0">
                <a:solidFill>
                  <a:srgbClr val="0000FF"/>
                </a:solidFill>
              </a:rPr>
              <a:t>f</a:t>
            </a:r>
            <a:r>
              <a:rPr lang="en-US" sz="2400" b="1" dirty="0">
                <a:solidFill>
                  <a:srgbClr val="0000FF"/>
                </a:solidFill>
              </a:rPr>
              <a:t>(6) if </a:t>
            </a:r>
            <a:r>
              <a:rPr lang="en-US" sz="2400" b="1" i="1" dirty="0" err="1">
                <a:solidFill>
                  <a:srgbClr val="0000FF"/>
                </a:solidFill>
              </a:rPr>
              <a:t>f</a:t>
            </a:r>
            <a:r>
              <a:rPr lang="en-US" sz="2400" b="1" dirty="0" err="1">
                <a:solidFill>
                  <a:srgbClr val="0000FF"/>
                </a:solidFill>
              </a:rPr>
              <a:t>(</a:t>
            </a:r>
            <a:r>
              <a:rPr lang="en-US" sz="2400" b="1" i="1" dirty="0" err="1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) = 2</a:t>
            </a:r>
            <a:r>
              <a:rPr lang="en-US" sz="2400" b="1" i="1" dirty="0">
                <a:solidFill>
                  <a:srgbClr val="0000FF"/>
                </a:solidFill>
              </a:rPr>
              <a:t>x</a:t>
            </a:r>
            <a:r>
              <a:rPr lang="en-US" sz="2400" b="1" dirty="0">
                <a:solidFill>
                  <a:srgbClr val="0000FF"/>
                </a:solidFill>
              </a:rPr>
              <a:t> – 1. </a:t>
            </a:r>
          </a:p>
        </p:txBody>
      </p:sp>
      <p:sp>
        <p:nvSpPr>
          <p:cNvPr id="19150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9-1)</a:t>
            </a:r>
          </a:p>
        </p:txBody>
      </p:sp>
      <p:pic>
        <p:nvPicPr>
          <p:cNvPr id="191505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  <p:bldP spid="191494" grpId="0" autoUpdateAnimBg="0"/>
      <p:bldP spid="1914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59" name="Picture 27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7660" name="Picture 28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763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5052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4380186" y="3529671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FF"/>
                </a:solidFill>
              </a:rPr>
              <a:t>A local repairman charges $20 per visit plus $15 per hour of work. Which choice shows an equation for the repairman’s rates and a graph of the equation? </a:t>
            </a:r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9-2)</a:t>
            </a:r>
          </a:p>
        </p:txBody>
      </p:sp>
      <p:pic>
        <p:nvPicPr>
          <p:cNvPr id="197649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9600" y="3486150"/>
            <a:ext cx="7804150" cy="2152650"/>
            <a:chOff x="612" y="1915"/>
            <a:chExt cx="4916" cy="1356"/>
          </a:xfrm>
        </p:grpSpPr>
        <p:sp>
          <p:nvSpPr>
            <p:cNvPr id="19763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2" y="1915"/>
              <a:ext cx="4899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 algn="l">
                <a:spcBef>
                  <a:spcPct val="50000"/>
                </a:spcBef>
                <a:spcAft>
                  <a:spcPct val="83000"/>
                </a:spcAft>
                <a:buClr>
                  <a:srgbClr val="00539D"/>
                </a:buClr>
                <a:tabLst>
                  <a:tab pos="2000250" algn="l"/>
                  <a:tab pos="3771900" algn="l"/>
                  <a:tab pos="5829300" algn="l"/>
                </a:tabLst>
              </a:pPr>
              <a:r>
                <a:rPr lang="pt-BR" sz="220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sz="2200">
                  <a:solidFill>
                    <a:schemeClr val="tx1"/>
                  </a:solidFill>
                  <a:sym typeface="Symbol" pitchFamily="-97" charset="2"/>
                </a:rPr>
                <a:t>		</a:t>
              </a:r>
              <a:r>
                <a:rPr lang="pt-BR" sz="2200">
                  <a:solidFill>
                    <a:srgbClr val="00539D"/>
                  </a:solidFill>
                  <a:sym typeface="Symbol" pitchFamily="-97" charset="2"/>
                </a:rPr>
                <a:t>B.	C.</a:t>
              </a:r>
              <a:r>
                <a:rPr lang="pt-BR" sz="220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sz="220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endParaRPr lang="pt-BR" sz="2200">
                <a:solidFill>
                  <a:schemeClr val="tx1"/>
                </a:solidFill>
                <a:sym typeface="Symbol" pitchFamily="-97" charset="2"/>
              </a:endParaRPr>
            </a:p>
          </p:txBody>
        </p:sp>
        <p:pic>
          <p:nvPicPr>
            <p:cNvPr id="197654" name="Picture 22" descr="5m_11_3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672" y="1923"/>
              <a:ext cx="856" cy="1348"/>
            </a:xfrm>
            <a:prstGeom prst="rect">
              <a:avLst/>
            </a:prstGeom>
            <a:noFill/>
          </p:spPr>
        </p:pic>
        <p:pic>
          <p:nvPicPr>
            <p:cNvPr id="197655" name="Picture 23" descr="5m_11_3I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4" y="1923"/>
              <a:ext cx="856" cy="1348"/>
            </a:xfrm>
            <a:prstGeom prst="rect">
              <a:avLst/>
            </a:prstGeom>
            <a:noFill/>
          </p:spPr>
        </p:pic>
        <p:pic>
          <p:nvPicPr>
            <p:cNvPr id="197656" name="Picture 24" descr="5m_11_3J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32" y="1923"/>
              <a:ext cx="856" cy="1348"/>
            </a:xfrm>
            <a:prstGeom prst="rect">
              <a:avLst/>
            </a:prstGeom>
            <a:noFill/>
          </p:spPr>
        </p:pic>
        <p:pic>
          <p:nvPicPr>
            <p:cNvPr id="197657" name="Picture 25" descr="5m_11_3K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356" y="1923"/>
              <a:ext cx="856" cy="1348"/>
            </a:xfrm>
            <a:prstGeom prst="rect">
              <a:avLst/>
            </a:prstGeom>
            <a:noFill/>
          </p:spPr>
        </p:pic>
      </p:grp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82" name="Picture 26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8683" name="Picture 27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1986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1031492" y="322951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66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70188"/>
            <a:ext cx="2790825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y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= 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– 1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y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= 2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– 1</a:t>
            </a: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y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= 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x</a:t>
            </a:r>
            <a:endParaRPr lang="pt-BR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y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= 3</a:t>
            </a:r>
            <a:r>
              <a:rPr lang="pt-BR" i="1">
                <a:solidFill>
                  <a:schemeClr val="tx1"/>
                </a:solidFill>
                <a:sym typeface="Symbol" pitchFamily="-97" charset="2"/>
              </a:rPr>
              <a:t>x</a:t>
            </a:r>
            <a:r>
              <a:rPr lang="pt-BR">
                <a:solidFill>
                  <a:schemeClr val="tx1"/>
                </a:solidFill>
                <a:sym typeface="Symbol" pitchFamily="-97" charset="2"/>
              </a:rPr>
              <a:t> – 3</a:t>
            </a:r>
          </a:p>
        </p:txBody>
      </p:sp>
      <p:sp>
        <p:nvSpPr>
          <p:cNvPr id="198663" name="TPQuestion"/>
          <p:cNvSpPr>
            <a:spLocks noChangeArrowheads="1"/>
          </p:cNvSpPr>
          <p:nvPr/>
        </p:nvSpPr>
        <p:spPr bwMode="auto">
          <a:xfrm>
            <a:off x="685800" y="1800225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  <a:ea typeface="Times New Roman" pitchFamily="-97" charset="0"/>
                <a:cs typeface="Times New Roman" pitchFamily="-97" charset="0"/>
              </a:rPr>
              <a:t>Which function is graphed in the figure shown?</a:t>
            </a:r>
          </a:p>
        </p:txBody>
      </p: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9-2)</a:t>
            </a:r>
          </a:p>
        </p:txBody>
      </p:sp>
      <p:pic>
        <p:nvPicPr>
          <p:cNvPr id="198673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198680" name="Picture 24" descr="5m_11_3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1752600"/>
            <a:ext cx="2524125" cy="2555875"/>
          </a:xfrm>
          <a:prstGeom prst="rect">
            <a:avLst/>
          </a:prstGeom>
          <a:noFill/>
        </p:spPr>
      </p:pic>
      <p:pic>
        <p:nvPicPr>
          <p:cNvPr id="198686" name="Picture 30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</p:spPr>
      </p:pic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 autoUpdateAnimBg="0"/>
      <p:bldP spid="1986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63" name="Picture 3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1764" name="Picture 36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20173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1733" name="Oval 5"/>
          <p:cNvSpPr>
            <a:spLocks noChangeArrowheads="1"/>
          </p:cNvSpPr>
          <p:nvPr/>
        </p:nvSpPr>
        <p:spPr bwMode="auto">
          <a:xfrm>
            <a:off x="1105174" y="449130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735" name="TPQuestion"/>
          <p:cNvSpPr>
            <a:spLocks noChangeArrowheads="1"/>
          </p:cNvSpPr>
          <p:nvPr/>
        </p:nvSpPr>
        <p:spPr bwMode="auto">
          <a:xfrm>
            <a:off x="685800" y="1371600"/>
            <a:ext cx="802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slope of the line that passes through the points </a:t>
            </a:r>
            <a:r>
              <a:rPr lang="en-US" sz="2400" b="1" i="1" dirty="0">
                <a:solidFill>
                  <a:srgbClr val="0000FF"/>
                </a:solidFill>
              </a:rPr>
              <a:t>A</a:t>
            </a:r>
            <a:r>
              <a:rPr lang="en-US" sz="2400" b="1" dirty="0">
                <a:solidFill>
                  <a:srgbClr val="0000FF"/>
                </a:solidFill>
              </a:rPr>
              <a:t>(0, 0) and </a:t>
            </a:r>
            <a:r>
              <a:rPr lang="en-US" sz="2400" b="1" i="1" dirty="0">
                <a:solidFill>
                  <a:srgbClr val="0000FF"/>
                </a:solidFill>
              </a:rPr>
              <a:t>B</a:t>
            </a:r>
            <a:r>
              <a:rPr lang="en-US" sz="2400" b="1" dirty="0">
                <a:solidFill>
                  <a:srgbClr val="0000FF"/>
                </a:solidFill>
              </a:rPr>
              <a:t>(4, 3). </a:t>
            </a:r>
          </a:p>
        </p:txBody>
      </p:sp>
      <p:pic>
        <p:nvPicPr>
          <p:cNvPr id="201736" name="Picture 8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409700"/>
            <a:ext cx="457200" cy="457200"/>
          </a:xfrm>
          <a:prstGeom prst="rect">
            <a:avLst/>
          </a:prstGeom>
          <a:noFill/>
        </p:spPr>
      </p:pic>
      <p:sp>
        <p:nvSpPr>
          <p:cNvPr id="201745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9-3)</a:t>
            </a:r>
          </a:p>
        </p:txBody>
      </p:sp>
      <p:pic>
        <p:nvPicPr>
          <p:cNvPr id="201746" name="Picture 18" descr="FiveMinuteCheck"/>
          <p:cNvPicPr>
            <a:picLocks noChangeAspect="1" noChangeArrowheads="1"/>
          </p:cNvPicPr>
          <p:nvPr/>
        </p:nvPicPr>
        <p:blipFill>
          <a:blip r:embed="rId9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130300" y="2482850"/>
            <a:ext cx="2028825" cy="3600450"/>
            <a:chOff x="712" y="1564"/>
            <a:chExt cx="1278" cy="2268"/>
          </a:xfrm>
        </p:grpSpPr>
        <p:sp>
          <p:nvSpPr>
            <p:cNvPr id="201734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2" y="1684"/>
              <a:ext cx="1278" cy="1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3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B</a:t>
              </a: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C</a:t>
              </a: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 algn="l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dirty="0" smtClean="0">
                  <a:solidFill>
                    <a:srgbClr val="00539D"/>
                  </a:solidFill>
                  <a:sym typeface="Symbol" pitchFamily="-97" charset="2"/>
                </a:rPr>
                <a:t>D</a:t>
              </a:r>
              <a:r>
                <a:rPr lang="pt-BR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endParaRPr lang="pt-BR" dirty="0">
                <a:solidFill>
                  <a:schemeClr val="tx1"/>
                </a:solidFill>
                <a:sym typeface="Symbol" pitchFamily="-97" charset="2"/>
              </a:endParaRPr>
            </a:p>
          </p:txBody>
        </p:sp>
        <p:pic>
          <p:nvPicPr>
            <p:cNvPr id="201750" name="Picture 22" descr="m3_271"/>
            <p:cNvPicPr>
              <a:picLocks noChangeAspect="1" noChangeArrowheads="1"/>
            </p:cNvPicPr>
            <p:nvPr/>
          </p:nvPicPr>
          <p:blipFill>
            <a:blip r:embed="rId10"/>
            <a:srcRect t="21526" b="71864"/>
            <a:stretch>
              <a:fillRect/>
            </a:stretch>
          </p:blipFill>
          <p:spPr bwMode="auto">
            <a:xfrm>
              <a:off x="1048" y="3322"/>
              <a:ext cx="605" cy="510"/>
            </a:xfrm>
            <a:prstGeom prst="rect">
              <a:avLst/>
            </a:prstGeom>
            <a:noFill/>
          </p:spPr>
        </p:pic>
        <p:pic>
          <p:nvPicPr>
            <p:cNvPr id="201751" name="Picture 23" descr="m3_271"/>
            <p:cNvPicPr>
              <a:picLocks noChangeAspect="1" noChangeArrowheads="1"/>
            </p:cNvPicPr>
            <p:nvPr/>
          </p:nvPicPr>
          <p:blipFill>
            <a:blip r:embed="rId10"/>
            <a:srcRect t="14476" b="78474"/>
            <a:stretch>
              <a:fillRect/>
            </a:stretch>
          </p:blipFill>
          <p:spPr bwMode="auto">
            <a:xfrm>
              <a:off x="1048" y="2710"/>
              <a:ext cx="605" cy="544"/>
            </a:xfrm>
            <a:prstGeom prst="rect">
              <a:avLst/>
            </a:prstGeom>
            <a:noFill/>
          </p:spPr>
        </p:pic>
        <p:pic>
          <p:nvPicPr>
            <p:cNvPr id="201759" name="Picture 31" descr="5m_3"/>
            <p:cNvPicPr>
              <a:picLocks noChangeAspect="1" noChangeArrowheads="1"/>
            </p:cNvPicPr>
            <p:nvPr/>
          </p:nvPicPr>
          <p:blipFill>
            <a:blip r:embed="rId11"/>
            <a:srcRect r="-18562" b="51663"/>
            <a:stretch>
              <a:fillRect/>
            </a:stretch>
          </p:blipFill>
          <p:spPr bwMode="auto">
            <a:xfrm>
              <a:off x="1044" y="1564"/>
              <a:ext cx="396" cy="494"/>
            </a:xfrm>
            <a:prstGeom prst="rect">
              <a:avLst/>
            </a:prstGeom>
            <a:noFill/>
          </p:spPr>
        </p:pic>
        <p:pic>
          <p:nvPicPr>
            <p:cNvPr id="201760" name="Picture 32" descr="5m_3"/>
            <p:cNvPicPr>
              <a:picLocks noChangeAspect="1" noChangeArrowheads="1"/>
            </p:cNvPicPr>
            <p:nvPr/>
          </p:nvPicPr>
          <p:blipFill>
            <a:blip r:embed="rId11"/>
            <a:srcRect t="50098" r="899"/>
            <a:stretch>
              <a:fillRect/>
            </a:stretch>
          </p:blipFill>
          <p:spPr bwMode="auto">
            <a:xfrm>
              <a:off x="1044" y="2140"/>
              <a:ext cx="331" cy="510"/>
            </a:xfrm>
            <a:prstGeom prst="rect">
              <a:avLst/>
            </a:prstGeom>
            <a:noFill/>
          </p:spPr>
        </p:pic>
      </p:grp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  <p:bldP spid="2017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80" name="Picture 2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2781" name="Picture 29" descr="Ch09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</p:spPr>
      </p:pic>
      <p:sp>
        <p:nvSpPr>
          <p:cNvPr id="20275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2757" name="Oval 5"/>
          <p:cNvSpPr>
            <a:spLocks noChangeArrowheads="1"/>
          </p:cNvSpPr>
          <p:nvPr/>
        </p:nvSpPr>
        <p:spPr bwMode="auto">
          <a:xfrm>
            <a:off x="1105831" y="359191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759" name="TPQuestion"/>
          <p:cNvSpPr>
            <a:spLocks noChangeArrowheads="1"/>
          </p:cNvSpPr>
          <p:nvPr/>
        </p:nvSpPr>
        <p:spPr bwMode="auto">
          <a:xfrm>
            <a:off x="304800" y="1295400"/>
            <a:ext cx="771141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slope of the line that passes through the points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b="1" dirty="0">
                <a:solidFill>
                  <a:srgbClr val="0000FF"/>
                </a:solidFill>
              </a:rPr>
              <a:t>(–3, 2) and </a:t>
            </a:r>
            <a:r>
              <a:rPr lang="en-US" sz="2400" b="1" i="1" dirty="0">
                <a:solidFill>
                  <a:srgbClr val="0000FF"/>
                </a:solidFill>
              </a:rPr>
              <a:t>N</a:t>
            </a:r>
            <a:r>
              <a:rPr lang="en-US" sz="2400" b="1" dirty="0">
                <a:solidFill>
                  <a:srgbClr val="0000FF"/>
                </a:solidFill>
              </a:rPr>
              <a:t>(7, –5). 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/>
              <a:t> (over Lesson 9-3)</a:t>
            </a:r>
          </a:p>
        </p:txBody>
      </p:sp>
      <p:pic>
        <p:nvPicPr>
          <p:cNvPr id="202769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20275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6013" y="2405063"/>
            <a:ext cx="2028825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A</a:t>
            </a:r>
            <a:r>
              <a:rPr lang="pt-BR" sz="2400" dirty="0" smtClean="0">
                <a:solidFill>
                  <a:srgbClr val="00539D"/>
                </a:solidFill>
                <a:sym typeface="Symbol" pitchFamily="-97" charset="2"/>
              </a:rPr>
              <a:t>.	</a:t>
            </a:r>
            <a:r>
              <a:rPr lang="pt-BR" sz="2400" dirty="0" smtClean="0">
                <a:sym typeface="Symbol" pitchFamily="-97" charset="2"/>
              </a:rPr>
              <a:t>-4/7</a:t>
            </a:r>
            <a:r>
              <a:rPr lang="pt-BR" sz="2400" dirty="0" smtClean="0">
                <a:solidFill>
                  <a:schemeClr val="tx1"/>
                </a:solidFill>
                <a:sym typeface="Symbol" pitchFamily="-97" charset="2"/>
              </a:rPr>
              <a:t>	</a:t>
            </a:r>
          </a:p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endParaRPr lang="pt-BR" sz="700" dirty="0" smtClean="0">
              <a:solidFill>
                <a:srgbClr val="00539D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r>
              <a:rPr lang="pt-BR" sz="2400" dirty="0" smtClean="0">
                <a:solidFill>
                  <a:srgbClr val="00539D"/>
                </a:solidFill>
                <a:sym typeface="Symbol" pitchFamily="-97" charset="2"/>
              </a:rPr>
              <a:t>B</a:t>
            </a: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.</a:t>
            </a:r>
            <a:r>
              <a:rPr lang="pt-BR" sz="2400" dirty="0" smtClean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sym typeface="Symbol" pitchFamily="-97" charset="2"/>
              </a:rPr>
              <a:t>-7/4</a:t>
            </a:r>
            <a:endParaRPr lang="pt-BR" sz="2400" dirty="0" smtClean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endParaRPr lang="pt-BR" sz="700" dirty="0" smtClean="0">
              <a:solidFill>
                <a:srgbClr val="00539D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r>
              <a:rPr lang="pt-BR" sz="2400" dirty="0" smtClean="0">
                <a:solidFill>
                  <a:srgbClr val="00539D"/>
                </a:solidFill>
                <a:sym typeface="Symbol" pitchFamily="-97" charset="2"/>
              </a:rPr>
              <a:t>C</a:t>
            </a: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.</a:t>
            </a:r>
            <a:r>
              <a:rPr lang="pt-BR" sz="2400" dirty="0" smtClean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sym typeface="Symbol" pitchFamily="-97" charset="2"/>
              </a:rPr>
              <a:t>4/7</a:t>
            </a:r>
            <a:endParaRPr lang="pt-BR" sz="2400" dirty="0" smtClean="0">
              <a:solidFill>
                <a:schemeClr val="tx1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endParaRPr lang="pt-BR" sz="700" dirty="0" smtClean="0">
              <a:solidFill>
                <a:srgbClr val="00539D"/>
              </a:solidFill>
              <a:sym typeface="Symbol" pitchFamily="-97" charset="2"/>
            </a:endParaRPr>
          </a:p>
          <a:p>
            <a:pPr marL="533400" indent="-533400" algn="l">
              <a:spcBef>
                <a:spcPct val="67000"/>
              </a:spcBef>
              <a:spcAft>
                <a:spcPct val="67000"/>
              </a:spcAft>
              <a:buClr>
                <a:srgbClr val="00539D"/>
              </a:buClr>
            </a:pPr>
            <a:r>
              <a:rPr lang="pt-BR" sz="2400" dirty="0" smtClean="0">
                <a:solidFill>
                  <a:srgbClr val="00539D"/>
                </a:solidFill>
                <a:sym typeface="Symbol" pitchFamily="-97" charset="2"/>
              </a:rPr>
              <a:t>D</a:t>
            </a:r>
            <a:r>
              <a:rPr lang="pt-BR" sz="2400" dirty="0">
                <a:solidFill>
                  <a:srgbClr val="00539D"/>
                </a:solidFill>
                <a:sym typeface="Symbol" pitchFamily="-97" charset="2"/>
              </a:rPr>
              <a:t>.</a:t>
            </a:r>
            <a:r>
              <a:rPr lang="pt-BR" sz="2400" dirty="0" smtClean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dirty="0" smtClean="0">
                <a:solidFill>
                  <a:srgbClr val="000000"/>
                </a:solidFill>
                <a:sym typeface="Symbol" pitchFamily="-97" charset="2"/>
              </a:rPr>
              <a:t>7/4</a:t>
            </a:r>
            <a:endParaRPr lang="pt-BR" sz="2400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 animBg="1"/>
      <p:bldP spid="20275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071813"/>
            <a:ext cx="3529013" cy="511175"/>
          </a:xfrm>
          <a:prstGeom prst="rect">
            <a:avLst/>
          </a:prstGeom>
          <a:noFill/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057275" y="3717925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direct variation</a:t>
            </a:r>
          </a:p>
        </p:txBody>
      </p:sp>
      <p:pic>
        <p:nvPicPr>
          <p:cNvPr id="9114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57275" y="5253335"/>
            <a:ext cx="389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constant of variation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057275" y="1500188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Use direct variation to solve problems.</a:t>
            </a:r>
          </a:p>
        </p:txBody>
      </p:sp>
      <p:pic>
        <p:nvPicPr>
          <p:cNvPr id="91146" name="Picture 10" descr="LH_9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42" grpId="0" build="p" autoUpdateAnimBg="0"/>
      <p:bldP spid="91143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7" name="Picture 7" descr="LH_9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2168" name="Picture 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57275" y="1760536"/>
            <a:ext cx="7705725" cy="3878264"/>
            <a:chOff x="666" y="947"/>
            <a:chExt cx="4854" cy="2443"/>
          </a:xfrm>
        </p:grpSpPr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54" cy="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tabLst>
                  <a:tab pos="914400" algn="l"/>
                </a:tabLst>
              </a:pPr>
              <a:r>
                <a:rPr lang="en-US" dirty="0"/>
                <a:t>	</a:t>
              </a:r>
              <a:r>
                <a:rPr lang="en-US" sz="2400" dirty="0"/>
                <a:t>Standard 7AF3.4  </a:t>
              </a:r>
              <a:r>
                <a:rPr lang="en-US" sz="2400" b="1" dirty="0">
                  <a:solidFill>
                    <a:srgbClr val="0000FF"/>
                  </a:solidFill>
                </a:rPr>
                <a:t>Plot the values of quantities whose ratios are always the same (e.g., cost to the number of an item, feet to inches, circumference to diameter of a circle). Fit a line to the plot and understand that the slope of the line equals the quantities.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 </a:t>
              </a:r>
              <a:endParaRPr lang="en-US" b="1" dirty="0" smtClean="0">
                <a:solidFill>
                  <a:srgbClr val="0000FF"/>
                </a:solidFill>
              </a:endParaRPr>
            </a:p>
            <a:p>
              <a:pPr algn="l">
                <a:tabLst>
                  <a:tab pos="914400" algn="l"/>
                </a:tabLst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l">
                <a:tabLst>
                  <a:tab pos="914400" algn="l"/>
                </a:tabLst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l">
                <a:tabLst>
                  <a:tab pos="914400" algn="l"/>
                </a:tabLst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algn="l">
                <a:tabLst>
                  <a:tab pos="914400" algn="l"/>
                </a:tabLst>
              </a:pPr>
              <a:r>
                <a:rPr lang="en-US" dirty="0" smtClean="0"/>
                <a:t>	</a:t>
              </a:r>
              <a:r>
                <a:rPr lang="en-US" sz="2400" dirty="0"/>
                <a:t>Standard 7AF4.2  </a:t>
              </a:r>
              <a:r>
                <a:rPr lang="en-US" sz="2400" b="1" dirty="0">
                  <a:solidFill>
                    <a:srgbClr val="0000FF"/>
                  </a:solidFill>
                </a:rPr>
                <a:t>Solve multi-step problems involving </a:t>
              </a:r>
              <a:r>
                <a:rPr lang="en-US" sz="2400" b="0" dirty="0">
                  <a:solidFill>
                    <a:srgbClr val="000000"/>
                  </a:solidFill>
                </a:rPr>
                <a:t>rate, average speed, distance, and time or a </a:t>
              </a:r>
              <a:r>
                <a:rPr lang="en-US" sz="2400" b="1" dirty="0">
                  <a:solidFill>
                    <a:srgbClr val="0000FF"/>
                  </a:solidFill>
                </a:rPr>
                <a:t>direct variation</a:t>
              </a:r>
              <a:r>
                <a:rPr lang="en-US" sz="2400" dirty="0"/>
                <a:t>.</a:t>
              </a:r>
              <a:endParaRPr lang="en-US" dirty="0"/>
            </a:p>
          </p:txBody>
        </p:sp>
        <p:pic>
          <p:nvPicPr>
            <p:cNvPr id="92170" name="Picture 10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975"/>
              <a:ext cx="541" cy="225"/>
            </a:xfrm>
            <a:prstGeom prst="rect">
              <a:avLst/>
            </a:prstGeom>
            <a:noFill/>
          </p:spPr>
        </p:pic>
        <p:pic>
          <p:nvPicPr>
            <p:cNvPr id="92171" name="Picture 11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2655"/>
              <a:ext cx="541" cy="225"/>
            </a:xfrm>
            <a:prstGeom prst="rect">
              <a:avLst/>
            </a:prstGeom>
            <a:noFill/>
          </p:spPr>
        </p:pic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A23381E1DF37404B8850C186E9AE7B95"/>
  <p:tag name="TOTALRESPONSES" val="5"/>
  <p:tag name="SLICED" val="False"/>
  <p:tag name="RESPONSES" val="NA,1,5,2;3;2;2;1;"/>
  <p:tag name="CHARTSTRINGSTD" val="1 3 1 0"/>
  <p:tag name="CHARTSTRINGREV" val="0 1 3 1"/>
  <p:tag name="CHARTSTRINGSTDPER" val="0.2 0.6 0.2 0"/>
  <p:tag name="CHARTSTRINGREVPER" val="0 0.2 0.6 0.2"/>
  <p:tag name="ANSWERSALIAS" val="A¤B¤C¤D"/>
  <p:tag name="RESPONSESGATHERED" val="False"/>
  <p:tag name="QUESTIONTEXT" val="Which function is graphed in the figure shown?"/>
  <p:tag name="QUESTIONALIAS" val="Which function is graphed in the figure shown?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1"/>
  <p:tag name="SLIDEGUID" val="D8FEE07310AB4CA594DC5BF47C471CE5"/>
  <p:tag name="TOTALRESPONSES" val="5"/>
  <p:tag name="SLICED" val="False"/>
  <p:tag name="RESPONSES" val="NA,1,5,2;3;2;2;3;"/>
  <p:tag name="CHARTSTRINGSTD" val="0 3 2 0"/>
  <p:tag name="CHARTSTRINGREV" val="0 2 3 0"/>
  <p:tag name="CHARTSTRINGSTDPER" val="0 0.6 0.4 0"/>
  <p:tag name="CHARTSTRINGREVPER" val="0 0.4 0.6 0"/>
  <p:tag name="ANSWERSALIAS" val="A¤B¤C¤D"/>
  <p:tag name="RESPONSESGATHERED" val="False"/>
  <p:tag name="QUESTIONTEXT" val="Find the slope of the line that passes through the points A(0, 0) and B(4, 3). "/>
  <p:tag name="QUESTIONALIAS" val="Find the slope of the line that passes through the points A(0, 0) and B(4, 3). 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E4D3D9A423ED4B6A981615E9C70E7899"/>
  <p:tag name="TOTALRESPONSES" val="5"/>
  <p:tag name="SLICED" val="False"/>
  <p:tag name="RESPONSES" val="NA,1,5,3;3;3;2;1;"/>
  <p:tag name="CHARTSTRINGSTD" val="1 1 3 0"/>
  <p:tag name="CHARTSTRINGREV" val="0 3 1 1"/>
  <p:tag name="CHARTSTRINGSTDPER" val="0.2 0.2 0.6 0"/>
  <p:tag name="CHARTSTRINGREVPER" val="0 0.6 0.2 0.2"/>
  <p:tag name="ANSWERSALIAS" val="A¤B¤C¤D"/>
  <p:tag name="RESPONSESGATHERED" val="False"/>
  <p:tag name="QUESTIONTEXT" val="Find the slope of the line that passes through the points M(–3, 2) and N(7, –5). "/>
  <p:tag name="QUESTIONALIAS" val="Find the slope of the line that passes through the points M(–3, 2) and N(7, –5). 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TOTALRESPONSES" val="5"/>
  <p:tag name="SLICED" val="False"/>
  <p:tag name="RESPONSES" val="NA,1,5,3;3;1;4;3;"/>
  <p:tag name="CHARTSTRINGSTD" val="1 0 3 1"/>
  <p:tag name="CHARTSTRINGREV" val="1 3 0 1"/>
  <p:tag name="CHARTSTRINGSTDPER" val="0.2 0 0.6 0.2"/>
  <p:tag name="CHARTSTRINGREVPER" val="0.2 0.6 0 0.2"/>
  <p:tag name="ANSWERSALIAS" val="A¤B¤C¤D"/>
  <p:tag name="RESPONSESGATHERED" val="False"/>
  <p:tag name="QUESTIONTEXT" val="Find f(6) if f(x) = 2x – 1. "/>
  <p:tag name="QUESTIONALIAS" val="Find f(6) if f(x) = 2x – 1. 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4"/>
  <p:tag name="SLIDEGUID" val="D1864AB9CDF54F0C935B9DA1161A6A47"/>
  <p:tag name="ANSWERSALIAS" val="A¤B¤C¤D"/>
  <p:tag name="RESPONSESGATHERED" val="False"/>
  <p:tag name="QUESTIONTEXT" val="EARNINGS  The amount of money Elizabeth earns at her job varies directly as the number of hours she works. Determine the amount Elizabeth earns per hour."/>
  <p:tag name="QUESTIONALIAS" val="EARNINGS  The amount of money Elizabeth earns at her job varies directly as the number of hours she works. Determine the amount Elizabeth earns per hour."/>
  <p:tag name="ANIMREMOVED" val="False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4"/>
  <p:tag name="SLIDEGUID" val="E7D63917A8C34A67B918A322FD37DC0D"/>
  <p:tag name="ANSWERSALIAS" val="A¤B¤C¤D"/>
  <p:tag name="RESPONSESGATHERED" val="False"/>
  <p:tag name="QUESTIONTEXT" val="SHOPPING  A grocery store sells 6 apples for $2.70. How much would it cost to buy 10 apples? "/>
  <p:tag name="QUESTIONALIAS" val="SHOPPING  A grocery store sells 6 apples for $2.70. How much would it cost to buy 10 apples? "/>
  <p:tag name="ANIMREMOVED" val="False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A1EE3D729C64449B8AAF7FC1E4DA2AB7"/>
  <p:tag name="SLIDEID" val="A1EE3D729C64449B8AAF7FC1E4DA2AB7"/>
  <p:tag name="SLIDEORDER" val="1"/>
  <p:tag name="SLIDETYPE" val="Q"/>
  <p:tag name="DEMOGRAPHIC" val="False"/>
  <p:tag name="SPEEDSCORING" val="False"/>
  <p:tag name="DELIMITERS" val="3.1"/>
  <p:tag name="ANSWERSALIAS" val="A¤B¤C¤D"/>
  <p:tag name="RESPONSESGATHERED" val="False"/>
  <p:tag name="QUESTIONTEXT" val="Determine whether the linear function is a direct variation. If so, state the constant of variation."/>
  <p:tag name="QUESTIONALIAS" val="Determine whether the linear function is a direct variation. If so, state the constant of variation."/>
  <p:tag name="ANIMREMOVED" val="False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A1EE3D729C64449B8AAF7FC1E4DA2AB7"/>
  <p:tag name="SLIDETYPE" val="Q"/>
  <p:tag name="DEMOGRAPHIC" val="False"/>
  <p:tag name="SPEEDSCORING" val="False"/>
  <p:tag name="SLIDEORDER" val="3"/>
  <p:tag name="SLIDEGUID" val="6FB91799D86646F5A15F6A53909B3D46"/>
  <p:tag name="DELIMITERS" val="3.1"/>
  <p:tag name="ANSWERSALIAS" val="A¤B¤C¤D"/>
  <p:tag name="RESPONSESGATHERED" val="False"/>
  <p:tag name="QUESTIONTEXT" val="Determine whether the linear function is a direct variation. If so, state the constant of variation."/>
  <p:tag name="QUESTIONALIAS" val="Determine whether the linear function is a direct variation. If so, state the constant of variation."/>
  <p:tag name="ANIMREMOVED" val="False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10"/>
  <p:tag name="FONTSIZE" val="14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F7BA63C6DB7479D8DF3FBF80FF1DF1B"/>
  <p:tag name="TOTALRESPONSES" val="5"/>
  <p:tag name="SLICED" val="False"/>
  <p:tag name="RESPONSES" val="NA,1,5,3;3;1;4;3;"/>
  <p:tag name="CHARTSTRINGSTD" val="1 0 3 1"/>
  <p:tag name="CHARTSTRINGREV" val="1 3 0 1"/>
  <p:tag name="CHARTSTRINGSTDPER" val="0.2 0 0.6 0.2"/>
  <p:tag name="CHARTSTRINGREVPER" val="0.2 0.6 0 0.2"/>
  <p:tag name="ANSWERSALIAS" val="A¤B¤C¤D"/>
  <p:tag name="RESPONSESGATHERED" val="False"/>
  <p:tag name="QUESTIONTEXT" val="Find f(6) if f(x) = 2x – 1. "/>
  <p:tag name="QUESTIONALIAS" val="Find f(6) if f(x) = 2x – 1. 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0"/>
  <p:tag name="SLIDEGUID" val="4BA82EA0F8E7474380C5FBE612775F28"/>
  <p:tag name="TOTALRESPONSES" val="5"/>
  <p:tag name="SLICED" val="False"/>
  <p:tag name="RESPONSES" val="NA,1,5,1;1;4;2;1;"/>
  <p:tag name="CHARTSTRINGSTD" val="3 1 0 1"/>
  <p:tag name="CHARTSTRINGREV" val="1 0 1 3"/>
  <p:tag name="CHARTSTRINGSTDPER" val="0.6 0.2 0 0.2"/>
  <p:tag name="CHARTSTRINGREVPER" val="0.2 0 0.2 0.6"/>
  <p:tag name="ANSWERSALIAS" val="A¤B¤C¤D"/>
  <p:tag name="RESPONSESGATHERED" val="False"/>
  <p:tag name="QUESTIONTEXT" val="A local repairman charges $20 per visit plus $15 per hour of work. Which choice shows an equation for the repairman’s rates and a graph of the equation? "/>
  <p:tag name="QUESTIONALIAS" val="A local repairman charges $20 per visit plus $15 per hour of work. Which choice shows an equation for the repairman’s rates and a graph of the equation? 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1233</Words>
  <Application>Microsoft Macintosh PowerPoint</Application>
  <PresentationFormat>On-screen Show (4:3)</PresentationFormat>
  <Paragraphs>272</Paragraphs>
  <Slides>22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EUSD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 Menu</dc:title>
  <dc:creator>Michael Mitchell</dc:creator>
  <cp:lastModifiedBy>Michael Mitchell</cp:lastModifiedBy>
  <cp:revision>48</cp:revision>
  <dcterms:created xsi:type="dcterms:W3CDTF">2009-03-03T14:31:03Z</dcterms:created>
  <dcterms:modified xsi:type="dcterms:W3CDTF">2009-03-03T15:10:55Z</dcterms:modified>
</cp:coreProperties>
</file>