
<file path=[Content_Types].xml><?xml version="1.0" encoding="utf-8"?>
<Types xmlns="http://schemas.openxmlformats.org/package/2006/content-types">
  <Override PartName="/ppt/notesSlides/notesSlide10.xml" ContentType="application/vnd.openxmlformats-officedocument.presentationml.notes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20.xml" ContentType="application/vnd.openxmlformats-officedocument.presentationml.slide+xml"/>
  <Override PartName="/ppt/tags/tag23.xml" ContentType="application/vnd.openxmlformats-officedocument.presentationml.tags+xml"/>
  <Override PartName="/ppt/tags/tag4.xml" ContentType="application/vnd.openxmlformats-officedocument.presentationml.tags+xml"/>
  <Override PartName="/ppt/slides/slide15.xml" ContentType="application/vnd.openxmlformats-officedocument.presentationml.slide+xml"/>
  <Override PartName="/ppt/tags/tag18.xml" ContentType="application/vnd.openxmlformats-officedocument.presentationml.tags+xml"/>
  <Override PartName="/ppt/notesSlides/notesSlide19.xml" ContentType="application/vnd.openxmlformats-officedocument.presentationml.notesSlide+xml"/>
  <Override PartName="/ppt/tags/tag37.xml" ContentType="application/vnd.openxmlformats-officedocument.presentationml.tags+xml"/>
  <Override PartName="/ppt/notesSlides/notesSlide4.xml" ContentType="application/vnd.openxmlformats-officedocument.presentationml.notes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0.xml" ContentType="application/vnd.openxmlformats-officedocument.presentationml.slide+xml"/>
  <Override PartName="/ppt/tags/tag13.xml" ContentType="application/vnd.openxmlformats-officedocument.presentationml.tags+xml"/>
  <Override PartName="/ppt/notesSlides/notesSlide14.xml" ContentType="application/vnd.openxmlformats-officedocument.presentationml.notesSlide+xml"/>
  <Override PartName="/ppt/tags/tag32.xml" ContentType="application/vnd.openxmlformats-officedocument.presentationml.tags+xml"/>
  <Override PartName="/ppt/theme/theme1.xml" ContentType="application/vnd.openxmlformats-officedocument.theme+xml"/>
  <Default Extension="rels" ContentType="application/vnd.openxmlformats-package.relationships+xml"/>
  <Override PartName="/ppt/slides/slide7.xml" ContentType="application/vnd.openxmlformats-officedocument.presentationml.slide+xml"/>
  <Override PartName="/ppt/slideLayouts/slideLayout7.xml" ContentType="application/vnd.openxmlformats-officedocument.presentationml.slideLayout+xml"/>
  <Override PartName="/ppt/tags/tag6.xml" ContentType="application/vnd.openxmlformats-officedocument.presentationml.tags+xml"/>
  <Override PartName="/ppt/notesSlides/notesSlide8.xml" ContentType="application/vnd.openxmlformats-officedocument.presentationml.notesSlide+xml"/>
  <Override PartName="/ppt/tags/tag25.xml" ContentType="application/vnd.openxmlformats-officedocument.presentationml.tags+xml"/>
  <Override PartName="/ppt/slides/slide17.xml" ContentType="application/vnd.openxmlformats-officedocument.presentationml.slide+xml"/>
  <Override PartName="/ppt/slides/slide2.xml" ContentType="application/vnd.openxmlformats-officedocument.presentationml.slide+xml"/>
  <Override PartName="/ppt/tags/tag1.xml" ContentType="application/vnd.openxmlformats-officedocument.presentationml.tags+xml"/>
  <Override PartName="/ppt/notesSlides/notesSlide6.xml" ContentType="application/vnd.openxmlformats-officedocument.presentationml.notesSlide+xml"/>
  <Override PartName="/ppt/tags/tag20.xml" ContentType="application/vnd.openxmlformats-officedocument.presentationml.tags+xml"/>
  <Override PartName="/ppt/slideLayouts/slideLayout2.xml" ContentType="application/vnd.openxmlformats-officedocument.presentationml.slideLayout+xml"/>
  <Default Extension="jpeg" ContentType="image/jpeg"/>
  <Override PartName="/ppt/slides/slide12.xml" ContentType="application/vnd.openxmlformats-officedocument.presentationml.slide+xml"/>
  <Override PartName="/ppt/tags/tag15.xml" ContentType="application/vnd.openxmlformats-officedocument.presentationml.tags+xml"/>
  <Override PartName="/ppt/notesSlides/notesSlide16.xml" ContentType="application/vnd.openxmlformats-officedocument.presentationml.notesSlide+xml"/>
  <Override PartName="/ppt/tags/tag34.xml" ContentType="application/vnd.openxmlformats-officedocument.presentationml.tags+xml"/>
  <Override PartName="/ppt/notesSlides/notesSlide1.xml" ContentType="application/vnd.openxmlformats-officedocument.presentationml.notesSlide+xml"/>
  <Override PartName="/ppt/tags/tag10.xml" ContentType="application/vnd.openxmlformats-officedocument.presentationml.tags+xml"/>
  <Override PartName="/ppt/slides/slide9.xml" ContentType="application/vnd.openxmlformats-officedocument.presentationml.slide+xml"/>
  <Override PartName="/ppt/notesSlides/notesSlide11.xml" ContentType="application/vnd.openxmlformats-officedocument.presentationml.notesSlide+xml"/>
  <Override PartName="/ppt/slideLayouts/slideLayout9.xml" ContentType="application/vnd.openxmlformats-officedocument.presentationml.slideLayout+xml"/>
  <Override PartName="/ppt/tags/tag8.xml" ContentType="application/vnd.openxmlformats-officedocument.presentationml.tags+xml"/>
  <Override PartName="/ppt/tags/tag27.xml" ContentType="application/vnd.openxmlformats-officedocument.presentationml.tags+xml"/>
  <Override PartName="/ppt/slideLayouts/slideLayout11.xml" ContentType="application/vnd.openxmlformats-officedocument.presentationml.slideLayout+xml"/>
  <Override PartName="/ppt/slides/slide19.xml" ContentType="application/vnd.openxmlformats-officedocument.presentationml.slide+xml"/>
  <Override PartName="/ppt/slides/slide4.xml" ContentType="application/vnd.openxmlformats-officedocument.presentationml.slide+xml"/>
  <Override PartName="/ppt/tags/tag3.xml" ContentType="application/vnd.openxmlformats-officedocument.presentationml.tags+xml"/>
  <Override PartName="/ppt/slideLayouts/slideLayout4.xml" ContentType="application/vnd.openxmlformats-officedocument.presentationml.slideLayout+xml"/>
  <Override PartName="/ppt/tags/tag22.xml" ContentType="application/vnd.openxmlformats-officedocument.presentationml.tags+xml"/>
  <Default Extension="xml" ContentType="application/xml"/>
  <Override PartName="/ppt/slides/slide14.xml" ContentType="application/vnd.openxmlformats-officedocument.presentationml.slide+xml"/>
  <Override PartName="/ppt/tags/tag17.xml" ContentType="application/vnd.openxmlformats-officedocument.presentationml.tags+xml"/>
  <Override PartName="/ppt/notesSlides/notesSlide18.xml" ContentType="application/vnd.openxmlformats-officedocument.presentationml.notesSlide+xml"/>
  <Override PartName="/ppt/tags/tag36.xml" ContentType="application/vnd.openxmlformats-officedocument.presentationml.tags+xml"/>
  <Override PartName="/docProps/core.xml" ContentType="application/vnd.openxmlformats-package.core-properties+xml"/>
  <Override PartName="/ppt/notesSlides/notesSlide3.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31.xml" ContentType="application/vnd.openxmlformats-officedocument.presentationml.tags+xml"/>
  <Override PartName="/ppt/tags/tag29.xml" ContentType="application/vnd.openxmlformats-officedocument.presentationml.tags+xml"/>
  <Override PartName="/ppt/presProps.xml" ContentType="application/vnd.openxmlformats-officedocument.presentationml.presProps+xml"/>
  <Override PartName="/ppt/slides/slide6.xml" ContentType="application/vnd.openxmlformats-officedocument.presentationml.slide+xml"/>
  <Override PartName="/ppt/slideLayouts/slideLayout6.xml" ContentType="application/vnd.openxmlformats-officedocument.presentationml.slideLayout+xml"/>
  <Override PartName="/ppt/tags/tag5.xml" ContentType="application/vnd.openxmlformats-officedocument.presentationml.tags+xml"/>
  <Override PartName="/ppt/slides/slide21.xml" ContentType="application/vnd.openxmlformats-officedocument.presentationml.slide+xml"/>
  <Override PartName="/ppt/tags/tag24.xml" ContentType="application/vnd.openxmlformats-officedocument.presentationml.tags+xml"/>
  <Override PartName="/ppt/slides/slide16.xml" ContentType="application/vnd.openxmlformats-officedocument.presentationml.slide+xml"/>
  <Override PartName="/ppt/tags/tag19.xml" ContentType="application/vnd.openxmlformats-officedocument.presentationml.tags+xml"/>
  <Override PartName="/ppt/slides/slide1.xml" ContentType="application/vnd.openxmlformats-officedocument.presentationml.slide+xml"/>
  <Override PartName="/ppt/tags/tag38.xml" ContentType="application/vnd.openxmlformats-officedocument.presentationml.tags+xml"/>
  <Override PartName="/ppt/slideLayouts/slideLayout1.xml" ContentType="application/vnd.openxmlformats-officedocument.presentationml.slideLayout+xml"/>
  <Override PartName="/ppt/notesSlides/notesSlide5.xml" ContentType="application/vnd.openxmlformats-officedocument.presentationml.notesSlide+xml"/>
  <Default Extension="bin" ContentType="application/vnd.openxmlformats-officedocument.presentationml.printerSettings"/>
  <Override PartName="/ppt/slides/slide11.xml" ContentType="application/vnd.openxmlformats-officedocument.presentationml.slide+xml"/>
  <Override PartName="/ppt/tags/tag14.xml" ContentType="application/vnd.openxmlformats-officedocument.presentationml.tags+xml"/>
  <Override PartName="/ppt/notesSlides/notesSlide20.xml" ContentType="application/vnd.openxmlformats-officedocument.presentationml.notesSlide+xml"/>
  <Override PartName="/ppt/notesSlides/notesSlide15.xml" ContentType="application/vnd.openxmlformats-officedocument.presentationml.notesSlide+xml"/>
  <Override PartName="/ppt/tags/tag33.xml" ContentType="application/vnd.openxmlformats-officedocument.presentationml.tags+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slides/slide8.xml" ContentType="application/vnd.openxmlformats-officedocument.presentationml.slide+xml"/>
  <Override PartName="/ppt/tags/tag7.xml" ContentType="application/vnd.openxmlformats-officedocument.presentationml.tags+xml"/>
  <Override PartName="/ppt/slideLayouts/slideLayout8.xml" ContentType="application/vnd.openxmlformats-officedocument.presentationml.slideLayout+xml"/>
  <Override PartName="/ppt/notesSlides/notesSlide9.xml" ContentType="application/vnd.openxmlformats-officedocument.presentationml.notesSlide+xml"/>
  <Override PartName="/ppt/tags/tag26.xml" ContentType="application/vnd.openxmlformats-officedocument.presentationml.tags+xml"/>
  <Override PartName="/ppt/slideLayouts/slideLayout10.xml" ContentType="application/vnd.openxmlformats-officedocument.presentationml.slideLayout+xml"/>
  <Override PartName="/ppt/slides/slide18.xml" ContentType="application/vnd.openxmlformats-officedocument.presentationml.slide+xml"/>
  <Override PartName="/ppt/slides/slide3.xml" ContentType="application/vnd.openxmlformats-officedocument.presentationml.slide+xml"/>
  <Default Extension="png" ContentType="image/png"/>
  <Override PartName="/ppt/slideLayouts/slideLayout3.xml" ContentType="application/vnd.openxmlformats-officedocument.presentationml.slideLayout+xml"/>
  <Override PartName="/ppt/notesSlides/notesSlide7.xml" ContentType="application/vnd.openxmlformats-officedocument.presentationml.notesSlide+xml"/>
  <Override PartName="/ppt/tags/tag21.xml" ContentType="application/vnd.openxmlformats-officedocument.presentationml.tags+xml"/>
  <Override PartName="/ppt/tags/tag2.xml" ContentType="application/vnd.openxmlformats-officedocument.presentationml.tags+xml"/>
  <Override PartName="/ppt/slides/slide13.xml" ContentType="application/vnd.openxmlformats-officedocument.presentationml.slide+xml"/>
  <Override PartName="/ppt/tags/tag16.xml" ContentType="application/vnd.openxmlformats-officedocument.presentationml.tags+xml"/>
  <Override PartName="/ppt/notesSlides/notesSlide17.xml" ContentType="application/vnd.openxmlformats-officedocument.presentationml.notesSlide+xml"/>
  <Override PartName="/ppt/tags/tag35.xml" ContentType="application/vnd.openxmlformats-officedocument.presentationml.tags+xml"/>
  <Override PartName="/ppt/notesSlides/notesSlide2.xml" ContentType="application/vnd.openxmlformats-officedocument.presentationml.notesSlide+xml"/>
  <Override PartName="/docProps/app.xml" ContentType="application/vnd.openxmlformats-officedocument.extended-properties+xml"/>
  <Override PartName="/ppt/tags/tag11.xml" ContentType="application/vnd.openxmlformats-officedocument.presentationml.tags+xml"/>
  <Override PartName="/ppt/notesSlides/notesSlide12.xml" ContentType="application/vnd.openxmlformats-officedocument.presentationml.notesSlide+xml"/>
  <Override PartName="/ppt/tags/tag30.xml" ContentType="application/vnd.openxmlformats-officedocument.presentationml.tags+xml"/>
  <Override PartName="/ppt/tags/tag9.xml" ContentType="application/vnd.openxmlformats-officedocument.presentationml.tags+xml"/>
  <Override PartName="/ppt/tags/tag28.xml" ContentType="application/vnd.openxmlformats-officedocument.presentationml.tags+xml"/>
  <Override PartName="/ppt/tableStyles.xml" ContentType="application/vnd.openxmlformats-officedocument.presentationml.tableStyl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23"/>
  </p:notesMasterIdLst>
  <p:sldIdLst>
    <p:sldId id="274" r:id="rId2"/>
    <p:sldId id="275" r:id="rId3"/>
    <p:sldId id="276" r:id="rId4"/>
    <p:sldId id="277" r:id="rId5"/>
    <p:sldId id="279" r:id="rId6"/>
    <p:sldId id="280" r:id="rId7"/>
    <p:sldId id="281" r:id="rId8"/>
    <p:sldId id="282" r:id="rId9"/>
    <p:sldId id="257" r:id="rId10"/>
    <p:sldId id="258" r:id="rId11"/>
    <p:sldId id="283" r:id="rId12"/>
    <p:sldId id="259" r:id="rId13"/>
    <p:sldId id="261" r:id="rId14"/>
    <p:sldId id="263" r:id="rId15"/>
    <p:sldId id="264" r:id="rId16"/>
    <p:sldId id="267" r:id="rId17"/>
    <p:sldId id="260" r:id="rId18"/>
    <p:sldId id="262" r:id="rId19"/>
    <p:sldId id="265" r:id="rId20"/>
    <p:sldId id="268" r:id="rId21"/>
    <p:sldId id="273"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horzBarState="maximized">
    <p:restoredLeft sz="15620"/>
    <p:restoredTop sz="94660"/>
  </p:normalViewPr>
  <p:slideViewPr>
    <p:cSldViewPr snapToObjects="1" showGuides="1">
      <p:cViewPr varScale="1">
        <p:scale>
          <a:sx n="122" d="100"/>
          <a:sy n="122" d="100"/>
        </p:scale>
        <p:origin x="-400" y="-104"/>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1808"/>
    </p:cViewPr>
  </p:sorterViewPr>
  <p:gridSpacing cx="78028800" cy="78028800"/>
</p:viewPr>
</file>

<file path=ppt/_rels/presentation.xml.rels><?xml version="1.0" encoding="UTF-8" standalone="yes"?>
<Relationships xmlns="http://schemas.openxmlformats.org/package/2006/relationships"><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8" Type="http://schemas.openxmlformats.org/officeDocument/2006/relationships/slide" Target="slides/slide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1B157B-50DC-4C40-8969-1FE0C603785E}" type="datetimeFigureOut">
              <a:rPr lang="en-US" smtClean="0"/>
              <a:pPr/>
              <a:t>3/5/09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1859B1-AADF-5149-B408-93C68F2F302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71BAF99D-95F7-1B46-A43F-F8077BB0CF5F}" type="slidenum">
              <a:rPr lang="en-US"/>
              <a:pPr/>
              <a:t>1</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317B93-49A2-3A45-9F5D-18BF0EAC7642}" type="slidenum">
              <a:rPr lang="en-US"/>
              <a:pPr/>
              <a:t>10</a:t>
            </a:fld>
            <a:endParaRPr lang="en-US"/>
          </a:p>
        </p:txBody>
      </p:sp>
      <p:sp>
        <p:nvSpPr>
          <p:cNvPr id="312322" name="Rectangle 2"/>
          <p:cNvSpPr>
            <a:spLocks noGrp="1" noRot="1" noChangeAspect="1" noChangeArrowheads="1" noTextEdit="1"/>
          </p:cNvSpPr>
          <p:nvPr>
            <p:ph type="sldImg"/>
          </p:nvPr>
        </p:nvSpPr>
        <p:spPr>
          <a:ln/>
        </p:spPr>
      </p:sp>
      <p:sp>
        <p:nvSpPr>
          <p:cNvPr id="312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948385-30B5-5847-AF9D-A0E631302AB9}" type="slidenum">
              <a:rPr lang="en-US"/>
              <a:pPr/>
              <a:t>12</a:t>
            </a:fld>
            <a:endParaRPr lang="en-US"/>
          </a:p>
        </p:txBody>
      </p:sp>
      <p:sp>
        <p:nvSpPr>
          <p:cNvPr id="313346" name="Rectangle 2"/>
          <p:cNvSpPr>
            <a:spLocks noGrp="1" noRot="1" noChangeAspect="1" noChangeArrowheads="1" noTextEdit="1"/>
          </p:cNvSpPr>
          <p:nvPr>
            <p:ph type="sldImg"/>
          </p:nvPr>
        </p:nvSpPr>
        <p:spPr>
          <a:ln/>
        </p:spPr>
      </p:sp>
      <p:sp>
        <p:nvSpPr>
          <p:cNvPr id="313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2A3CDB-092E-DE43-97C4-BBDADAC13A05}" type="slidenum">
              <a:rPr lang="en-US"/>
              <a:pPr/>
              <a:t>13</a:t>
            </a:fld>
            <a:endParaRPr lang="en-US"/>
          </a:p>
        </p:txBody>
      </p:sp>
      <p:sp>
        <p:nvSpPr>
          <p:cNvPr id="316418" name="Rectangle 2"/>
          <p:cNvSpPr>
            <a:spLocks noGrp="1" noRot="1" noChangeAspect="1" noChangeArrowheads="1" noTextEdit="1"/>
          </p:cNvSpPr>
          <p:nvPr>
            <p:ph type="sldImg"/>
          </p:nvPr>
        </p:nvSpPr>
        <p:spPr>
          <a:ln/>
        </p:spPr>
      </p:sp>
      <p:sp>
        <p:nvSpPr>
          <p:cNvPr id="316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FA3FBE-5B5A-3D41-BF3F-241773342138}" type="slidenum">
              <a:rPr lang="en-US"/>
              <a:pPr/>
              <a:t>14</a:t>
            </a:fld>
            <a:endParaRPr lang="en-US"/>
          </a:p>
        </p:txBody>
      </p:sp>
      <p:sp>
        <p:nvSpPr>
          <p:cNvPr id="319490" name="Rectangle 2"/>
          <p:cNvSpPr>
            <a:spLocks noGrp="1" noRot="1" noChangeAspect="1" noChangeArrowheads="1" noTextEdit="1"/>
          </p:cNvSpPr>
          <p:nvPr>
            <p:ph type="sldImg"/>
          </p:nvPr>
        </p:nvSpPr>
        <p:spPr>
          <a:ln/>
        </p:spPr>
      </p:sp>
      <p:sp>
        <p:nvSpPr>
          <p:cNvPr id="319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7BC90B-4ACD-B940-AA8F-B0B0D3C8F6A5}" type="slidenum">
              <a:rPr lang="en-US"/>
              <a:pPr/>
              <a:t>15</a:t>
            </a:fld>
            <a:endParaRPr lang="en-US"/>
          </a:p>
        </p:txBody>
      </p:sp>
      <p:sp>
        <p:nvSpPr>
          <p:cNvPr id="320514" name="Rectangle 2"/>
          <p:cNvSpPr>
            <a:spLocks noGrp="1" noRot="1" noChangeAspect="1" noChangeArrowheads="1" noTextEdit="1"/>
          </p:cNvSpPr>
          <p:nvPr>
            <p:ph type="sldImg"/>
          </p:nvPr>
        </p:nvSpPr>
        <p:spPr>
          <a:ln/>
        </p:spPr>
      </p:sp>
      <p:sp>
        <p:nvSpPr>
          <p:cNvPr id="320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E076E8-86F1-2146-84D4-D5843CF2350C}" type="slidenum">
              <a:rPr lang="en-US"/>
              <a:pPr/>
              <a:t>16</a:t>
            </a:fld>
            <a:endParaRPr lang="en-US"/>
          </a:p>
        </p:txBody>
      </p:sp>
      <p:sp>
        <p:nvSpPr>
          <p:cNvPr id="323586" name="Rectangle 2"/>
          <p:cNvSpPr>
            <a:spLocks noGrp="1" noRot="1" noChangeAspect="1" noChangeArrowheads="1" noTextEdit="1"/>
          </p:cNvSpPr>
          <p:nvPr>
            <p:ph type="sldImg"/>
          </p:nvPr>
        </p:nvSpPr>
        <p:spPr>
          <a:ln/>
        </p:spPr>
      </p:sp>
      <p:sp>
        <p:nvSpPr>
          <p:cNvPr id="323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BA301C-6765-1046-9004-8DC201A58909}" type="slidenum">
              <a:rPr lang="en-US"/>
              <a:pPr/>
              <a:t>17</a:t>
            </a:fld>
            <a:endParaRPr lang="en-US"/>
          </a:p>
        </p:txBody>
      </p:sp>
      <p:sp>
        <p:nvSpPr>
          <p:cNvPr id="516098" name="Rectangle 2"/>
          <p:cNvSpPr>
            <a:spLocks noGrp="1" noRot="1" noChangeAspect="1" noChangeArrowheads="1" noTextEdit="1"/>
          </p:cNvSpPr>
          <p:nvPr>
            <p:ph type="sldImg"/>
          </p:nvPr>
        </p:nvSpPr>
        <p:spPr>
          <a:ln/>
        </p:spPr>
      </p:sp>
      <p:sp>
        <p:nvSpPr>
          <p:cNvPr id="516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5DFFD1-932D-5741-A2E7-E27902995793}" type="slidenum">
              <a:rPr lang="en-US"/>
              <a:pPr/>
              <a:t>18</a:t>
            </a:fld>
            <a:endParaRPr lang="en-US"/>
          </a:p>
        </p:txBody>
      </p:sp>
      <p:sp>
        <p:nvSpPr>
          <p:cNvPr id="520194" name="Rectangle 2"/>
          <p:cNvSpPr>
            <a:spLocks noGrp="1" noRot="1" noChangeAspect="1" noChangeArrowheads="1" noTextEdit="1"/>
          </p:cNvSpPr>
          <p:nvPr>
            <p:ph type="sldImg"/>
          </p:nvPr>
        </p:nvSpPr>
        <p:spPr>
          <a:ln/>
        </p:spPr>
      </p:sp>
      <p:sp>
        <p:nvSpPr>
          <p:cNvPr id="520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0EB6B3-C4B8-6942-A378-C18AD08FFCC9}" type="slidenum">
              <a:rPr lang="en-US"/>
              <a:pPr/>
              <a:t>19</a:t>
            </a:fld>
            <a:endParaRPr lang="en-US"/>
          </a:p>
        </p:txBody>
      </p:sp>
      <p:sp>
        <p:nvSpPr>
          <p:cNvPr id="321538" name="Rectangle 2"/>
          <p:cNvSpPr>
            <a:spLocks noGrp="1" noRot="1" noChangeAspect="1" noChangeArrowheads="1" noTextEdit="1"/>
          </p:cNvSpPr>
          <p:nvPr>
            <p:ph type="sldImg"/>
          </p:nvPr>
        </p:nvSpPr>
        <p:spPr>
          <a:ln/>
        </p:spPr>
      </p:sp>
      <p:sp>
        <p:nvSpPr>
          <p:cNvPr id="321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27182C-D89E-9F41-86AE-CF9ED6855504}" type="slidenum">
              <a:rPr lang="en-US"/>
              <a:pPr/>
              <a:t>20</a:t>
            </a:fld>
            <a:endParaRPr lang="en-US"/>
          </a:p>
        </p:txBody>
      </p:sp>
      <p:sp>
        <p:nvSpPr>
          <p:cNvPr id="324610" name="Rectangle 2"/>
          <p:cNvSpPr>
            <a:spLocks noGrp="1" noRot="1" noChangeAspect="1" noChangeArrowheads="1" noTextEdit="1"/>
          </p:cNvSpPr>
          <p:nvPr>
            <p:ph type="sldImg"/>
          </p:nvPr>
        </p:nvSpPr>
        <p:spPr>
          <a:ln/>
        </p:spPr>
      </p:sp>
      <p:sp>
        <p:nvSpPr>
          <p:cNvPr id="324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58CA40-7C53-184B-AC14-E93DD624FF7A}" type="slidenum">
              <a:rPr lang="en-US"/>
              <a:pPr/>
              <a:t>2</a:t>
            </a:fld>
            <a:endParaRPr lang="en-US"/>
          </a:p>
        </p:txBody>
      </p:sp>
      <p:sp>
        <p:nvSpPr>
          <p:cNvPr id="378882" name="Rectangle 2"/>
          <p:cNvSpPr>
            <a:spLocks noGrp="1" noRot="1" noChangeAspect="1" noChangeArrowheads="1" noTextEdit="1"/>
          </p:cNvSpPr>
          <p:nvPr>
            <p:ph type="sldImg"/>
          </p:nvPr>
        </p:nvSpPr>
        <p:spPr>
          <a:ln/>
        </p:spPr>
      </p:sp>
      <p:sp>
        <p:nvSpPr>
          <p:cNvPr id="378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CB7A8C-80DB-A242-AAA9-42566029B9FF}" type="slidenum">
              <a:rPr lang="en-US"/>
              <a:pPr/>
              <a:t>21</a:t>
            </a:fld>
            <a:endParaRPr lang="en-US"/>
          </a:p>
        </p:txBody>
      </p:sp>
      <p:sp>
        <p:nvSpPr>
          <p:cNvPr id="328706" name="Rectangle 2"/>
          <p:cNvSpPr>
            <a:spLocks noGrp="1" noRot="1" noChangeAspect="1" noChangeArrowheads="1" noTextEdit="1"/>
          </p:cNvSpPr>
          <p:nvPr>
            <p:ph type="sldImg"/>
          </p:nvPr>
        </p:nvSpPr>
        <p:spPr>
          <a:ln/>
        </p:spPr>
      </p:sp>
      <p:sp>
        <p:nvSpPr>
          <p:cNvPr id="328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607EFB-BC85-CA46-BE42-30B1234EB7C8}" type="slidenum">
              <a:rPr lang="en-US"/>
              <a:pPr/>
              <a:t>3</a:t>
            </a:fld>
            <a:endParaRPr lang="en-US"/>
          </a:p>
        </p:txBody>
      </p:sp>
      <p:sp>
        <p:nvSpPr>
          <p:cNvPr id="386050" name="Rectangle 2"/>
          <p:cNvSpPr>
            <a:spLocks noGrp="1" noRot="1" noChangeAspect="1" noChangeArrowheads="1" noTextEdit="1"/>
          </p:cNvSpPr>
          <p:nvPr>
            <p:ph type="sldImg"/>
          </p:nvPr>
        </p:nvSpPr>
        <p:spPr>
          <a:ln/>
        </p:spPr>
      </p:sp>
      <p:sp>
        <p:nvSpPr>
          <p:cNvPr id="3860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ACF3DB-D8F7-7E4A-994A-E36E1500E22B}" type="slidenum">
              <a:rPr lang="en-US"/>
              <a:pPr/>
              <a:t>4</a:t>
            </a:fld>
            <a:endParaRPr lang="en-US"/>
          </a:p>
        </p:txBody>
      </p:sp>
      <p:sp>
        <p:nvSpPr>
          <p:cNvPr id="388098" name="Rectangle 2"/>
          <p:cNvSpPr>
            <a:spLocks noGrp="1" noRot="1" noChangeAspect="1" noChangeArrowheads="1" noTextEdit="1"/>
          </p:cNvSpPr>
          <p:nvPr>
            <p:ph type="sldImg"/>
          </p:nvPr>
        </p:nvSpPr>
        <p:spPr>
          <a:ln/>
        </p:spPr>
      </p:sp>
      <p:sp>
        <p:nvSpPr>
          <p:cNvPr id="388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37B491-7D61-5241-A26A-D8C393A15E9A}" type="slidenum">
              <a:rPr lang="en-US"/>
              <a:pPr/>
              <a:t>5</a:t>
            </a:fld>
            <a:endParaRPr lang="en-US"/>
          </a:p>
        </p:txBody>
      </p:sp>
      <p:sp>
        <p:nvSpPr>
          <p:cNvPr id="395266" name="Rectangle 2"/>
          <p:cNvSpPr>
            <a:spLocks noGrp="1" noRot="1" noChangeAspect="1" noChangeArrowheads="1" noTextEdit="1"/>
          </p:cNvSpPr>
          <p:nvPr>
            <p:ph type="sldImg"/>
          </p:nvPr>
        </p:nvSpPr>
        <p:spPr>
          <a:ln/>
        </p:spPr>
      </p:sp>
      <p:sp>
        <p:nvSpPr>
          <p:cNvPr id="395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FC9FAA-7936-2049-8807-B5F851B8CAA7}" type="slidenum">
              <a:rPr lang="en-US"/>
              <a:pPr/>
              <a:t>6</a:t>
            </a:fld>
            <a:endParaRPr lang="en-US"/>
          </a:p>
        </p:txBody>
      </p:sp>
      <p:sp>
        <p:nvSpPr>
          <p:cNvPr id="397314" name="Rectangle 2"/>
          <p:cNvSpPr>
            <a:spLocks noGrp="1" noRot="1" noChangeAspect="1" noChangeArrowheads="1" noTextEdit="1"/>
          </p:cNvSpPr>
          <p:nvPr>
            <p:ph type="sldImg"/>
          </p:nvPr>
        </p:nvSpPr>
        <p:spPr>
          <a:ln/>
        </p:spPr>
      </p:sp>
      <p:sp>
        <p:nvSpPr>
          <p:cNvPr id="397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AA17E8-D4F2-544A-99B1-32D08917CBCE}" type="slidenum">
              <a:rPr lang="en-US"/>
              <a:pPr/>
              <a:t>7</a:t>
            </a:fld>
            <a:endParaRPr lang="en-US"/>
          </a:p>
        </p:txBody>
      </p:sp>
      <p:sp>
        <p:nvSpPr>
          <p:cNvPr id="401410" name="Rectangle 2"/>
          <p:cNvSpPr>
            <a:spLocks noGrp="1" noRot="1" noChangeAspect="1" noChangeArrowheads="1" noTextEdit="1"/>
          </p:cNvSpPr>
          <p:nvPr>
            <p:ph type="sldImg"/>
          </p:nvPr>
        </p:nvSpPr>
        <p:spPr>
          <a:ln/>
        </p:spPr>
      </p:sp>
      <p:sp>
        <p:nvSpPr>
          <p:cNvPr id="401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4E759F-10D9-3B46-8D3F-3304303567B5}" type="slidenum">
              <a:rPr lang="en-US"/>
              <a:pPr/>
              <a:t>8</a:t>
            </a:fld>
            <a:endParaRPr lang="en-US"/>
          </a:p>
        </p:txBody>
      </p:sp>
      <p:sp>
        <p:nvSpPr>
          <p:cNvPr id="404482" name="Rectangle 2"/>
          <p:cNvSpPr>
            <a:spLocks noGrp="1" noRot="1" noChangeAspect="1" noChangeArrowheads="1" noTextEdit="1"/>
          </p:cNvSpPr>
          <p:nvPr>
            <p:ph type="sldImg"/>
          </p:nvPr>
        </p:nvSpPr>
        <p:spPr>
          <a:ln/>
        </p:spPr>
      </p:sp>
      <p:sp>
        <p:nvSpPr>
          <p:cNvPr id="404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91DC8F-66B0-B645-982B-2A9413421C63}" type="slidenum">
              <a:rPr lang="en-US"/>
              <a:pPr/>
              <a:t>9</a:t>
            </a:fld>
            <a:endParaRPr lang="en-US"/>
          </a:p>
        </p:txBody>
      </p:sp>
      <p:sp>
        <p:nvSpPr>
          <p:cNvPr id="311298" name="Rectangle 2"/>
          <p:cNvSpPr>
            <a:spLocks noGrp="1" noRot="1" noChangeAspect="1" noChangeArrowheads="1" noTextEdit="1"/>
          </p:cNvSpPr>
          <p:nvPr>
            <p:ph type="sldImg"/>
          </p:nvPr>
        </p:nvSpPr>
        <p:spPr>
          <a:ln/>
        </p:spPr>
      </p:sp>
      <p:sp>
        <p:nvSpPr>
          <p:cNvPr id="31129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CC9782-9176-3941-A8DC-996E946A50C8}" type="datetimeFigureOut">
              <a:rPr lang="en-US" smtClean="0"/>
              <a:pPr/>
              <a:t>3/5/09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7DEA08-6E24-FD40-BA04-E1158EF8047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CC9782-9176-3941-A8DC-996E946A50C8}" type="datetimeFigureOut">
              <a:rPr lang="en-US" smtClean="0"/>
              <a:pPr/>
              <a:t>3/5/09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7DEA08-6E24-FD40-BA04-E1158EF8047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CC9782-9176-3941-A8DC-996E946A50C8}" type="datetimeFigureOut">
              <a:rPr lang="en-US" smtClean="0"/>
              <a:pPr/>
              <a:t>3/5/09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7DEA08-6E24-FD40-BA04-E1158EF8047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CC9782-9176-3941-A8DC-996E946A50C8}" type="datetimeFigureOut">
              <a:rPr lang="en-US" smtClean="0"/>
              <a:pPr/>
              <a:t>3/5/09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7DEA08-6E24-FD40-BA04-E1158EF8047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CC9782-9176-3941-A8DC-996E946A50C8}" type="datetimeFigureOut">
              <a:rPr lang="en-US" smtClean="0"/>
              <a:pPr/>
              <a:t>3/5/09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7DEA08-6E24-FD40-BA04-E1158EF8047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CC9782-9176-3941-A8DC-996E946A50C8}" type="datetimeFigureOut">
              <a:rPr lang="en-US" smtClean="0"/>
              <a:pPr/>
              <a:t>3/5/09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7DEA08-6E24-FD40-BA04-E1158EF8047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CC9782-9176-3941-A8DC-996E946A50C8}" type="datetimeFigureOut">
              <a:rPr lang="en-US" smtClean="0"/>
              <a:pPr/>
              <a:t>3/5/09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7DEA08-6E24-FD40-BA04-E1158EF8047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CC9782-9176-3941-A8DC-996E946A50C8}" type="datetimeFigureOut">
              <a:rPr lang="en-US" smtClean="0"/>
              <a:pPr/>
              <a:t>3/5/09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7DEA08-6E24-FD40-BA04-E1158EF8047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CC9782-9176-3941-A8DC-996E946A50C8}" type="datetimeFigureOut">
              <a:rPr lang="en-US" smtClean="0"/>
              <a:pPr/>
              <a:t>3/5/09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7DEA08-6E24-FD40-BA04-E1158EF8047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CC9782-9176-3941-A8DC-996E946A50C8}" type="datetimeFigureOut">
              <a:rPr lang="en-US" smtClean="0"/>
              <a:pPr/>
              <a:t>3/5/09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7DEA08-6E24-FD40-BA04-E1158EF8047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CC9782-9176-3941-A8DC-996E946A50C8}" type="datetimeFigureOut">
              <a:rPr lang="en-US" smtClean="0"/>
              <a:pPr/>
              <a:t>3/5/09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7DEA08-6E24-FD40-BA04-E1158EF8047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CC9782-9176-3941-A8DC-996E946A50C8}" type="datetimeFigureOut">
              <a:rPr lang="en-US" smtClean="0"/>
              <a:pPr/>
              <a:t>3/5/09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7DEA08-6E24-FD40-BA04-E1158EF8047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2.xml"/><Relationship Id="rId3" Type="http://schemas.openxmlformats.org/officeDocument/2006/relationships/notesSlide" Target="../notesSlides/notesSlide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tags" Target="../tags/tag24.xml"/><Relationship Id="rId2" Type="http://schemas.openxmlformats.org/officeDocument/2006/relationships/slideLayout" Target="../slideLayouts/slideLayout2.xml"/><Relationship Id="rId3" Type="http://schemas.openxmlformats.org/officeDocument/2006/relationships/notesSlide" Target="../notesSlides/notesSlide10.xml"/><Relationship Id="rId4" Type="http://schemas.openxmlformats.org/officeDocument/2006/relationships/image" Target="../media/image16.jpeg"/><Relationship Id="rId5" Type="http://schemas.openxmlformats.org/officeDocument/2006/relationships/image" Target="../media/image17.jpeg"/><Relationship Id="rId6" Type="http://schemas.openxmlformats.org/officeDocument/2006/relationships/image" Target="../media/image1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tags" Target="../tags/tag25.xml"/><Relationship Id="rId2" Type="http://schemas.openxmlformats.org/officeDocument/2006/relationships/slideLayout" Target="../slideLayouts/slideLayout2.xml"/><Relationship Id="rId3" Type="http://schemas.openxmlformats.org/officeDocument/2006/relationships/notesSlide" Target="../notesSlides/notesSlide11.xml"/><Relationship Id="rId4" Type="http://schemas.openxmlformats.org/officeDocument/2006/relationships/image" Target="../media/image20.jpeg"/><Relationship Id="rId5" Type="http://schemas.openxmlformats.org/officeDocument/2006/relationships/image" Target="../media/image21.jpeg"/><Relationship Id="rId6" Type="http://schemas.openxmlformats.org/officeDocument/2006/relationships/image" Target="../media/image22.png"/><Relationship Id="rId7" Type="http://schemas.openxmlformats.org/officeDocument/2006/relationships/image" Target="../media/image16.jpeg"/></Relationships>
</file>

<file path=ppt/slides/_rels/slide13.xml.rels><?xml version="1.0" encoding="UTF-8" standalone="yes"?>
<Relationships xmlns="http://schemas.openxmlformats.org/package/2006/relationships"><Relationship Id="rId1" Type="http://schemas.openxmlformats.org/officeDocument/2006/relationships/tags" Target="../tags/tag26.xml"/><Relationship Id="rId2" Type="http://schemas.openxmlformats.org/officeDocument/2006/relationships/slideLayout" Target="../slideLayouts/slideLayout2.xml"/><Relationship Id="rId3" Type="http://schemas.openxmlformats.org/officeDocument/2006/relationships/notesSlide" Target="../notesSlides/notesSlide12.xml"/><Relationship Id="rId4" Type="http://schemas.openxmlformats.org/officeDocument/2006/relationships/image" Target="../media/image21.jpeg"/><Relationship Id="rId5" Type="http://schemas.openxmlformats.org/officeDocument/2006/relationships/image" Target="../media/image23.jpeg"/><Relationship Id="rId6" Type="http://schemas.openxmlformats.org/officeDocument/2006/relationships/image" Target="../media/image24.png"/><Relationship Id="rId7" Type="http://schemas.openxmlformats.org/officeDocument/2006/relationships/image" Target="../media/image16.jpeg"/></Relationships>
</file>

<file path=ppt/slides/_rels/slide14.xml.rels><?xml version="1.0" encoding="UTF-8" standalone="yes"?>
<Relationships xmlns="http://schemas.openxmlformats.org/package/2006/relationships"><Relationship Id="rId1" Type="http://schemas.openxmlformats.org/officeDocument/2006/relationships/tags" Target="../tags/tag27.xml"/><Relationship Id="rId2" Type="http://schemas.openxmlformats.org/officeDocument/2006/relationships/slideLayout" Target="../slideLayouts/slideLayout2.xml"/><Relationship Id="rId3" Type="http://schemas.openxmlformats.org/officeDocument/2006/relationships/notesSlide" Target="../notesSlides/notesSlide13.xml"/><Relationship Id="rId4" Type="http://schemas.openxmlformats.org/officeDocument/2006/relationships/image" Target="../media/image21.jpeg"/><Relationship Id="rId5" Type="http://schemas.openxmlformats.org/officeDocument/2006/relationships/image" Target="../media/image25.jpeg"/><Relationship Id="rId6" Type="http://schemas.openxmlformats.org/officeDocument/2006/relationships/image" Target="../media/image26.png"/><Relationship Id="rId7" Type="http://schemas.openxmlformats.org/officeDocument/2006/relationships/image" Target="../media/image27.jpeg"/><Relationship Id="rId8" Type="http://schemas.openxmlformats.org/officeDocument/2006/relationships/image" Target="../media/image28.jpeg"/><Relationship Id="rId9" Type="http://schemas.openxmlformats.org/officeDocument/2006/relationships/image" Target="../media/image16.jpeg"/></Relationships>
</file>

<file path=ppt/slides/_rels/slide15.xml.rels><?xml version="1.0" encoding="UTF-8" standalone="yes"?>
<Relationships xmlns="http://schemas.openxmlformats.org/package/2006/relationships"><Relationship Id="rId1" Type="http://schemas.openxmlformats.org/officeDocument/2006/relationships/tags" Target="../tags/tag28.xml"/><Relationship Id="rId2" Type="http://schemas.openxmlformats.org/officeDocument/2006/relationships/slideLayout" Target="../slideLayouts/slideLayout2.xml"/><Relationship Id="rId3" Type="http://schemas.openxmlformats.org/officeDocument/2006/relationships/notesSlide" Target="../notesSlides/notesSlide14.xml"/><Relationship Id="rId4" Type="http://schemas.openxmlformats.org/officeDocument/2006/relationships/image" Target="../media/image21.jpeg"/><Relationship Id="rId5" Type="http://schemas.openxmlformats.org/officeDocument/2006/relationships/image" Target="../media/image25.jpeg"/><Relationship Id="rId6" Type="http://schemas.openxmlformats.org/officeDocument/2006/relationships/image" Target="../media/image16.jpeg"/><Relationship Id="rId7" Type="http://schemas.openxmlformats.org/officeDocument/2006/relationships/image" Target="../media/image26.png"/><Relationship Id="rId8" Type="http://schemas.openxmlformats.org/officeDocument/2006/relationships/image" Target="../media/image28.jpeg"/></Relationships>
</file>

<file path=ppt/slides/_rels/slide16.xml.rels><?xml version="1.0" encoding="UTF-8" standalone="yes"?>
<Relationships xmlns="http://schemas.openxmlformats.org/package/2006/relationships"><Relationship Id="rId1" Type="http://schemas.openxmlformats.org/officeDocument/2006/relationships/tags" Target="../tags/tag29.xml"/><Relationship Id="rId2" Type="http://schemas.openxmlformats.org/officeDocument/2006/relationships/slideLayout" Target="../slideLayouts/slideLayout2.xml"/><Relationship Id="rId3" Type="http://schemas.openxmlformats.org/officeDocument/2006/relationships/notesSlide" Target="../notesSlides/notesSlide15.xml"/><Relationship Id="rId4" Type="http://schemas.openxmlformats.org/officeDocument/2006/relationships/image" Target="../media/image29.jpeg"/><Relationship Id="rId5" Type="http://schemas.openxmlformats.org/officeDocument/2006/relationships/image" Target="../media/image21.jpeg"/><Relationship Id="rId6" Type="http://schemas.openxmlformats.org/officeDocument/2006/relationships/image" Target="../media/image16.jpeg"/><Relationship Id="rId7" Type="http://schemas.openxmlformats.org/officeDocument/2006/relationships/image" Target="../media/image30.png"/></Relationships>
</file>

<file path=ppt/slides/_rels/slide17.xml.rels><?xml version="1.0" encoding="UTF-8" standalone="yes"?>
<Relationships xmlns="http://schemas.openxmlformats.org/package/2006/relationships"><Relationship Id="rId1" Type="http://schemas.openxmlformats.org/officeDocument/2006/relationships/tags" Target="../tags/tag30.xml"/><Relationship Id="rId2" Type="http://schemas.openxmlformats.org/officeDocument/2006/relationships/tags" Target="../tags/tag31.xml"/><Relationship Id="rId3" Type="http://schemas.openxmlformats.org/officeDocument/2006/relationships/tags" Target="../tags/tag32.xml"/><Relationship Id="rId4" Type="http://schemas.openxmlformats.org/officeDocument/2006/relationships/slideLayout" Target="../slideLayouts/slideLayout2.xml"/><Relationship Id="rId5" Type="http://schemas.openxmlformats.org/officeDocument/2006/relationships/notesSlide" Target="../notesSlides/notesSlide16.xml"/><Relationship Id="rId6" Type="http://schemas.openxmlformats.org/officeDocument/2006/relationships/image" Target="../media/image31.jpeg"/><Relationship Id="rId7" Type="http://schemas.openxmlformats.org/officeDocument/2006/relationships/image" Target="../media/image32.png"/><Relationship Id="rId8" Type="http://schemas.openxmlformats.org/officeDocument/2006/relationships/image" Target="../media/image20.jpeg"/><Relationship Id="rId9" Type="http://schemas.openxmlformats.org/officeDocument/2006/relationships/image" Target="../media/image33.png"/><Relationship Id="rId10" Type="http://schemas.openxmlformats.org/officeDocument/2006/relationships/image" Target="../media/image16.jpeg"/></Relationships>
</file>

<file path=ppt/slides/_rels/slide18.xml.rels><?xml version="1.0" encoding="UTF-8" standalone="yes"?>
<Relationships xmlns="http://schemas.openxmlformats.org/package/2006/relationships"><Relationship Id="rId1" Type="http://schemas.openxmlformats.org/officeDocument/2006/relationships/tags" Target="../tags/tag33.xml"/><Relationship Id="rId2" Type="http://schemas.openxmlformats.org/officeDocument/2006/relationships/tags" Target="../tags/tag34.xml"/><Relationship Id="rId3" Type="http://schemas.openxmlformats.org/officeDocument/2006/relationships/tags" Target="../tags/tag35.xml"/><Relationship Id="rId4" Type="http://schemas.openxmlformats.org/officeDocument/2006/relationships/slideLayout" Target="../slideLayouts/slideLayout2.xml"/><Relationship Id="rId5" Type="http://schemas.openxmlformats.org/officeDocument/2006/relationships/notesSlide" Target="../notesSlides/notesSlide17.xml"/><Relationship Id="rId6" Type="http://schemas.openxmlformats.org/officeDocument/2006/relationships/image" Target="../media/image31.jpeg"/><Relationship Id="rId7" Type="http://schemas.openxmlformats.org/officeDocument/2006/relationships/image" Target="../media/image23.jpeg"/><Relationship Id="rId8" Type="http://schemas.openxmlformats.org/officeDocument/2006/relationships/image" Target="../media/image34.png"/><Relationship Id="rId9" Type="http://schemas.openxmlformats.org/officeDocument/2006/relationships/image" Target="../media/image16.jpeg"/></Relationships>
</file>

<file path=ppt/slides/_rels/slide19.xml.rels><?xml version="1.0" encoding="UTF-8" standalone="yes"?>
<Relationships xmlns="http://schemas.openxmlformats.org/package/2006/relationships"><Relationship Id="rId1" Type="http://schemas.openxmlformats.org/officeDocument/2006/relationships/tags" Target="../tags/tag36.xml"/><Relationship Id="rId2" Type="http://schemas.openxmlformats.org/officeDocument/2006/relationships/slideLayout" Target="../slideLayouts/slideLayout2.xml"/><Relationship Id="rId3" Type="http://schemas.openxmlformats.org/officeDocument/2006/relationships/notesSlide" Target="../notesSlides/notesSlide18.xml"/><Relationship Id="rId4" Type="http://schemas.openxmlformats.org/officeDocument/2006/relationships/image" Target="../media/image25.jpeg"/><Relationship Id="rId5" Type="http://schemas.openxmlformats.org/officeDocument/2006/relationships/image" Target="../media/image31.jpeg"/><Relationship Id="rId6" Type="http://schemas.openxmlformats.org/officeDocument/2006/relationships/image" Target="../media/image35.png"/><Relationship Id="rId7" Type="http://schemas.openxmlformats.org/officeDocument/2006/relationships/image" Target="../media/image16.jpeg"/><Relationship Id="rId8" Type="http://schemas.openxmlformats.org/officeDocument/2006/relationships/image" Target="../media/image36.png"/></Relationships>
</file>

<file path=ppt/slides/_rels/slide2.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tags" Target="../tags/tag3.xml"/><Relationship Id="rId3" Type="http://schemas.openxmlformats.org/officeDocument/2006/relationships/tags" Target="../tags/tag4.xml"/><Relationship Id="rId4" Type="http://schemas.openxmlformats.org/officeDocument/2006/relationships/slideLayout" Target="../slideLayouts/slideLayout2.xml"/><Relationship Id="rId5" Type="http://schemas.openxmlformats.org/officeDocument/2006/relationships/notesSlide" Target="../notesSlides/notesSlide2.xml"/><Relationship Id="rId6" Type="http://schemas.openxmlformats.org/officeDocument/2006/relationships/image" Target="../media/image2.jpeg"/><Relationship Id="rId7" Type="http://schemas.openxmlformats.org/officeDocument/2006/relationships/image" Target="../media/image3.jpeg"/><Relationship Id="rId8" Type="http://schemas.openxmlformats.org/officeDocument/2006/relationships/image" Target="../media/image4.jpeg"/><Relationship Id="rId9" Type="http://schemas.openxmlformats.org/officeDocument/2006/relationships/image" Target="../media/image5.png"/><Relationship Id="rId10"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tags" Target="../tags/tag37.xml"/><Relationship Id="rId2" Type="http://schemas.openxmlformats.org/officeDocument/2006/relationships/slideLayout" Target="../slideLayouts/slideLayout2.xml"/><Relationship Id="rId3" Type="http://schemas.openxmlformats.org/officeDocument/2006/relationships/notesSlide" Target="../notesSlides/notesSlide19.xml"/><Relationship Id="rId4" Type="http://schemas.openxmlformats.org/officeDocument/2006/relationships/image" Target="../media/image31.jpeg"/><Relationship Id="rId5" Type="http://schemas.openxmlformats.org/officeDocument/2006/relationships/image" Target="../media/image29.jpeg"/><Relationship Id="rId6" Type="http://schemas.openxmlformats.org/officeDocument/2006/relationships/image" Target="../media/image16.jpeg"/><Relationship Id="rId7" Type="http://schemas.openxmlformats.org/officeDocument/2006/relationships/image" Target="../media/image36.png"/></Relationships>
</file>

<file path=ppt/slides/_rels/slide21.xml.rels><?xml version="1.0" encoding="UTF-8" standalone="yes"?>
<Relationships xmlns="http://schemas.openxmlformats.org/package/2006/relationships"><Relationship Id="rId1" Type="http://schemas.openxmlformats.org/officeDocument/2006/relationships/tags" Target="../tags/tag38.xml"/><Relationship Id="rId2" Type="http://schemas.openxmlformats.org/officeDocument/2006/relationships/slideLayout" Target="../slideLayouts/slideLayout2.xml"/><Relationship Id="rId3" Type="http://schemas.openxmlformats.org/officeDocument/2006/relationships/notesSlide" Target="../notesSlides/notesSlide20.xml"/><Relationship Id="rId4" Type="http://schemas.openxmlformats.org/officeDocument/2006/relationships/slide" Target="slide12.xml"/><Relationship Id="rId5" Type="http://schemas.openxmlformats.org/officeDocument/2006/relationships/image" Target="../media/image37.jpeg"/><Relationship Id="rId6" Type="http://schemas.openxmlformats.org/officeDocument/2006/relationships/image" Target="../media/image38.jpeg"/><Relationship Id="rId7" Type="http://schemas.openxmlformats.org/officeDocument/2006/relationships/image" Target="../media/image39.jpeg"/><Relationship Id="rId8" Type="http://schemas.openxmlformats.org/officeDocument/2006/relationships/hyperlink" Target="http://www.ca.gr7math.com/" TargetMode="External"/><Relationship Id="rId9" Type="http://schemas.openxmlformats.org/officeDocument/2006/relationships/image" Target="../media/image40.jpeg"/></Relationships>
</file>

<file path=ppt/slides/_rels/slide3.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tags" Target="../tags/tag6.xml"/><Relationship Id="rId3" Type="http://schemas.openxmlformats.org/officeDocument/2006/relationships/tags" Target="../tags/tag7.xml"/><Relationship Id="rId4" Type="http://schemas.openxmlformats.org/officeDocument/2006/relationships/slideLayout" Target="../slideLayouts/slideLayout2.xml"/><Relationship Id="rId5" Type="http://schemas.openxmlformats.org/officeDocument/2006/relationships/notesSlide" Target="../notesSlides/notesSlide3.xml"/><Relationship Id="rId6" Type="http://schemas.openxmlformats.org/officeDocument/2006/relationships/image" Target="../media/image2.jpeg"/><Relationship Id="rId7" Type="http://schemas.openxmlformats.org/officeDocument/2006/relationships/image" Target="../media/image3.jpeg"/><Relationship Id="rId8"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tags" Target="../tags/tag9.xml"/><Relationship Id="rId3" Type="http://schemas.openxmlformats.org/officeDocument/2006/relationships/tags" Target="../tags/tag10.xml"/><Relationship Id="rId4" Type="http://schemas.openxmlformats.org/officeDocument/2006/relationships/slideLayout" Target="../slideLayouts/slideLayout2.xml"/><Relationship Id="rId5" Type="http://schemas.openxmlformats.org/officeDocument/2006/relationships/notesSlide" Target="../notesSlides/notesSlide4.xml"/><Relationship Id="rId6" Type="http://schemas.openxmlformats.org/officeDocument/2006/relationships/image" Target="../media/image2.jpeg"/><Relationship Id="rId7" Type="http://schemas.openxmlformats.org/officeDocument/2006/relationships/image" Target="../media/image3.jpeg"/><Relationship Id="rId8" Type="http://schemas.openxmlformats.org/officeDocument/2006/relationships/image" Target="../media/image4.jpeg"/><Relationship Id="rId9" Type="http://schemas.openxmlformats.org/officeDocument/2006/relationships/image" Target="../media/image7.jpeg"/><Relationship Id="rId10"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tags" Target="../tags/tag11.xml"/><Relationship Id="rId2" Type="http://schemas.openxmlformats.org/officeDocument/2006/relationships/tags" Target="../tags/tag12.xml"/><Relationship Id="rId3" Type="http://schemas.openxmlformats.org/officeDocument/2006/relationships/tags" Target="../tags/tag13.xml"/><Relationship Id="rId4" Type="http://schemas.openxmlformats.org/officeDocument/2006/relationships/slideLayout" Target="../slideLayouts/slideLayout2.xml"/><Relationship Id="rId5" Type="http://schemas.openxmlformats.org/officeDocument/2006/relationships/notesSlide" Target="../notesSlides/notesSlide5.xml"/><Relationship Id="rId6" Type="http://schemas.openxmlformats.org/officeDocument/2006/relationships/image" Target="../media/image2.jpeg"/><Relationship Id="rId7" Type="http://schemas.openxmlformats.org/officeDocument/2006/relationships/image" Target="../media/image3.jpeg"/><Relationship Id="rId8" Type="http://schemas.openxmlformats.org/officeDocument/2006/relationships/image" Target="../media/image4.jpeg"/><Relationship Id="rId9" Type="http://schemas.openxmlformats.org/officeDocument/2006/relationships/image" Target="../media/image9.png"/><Relationship Id="rId10"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tags" Target="../tags/tag14.xml"/><Relationship Id="rId2" Type="http://schemas.openxmlformats.org/officeDocument/2006/relationships/tags" Target="../tags/tag15.xml"/><Relationship Id="rId3" Type="http://schemas.openxmlformats.org/officeDocument/2006/relationships/tags" Target="../tags/tag16.xml"/><Relationship Id="rId4" Type="http://schemas.openxmlformats.org/officeDocument/2006/relationships/slideLayout" Target="../slideLayouts/slideLayout2.xml"/><Relationship Id="rId5" Type="http://schemas.openxmlformats.org/officeDocument/2006/relationships/notesSlide" Target="../notesSlides/notesSlide6.xml"/><Relationship Id="rId6" Type="http://schemas.openxmlformats.org/officeDocument/2006/relationships/image" Target="../media/image2.jpeg"/><Relationship Id="rId7" Type="http://schemas.openxmlformats.org/officeDocument/2006/relationships/image" Target="../media/image3.jpeg"/><Relationship Id="rId8" Type="http://schemas.openxmlformats.org/officeDocument/2006/relationships/image" Target="../media/image4.jpeg"/><Relationship Id="rId9" Type="http://schemas.openxmlformats.org/officeDocument/2006/relationships/image" Target="../media/image9.png"/><Relationship Id="rId10"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tags" Target="../tags/tag17.xml"/><Relationship Id="rId2" Type="http://schemas.openxmlformats.org/officeDocument/2006/relationships/tags" Target="../tags/tag18.xml"/><Relationship Id="rId3" Type="http://schemas.openxmlformats.org/officeDocument/2006/relationships/tags" Target="../tags/tag19.xml"/><Relationship Id="rId4" Type="http://schemas.openxmlformats.org/officeDocument/2006/relationships/slideLayout" Target="../slideLayouts/slideLayout2.xml"/><Relationship Id="rId5" Type="http://schemas.openxmlformats.org/officeDocument/2006/relationships/notesSlide" Target="../notesSlides/notesSlide7.xml"/><Relationship Id="rId6" Type="http://schemas.openxmlformats.org/officeDocument/2006/relationships/image" Target="../media/image2.jpeg"/><Relationship Id="rId7" Type="http://schemas.openxmlformats.org/officeDocument/2006/relationships/image" Target="../media/image3.jpeg"/><Relationship Id="rId8" Type="http://schemas.openxmlformats.org/officeDocument/2006/relationships/image" Target="../media/image4.jpeg"/><Relationship Id="rId9" Type="http://schemas.openxmlformats.org/officeDocument/2006/relationships/image" Target="../media/image12.jpeg"/><Relationship Id="rId10"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tags" Target="../tags/tag20.xml"/><Relationship Id="rId2" Type="http://schemas.openxmlformats.org/officeDocument/2006/relationships/tags" Target="../tags/tag21.xml"/><Relationship Id="rId3" Type="http://schemas.openxmlformats.org/officeDocument/2006/relationships/tags" Target="../tags/tag22.xml"/><Relationship Id="rId4" Type="http://schemas.openxmlformats.org/officeDocument/2006/relationships/slideLayout" Target="../slideLayouts/slideLayout2.xml"/><Relationship Id="rId5" Type="http://schemas.openxmlformats.org/officeDocument/2006/relationships/notesSlide" Target="../notesSlides/notesSlide8.xml"/><Relationship Id="rId6" Type="http://schemas.openxmlformats.org/officeDocument/2006/relationships/image" Target="../media/image2.jpeg"/><Relationship Id="rId7" Type="http://schemas.openxmlformats.org/officeDocument/2006/relationships/image" Target="../media/image3.jpeg"/><Relationship Id="rId8" Type="http://schemas.openxmlformats.org/officeDocument/2006/relationships/image" Target="../media/image4.jpeg"/><Relationship Id="rId9"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tags" Target="../tags/tag23.xml"/><Relationship Id="rId2" Type="http://schemas.openxmlformats.org/officeDocument/2006/relationships/slideLayout" Target="../slideLayouts/slideLayout2.xml"/><Relationship Id="rId3" Type="http://schemas.openxmlformats.org/officeDocument/2006/relationships/notesSlide" Target="../notesSlides/notesSlide9.xml"/><Relationship Id="rId4" Type="http://schemas.openxmlformats.org/officeDocument/2006/relationships/image" Target="../media/image14.jpeg"/><Relationship Id="rId5" Type="http://schemas.openxmlformats.org/officeDocument/2006/relationships/image" Target="../media/image15.jpeg"/><Relationship Id="rId6"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t>Splash Screen</a:t>
            </a:r>
          </a:p>
        </p:txBody>
      </p:sp>
      <p:pic>
        <p:nvPicPr>
          <p:cNvPr id="15363" name="Picture 5" descr="CAM7 Spl-07"/>
          <p:cNvPicPr>
            <a:picLocks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
        <p:nvSpPr>
          <p:cNvPr id="6" name="Rectangle 5"/>
          <p:cNvSpPr/>
          <p:nvPr/>
        </p:nvSpPr>
        <p:spPr>
          <a:xfrm>
            <a:off x="4876800" y="4656664"/>
            <a:ext cx="4267200" cy="1219200"/>
          </a:xfrm>
          <a:prstGeom prst="rect">
            <a:avLst/>
          </a:prstGeom>
          <a:solidFill>
            <a:srgbClr val="008000"/>
          </a:solidFill>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dirty="0"/>
          </a:p>
        </p:txBody>
      </p:sp>
      <p:sp>
        <p:nvSpPr>
          <p:cNvPr id="7" name="TextBox 6"/>
          <p:cNvSpPr txBox="1"/>
          <p:nvPr/>
        </p:nvSpPr>
        <p:spPr>
          <a:xfrm>
            <a:off x="5562600" y="4656664"/>
            <a:ext cx="2743200" cy="861774"/>
          </a:xfrm>
          <a:prstGeom prst="rect">
            <a:avLst/>
          </a:prstGeom>
          <a:noFill/>
        </p:spPr>
        <p:txBody>
          <a:bodyPr wrap="square" rtlCol="0">
            <a:spAutoFit/>
          </a:bodyPr>
          <a:lstStyle/>
          <a:p>
            <a:pPr algn="ctr"/>
            <a:r>
              <a:rPr lang="en-US" sz="3200" dirty="0" smtClean="0">
                <a:solidFill>
                  <a:schemeClr val="bg1"/>
                </a:solidFill>
              </a:rPr>
              <a:t>Chapter 9</a:t>
            </a:r>
          </a:p>
          <a:p>
            <a:endParaRPr lang="en-US" dirty="0"/>
          </a:p>
        </p:txBody>
      </p:sp>
      <p:sp>
        <p:nvSpPr>
          <p:cNvPr id="8" name="TextBox 7"/>
          <p:cNvSpPr txBox="1"/>
          <p:nvPr/>
        </p:nvSpPr>
        <p:spPr>
          <a:xfrm>
            <a:off x="6012026" y="5190064"/>
            <a:ext cx="1905000" cy="523220"/>
          </a:xfrm>
          <a:prstGeom prst="rect">
            <a:avLst/>
          </a:prstGeom>
          <a:noFill/>
        </p:spPr>
        <p:txBody>
          <a:bodyPr wrap="square" rtlCol="0">
            <a:spAutoFit/>
          </a:bodyPr>
          <a:lstStyle/>
          <a:p>
            <a:r>
              <a:rPr lang="en-US" sz="2800" b="1" dirty="0" smtClean="0">
                <a:solidFill>
                  <a:srgbClr val="FFFFFF"/>
                </a:solidFill>
                <a:latin typeface="Baskerville Old Face"/>
                <a:cs typeface="Baskerville Old Face"/>
              </a:rPr>
              <a:t>Lesson </a:t>
            </a:r>
            <a:r>
              <a:rPr lang="en-US" sz="2800" dirty="0" smtClean="0">
                <a:solidFill>
                  <a:srgbClr val="FFFFFF"/>
                </a:solidFill>
                <a:latin typeface="Baskerville Old Face"/>
                <a:cs typeface="Baskerville Old Face"/>
              </a:rPr>
              <a:t>9-5</a:t>
            </a:r>
            <a:endParaRPr lang="en-US" sz="2800" b="1" dirty="0">
              <a:solidFill>
                <a:srgbClr val="FFFFFF"/>
              </a:solidFill>
              <a:latin typeface="Baskerville Old Face"/>
              <a:cs typeface="Baskerville Old Face"/>
            </a:endParaRPr>
          </a:p>
        </p:txBody>
      </p:sp>
    </p:spTree>
    <p:custDataLst>
      <p:tags r:id="rId1"/>
    </p:custDataLst>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1625" name="Picture 9" descr="LH_9-5"/>
          <p:cNvPicPr>
            <a:picLocks noChangeAspect="1" noChangeArrowheads="1"/>
          </p:cNvPicPr>
          <p:nvPr/>
        </p:nvPicPr>
        <p:blipFill>
          <a:blip r:embed="rId4"/>
          <a:srcRect/>
          <a:stretch>
            <a:fillRect/>
          </a:stretch>
        </p:blipFill>
        <p:spPr bwMode="hidden">
          <a:xfrm>
            <a:off x="0" y="0"/>
            <a:ext cx="9144000" cy="731838"/>
          </a:xfrm>
          <a:prstGeom prst="rect">
            <a:avLst/>
          </a:prstGeom>
          <a:noFill/>
        </p:spPr>
      </p:pic>
      <p:pic>
        <p:nvPicPr>
          <p:cNvPr id="111626" name="Picture 10" descr="CA STDS ICON"/>
          <p:cNvPicPr>
            <a:picLocks noChangeAspect="1" noChangeArrowheads="1"/>
          </p:cNvPicPr>
          <p:nvPr/>
        </p:nvPicPr>
        <p:blipFill>
          <a:blip r:embed="rId5"/>
          <a:srcRect/>
          <a:stretch>
            <a:fillRect/>
          </a:stretch>
        </p:blipFill>
        <p:spPr bwMode="auto">
          <a:xfrm>
            <a:off x="1147763" y="765175"/>
            <a:ext cx="4378325" cy="695325"/>
          </a:xfrm>
          <a:prstGeom prst="rect">
            <a:avLst/>
          </a:prstGeom>
          <a:noFill/>
        </p:spPr>
      </p:pic>
      <p:grpSp>
        <p:nvGrpSpPr>
          <p:cNvPr id="2" name="Group 12"/>
          <p:cNvGrpSpPr>
            <a:grpSpLocks/>
          </p:cNvGrpSpPr>
          <p:nvPr/>
        </p:nvGrpSpPr>
        <p:grpSpPr bwMode="auto">
          <a:xfrm>
            <a:off x="1057275" y="2087563"/>
            <a:ext cx="8086725" cy="1570038"/>
            <a:chOff x="666" y="1315"/>
            <a:chExt cx="5094" cy="989"/>
          </a:xfrm>
        </p:grpSpPr>
        <p:sp>
          <p:nvSpPr>
            <p:cNvPr id="111620" name="Rectangle 4"/>
            <p:cNvSpPr>
              <a:spLocks noChangeArrowheads="1"/>
            </p:cNvSpPr>
            <p:nvPr/>
          </p:nvSpPr>
          <p:spPr bwMode="auto">
            <a:xfrm>
              <a:off x="666" y="1315"/>
              <a:ext cx="5094" cy="989"/>
            </a:xfrm>
            <a:prstGeom prst="rect">
              <a:avLst/>
            </a:prstGeom>
            <a:noFill/>
            <a:ln w="9525">
              <a:noFill/>
              <a:miter lim="800000"/>
              <a:headEnd/>
              <a:tailEnd/>
            </a:ln>
            <a:effectLst/>
          </p:spPr>
          <p:txBody>
            <a:bodyPr wrap="square">
              <a:prstTxWarp prst="textNoShape">
                <a:avLst/>
              </a:prstTxWarp>
              <a:spAutoFit/>
            </a:bodyPr>
            <a:lstStyle/>
            <a:p>
              <a:pPr algn="l">
                <a:tabLst>
                  <a:tab pos="914400" algn="l"/>
                </a:tabLst>
              </a:pPr>
              <a:r>
                <a:rPr lang="en-US" dirty="0">
                  <a:ea typeface="Times New Roman" pitchFamily="-97" charset="0"/>
                  <a:cs typeface="Times New Roman" pitchFamily="-97" charset="0"/>
                </a:rPr>
                <a:t>	</a:t>
              </a:r>
              <a:r>
                <a:rPr lang="en-US" sz="2400" dirty="0">
                  <a:ea typeface="Times New Roman" pitchFamily="-97" charset="0"/>
                  <a:cs typeface="Times New Roman" pitchFamily="-97" charset="0"/>
                </a:rPr>
                <a:t>Standard 7AF3.3 </a:t>
              </a:r>
              <a:r>
                <a:rPr lang="en-US" sz="2400" dirty="0">
                  <a:solidFill>
                    <a:srgbClr val="FF0000"/>
                  </a:solidFill>
                  <a:ea typeface="Times New Roman" pitchFamily="-97" charset="0"/>
                  <a:cs typeface="Times New Roman" pitchFamily="-97" charset="0"/>
                </a:rPr>
                <a:t> </a:t>
              </a:r>
              <a:r>
                <a:rPr lang="en-US" sz="2400" b="1" dirty="0">
                  <a:solidFill>
                    <a:srgbClr val="0000FF"/>
                  </a:solidFill>
                  <a:ea typeface="Times New Roman" pitchFamily="-97" charset="0"/>
                  <a:cs typeface="Times New Roman" pitchFamily="-97" charset="0"/>
                </a:rPr>
                <a:t>Graph linear functions, noting that the vertical change (change in </a:t>
              </a:r>
              <a:r>
                <a:rPr lang="en-US" sz="2400" b="1" i="1" dirty="0" err="1">
                  <a:solidFill>
                    <a:srgbClr val="0000FF"/>
                  </a:solidFill>
                  <a:ea typeface="Times New Roman" pitchFamily="-97" charset="0"/>
                  <a:cs typeface="Times New Roman" pitchFamily="-97" charset="0"/>
                </a:rPr>
                <a:t>y</a:t>
              </a:r>
              <a:r>
                <a:rPr lang="en-US" sz="2400" b="1" dirty="0">
                  <a:solidFill>
                    <a:srgbClr val="0000FF"/>
                  </a:solidFill>
                  <a:ea typeface="Times New Roman" pitchFamily="-97" charset="0"/>
                  <a:cs typeface="Times New Roman" pitchFamily="-97" charset="0"/>
                </a:rPr>
                <a:t>-value) per unit of horizontal change (change in </a:t>
              </a:r>
              <a:r>
                <a:rPr lang="en-US" sz="2400" b="1" i="1" dirty="0" err="1">
                  <a:solidFill>
                    <a:srgbClr val="0000FF"/>
                  </a:solidFill>
                  <a:ea typeface="Times New Roman" pitchFamily="-97" charset="0"/>
                  <a:cs typeface="Times New Roman" pitchFamily="-97" charset="0"/>
                </a:rPr>
                <a:t>x</a:t>
              </a:r>
              <a:r>
                <a:rPr lang="en-US" sz="2400" b="1" dirty="0">
                  <a:solidFill>
                    <a:srgbClr val="0000FF"/>
                  </a:solidFill>
                  <a:ea typeface="Times New Roman" pitchFamily="-97" charset="0"/>
                  <a:cs typeface="Times New Roman" pitchFamily="-97" charset="0"/>
                </a:rPr>
                <a:t>-value) is always the same and know that the ratio (“rise over run”) is called the slope of a graph.</a:t>
              </a:r>
            </a:p>
          </p:txBody>
        </p:sp>
        <p:pic>
          <p:nvPicPr>
            <p:cNvPr id="111627" name="Picture 11" descr="key"/>
            <p:cNvPicPr>
              <a:picLocks noChangeAspect="1" noChangeArrowheads="1"/>
            </p:cNvPicPr>
            <p:nvPr/>
          </p:nvPicPr>
          <p:blipFill>
            <a:blip r:embed="rId6"/>
            <a:srcRect/>
            <a:stretch>
              <a:fillRect/>
            </a:stretch>
          </p:blipFill>
          <p:spPr bwMode="auto">
            <a:xfrm>
              <a:off x="714" y="1340"/>
              <a:ext cx="541" cy="225"/>
            </a:xfrm>
            <a:prstGeom prst="rect">
              <a:avLst/>
            </a:prstGeom>
            <a:noFill/>
          </p:spPr>
        </p:pic>
      </p:grpSp>
      <p:sp>
        <p:nvSpPr>
          <p:cNvPr id="11" name="Action Button: Forward or Next 10">
            <a:hlinkClick r:id="" action="ppaction://hlinkshowjump?jump=nextslide" highlightClick="1"/>
          </p:cNvPr>
          <p:cNvSpPr/>
          <p:nvPr/>
        </p:nvSpPr>
        <p:spPr>
          <a:xfrm>
            <a:off x="8582025" y="6400800"/>
            <a:ext cx="561975" cy="4572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Action Button: Back or Previous 11">
            <a:hlinkClick r:id="" action="ppaction://hlinkshowjump?jump=previousslide" highlightClick="1"/>
          </p:cNvPr>
          <p:cNvSpPr/>
          <p:nvPr/>
        </p:nvSpPr>
        <p:spPr>
          <a:xfrm>
            <a:off x="8016217" y="6400800"/>
            <a:ext cx="561975" cy="4572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00"/>
        </a:solidFill>
        <a:effectLst/>
      </p:bgPr>
    </p:bg>
    <p:spTree>
      <p:nvGrpSpPr>
        <p:cNvPr id="1" name=""/>
        <p:cNvGrpSpPr/>
        <p:nvPr/>
      </p:nvGrpSpPr>
      <p:grpSpPr>
        <a:xfrm>
          <a:off x="0" y="0"/>
          <a:ext cx="0" cy="0"/>
          <a:chOff x="0" y="0"/>
          <a:chExt cx="0" cy="0"/>
        </a:xfrm>
      </p:grpSpPr>
      <p:sp>
        <p:nvSpPr>
          <p:cNvPr id="4" name="TextBox 3"/>
          <p:cNvSpPr txBox="1"/>
          <p:nvPr/>
        </p:nvSpPr>
        <p:spPr>
          <a:xfrm>
            <a:off x="304800" y="457200"/>
            <a:ext cx="8458200" cy="646331"/>
          </a:xfrm>
          <a:prstGeom prst="rect">
            <a:avLst/>
          </a:prstGeom>
          <a:noFill/>
        </p:spPr>
        <p:txBody>
          <a:bodyPr wrap="square" rtlCol="0">
            <a:spAutoFit/>
          </a:bodyPr>
          <a:lstStyle/>
          <a:p>
            <a:pPr algn="ctr"/>
            <a:r>
              <a:rPr lang="en-US" sz="3600" dirty="0" smtClean="0">
                <a:latin typeface="Mathematica5"/>
                <a:cs typeface="Mathematica5"/>
              </a:rPr>
              <a:t>Pay close attention to these:</a:t>
            </a:r>
            <a:endParaRPr lang="en-US" sz="3600" dirty="0">
              <a:latin typeface="Mathematica5"/>
              <a:cs typeface="Mathematica5"/>
            </a:endParaRPr>
          </a:p>
        </p:txBody>
      </p:sp>
      <p:pic>
        <p:nvPicPr>
          <p:cNvPr id="5" name="Picture 45" descr="coordinate plane (5)"/>
          <p:cNvPicPr>
            <a:picLocks noChangeAspect="1" noChangeArrowheads="1"/>
          </p:cNvPicPr>
          <p:nvPr/>
        </p:nvPicPr>
        <p:blipFill>
          <a:blip r:embed="rId2"/>
          <a:srcRect/>
          <a:stretch>
            <a:fillRect/>
          </a:stretch>
        </p:blipFill>
        <p:spPr bwMode="auto">
          <a:xfrm>
            <a:off x="685800" y="3174311"/>
            <a:ext cx="2048536" cy="2070100"/>
          </a:xfrm>
          <a:prstGeom prst="rect">
            <a:avLst/>
          </a:prstGeom>
          <a:noFill/>
        </p:spPr>
      </p:pic>
      <p:cxnSp>
        <p:nvCxnSpPr>
          <p:cNvPr id="7" name="Straight Arrow Connector 6"/>
          <p:cNvCxnSpPr/>
          <p:nvPr/>
        </p:nvCxnSpPr>
        <p:spPr>
          <a:xfrm rot="5400000" flipH="1" flipV="1">
            <a:off x="555766" y="3666023"/>
            <a:ext cx="1856995" cy="987323"/>
          </a:xfrm>
          <a:prstGeom prst="straightConnector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935695" y="2487822"/>
            <a:ext cx="1828800" cy="523220"/>
          </a:xfrm>
          <a:prstGeom prst="rect">
            <a:avLst/>
          </a:prstGeom>
          <a:noFill/>
        </p:spPr>
        <p:txBody>
          <a:bodyPr wrap="square" rtlCol="0">
            <a:spAutoFit/>
          </a:bodyPr>
          <a:lstStyle/>
          <a:p>
            <a:r>
              <a:rPr lang="en-US" sz="2800" dirty="0" err="1" smtClean="0"/>
              <a:t>y</a:t>
            </a:r>
            <a:r>
              <a:rPr lang="en-US" sz="2800" dirty="0" smtClean="0"/>
              <a:t> = 2x + 2</a:t>
            </a:r>
            <a:endParaRPr lang="en-US" sz="2800" dirty="0"/>
          </a:p>
        </p:txBody>
      </p:sp>
      <p:sp>
        <p:nvSpPr>
          <p:cNvPr id="12" name="Oval 11"/>
          <p:cNvSpPr/>
          <p:nvPr/>
        </p:nvSpPr>
        <p:spPr>
          <a:xfrm>
            <a:off x="1634760" y="3730315"/>
            <a:ext cx="124922" cy="114517"/>
          </a:xfrm>
          <a:prstGeom prst="ellipse">
            <a:avLst/>
          </a:prstGeom>
          <a:solidFill>
            <a:srgbClr val="00009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1818390" y="3366814"/>
            <a:ext cx="124922" cy="114517"/>
          </a:xfrm>
          <a:prstGeom prst="ellipse">
            <a:avLst/>
          </a:prstGeom>
          <a:solidFill>
            <a:srgbClr val="00009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Picture 45" descr="coordinate plane (5)"/>
          <p:cNvPicPr>
            <a:picLocks noChangeAspect="1" noChangeArrowheads="1"/>
          </p:cNvPicPr>
          <p:nvPr/>
        </p:nvPicPr>
        <p:blipFill>
          <a:blip r:embed="rId2"/>
          <a:srcRect/>
          <a:stretch>
            <a:fillRect/>
          </a:stretch>
        </p:blipFill>
        <p:spPr bwMode="auto">
          <a:xfrm>
            <a:off x="3560105" y="3187700"/>
            <a:ext cx="2048536" cy="2070100"/>
          </a:xfrm>
          <a:prstGeom prst="rect">
            <a:avLst/>
          </a:prstGeom>
          <a:noFill/>
        </p:spPr>
      </p:pic>
      <p:cxnSp>
        <p:nvCxnSpPr>
          <p:cNvPr id="19" name="Straight Arrow Connector 18"/>
          <p:cNvCxnSpPr/>
          <p:nvPr/>
        </p:nvCxnSpPr>
        <p:spPr>
          <a:xfrm flipV="1">
            <a:off x="4382666" y="4676743"/>
            <a:ext cx="1020193" cy="364372"/>
          </a:xfrm>
          <a:prstGeom prst="straightConnector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3810000" y="2383367"/>
            <a:ext cx="1828800" cy="646331"/>
          </a:xfrm>
          <a:prstGeom prst="rect">
            <a:avLst/>
          </a:prstGeom>
          <a:noFill/>
        </p:spPr>
        <p:txBody>
          <a:bodyPr wrap="square" rtlCol="0">
            <a:spAutoFit/>
          </a:bodyPr>
          <a:lstStyle/>
          <a:p>
            <a:r>
              <a:rPr lang="en-US" sz="2800" dirty="0" err="1" smtClean="0"/>
              <a:t>y</a:t>
            </a:r>
            <a:r>
              <a:rPr lang="en-US" sz="2800" dirty="0" smtClean="0"/>
              <a:t> = </a:t>
            </a:r>
            <a:r>
              <a:rPr lang="en-US" sz="3600" dirty="0" smtClean="0"/>
              <a:t>⅓</a:t>
            </a:r>
            <a:r>
              <a:rPr lang="en-US" sz="2800" dirty="0" err="1" smtClean="0"/>
              <a:t>x</a:t>
            </a:r>
            <a:r>
              <a:rPr lang="en-US" sz="2800" dirty="0" smtClean="0"/>
              <a:t> - 4</a:t>
            </a:r>
            <a:endParaRPr lang="en-US" sz="2800" dirty="0"/>
          </a:p>
        </p:txBody>
      </p:sp>
      <p:sp>
        <p:nvSpPr>
          <p:cNvPr id="21" name="Oval 20"/>
          <p:cNvSpPr/>
          <p:nvPr/>
        </p:nvSpPr>
        <p:spPr>
          <a:xfrm>
            <a:off x="4509065" y="4905059"/>
            <a:ext cx="124922" cy="114517"/>
          </a:xfrm>
          <a:prstGeom prst="ellipse">
            <a:avLst/>
          </a:prstGeom>
          <a:solidFill>
            <a:srgbClr val="00009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5087908" y="4703927"/>
            <a:ext cx="124922" cy="114517"/>
          </a:xfrm>
          <a:prstGeom prst="ellipse">
            <a:avLst/>
          </a:prstGeom>
          <a:solidFill>
            <a:srgbClr val="00009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3" name="Picture 45" descr="coordinate plane (5)"/>
          <p:cNvPicPr>
            <a:picLocks noChangeAspect="1" noChangeArrowheads="1"/>
          </p:cNvPicPr>
          <p:nvPr/>
        </p:nvPicPr>
        <p:blipFill>
          <a:blip r:embed="rId2"/>
          <a:srcRect/>
          <a:stretch>
            <a:fillRect/>
          </a:stretch>
        </p:blipFill>
        <p:spPr bwMode="auto">
          <a:xfrm>
            <a:off x="6455705" y="3187700"/>
            <a:ext cx="2048536" cy="2070100"/>
          </a:xfrm>
          <a:prstGeom prst="rect">
            <a:avLst/>
          </a:prstGeom>
          <a:noFill/>
        </p:spPr>
      </p:pic>
      <p:cxnSp>
        <p:nvCxnSpPr>
          <p:cNvPr id="24" name="Straight Arrow Connector 23"/>
          <p:cNvCxnSpPr/>
          <p:nvPr/>
        </p:nvCxnSpPr>
        <p:spPr>
          <a:xfrm rot="16200000" flipV="1">
            <a:off x="6849831" y="3708572"/>
            <a:ext cx="1655289" cy="635014"/>
          </a:xfrm>
          <a:prstGeom prst="straightConnector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6705600" y="2501211"/>
            <a:ext cx="1828800" cy="523220"/>
          </a:xfrm>
          <a:prstGeom prst="rect">
            <a:avLst/>
          </a:prstGeom>
          <a:noFill/>
        </p:spPr>
        <p:txBody>
          <a:bodyPr wrap="square" rtlCol="0">
            <a:spAutoFit/>
          </a:bodyPr>
          <a:lstStyle/>
          <a:p>
            <a:r>
              <a:rPr lang="en-US" sz="2800" dirty="0" err="1" smtClean="0"/>
              <a:t>y</a:t>
            </a:r>
            <a:r>
              <a:rPr lang="en-US" sz="2800" dirty="0" smtClean="0"/>
              <a:t> = -3x + 4</a:t>
            </a:r>
            <a:endParaRPr lang="en-US" sz="2800" dirty="0"/>
          </a:p>
        </p:txBody>
      </p:sp>
      <p:sp>
        <p:nvSpPr>
          <p:cNvPr id="26" name="Oval 25"/>
          <p:cNvSpPr/>
          <p:nvPr/>
        </p:nvSpPr>
        <p:spPr>
          <a:xfrm>
            <a:off x="7394255" y="3353145"/>
            <a:ext cx="124922" cy="114517"/>
          </a:xfrm>
          <a:prstGeom prst="ellipse">
            <a:avLst/>
          </a:prstGeom>
          <a:solidFill>
            <a:srgbClr val="00009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7588768" y="3931516"/>
            <a:ext cx="124922" cy="114517"/>
          </a:xfrm>
          <a:prstGeom prst="ellipse">
            <a:avLst/>
          </a:prstGeom>
          <a:solidFill>
            <a:srgbClr val="00009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Freeform 43"/>
          <p:cNvSpPr/>
          <p:nvPr/>
        </p:nvSpPr>
        <p:spPr>
          <a:xfrm>
            <a:off x="1873824" y="2946208"/>
            <a:ext cx="463251" cy="853671"/>
          </a:xfrm>
          <a:custGeom>
            <a:avLst/>
            <a:gdLst>
              <a:gd name="connsiteX0" fmla="*/ 405995 w 463251"/>
              <a:gd name="connsiteY0" fmla="*/ 0 h 853671"/>
              <a:gd name="connsiteX1" fmla="*/ 395585 w 463251"/>
              <a:gd name="connsiteY1" fmla="*/ 614227 h 853671"/>
              <a:gd name="connsiteX2" fmla="*/ 0 w 463251"/>
              <a:gd name="connsiteY2" fmla="*/ 853671 h 853671"/>
            </a:gdLst>
            <a:ahLst/>
            <a:cxnLst>
              <a:cxn ang="0">
                <a:pos x="connsiteX0" y="connsiteY0"/>
              </a:cxn>
              <a:cxn ang="0">
                <a:pos x="connsiteX1" y="connsiteY1"/>
              </a:cxn>
              <a:cxn ang="0">
                <a:pos x="connsiteX2" y="connsiteY2"/>
              </a:cxn>
            </a:cxnLst>
            <a:rect l="l" t="t" r="r" b="b"/>
            <a:pathLst>
              <a:path w="463251" h="853671">
                <a:moveTo>
                  <a:pt x="405995" y="0"/>
                </a:moveTo>
                <a:cubicBezTo>
                  <a:pt x="434623" y="235974"/>
                  <a:pt x="463251" y="471949"/>
                  <a:pt x="395585" y="614227"/>
                </a:cubicBezTo>
                <a:cubicBezTo>
                  <a:pt x="327919" y="756505"/>
                  <a:pt x="0" y="853671"/>
                  <a:pt x="0" y="853671"/>
                </a:cubicBezTo>
              </a:path>
            </a:pathLst>
          </a:custGeom>
          <a:ln>
            <a:solidFill>
              <a:schemeClr val="tx1"/>
            </a:solidFill>
            <a:tailEnd type="stealth" w="med"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46" name="Straight Arrow Connector 45"/>
          <p:cNvCxnSpPr/>
          <p:nvPr/>
        </p:nvCxnSpPr>
        <p:spPr>
          <a:xfrm rot="5400000">
            <a:off x="3969651" y="3610545"/>
            <a:ext cx="1907516" cy="578843"/>
          </a:xfrm>
          <a:prstGeom prst="straightConnector1">
            <a:avLst/>
          </a:prstGeom>
          <a:ln>
            <a:solidFill>
              <a:srgbClr val="000000"/>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rot="10800000" flipV="1">
            <a:off x="7519178" y="2946207"/>
            <a:ext cx="634223" cy="406937"/>
          </a:xfrm>
          <a:prstGeom prst="straightConnector1">
            <a:avLst/>
          </a:prstGeom>
          <a:ln>
            <a:solidFill>
              <a:srgbClr val="000000"/>
            </a:solidFill>
            <a:tailEnd type="stealth" w="lg" len="lg"/>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par>
                          <p:cTn id="17" fill="hold">
                            <p:stCondLst>
                              <p:cond delay="500"/>
                            </p:stCondLst>
                            <p:childTnLst>
                              <p:par>
                                <p:cTn id="18" presetID="53"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1000"/>
                            </p:stCondLst>
                            <p:childTnLst>
                              <p:par>
                                <p:cTn id="24" presetID="53"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par>
                          <p:cTn id="29" fill="hold">
                            <p:stCondLst>
                              <p:cond delay="1500"/>
                            </p:stCondLst>
                            <p:childTnLst>
                              <p:par>
                                <p:cTn id="30" presetID="53"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childTnLst>
                          </p:cTn>
                        </p:par>
                        <p:par>
                          <p:cTn id="35" fill="hold">
                            <p:stCondLst>
                              <p:cond delay="2000"/>
                            </p:stCondLst>
                            <p:childTnLst>
                              <p:par>
                                <p:cTn id="36" presetID="53" presetClass="entr" presetSubtype="0"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500" fill="hold"/>
                                        <p:tgtEl>
                                          <p:spTgt spid="7"/>
                                        </p:tgtEl>
                                        <p:attrNameLst>
                                          <p:attrName>ppt_w</p:attrName>
                                        </p:attrNameLst>
                                      </p:cBhvr>
                                      <p:tavLst>
                                        <p:tav tm="0">
                                          <p:val>
                                            <p:fltVal val="0"/>
                                          </p:val>
                                        </p:tav>
                                        <p:tav tm="100000">
                                          <p:val>
                                            <p:strVal val="#ppt_w"/>
                                          </p:val>
                                        </p:tav>
                                      </p:tavLst>
                                    </p:anim>
                                    <p:anim calcmode="lin" valueType="num">
                                      <p:cBhvr>
                                        <p:cTn id="39" dur="500" fill="hold"/>
                                        <p:tgtEl>
                                          <p:spTgt spid="7"/>
                                        </p:tgtEl>
                                        <p:attrNameLst>
                                          <p:attrName>ppt_h</p:attrName>
                                        </p:attrNameLst>
                                      </p:cBhvr>
                                      <p:tavLst>
                                        <p:tav tm="0">
                                          <p:val>
                                            <p:fltVal val="0"/>
                                          </p:val>
                                        </p:tav>
                                        <p:tav tm="100000">
                                          <p:val>
                                            <p:strVal val="#ppt_h"/>
                                          </p:val>
                                        </p:tav>
                                      </p:tavLst>
                                    </p:anim>
                                    <p:animEffect transition="in" filter="fade">
                                      <p:cBhvr>
                                        <p:cTn id="40" dur="500"/>
                                        <p:tgtEl>
                                          <p:spTgt spid="7"/>
                                        </p:tgtEl>
                                      </p:cBhvr>
                                    </p:animEffect>
                                  </p:childTnLst>
                                </p:cTn>
                              </p:par>
                            </p:childTnLst>
                          </p:cTn>
                        </p:par>
                        <p:par>
                          <p:cTn id="41" fill="hold">
                            <p:stCondLst>
                              <p:cond delay="2500"/>
                            </p:stCondLst>
                            <p:childTnLst>
                              <p:par>
                                <p:cTn id="42" presetID="22" presetClass="entr" presetSubtype="1"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wipe(up)">
                                      <p:cBhvr>
                                        <p:cTn id="44" dur="2000"/>
                                        <p:tgtEl>
                                          <p:spTgt spid="44"/>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00"/>
                            </p:stCondLst>
                            <p:childTnLst>
                              <p:par>
                                <p:cTn id="53" presetID="53" presetClass="entr" presetSubtype="0"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p:cTn id="55" dur="500" fill="hold"/>
                                        <p:tgtEl>
                                          <p:spTgt spid="18"/>
                                        </p:tgtEl>
                                        <p:attrNameLst>
                                          <p:attrName>ppt_w</p:attrName>
                                        </p:attrNameLst>
                                      </p:cBhvr>
                                      <p:tavLst>
                                        <p:tav tm="0">
                                          <p:val>
                                            <p:fltVal val="0"/>
                                          </p:val>
                                        </p:tav>
                                        <p:tav tm="100000">
                                          <p:val>
                                            <p:strVal val="#ppt_w"/>
                                          </p:val>
                                        </p:tav>
                                      </p:tavLst>
                                    </p:anim>
                                    <p:anim calcmode="lin" valueType="num">
                                      <p:cBhvr>
                                        <p:cTn id="56" dur="500" fill="hold"/>
                                        <p:tgtEl>
                                          <p:spTgt spid="18"/>
                                        </p:tgtEl>
                                        <p:attrNameLst>
                                          <p:attrName>ppt_h</p:attrName>
                                        </p:attrNameLst>
                                      </p:cBhvr>
                                      <p:tavLst>
                                        <p:tav tm="0">
                                          <p:val>
                                            <p:fltVal val="0"/>
                                          </p:val>
                                        </p:tav>
                                        <p:tav tm="100000">
                                          <p:val>
                                            <p:strVal val="#ppt_h"/>
                                          </p:val>
                                        </p:tav>
                                      </p:tavLst>
                                    </p:anim>
                                    <p:animEffect transition="in" filter="fade">
                                      <p:cBhvr>
                                        <p:cTn id="57" dur="500"/>
                                        <p:tgtEl>
                                          <p:spTgt spid="18"/>
                                        </p:tgtEl>
                                      </p:cBhvr>
                                    </p:animEffect>
                                  </p:childTnLst>
                                </p:cTn>
                              </p:par>
                            </p:childTnLst>
                          </p:cTn>
                        </p:par>
                        <p:par>
                          <p:cTn id="58" fill="hold">
                            <p:stCondLst>
                              <p:cond delay="1000"/>
                            </p:stCondLst>
                            <p:childTnLst>
                              <p:par>
                                <p:cTn id="59" presetID="53" presetClass="entr" presetSubtype="0"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p:cTn id="61" dur="500" fill="hold"/>
                                        <p:tgtEl>
                                          <p:spTgt spid="21"/>
                                        </p:tgtEl>
                                        <p:attrNameLst>
                                          <p:attrName>ppt_w</p:attrName>
                                        </p:attrNameLst>
                                      </p:cBhvr>
                                      <p:tavLst>
                                        <p:tav tm="0">
                                          <p:val>
                                            <p:fltVal val="0"/>
                                          </p:val>
                                        </p:tav>
                                        <p:tav tm="100000">
                                          <p:val>
                                            <p:strVal val="#ppt_w"/>
                                          </p:val>
                                        </p:tav>
                                      </p:tavLst>
                                    </p:anim>
                                    <p:anim calcmode="lin" valueType="num">
                                      <p:cBhvr>
                                        <p:cTn id="62" dur="500" fill="hold"/>
                                        <p:tgtEl>
                                          <p:spTgt spid="21"/>
                                        </p:tgtEl>
                                        <p:attrNameLst>
                                          <p:attrName>ppt_h</p:attrName>
                                        </p:attrNameLst>
                                      </p:cBhvr>
                                      <p:tavLst>
                                        <p:tav tm="0">
                                          <p:val>
                                            <p:fltVal val="0"/>
                                          </p:val>
                                        </p:tav>
                                        <p:tav tm="100000">
                                          <p:val>
                                            <p:strVal val="#ppt_h"/>
                                          </p:val>
                                        </p:tav>
                                      </p:tavLst>
                                    </p:anim>
                                    <p:animEffect transition="in" filter="fade">
                                      <p:cBhvr>
                                        <p:cTn id="63" dur="500"/>
                                        <p:tgtEl>
                                          <p:spTgt spid="21"/>
                                        </p:tgtEl>
                                      </p:cBhvr>
                                    </p:animEffect>
                                  </p:childTnLst>
                                </p:cTn>
                              </p:par>
                            </p:childTnLst>
                          </p:cTn>
                        </p:par>
                        <p:par>
                          <p:cTn id="64" fill="hold">
                            <p:stCondLst>
                              <p:cond delay="1500"/>
                            </p:stCondLst>
                            <p:childTnLst>
                              <p:par>
                                <p:cTn id="65" presetID="53" presetClass="entr" presetSubtype="0"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2000"/>
                            </p:stCondLst>
                            <p:childTnLst>
                              <p:par>
                                <p:cTn id="71" presetID="53"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childTnLst>
                                </p:cTn>
                              </p:par>
                            </p:childTnLst>
                          </p:cTn>
                        </p:par>
                        <p:par>
                          <p:cTn id="76" fill="hold">
                            <p:stCondLst>
                              <p:cond delay="25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2000"/>
                                        <p:tgtEl>
                                          <p:spTgt spid="46"/>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0" fill="hold" grpId="0" nodeType="click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500" fill="hold"/>
                                        <p:tgtEl>
                                          <p:spTgt spid="25"/>
                                        </p:tgtEl>
                                        <p:attrNameLst>
                                          <p:attrName>ppt_w</p:attrName>
                                        </p:attrNameLst>
                                      </p:cBhvr>
                                      <p:tavLst>
                                        <p:tav tm="0">
                                          <p:val>
                                            <p:fltVal val="0"/>
                                          </p:val>
                                        </p:tav>
                                        <p:tav tm="100000">
                                          <p:val>
                                            <p:strVal val="#ppt_w"/>
                                          </p:val>
                                        </p:tav>
                                      </p:tavLst>
                                    </p:anim>
                                    <p:anim calcmode="lin" valueType="num">
                                      <p:cBhvr>
                                        <p:cTn id="85" dur="500" fill="hold"/>
                                        <p:tgtEl>
                                          <p:spTgt spid="25"/>
                                        </p:tgtEl>
                                        <p:attrNameLst>
                                          <p:attrName>ppt_h</p:attrName>
                                        </p:attrNameLst>
                                      </p:cBhvr>
                                      <p:tavLst>
                                        <p:tav tm="0">
                                          <p:val>
                                            <p:fltVal val="0"/>
                                          </p:val>
                                        </p:tav>
                                        <p:tav tm="100000">
                                          <p:val>
                                            <p:strVal val="#ppt_h"/>
                                          </p:val>
                                        </p:tav>
                                      </p:tavLst>
                                    </p:anim>
                                    <p:animEffect transition="in" filter="fade">
                                      <p:cBhvr>
                                        <p:cTn id="86" dur="500"/>
                                        <p:tgtEl>
                                          <p:spTgt spid="25"/>
                                        </p:tgtEl>
                                      </p:cBhvr>
                                    </p:animEffect>
                                  </p:childTnLst>
                                </p:cTn>
                              </p:par>
                            </p:childTnLst>
                          </p:cTn>
                        </p:par>
                        <p:par>
                          <p:cTn id="87" fill="hold">
                            <p:stCondLst>
                              <p:cond delay="500"/>
                            </p:stCondLst>
                            <p:childTnLst>
                              <p:par>
                                <p:cTn id="88" presetID="53" presetClass="entr" presetSubtype="0" fill="hold" nodeType="afterEffect">
                                  <p:stCondLst>
                                    <p:cond delay="0"/>
                                  </p:stCondLst>
                                  <p:childTnLst>
                                    <p:set>
                                      <p:cBhvr>
                                        <p:cTn id="89" dur="1" fill="hold">
                                          <p:stCondLst>
                                            <p:cond delay="0"/>
                                          </p:stCondLst>
                                        </p:cTn>
                                        <p:tgtEl>
                                          <p:spTgt spid="23"/>
                                        </p:tgtEl>
                                        <p:attrNameLst>
                                          <p:attrName>style.visibility</p:attrName>
                                        </p:attrNameLst>
                                      </p:cBhvr>
                                      <p:to>
                                        <p:strVal val="visible"/>
                                      </p:to>
                                    </p:set>
                                    <p:anim calcmode="lin" valueType="num">
                                      <p:cBhvr>
                                        <p:cTn id="90" dur="500" fill="hold"/>
                                        <p:tgtEl>
                                          <p:spTgt spid="23"/>
                                        </p:tgtEl>
                                        <p:attrNameLst>
                                          <p:attrName>ppt_w</p:attrName>
                                        </p:attrNameLst>
                                      </p:cBhvr>
                                      <p:tavLst>
                                        <p:tav tm="0">
                                          <p:val>
                                            <p:fltVal val="0"/>
                                          </p:val>
                                        </p:tav>
                                        <p:tav tm="100000">
                                          <p:val>
                                            <p:strVal val="#ppt_w"/>
                                          </p:val>
                                        </p:tav>
                                      </p:tavLst>
                                    </p:anim>
                                    <p:anim calcmode="lin" valueType="num">
                                      <p:cBhvr>
                                        <p:cTn id="91" dur="500" fill="hold"/>
                                        <p:tgtEl>
                                          <p:spTgt spid="23"/>
                                        </p:tgtEl>
                                        <p:attrNameLst>
                                          <p:attrName>ppt_h</p:attrName>
                                        </p:attrNameLst>
                                      </p:cBhvr>
                                      <p:tavLst>
                                        <p:tav tm="0">
                                          <p:val>
                                            <p:fltVal val="0"/>
                                          </p:val>
                                        </p:tav>
                                        <p:tav tm="100000">
                                          <p:val>
                                            <p:strVal val="#ppt_h"/>
                                          </p:val>
                                        </p:tav>
                                      </p:tavLst>
                                    </p:anim>
                                    <p:animEffect transition="in" filter="fade">
                                      <p:cBhvr>
                                        <p:cTn id="92" dur="500"/>
                                        <p:tgtEl>
                                          <p:spTgt spid="23"/>
                                        </p:tgtEl>
                                      </p:cBhvr>
                                    </p:animEffect>
                                  </p:childTnLst>
                                </p:cTn>
                              </p:par>
                            </p:childTnLst>
                          </p:cTn>
                        </p:par>
                        <p:par>
                          <p:cTn id="93" fill="hold">
                            <p:stCondLst>
                              <p:cond delay="1000"/>
                            </p:stCondLst>
                            <p:childTnLst>
                              <p:par>
                                <p:cTn id="94" presetID="53" presetClass="entr" presetSubtype="0" fill="hold" grpId="0" nodeType="afterEffect">
                                  <p:stCondLst>
                                    <p:cond delay="0"/>
                                  </p:stCondLst>
                                  <p:childTnLst>
                                    <p:set>
                                      <p:cBhvr>
                                        <p:cTn id="95" dur="1" fill="hold">
                                          <p:stCondLst>
                                            <p:cond delay="0"/>
                                          </p:stCondLst>
                                        </p:cTn>
                                        <p:tgtEl>
                                          <p:spTgt spid="26"/>
                                        </p:tgtEl>
                                        <p:attrNameLst>
                                          <p:attrName>style.visibility</p:attrName>
                                        </p:attrNameLst>
                                      </p:cBhvr>
                                      <p:to>
                                        <p:strVal val="visible"/>
                                      </p:to>
                                    </p:set>
                                    <p:anim calcmode="lin" valueType="num">
                                      <p:cBhvr>
                                        <p:cTn id="96" dur="500" fill="hold"/>
                                        <p:tgtEl>
                                          <p:spTgt spid="26"/>
                                        </p:tgtEl>
                                        <p:attrNameLst>
                                          <p:attrName>ppt_w</p:attrName>
                                        </p:attrNameLst>
                                      </p:cBhvr>
                                      <p:tavLst>
                                        <p:tav tm="0">
                                          <p:val>
                                            <p:fltVal val="0"/>
                                          </p:val>
                                        </p:tav>
                                        <p:tav tm="100000">
                                          <p:val>
                                            <p:strVal val="#ppt_w"/>
                                          </p:val>
                                        </p:tav>
                                      </p:tavLst>
                                    </p:anim>
                                    <p:anim calcmode="lin" valueType="num">
                                      <p:cBhvr>
                                        <p:cTn id="97" dur="500" fill="hold"/>
                                        <p:tgtEl>
                                          <p:spTgt spid="26"/>
                                        </p:tgtEl>
                                        <p:attrNameLst>
                                          <p:attrName>ppt_h</p:attrName>
                                        </p:attrNameLst>
                                      </p:cBhvr>
                                      <p:tavLst>
                                        <p:tav tm="0">
                                          <p:val>
                                            <p:fltVal val="0"/>
                                          </p:val>
                                        </p:tav>
                                        <p:tav tm="100000">
                                          <p:val>
                                            <p:strVal val="#ppt_h"/>
                                          </p:val>
                                        </p:tav>
                                      </p:tavLst>
                                    </p:anim>
                                    <p:animEffect transition="in" filter="fade">
                                      <p:cBhvr>
                                        <p:cTn id="98" dur="500"/>
                                        <p:tgtEl>
                                          <p:spTgt spid="26"/>
                                        </p:tgtEl>
                                      </p:cBhvr>
                                    </p:animEffect>
                                  </p:childTnLst>
                                </p:cTn>
                              </p:par>
                            </p:childTnLst>
                          </p:cTn>
                        </p:par>
                        <p:par>
                          <p:cTn id="99" fill="hold">
                            <p:stCondLst>
                              <p:cond delay="1500"/>
                            </p:stCondLst>
                            <p:childTnLst>
                              <p:par>
                                <p:cTn id="100" presetID="53" presetClass="entr" presetSubtype="0"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childTnLst>
                                </p:cTn>
                              </p:par>
                            </p:childTnLst>
                          </p:cTn>
                        </p:par>
                        <p:par>
                          <p:cTn id="105" fill="hold">
                            <p:stCondLst>
                              <p:cond delay="2000"/>
                            </p:stCondLst>
                            <p:childTnLst>
                              <p:par>
                                <p:cTn id="106" presetID="53" presetClass="entr" presetSubtype="0" fill="hold" nodeType="after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childTnLst>
                                </p:cTn>
                              </p:par>
                            </p:childTnLst>
                          </p:cTn>
                        </p:par>
                        <p:par>
                          <p:cTn id="111" fill="hold">
                            <p:stCondLst>
                              <p:cond delay="2500"/>
                            </p:stCondLst>
                            <p:childTnLst>
                              <p:par>
                                <p:cTn id="112" presetID="22" presetClass="entr" presetSubtype="1" fill="hold" nodeType="afterEffect">
                                  <p:stCondLst>
                                    <p:cond delay="0"/>
                                  </p:stCondLst>
                                  <p:childTnLst>
                                    <p:set>
                                      <p:cBhvr>
                                        <p:cTn id="113" dur="1" fill="hold">
                                          <p:stCondLst>
                                            <p:cond delay="0"/>
                                          </p:stCondLst>
                                        </p:cTn>
                                        <p:tgtEl>
                                          <p:spTgt spid="50"/>
                                        </p:tgtEl>
                                        <p:attrNameLst>
                                          <p:attrName>style.visibility</p:attrName>
                                        </p:attrNameLst>
                                      </p:cBhvr>
                                      <p:to>
                                        <p:strVal val="visible"/>
                                      </p:to>
                                    </p:set>
                                    <p:animEffect transition="in" filter="wipe(up)">
                                      <p:cBhvr>
                                        <p:cTn id="114" dur="2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2" grpId="0" animBg="1"/>
      <p:bldP spid="13" grpId="0" animBg="1"/>
      <p:bldP spid="20" grpId="0"/>
      <p:bldP spid="21" grpId="0" animBg="1"/>
      <p:bldP spid="22" grpId="0" animBg="1"/>
      <p:bldP spid="25" grpId="0"/>
      <p:bldP spid="26" grpId="0" animBg="1"/>
      <p:bldP spid="27" grpId="0" animBg="1"/>
      <p:bldP spid="44" grpId="0" animBg="1"/>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2643" name="Picture 3" descr="Example1"/>
          <p:cNvPicPr>
            <a:picLocks noChangeAspect="1" noChangeArrowheads="1"/>
          </p:cNvPicPr>
          <p:nvPr/>
        </p:nvPicPr>
        <p:blipFill>
          <a:blip r:embed="rId4"/>
          <a:srcRect/>
          <a:stretch>
            <a:fillRect/>
          </a:stretch>
        </p:blipFill>
        <p:spPr bwMode="auto">
          <a:xfrm>
            <a:off x="420688" y="1495425"/>
            <a:ext cx="457200" cy="457200"/>
          </a:xfrm>
          <a:prstGeom prst="rect">
            <a:avLst/>
          </a:prstGeom>
          <a:noFill/>
        </p:spPr>
      </p:pic>
      <p:pic>
        <p:nvPicPr>
          <p:cNvPr id="112644" name="Picture 4" descr="EXAMPLEhead"/>
          <p:cNvPicPr>
            <a:picLocks noChangeAspect="1" noChangeArrowheads="1"/>
          </p:cNvPicPr>
          <p:nvPr/>
        </p:nvPicPr>
        <p:blipFill>
          <a:blip r:embed="rId5"/>
          <a:srcRect/>
          <a:stretch>
            <a:fillRect/>
          </a:stretch>
        </p:blipFill>
        <p:spPr bwMode="auto">
          <a:xfrm>
            <a:off x="412750" y="701675"/>
            <a:ext cx="2133600" cy="549275"/>
          </a:xfrm>
          <a:prstGeom prst="rect">
            <a:avLst/>
          </a:prstGeom>
          <a:noFill/>
        </p:spPr>
      </p:pic>
      <p:sp>
        <p:nvSpPr>
          <p:cNvPr id="112645" name="Text Box 5"/>
          <p:cNvSpPr txBox="1">
            <a:spLocks noChangeArrowheads="1"/>
          </p:cNvSpPr>
          <p:nvPr/>
        </p:nvSpPr>
        <p:spPr bwMode="auto">
          <a:xfrm>
            <a:off x="2506663" y="715963"/>
            <a:ext cx="6199187" cy="493712"/>
          </a:xfrm>
          <a:prstGeom prst="rect">
            <a:avLst/>
          </a:prstGeom>
          <a:noFill/>
          <a:ln w="9525">
            <a:noFill/>
            <a:miter lim="800000"/>
            <a:headEnd/>
            <a:tailEnd/>
          </a:ln>
          <a:effectLst/>
        </p:spPr>
        <p:txBody>
          <a:bodyPr anchor="ctr">
            <a:prstTxWarp prst="textNoShape">
              <a:avLst/>
            </a:prstTxWarp>
            <a:spAutoFit/>
          </a:bodyPr>
          <a:lstStyle/>
          <a:p>
            <a:pPr algn="l"/>
            <a:r>
              <a:rPr lang="en-US"/>
              <a:t>Find Slopes and </a:t>
            </a:r>
            <a:r>
              <a:rPr lang="en-US" i="1"/>
              <a:t>y</a:t>
            </a:r>
            <a:r>
              <a:rPr lang="en-US"/>
              <a:t>-intercepts of Graphs</a:t>
            </a:r>
          </a:p>
        </p:txBody>
      </p:sp>
      <p:sp>
        <p:nvSpPr>
          <p:cNvPr id="112649" name="Rectangle 9"/>
          <p:cNvSpPr>
            <a:spLocks noChangeArrowheads="1"/>
          </p:cNvSpPr>
          <p:nvPr/>
        </p:nvSpPr>
        <p:spPr bwMode="auto">
          <a:xfrm>
            <a:off x="152400" y="5710535"/>
            <a:ext cx="1752600" cy="738664"/>
          </a:xfrm>
          <a:prstGeom prst="rect">
            <a:avLst/>
          </a:prstGeom>
          <a:noFill/>
          <a:ln w="9525">
            <a:noFill/>
            <a:miter lim="800000"/>
            <a:headEnd/>
            <a:tailEnd/>
          </a:ln>
          <a:effectLst/>
        </p:spPr>
        <p:txBody>
          <a:bodyPr wrap="square">
            <a:prstTxWarp prst="textNoShape">
              <a:avLst/>
            </a:prstTxWarp>
            <a:spAutoFit/>
          </a:bodyPr>
          <a:lstStyle/>
          <a:p>
            <a:pPr marL="1712913" indent="-1368425" algn="l">
              <a:spcAft>
                <a:spcPct val="0"/>
              </a:spcAft>
              <a:buClr>
                <a:srgbClr val="FFFFFF"/>
              </a:buClr>
              <a:tabLst>
                <a:tab pos="1943100" algn="l"/>
              </a:tabLst>
            </a:pPr>
            <a:r>
              <a:rPr lang="en-US" sz="2400" b="1" dirty="0">
                <a:solidFill>
                  <a:srgbClr val="0000FF"/>
                </a:solidFill>
              </a:rPr>
              <a:t>Answer:</a:t>
            </a:r>
            <a:r>
              <a:rPr lang="en-US" b="0" dirty="0"/>
              <a:t> 	</a:t>
            </a:r>
          </a:p>
        </p:txBody>
      </p:sp>
      <p:pic>
        <p:nvPicPr>
          <p:cNvPr id="112652" name="Picture 12" descr="M3_226"/>
          <p:cNvPicPr>
            <a:picLocks noChangeAspect="1" noChangeArrowheads="1"/>
          </p:cNvPicPr>
          <p:nvPr/>
        </p:nvPicPr>
        <p:blipFill>
          <a:blip r:embed="rId6"/>
          <a:srcRect t="16333" r="59499" b="67303"/>
          <a:stretch>
            <a:fillRect/>
          </a:stretch>
        </p:blipFill>
        <p:spPr bwMode="auto">
          <a:xfrm>
            <a:off x="960438" y="2840038"/>
            <a:ext cx="2051050" cy="828675"/>
          </a:xfrm>
          <a:prstGeom prst="rect">
            <a:avLst/>
          </a:prstGeom>
          <a:noFill/>
        </p:spPr>
      </p:pic>
      <p:grpSp>
        <p:nvGrpSpPr>
          <p:cNvPr id="2" name="Group 18"/>
          <p:cNvGrpSpPr>
            <a:grpSpLocks/>
          </p:cNvGrpSpPr>
          <p:nvPr/>
        </p:nvGrpSpPr>
        <p:grpSpPr bwMode="auto">
          <a:xfrm>
            <a:off x="876300" y="1503363"/>
            <a:ext cx="7886700" cy="1087437"/>
            <a:chOff x="552" y="947"/>
            <a:chExt cx="4968" cy="685"/>
          </a:xfrm>
        </p:grpSpPr>
        <p:sp>
          <p:nvSpPr>
            <p:cNvPr id="112646" name="Rectangle 6"/>
            <p:cNvSpPr>
              <a:spLocks noChangeArrowheads="1"/>
            </p:cNvSpPr>
            <p:nvPr/>
          </p:nvSpPr>
          <p:spPr bwMode="auto">
            <a:xfrm>
              <a:off x="552" y="947"/>
              <a:ext cx="4968" cy="233"/>
            </a:xfrm>
            <a:prstGeom prst="rect">
              <a:avLst/>
            </a:prstGeom>
            <a:noFill/>
            <a:ln w="9525">
              <a:noFill/>
              <a:miter lim="800000"/>
              <a:headEnd/>
              <a:tailEnd/>
            </a:ln>
            <a:effectLst/>
          </p:spPr>
          <p:txBody>
            <a:bodyPr wrap="square">
              <a:prstTxWarp prst="textNoShape">
                <a:avLst/>
              </a:prstTxWarp>
              <a:spAutoFit/>
            </a:bodyPr>
            <a:lstStyle/>
            <a:p>
              <a:pPr algn="l">
                <a:spcBef>
                  <a:spcPct val="50000"/>
                </a:spcBef>
                <a:spcAft>
                  <a:spcPct val="50000"/>
                </a:spcAft>
              </a:pPr>
              <a:r>
                <a:rPr lang="en-US" b="1" dirty="0">
                  <a:solidFill>
                    <a:srgbClr val="0000FF"/>
                  </a:solidFill>
                </a:rPr>
                <a:t>State the slope and the </a:t>
              </a:r>
              <a:r>
                <a:rPr lang="en-US" b="1" i="1" dirty="0" err="1">
                  <a:solidFill>
                    <a:srgbClr val="0000FF"/>
                  </a:solidFill>
                </a:rPr>
                <a:t>y</a:t>
              </a:r>
              <a:r>
                <a:rPr lang="en-US" b="1" dirty="0">
                  <a:solidFill>
                    <a:srgbClr val="0000FF"/>
                  </a:solidFill>
                </a:rPr>
                <a:t>-intercept of the graph </a:t>
              </a:r>
              <a:r>
                <a:rPr lang="en-US" b="1" dirty="0" smtClean="0">
                  <a:solidFill>
                    <a:srgbClr val="0000FF"/>
                  </a:solidFill>
                </a:rPr>
                <a:t>of the equation below:</a:t>
              </a:r>
              <a:endParaRPr lang="en-US" b="1" dirty="0">
                <a:solidFill>
                  <a:srgbClr val="0000FF"/>
                </a:solidFill>
              </a:endParaRPr>
            </a:p>
          </p:txBody>
        </p:sp>
        <p:pic>
          <p:nvPicPr>
            <p:cNvPr id="112653" name="Picture 13" descr="M3_226"/>
            <p:cNvPicPr>
              <a:picLocks noChangeAspect="1" noChangeArrowheads="1"/>
            </p:cNvPicPr>
            <p:nvPr/>
          </p:nvPicPr>
          <p:blipFill>
            <a:blip r:embed="rId6"/>
            <a:srcRect r="70157" b="84953"/>
            <a:stretch>
              <a:fillRect/>
            </a:stretch>
          </p:blipFill>
          <p:spPr bwMode="auto">
            <a:xfrm>
              <a:off x="1804" y="1152"/>
              <a:ext cx="952" cy="480"/>
            </a:xfrm>
            <a:prstGeom prst="rect">
              <a:avLst/>
            </a:prstGeom>
            <a:noFill/>
          </p:spPr>
        </p:pic>
      </p:grpSp>
      <p:pic>
        <p:nvPicPr>
          <p:cNvPr id="112656" name="Picture 16" descr="M3_226"/>
          <p:cNvPicPr>
            <a:picLocks noChangeAspect="1" noChangeArrowheads="1"/>
          </p:cNvPicPr>
          <p:nvPr/>
        </p:nvPicPr>
        <p:blipFill>
          <a:blip r:embed="rId6"/>
          <a:srcRect t="74953"/>
          <a:stretch>
            <a:fillRect/>
          </a:stretch>
        </p:blipFill>
        <p:spPr bwMode="auto">
          <a:xfrm>
            <a:off x="2362200" y="5284787"/>
            <a:ext cx="5064125" cy="1268413"/>
          </a:xfrm>
          <a:prstGeom prst="rect">
            <a:avLst/>
          </a:prstGeom>
          <a:noFill/>
        </p:spPr>
      </p:pic>
      <p:pic>
        <p:nvPicPr>
          <p:cNvPr id="112661" name="Picture 21" descr="LH_9-5"/>
          <p:cNvPicPr>
            <a:picLocks noChangeAspect="1" noChangeArrowheads="1"/>
          </p:cNvPicPr>
          <p:nvPr/>
        </p:nvPicPr>
        <p:blipFill>
          <a:blip r:embed="rId7"/>
          <a:srcRect/>
          <a:stretch>
            <a:fillRect/>
          </a:stretch>
        </p:blipFill>
        <p:spPr bwMode="hidden">
          <a:xfrm>
            <a:off x="0" y="0"/>
            <a:ext cx="9144000" cy="731838"/>
          </a:xfrm>
          <a:prstGeom prst="rect">
            <a:avLst/>
          </a:prstGeom>
          <a:noFill/>
        </p:spPr>
      </p:pic>
      <p:sp>
        <p:nvSpPr>
          <p:cNvPr id="19" name="Action Button: Forward or Next 18">
            <a:hlinkClick r:id="" action="ppaction://hlinkshowjump?jump=nextslide" highlightClick="1"/>
          </p:cNvPr>
          <p:cNvSpPr/>
          <p:nvPr/>
        </p:nvSpPr>
        <p:spPr>
          <a:xfrm>
            <a:off x="8582025" y="6400800"/>
            <a:ext cx="561975" cy="4572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Action Button: Back or Previous 19">
            <a:hlinkClick r:id="" action="ppaction://hlinkshowjump?jump=previousslide" highlightClick="1"/>
          </p:cNvPr>
          <p:cNvSpPr/>
          <p:nvPr/>
        </p:nvSpPr>
        <p:spPr>
          <a:xfrm>
            <a:off x="8016217" y="6400800"/>
            <a:ext cx="561975" cy="4572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 Box 20"/>
          <p:cNvSpPr txBox="1">
            <a:spLocks noChangeArrowheads="1"/>
          </p:cNvSpPr>
          <p:nvPr/>
        </p:nvSpPr>
        <p:spPr bwMode="auto">
          <a:xfrm>
            <a:off x="3276600" y="2971800"/>
            <a:ext cx="5486400" cy="646331"/>
          </a:xfrm>
          <a:prstGeom prst="rect">
            <a:avLst/>
          </a:prstGeom>
          <a:noFill/>
          <a:ln w="9525">
            <a:noFill/>
            <a:miter lim="800000"/>
            <a:headEnd/>
            <a:tailEnd/>
          </a:ln>
          <a:effectLst/>
        </p:spPr>
        <p:txBody>
          <a:bodyPr wrap="square">
            <a:prstTxWarp prst="textNoShape">
              <a:avLst/>
            </a:prstTxWarp>
            <a:spAutoFit/>
          </a:bodyPr>
          <a:lstStyle/>
          <a:p>
            <a:pPr marL="342900" algn="l"/>
            <a:r>
              <a:rPr lang="en-US" dirty="0" smtClean="0">
                <a:solidFill>
                  <a:srgbClr val="000000"/>
                </a:solidFill>
              </a:rPr>
              <a:t>Check to make sure the variable term is listed  1</a:t>
            </a:r>
            <a:r>
              <a:rPr lang="en-US" baseline="30000" dirty="0" smtClean="0">
                <a:solidFill>
                  <a:srgbClr val="000000"/>
                </a:solidFill>
              </a:rPr>
              <a:t>st</a:t>
            </a:r>
            <a:r>
              <a:rPr lang="en-US" dirty="0" smtClean="0">
                <a:solidFill>
                  <a:srgbClr val="000000"/>
                </a:solidFill>
              </a:rPr>
              <a:t> &amp; the constant is listed last</a:t>
            </a:r>
            <a:r>
              <a:rPr lang="en-US" b="0" dirty="0" smtClean="0">
                <a:solidFill>
                  <a:srgbClr val="000000"/>
                </a:solidFill>
              </a:rPr>
              <a:t>.</a:t>
            </a:r>
            <a:endParaRPr lang="en-US" b="0" dirty="0">
              <a:solidFill>
                <a:srgbClr val="000000"/>
              </a:solidFill>
            </a:endParaRPr>
          </a:p>
        </p:txBody>
      </p:sp>
      <p:sp>
        <p:nvSpPr>
          <p:cNvPr id="21" name="Text Box 20"/>
          <p:cNvSpPr txBox="1">
            <a:spLocks noChangeArrowheads="1"/>
          </p:cNvSpPr>
          <p:nvPr/>
        </p:nvSpPr>
        <p:spPr bwMode="auto">
          <a:xfrm>
            <a:off x="152400" y="4419600"/>
            <a:ext cx="8724900" cy="369332"/>
          </a:xfrm>
          <a:prstGeom prst="rect">
            <a:avLst/>
          </a:prstGeom>
          <a:noFill/>
          <a:ln w="9525">
            <a:noFill/>
            <a:miter lim="800000"/>
            <a:headEnd/>
            <a:tailEnd/>
          </a:ln>
          <a:effectLst/>
        </p:spPr>
        <p:txBody>
          <a:bodyPr wrap="square">
            <a:prstTxWarp prst="textNoShape">
              <a:avLst/>
            </a:prstTxWarp>
            <a:spAutoFit/>
          </a:bodyPr>
          <a:lstStyle/>
          <a:p>
            <a:pPr marL="342900" algn="l"/>
            <a:r>
              <a:rPr lang="en-US" b="1" i="1" dirty="0" smtClean="0">
                <a:solidFill>
                  <a:srgbClr val="000000"/>
                </a:solidFill>
                <a:latin typeface="Book Antiqua"/>
                <a:cs typeface="Book Antiqua"/>
              </a:rPr>
              <a:t>The coefficient represents the slope and the constant represents the </a:t>
            </a:r>
            <a:r>
              <a:rPr lang="en-US" b="1" i="1" dirty="0" err="1" smtClean="0">
                <a:solidFill>
                  <a:srgbClr val="000000"/>
                </a:solidFill>
                <a:latin typeface="Book Antiqua"/>
                <a:cs typeface="Book Antiqua"/>
              </a:rPr>
              <a:t>y</a:t>
            </a:r>
            <a:r>
              <a:rPr lang="en-US" b="1" i="1" dirty="0" smtClean="0">
                <a:solidFill>
                  <a:srgbClr val="000000"/>
                </a:solidFill>
                <a:latin typeface="Book Antiqua"/>
                <a:cs typeface="Book Antiqua"/>
              </a:rPr>
              <a:t>-intercept.</a:t>
            </a:r>
            <a:endParaRPr lang="en-US" b="1" i="1" dirty="0">
              <a:solidFill>
                <a:srgbClr val="000000"/>
              </a:solidFill>
              <a:latin typeface="Book Antiqua"/>
              <a:cs typeface="Book Antiqua"/>
            </a:endParaRPr>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2644"/>
                                        </p:tgtEl>
                                        <p:attrNameLst>
                                          <p:attrName>style.visibility</p:attrName>
                                        </p:attrNameLst>
                                      </p:cBhvr>
                                      <p:to>
                                        <p:strVal val="visible"/>
                                      </p:to>
                                    </p:set>
                                    <p:animEffect transition="in" filter="wipe(left)">
                                      <p:cBhvr>
                                        <p:cTn id="7" dur="500"/>
                                        <p:tgtEl>
                                          <p:spTgt spid="11264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2645"/>
                                        </p:tgtEl>
                                        <p:attrNameLst>
                                          <p:attrName>style.visibility</p:attrName>
                                        </p:attrNameLst>
                                      </p:cBhvr>
                                      <p:to>
                                        <p:strVal val="visible"/>
                                      </p:to>
                                    </p:set>
                                    <p:animEffect transition="in" filter="wipe(left)">
                                      <p:cBhvr>
                                        <p:cTn id="11" dur="500"/>
                                        <p:tgtEl>
                                          <p:spTgt spid="112645"/>
                                        </p:tgtEl>
                                      </p:cBhvr>
                                    </p:animEffect>
                                  </p:childTnLst>
                                </p:cTn>
                              </p:par>
                            </p:childTnLst>
                          </p:cTn>
                        </p:par>
                        <p:par>
                          <p:cTn id="12" fill="hold">
                            <p:stCondLst>
                              <p:cond delay="1000"/>
                            </p:stCondLst>
                            <p:childTnLst>
                              <p:par>
                                <p:cTn id="13" presetID="4" presetClass="entr" presetSubtype="32" fill="hold" nodeType="afterEffect">
                                  <p:stCondLst>
                                    <p:cond delay="0"/>
                                  </p:stCondLst>
                                  <p:childTnLst>
                                    <p:set>
                                      <p:cBhvr>
                                        <p:cTn id="14" dur="1" fill="hold">
                                          <p:stCondLst>
                                            <p:cond delay="0"/>
                                          </p:stCondLst>
                                        </p:cTn>
                                        <p:tgtEl>
                                          <p:spTgt spid="112643"/>
                                        </p:tgtEl>
                                        <p:attrNameLst>
                                          <p:attrName>style.visibility</p:attrName>
                                        </p:attrNameLst>
                                      </p:cBhvr>
                                      <p:to>
                                        <p:strVal val="visible"/>
                                      </p:to>
                                    </p:set>
                                    <p:animEffect transition="in" filter="box(out)">
                                      <p:cBhvr>
                                        <p:cTn id="15" dur="500"/>
                                        <p:tgtEl>
                                          <p:spTgt spid="112643"/>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8">
                                            <p:txEl>
                                              <p:pRg st="0" end="0"/>
                                            </p:txEl>
                                          </p:spTgt>
                                        </p:tgtEl>
                                        <p:attrNameLst>
                                          <p:attrName>style.visibility</p:attrName>
                                        </p:attrNameLst>
                                      </p:cBhvr>
                                      <p:to>
                                        <p:strVal val="visible"/>
                                      </p:to>
                                    </p:set>
                                    <p:animEffect transition="in" filter="wipe(left)">
                                      <p:cBhvr>
                                        <p:cTn id="23" dur="500"/>
                                        <p:tgtEl>
                                          <p:spTgt spid="1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12652"/>
                                        </p:tgtEl>
                                        <p:attrNameLst>
                                          <p:attrName>style.visibility</p:attrName>
                                        </p:attrNameLst>
                                      </p:cBhvr>
                                      <p:to>
                                        <p:strVal val="visible"/>
                                      </p:to>
                                    </p:set>
                                    <p:animEffect transition="in" filter="wipe(left)">
                                      <p:cBhvr>
                                        <p:cTn id="28" dur="500"/>
                                        <p:tgtEl>
                                          <p:spTgt spid="112652"/>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21">
                                            <p:txEl>
                                              <p:pRg st="0" end="0"/>
                                            </p:txEl>
                                          </p:spTgt>
                                        </p:tgtEl>
                                        <p:attrNameLst>
                                          <p:attrName>style.visibility</p:attrName>
                                        </p:attrNameLst>
                                      </p:cBhvr>
                                      <p:to>
                                        <p:strVal val="visible"/>
                                      </p:to>
                                    </p:set>
                                    <p:animEffect transition="in" filter="wipe(left)">
                                      <p:cBhvr>
                                        <p:cTn id="32" dur="500"/>
                                        <p:tgtEl>
                                          <p:spTgt spid="21">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2649">
                                            <p:txEl>
                                              <p:pRg st="0" end="0"/>
                                            </p:txEl>
                                          </p:spTgt>
                                        </p:tgtEl>
                                        <p:attrNameLst>
                                          <p:attrName>style.visibility</p:attrName>
                                        </p:attrNameLst>
                                      </p:cBhvr>
                                      <p:to>
                                        <p:strVal val="visible"/>
                                      </p:to>
                                    </p:set>
                                    <p:animEffect transition="in" filter="wipe(left)">
                                      <p:cBhvr>
                                        <p:cTn id="37" dur="500"/>
                                        <p:tgtEl>
                                          <p:spTgt spid="112649">
                                            <p:txEl>
                                              <p:pRg st="0" end="0"/>
                                            </p:txEl>
                                          </p:spTgt>
                                        </p:tgtEl>
                                      </p:cBhvr>
                                    </p:animEffect>
                                  </p:childTnLst>
                                </p:cTn>
                              </p:par>
                            </p:childTnLst>
                          </p:cTn>
                        </p:par>
                        <p:par>
                          <p:cTn id="38" fill="hold">
                            <p:stCondLst>
                              <p:cond delay="500"/>
                            </p:stCondLst>
                            <p:childTnLst>
                              <p:par>
                                <p:cTn id="39" presetID="22" presetClass="entr" presetSubtype="8" fill="hold" nodeType="afterEffect">
                                  <p:stCondLst>
                                    <p:cond delay="0"/>
                                  </p:stCondLst>
                                  <p:childTnLst>
                                    <p:set>
                                      <p:cBhvr>
                                        <p:cTn id="40" dur="1" fill="hold">
                                          <p:stCondLst>
                                            <p:cond delay="0"/>
                                          </p:stCondLst>
                                        </p:cTn>
                                        <p:tgtEl>
                                          <p:spTgt spid="112656"/>
                                        </p:tgtEl>
                                        <p:attrNameLst>
                                          <p:attrName>style.visibility</p:attrName>
                                        </p:attrNameLst>
                                      </p:cBhvr>
                                      <p:to>
                                        <p:strVal val="visible"/>
                                      </p:to>
                                    </p:set>
                                    <p:animEffect transition="in" filter="wipe(left)">
                                      <p:cBhvr>
                                        <p:cTn id="41" dur="500"/>
                                        <p:tgtEl>
                                          <p:spTgt spid="1126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5" grpId="0" autoUpdateAnimBg="0"/>
      <p:bldP spid="112649" grpId="0" build="p" autoUpdateAnimBg="0"/>
      <p:bldP spid="18" grpId="0" build="p" autoUpdateAnimBg="0" advAuto="0"/>
      <p:bldP spid="21" grpId="0" build="p" autoUpdateAnimBg="0" advAuto="0"/>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5715" name="Picture 3" descr="EXAMPLEhead"/>
          <p:cNvPicPr>
            <a:picLocks noChangeAspect="1" noChangeArrowheads="1"/>
          </p:cNvPicPr>
          <p:nvPr/>
        </p:nvPicPr>
        <p:blipFill>
          <a:blip r:embed="rId4"/>
          <a:srcRect/>
          <a:stretch>
            <a:fillRect/>
          </a:stretch>
        </p:blipFill>
        <p:spPr bwMode="auto">
          <a:xfrm>
            <a:off x="412750" y="701675"/>
            <a:ext cx="2133600" cy="549275"/>
          </a:xfrm>
          <a:prstGeom prst="rect">
            <a:avLst/>
          </a:prstGeom>
          <a:noFill/>
        </p:spPr>
      </p:pic>
      <p:sp>
        <p:nvSpPr>
          <p:cNvPr id="115716" name="Text Box 4"/>
          <p:cNvSpPr txBox="1">
            <a:spLocks noChangeArrowheads="1"/>
          </p:cNvSpPr>
          <p:nvPr/>
        </p:nvSpPr>
        <p:spPr bwMode="auto">
          <a:xfrm>
            <a:off x="2506663" y="715963"/>
            <a:ext cx="6199187" cy="493712"/>
          </a:xfrm>
          <a:prstGeom prst="rect">
            <a:avLst/>
          </a:prstGeom>
          <a:noFill/>
          <a:ln w="9525">
            <a:noFill/>
            <a:miter lim="800000"/>
            <a:headEnd/>
            <a:tailEnd/>
          </a:ln>
          <a:effectLst/>
        </p:spPr>
        <p:txBody>
          <a:bodyPr anchor="ctr">
            <a:prstTxWarp prst="textNoShape">
              <a:avLst/>
            </a:prstTxWarp>
            <a:spAutoFit/>
          </a:bodyPr>
          <a:lstStyle/>
          <a:p>
            <a:pPr algn="l"/>
            <a:r>
              <a:rPr lang="en-US" dirty="0"/>
              <a:t>Find Slopes and </a:t>
            </a:r>
            <a:r>
              <a:rPr lang="en-US" i="1" dirty="0" err="1"/>
              <a:t>y</a:t>
            </a:r>
            <a:r>
              <a:rPr lang="en-US" dirty="0"/>
              <a:t>-intercepts of Graphs</a:t>
            </a:r>
          </a:p>
        </p:txBody>
      </p:sp>
      <p:sp>
        <p:nvSpPr>
          <p:cNvPr id="115717" name="Rectangle 5"/>
          <p:cNvSpPr>
            <a:spLocks noChangeArrowheads="1"/>
          </p:cNvSpPr>
          <p:nvPr/>
        </p:nvSpPr>
        <p:spPr bwMode="auto">
          <a:xfrm>
            <a:off x="876300" y="1503363"/>
            <a:ext cx="8016875" cy="400110"/>
          </a:xfrm>
          <a:prstGeom prst="rect">
            <a:avLst/>
          </a:prstGeom>
          <a:noFill/>
          <a:ln w="9525">
            <a:noFill/>
            <a:miter lim="800000"/>
            <a:headEnd/>
            <a:tailEnd/>
          </a:ln>
          <a:effectLst/>
        </p:spPr>
        <p:txBody>
          <a:bodyPr wrap="square">
            <a:prstTxWarp prst="textNoShape">
              <a:avLst/>
            </a:prstTxWarp>
            <a:spAutoFit/>
          </a:bodyPr>
          <a:lstStyle/>
          <a:p>
            <a:pPr algn="l"/>
            <a:r>
              <a:rPr lang="en-US" sz="2000" b="1" dirty="0">
                <a:solidFill>
                  <a:srgbClr val="0000FF"/>
                </a:solidFill>
              </a:rPr>
              <a:t>State the slope and the </a:t>
            </a:r>
            <a:r>
              <a:rPr lang="en-US" sz="2000" b="1" i="1" dirty="0" err="1">
                <a:solidFill>
                  <a:srgbClr val="0000FF"/>
                </a:solidFill>
              </a:rPr>
              <a:t>y</a:t>
            </a:r>
            <a:r>
              <a:rPr lang="en-US" sz="2000" b="1" dirty="0">
                <a:solidFill>
                  <a:srgbClr val="0000FF"/>
                </a:solidFill>
              </a:rPr>
              <a:t>-intercept of the graph of the equation 2</a:t>
            </a:r>
            <a:r>
              <a:rPr lang="en-US" sz="2000" b="1" i="1" dirty="0">
                <a:solidFill>
                  <a:srgbClr val="0000FF"/>
                </a:solidFill>
              </a:rPr>
              <a:t>x</a:t>
            </a:r>
            <a:r>
              <a:rPr lang="en-US" sz="2000" b="1" dirty="0">
                <a:solidFill>
                  <a:srgbClr val="0000FF"/>
                </a:solidFill>
              </a:rPr>
              <a:t> + </a:t>
            </a:r>
            <a:r>
              <a:rPr lang="en-US" sz="2000" b="1" i="1" dirty="0" err="1">
                <a:solidFill>
                  <a:srgbClr val="0000FF"/>
                </a:solidFill>
              </a:rPr>
              <a:t>y</a:t>
            </a:r>
            <a:r>
              <a:rPr lang="en-US" sz="2000" b="1" dirty="0">
                <a:solidFill>
                  <a:srgbClr val="0000FF"/>
                </a:solidFill>
              </a:rPr>
              <a:t> = 8.</a:t>
            </a:r>
          </a:p>
        </p:txBody>
      </p:sp>
      <p:sp>
        <p:nvSpPr>
          <p:cNvPr id="115718" name="Text Box 6"/>
          <p:cNvSpPr txBox="1">
            <a:spLocks noChangeArrowheads="1"/>
          </p:cNvSpPr>
          <p:nvPr/>
        </p:nvSpPr>
        <p:spPr bwMode="auto">
          <a:xfrm>
            <a:off x="4046538" y="2216150"/>
            <a:ext cx="4830762" cy="493713"/>
          </a:xfrm>
          <a:prstGeom prst="rect">
            <a:avLst/>
          </a:prstGeom>
          <a:noFill/>
          <a:ln w="9525">
            <a:noFill/>
            <a:miter lim="800000"/>
            <a:headEnd/>
            <a:tailEnd/>
          </a:ln>
          <a:effectLst/>
        </p:spPr>
        <p:txBody>
          <a:bodyPr>
            <a:prstTxWarp prst="textNoShape">
              <a:avLst/>
            </a:prstTxWarp>
            <a:spAutoFit/>
          </a:bodyPr>
          <a:lstStyle/>
          <a:p>
            <a:pPr marL="342900" algn="l"/>
            <a:r>
              <a:rPr lang="en-US" b="0" dirty="0">
                <a:solidFill>
                  <a:srgbClr val="000000"/>
                </a:solidFill>
              </a:rPr>
              <a:t>Write the original equation.</a:t>
            </a:r>
          </a:p>
        </p:txBody>
      </p:sp>
      <p:pic>
        <p:nvPicPr>
          <p:cNvPr id="115720" name="Picture 8" descr="Example2"/>
          <p:cNvPicPr>
            <a:picLocks noChangeAspect="1" noChangeArrowheads="1"/>
          </p:cNvPicPr>
          <p:nvPr/>
        </p:nvPicPr>
        <p:blipFill>
          <a:blip r:embed="rId5"/>
          <a:srcRect/>
          <a:stretch>
            <a:fillRect/>
          </a:stretch>
        </p:blipFill>
        <p:spPr bwMode="auto">
          <a:xfrm>
            <a:off x="420688" y="1495425"/>
            <a:ext cx="457200" cy="457200"/>
          </a:xfrm>
          <a:prstGeom prst="rect">
            <a:avLst/>
          </a:prstGeom>
          <a:noFill/>
        </p:spPr>
      </p:pic>
      <p:sp>
        <p:nvSpPr>
          <p:cNvPr id="115721" name="Rectangle 9"/>
          <p:cNvSpPr>
            <a:spLocks noChangeArrowheads="1"/>
          </p:cNvSpPr>
          <p:nvPr/>
        </p:nvSpPr>
        <p:spPr bwMode="auto">
          <a:xfrm>
            <a:off x="381000" y="6108700"/>
            <a:ext cx="8229600" cy="400110"/>
          </a:xfrm>
          <a:prstGeom prst="rect">
            <a:avLst/>
          </a:prstGeom>
          <a:noFill/>
          <a:ln w="9525">
            <a:noFill/>
            <a:miter lim="800000"/>
            <a:headEnd/>
            <a:tailEnd/>
          </a:ln>
          <a:effectLst/>
        </p:spPr>
        <p:txBody>
          <a:bodyPr>
            <a:prstTxWarp prst="textNoShape">
              <a:avLst/>
            </a:prstTxWarp>
            <a:spAutoFit/>
          </a:bodyPr>
          <a:lstStyle/>
          <a:p>
            <a:pPr marL="1712913" indent="-1368425" algn="l">
              <a:spcAft>
                <a:spcPct val="0"/>
              </a:spcAft>
              <a:buClr>
                <a:srgbClr val="FFFFFF"/>
              </a:buClr>
              <a:tabLst>
                <a:tab pos="1943100" algn="l"/>
              </a:tabLst>
            </a:pPr>
            <a:r>
              <a:rPr lang="en-US" sz="2000" b="1" dirty="0">
                <a:solidFill>
                  <a:srgbClr val="0000FF"/>
                </a:solidFill>
              </a:rPr>
              <a:t>Answer: </a:t>
            </a:r>
            <a:r>
              <a:rPr lang="en-US" b="0" dirty="0"/>
              <a:t>	The slope of the graph is –2 and the</a:t>
            </a:r>
            <a:r>
              <a:rPr lang="en-US" b="0" dirty="0" smtClean="0"/>
              <a:t> </a:t>
            </a:r>
            <a:r>
              <a:rPr lang="en-US" b="0" i="1" dirty="0" err="1" smtClean="0"/>
              <a:t>y</a:t>
            </a:r>
            <a:r>
              <a:rPr lang="en-US" b="0" dirty="0"/>
              <a:t>-intercept is 8.</a:t>
            </a:r>
          </a:p>
        </p:txBody>
      </p:sp>
      <p:pic>
        <p:nvPicPr>
          <p:cNvPr id="115726" name="Picture 14" descr="M3_228"/>
          <p:cNvPicPr>
            <a:picLocks noChangeAspect="1" noChangeArrowheads="1"/>
          </p:cNvPicPr>
          <p:nvPr/>
        </p:nvPicPr>
        <p:blipFill>
          <a:blip r:embed="rId6"/>
          <a:srcRect t="49881" r="50328" b="31213"/>
          <a:stretch>
            <a:fillRect/>
          </a:stretch>
        </p:blipFill>
        <p:spPr bwMode="auto">
          <a:xfrm>
            <a:off x="311150" y="4300538"/>
            <a:ext cx="2279650" cy="504825"/>
          </a:xfrm>
          <a:prstGeom prst="rect">
            <a:avLst/>
          </a:prstGeom>
          <a:noFill/>
        </p:spPr>
      </p:pic>
      <p:pic>
        <p:nvPicPr>
          <p:cNvPr id="115727" name="Picture 15" descr="M3_228"/>
          <p:cNvPicPr>
            <a:picLocks noChangeAspect="1" noChangeArrowheads="1"/>
          </p:cNvPicPr>
          <p:nvPr/>
        </p:nvPicPr>
        <p:blipFill>
          <a:blip r:embed="rId6"/>
          <a:srcRect t="31035" r="55032" b="48752"/>
          <a:stretch>
            <a:fillRect/>
          </a:stretch>
        </p:blipFill>
        <p:spPr bwMode="auto">
          <a:xfrm>
            <a:off x="304800" y="3570287"/>
            <a:ext cx="2063750" cy="539750"/>
          </a:xfrm>
          <a:prstGeom prst="rect">
            <a:avLst/>
          </a:prstGeom>
          <a:noFill/>
        </p:spPr>
      </p:pic>
      <p:pic>
        <p:nvPicPr>
          <p:cNvPr id="115728" name="Picture 16" descr="M3_228"/>
          <p:cNvPicPr>
            <a:picLocks noChangeAspect="1" noChangeArrowheads="1"/>
          </p:cNvPicPr>
          <p:nvPr/>
        </p:nvPicPr>
        <p:blipFill>
          <a:blip r:embed="rId6"/>
          <a:srcRect t="14864" r="55829" b="68965"/>
          <a:stretch>
            <a:fillRect/>
          </a:stretch>
        </p:blipFill>
        <p:spPr bwMode="auto">
          <a:xfrm>
            <a:off x="762000" y="2889250"/>
            <a:ext cx="2027237" cy="431800"/>
          </a:xfrm>
          <a:prstGeom prst="rect">
            <a:avLst/>
          </a:prstGeom>
          <a:noFill/>
        </p:spPr>
      </p:pic>
      <p:pic>
        <p:nvPicPr>
          <p:cNvPr id="115729" name="Picture 17" descr="M3_228"/>
          <p:cNvPicPr>
            <a:picLocks noChangeAspect="1" noChangeArrowheads="1"/>
          </p:cNvPicPr>
          <p:nvPr/>
        </p:nvPicPr>
        <p:blipFill>
          <a:blip r:embed="rId6"/>
          <a:srcRect t="-4044" r="66794" b="83829"/>
          <a:stretch>
            <a:fillRect/>
          </a:stretch>
        </p:blipFill>
        <p:spPr bwMode="auto">
          <a:xfrm>
            <a:off x="960438" y="2133600"/>
            <a:ext cx="1524000" cy="539750"/>
          </a:xfrm>
          <a:prstGeom prst="rect">
            <a:avLst/>
          </a:prstGeom>
          <a:noFill/>
        </p:spPr>
      </p:pic>
      <p:sp>
        <p:nvSpPr>
          <p:cNvPr id="115730" name="Text Box 18"/>
          <p:cNvSpPr txBox="1">
            <a:spLocks noChangeArrowheads="1"/>
          </p:cNvSpPr>
          <p:nvPr/>
        </p:nvSpPr>
        <p:spPr bwMode="auto">
          <a:xfrm>
            <a:off x="4046538" y="2919413"/>
            <a:ext cx="4830762" cy="646331"/>
          </a:xfrm>
          <a:prstGeom prst="rect">
            <a:avLst/>
          </a:prstGeom>
          <a:noFill/>
          <a:ln w="9525">
            <a:noFill/>
            <a:miter lim="800000"/>
            <a:headEnd/>
            <a:tailEnd/>
          </a:ln>
          <a:effectLst/>
        </p:spPr>
        <p:txBody>
          <a:bodyPr>
            <a:prstTxWarp prst="textNoShape">
              <a:avLst/>
            </a:prstTxWarp>
            <a:spAutoFit/>
          </a:bodyPr>
          <a:lstStyle/>
          <a:p>
            <a:pPr marL="342900" algn="l"/>
            <a:r>
              <a:rPr lang="en-US" b="0" dirty="0" smtClean="0">
                <a:solidFill>
                  <a:srgbClr val="000000"/>
                </a:solidFill>
              </a:rPr>
              <a:t> Y is not isolated therefore we have to combine a -2</a:t>
            </a:r>
            <a:r>
              <a:rPr lang="en-US" b="0" i="1" dirty="0" smtClean="0">
                <a:solidFill>
                  <a:srgbClr val="000000"/>
                </a:solidFill>
              </a:rPr>
              <a:t>x</a:t>
            </a:r>
            <a:r>
              <a:rPr lang="en-US" b="0" dirty="0" smtClean="0">
                <a:solidFill>
                  <a:srgbClr val="000000"/>
                </a:solidFill>
              </a:rPr>
              <a:t> to each </a:t>
            </a:r>
            <a:r>
              <a:rPr lang="en-US" b="0" dirty="0">
                <a:solidFill>
                  <a:srgbClr val="000000"/>
                </a:solidFill>
              </a:rPr>
              <a:t>side.</a:t>
            </a:r>
          </a:p>
        </p:txBody>
      </p:sp>
      <p:sp>
        <p:nvSpPr>
          <p:cNvPr id="115731" name="Text Box 19"/>
          <p:cNvSpPr txBox="1">
            <a:spLocks noChangeArrowheads="1"/>
          </p:cNvSpPr>
          <p:nvPr/>
        </p:nvSpPr>
        <p:spPr bwMode="auto">
          <a:xfrm>
            <a:off x="4046538" y="3621087"/>
            <a:ext cx="2811462" cy="369332"/>
          </a:xfrm>
          <a:prstGeom prst="rect">
            <a:avLst/>
          </a:prstGeom>
          <a:noFill/>
          <a:ln w="9525">
            <a:noFill/>
            <a:miter lim="800000"/>
            <a:headEnd/>
            <a:tailEnd/>
          </a:ln>
          <a:effectLst/>
        </p:spPr>
        <p:txBody>
          <a:bodyPr wrap="square">
            <a:prstTxWarp prst="textNoShape">
              <a:avLst/>
            </a:prstTxWarp>
            <a:spAutoFit/>
          </a:bodyPr>
          <a:lstStyle/>
          <a:p>
            <a:pPr marL="342900" algn="l"/>
            <a:r>
              <a:rPr lang="en-US" b="0" dirty="0">
                <a:solidFill>
                  <a:srgbClr val="000000"/>
                </a:solidFill>
              </a:rPr>
              <a:t>Simplify.</a:t>
            </a:r>
          </a:p>
        </p:txBody>
      </p:sp>
      <p:sp>
        <p:nvSpPr>
          <p:cNvPr id="115732" name="Text Box 20"/>
          <p:cNvSpPr txBox="1">
            <a:spLocks noChangeArrowheads="1"/>
          </p:cNvSpPr>
          <p:nvPr/>
        </p:nvSpPr>
        <p:spPr bwMode="auto">
          <a:xfrm>
            <a:off x="4046538" y="4313238"/>
            <a:ext cx="4259262" cy="646331"/>
          </a:xfrm>
          <a:prstGeom prst="rect">
            <a:avLst/>
          </a:prstGeom>
          <a:noFill/>
          <a:ln w="9525">
            <a:noFill/>
            <a:miter lim="800000"/>
            <a:headEnd/>
            <a:tailEnd/>
          </a:ln>
          <a:effectLst/>
        </p:spPr>
        <p:txBody>
          <a:bodyPr wrap="square">
            <a:prstTxWarp prst="textNoShape">
              <a:avLst/>
            </a:prstTxWarp>
            <a:spAutoFit/>
          </a:bodyPr>
          <a:lstStyle/>
          <a:p>
            <a:pPr marL="342900" algn="l"/>
            <a:r>
              <a:rPr lang="en-US" dirty="0" smtClean="0">
                <a:solidFill>
                  <a:srgbClr val="000000"/>
                </a:solidFill>
              </a:rPr>
              <a:t>Re-w</a:t>
            </a:r>
            <a:r>
              <a:rPr lang="en-US" b="0" dirty="0" smtClean="0">
                <a:solidFill>
                  <a:srgbClr val="000000"/>
                </a:solidFill>
              </a:rPr>
              <a:t>rite </a:t>
            </a:r>
            <a:r>
              <a:rPr lang="en-US" b="0" dirty="0">
                <a:solidFill>
                  <a:srgbClr val="000000"/>
                </a:solidFill>
              </a:rPr>
              <a:t>the equation</a:t>
            </a:r>
            <a:r>
              <a:rPr lang="en-US" b="0" dirty="0" smtClean="0">
                <a:solidFill>
                  <a:srgbClr val="000000"/>
                </a:solidFill>
              </a:rPr>
              <a:t> </a:t>
            </a:r>
            <a:r>
              <a:rPr lang="en-US" dirty="0" smtClean="0">
                <a:solidFill>
                  <a:srgbClr val="000000"/>
                </a:solidFill>
              </a:rPr>
              <a:t>listing the variable term 1</a:t>
            </a:r>
            <a:r>
              <a:rPr lang="en-US" baseline="30000" dirty="0" smtClean="0">
                <a:solidFill>
                  <a:srgbClr val="000000"/>
                </a:solidFill>
              </a:rPr>
              <a:t>st</a:t>
            </a:r>
            <a:r>
              <a:rPr lang="en-US" dirty="0" smtClean="0">
                <a:solidFill>
                  <a:srgbClr val="000000"/>
                </a:solidFill>
              </a:rPr>
              <a:t> &amp; the constant last</a:t>
            </a:r>
            <a:r>
              <a:rPr lang="en-US" b="0" dirty="0" smtClean="0">
                <a:solidFill>
                  <a:srgbClr val="000000"/>
                </a:solidFill>
              </a:rPr>
              <a:t>.</a:t>
            </a:r>
            <a:endParaRPr lang="en-US" b="0" dirty="0">
              <a:solidFill>
                <a:srgbClr val="000000"/>
              </a:solidFill>
            </a:endParaRPr>
          </a:p>
        </p:txBody>
      </p:sp>
      <p:pic>
        <p:nvPicPr>
          <p:cNvPr id="115735" name="Picture 23" descr="LH_9-5"/>
          <p:cNvPicPr>
            <a:picLocks noChangeAspect="1" noChangeArrowheads="1"/>
          </p:cNvPicPr>
          <p:nvPr/>
        </p:nvPicPr>
        <p:blipFill>
          <a:blip r:embed="rId7"/>
          <a:srcRect/>
          <a:stretch>
            <a:fillRect/>
          </a:stretch>
        </p:blipFill>
        <p:spPr bwMode="hidden">
          <a:xfrm>
            <a:off x="0" y="0"/>
            <a:ext cx="9144000" cy="731838"/>
          </a:xfrm>
          <a:prstGeom prst="rect">
            <a:avLst/>
          </a:prstGeom>
          <a:noFill/>
        </p:spPr>
      </p:pic>
      <p:sp>
        <p:nvSpPr>
          <p:cNvPr id="23" name="Action Button: Forward or Next 22">
            <a:hlinkClick r:id="" action="ppaction://hlinkshowjump?jump=nextslide" highlightClick="1"/>
          </p:cNvPr>
          <p:cNvSpPr/>
          <p:nvPr/>
        </p:nvSpPr>
        <p:spPr>
          <a:xfrm>
            <a:off x="8582025" y="6400800"/>
            <a:ext cx="561975" cy="4572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Action Button: Back or Previous 23">
            <a:hlinkClick r:id="" action="ppaction://hlinkshowjump?jump=previousslide" highlightClick="1"/>
          </p:cNvPr>
          <p:cNvSpPr/>
          <p:nvPr/>
        </p:nvSpPr>
        <p:spPr>
          <a:xfrm>
            <a:off x="8016217" y="6400800"/>
            <a:ext cx="561975" cy="4572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 Box 20"/>
          <p:cNvSpPr txBox="1">
            <a:spLocks noChangeArrowheads="1"/>
          </p:cNvSpPr>
          <p:nvPr/>
        </p:nvSpPr>
        <p:spPr bwMode="auto">
          <a:xfrm>
            <a:off x="152400" y="5345668"/>
            <a:ext cx="8724900" cy="369332"/>
          </a:xfrm>
          <a:prstGeom prst="rect">
            <a:avLst/>
          </a:prstGeom>
          <a:noFill/>
          <a:ln w="9525">
            <a:noFill/>
            <a:miter lim="800000"/>
            <a:headEnd/>
            <a:tailEnd/>
          </a:ln>
          <a:effectLst/>
        </p:spPr>
        <p:txBody>
          <a:bodyPr wrap="square">
            <a:prstTxWarp prst="textNoShape">
              <a:avLst/>
            </a:prstTxWarp>
            <a:spAutoFit/>
          </a:bodyPr>
          <a:lstStyle/>
          <a:p>
            <a:pPr marL="342900" algn="l"/>
            <a:r>
              <a:rPr lang="en-US" b="1" i="1" dirty="0" smtClean="0">
                <a:solidFill>
                  <a:srgbClr val="000000"/>
                </a:solidFill>
                <a:latin typeface="Book Antiqua"/>
                <a:cs typeface="Book Antiqua"/>
              </a:rPr>
              <a:t>The coefficient represents the slope and the constant represents the </a:t>
            </a:r>
            <a:r>
              <a:rPr lang="en-US" b="1" i="1" dirty="0" err="1" smtClean="0">
                <a:solidFill>
                  <a:srgbClr val="000000"/>
                </a:solidFill>
                <a:latin typeface="Book Antiqua"/>
                <a:cs typeface="Book Antiqua"/>
              </a:rPr>
              <a:t>y</a:t>
            </a:r>
            <a:r>
              <a:rPr lang="en-US" b="1" i="1" dirty="0" smtClean="0">
                <a:solidFill>
                  <a:srgbClr val="000000"/>
                </a:solidFill>
                <a:latin typeface="Book Antiqua"/>
                <a:cs typeface="Book Antiqua"/>
              </a:rPr>
              <a:t>-intercept.</a:t>
            </a:r>
            <a:endParaRPr lang="en-US" b="1" i="1" dirty="0">
              <a:solidFill>
                <a:srgbClr val="000000"/>
              </a:solidFill>
              <a:latin typeface="Book Antiqua"/>
              <a:cs typeface="Book Antiqua"/>
            </a:endParaRPr>
          </a:p>
        </p:txBody>
      </p:sp>
      <p:cxnSp>
        <p:nvCxnSpPr>
          <p:cNvPr id="20" name="Straight Arrow Connector 19"/>
          <p:cNvCxnSpPr/>
          <p:nvPr/>
        </p:nvCxnSpPr>
        <p:spPr>
          <a:xfrm rot="10800000">
            <a:off x="1800955" y="2571428"/>
            <a:ext cx="2648808" cy="470225"/>
          </a:xfrm>
          <a:prstGeom prst="straightConnector1">
            <a:avLst/>
          </a:prstGeom>
          <a:ln>
            <a:solidFill>
              <a:srgbClr val="FF0000"/>
            </a:solidFill>
            <a:tailEnd type="stealth" w="lg" len="lg"/>
          </a:ln>
        </p:spPr>
        <p:style>
          <a:lnRef idx="2">
            <a:schemeClr val="accent1"/>
          </a:lnRef>
          <a:fillRef idx="0">
            <a:schemeClr val="accent1"/>
          </a:fillRef>
          <a:effectRef idx="1">
            <a:schemeClr val="accent1"/>
          </a:effectRef>
          <a:fontRef idx="minor">
            <a:schemeClr val="tx1"/>
          </a:fontRef>
        </p:style>
      </p:cxn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715"/>
                                        </p:tgtEl>
                                        <p:attrNameLst>
                                          <p:attrName>style.visibility</p:attrName>
                                        </p:attrNameLst>
                                      </p:cBhvr>
                                      <p:to>
                                        <p:strVal val="visible"/>
                                      </p:to>
                                    </p:set>
                                    <p:animEffect transition="in" filter="wipe(left)">
                                      <p:cBhvr>
                                        <p:cTn id="7" dur="500"/>
                                        <p:tgtEl>
                                          <p:spTgt spid="11571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5716"/>
                                        </p:tgtEl>
                                        <p:attrNameLst>
                                          <p:attrName>style.visibility</p:attrName>
                                        </p:attrNameLst>
                                      </p:cBhvr>
                                      <p:to>
                                        <p:strVal val="visible"/>
                                      </p:to>
                                    </p:set>
                                    <p:animEffect transition="in" filter="wipe(left)">
                                      <p:cBhvr>
                                        <p:cTn id="11" dur="500"/>
                                        <p:tgtEl>
                                          <p:spTgt spid="115716"/>
                                        </p:tgtEl>
                                      </p:cBhvr>
                                    </p:animEffect>
                                  </p:childTnLst>
                                </p:cTn>
                              </p:par>
                            </p:childTnLst>
                          </p:cTn>
                        </p:par>
                        <p:par>
                          <p:cTn id="12" fill="hold">
                            <p:stCondLst>
                              <p:cond delay="1000"/>
                            </p:stCondLst>
                            <p:childTnLst>
                              <p:par>
                                <p:cTn id="13" presetID="4" presetClass="entr" presetSubtype="32" fill="hold" nodeType="afterEffect">
                                  <p:stCondLst>
                                    <p:cond delay="0"/>
                                  </p:stCondLst>
                                  <p:childTnLst>
                                    <p:set>
                                      <p:cBhvr>
                                        <p:cTn id="14" dur="1" fill="hold">
                                          <p:stCondLst>
                                            <p:cond delay="0"/>
                                          </p:stCondLst>
                                        </p:cTn>
                                        <p:tgtEl>
                                          <p:spTgt spid="115720"/>
                                        </p:tgtEl>
                                        <p:attrNameLst>
                                          <p:attrName>style.visibility</p:attrName>
                                        </p:attrNameLst>
                                      </p:cBhvr>
                                      <p:to>
                                        <p:strVal val="visible"/>
                                      </p:to>
                                    </p:set>
                                    <p:animEffect transition="in" filter="box(out)">
                                      <p:cBhvr>
                                        <p:cTn id="15" dur="500"/>
                                        <p:tgtEl>
                                          <p:spTgt spid="115720"/>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15717">
                                            <p:txEl>
                                              <p:pRg st="0" end="0"/>
                                            </p:txEl>
                                          </p:spTgt>
                                        </p:tgtEl>
                                        <p:attrNameLst>
                                          <p:attrName>style.visibility</p:attrName>
                                        </p:attrNameLst>
                                      </p:cBhvr>
                                      <p:to>
                                        <p:strVal val="visible"/>
                                      </p:to>
                                    </p:set>
                                    <p:animEffect transition="in" filter="wipe(left)">
                                      <p:cBhvr>
                                        <p:cTn id="19" dur="500"/>
                                        <p:tgtEl>
                                          <p:spTgt spid="115717">
                                            <p:txEl>
                                              <p:pRg st="0" end="0"/>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15718">
                                            <p:txEl>
                                              <p:pRg st="0" end="0"/>
                                            </p:txEl>
                                          </p:spTgt>
                                        </p:tgtEl>
                                        <p:attrNameLst>
                                          <p:attrName>style.visibility</p:attrName>
                                        </p:attrNameLst>
                                      </p:cBhvr>
                                      <p:to>
                                        <p:strVal val="visible"/>
                                      </p:to>
                                    </p:set>
                                    <p:animEffect transition="in" filter="wipe(left)">
                                      <p:cBhvr>
                                        <p:cTn id="23" dur="500"/>
                                        <p:tgtEl>
                                          <p:spTgt spid="11571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15729"/>
                                        </p:tgtEl>
                                        <p:attrNameLst>
                                          <p:attrName>style.visibility</p:attrName>
                                        </p:attrNameLst>
                                      </p:cBhvr>
                                      <p:to>
                                        <p:strVal val="visible"/>
                                      </p:to>
                                    </p:set>
                                    <p:animEffect transition="in" filter="wipe(left)">
                                      <p:cBhvr>
                                        <p:cTn id="28" dur="500"/>
                                        <p:tgtEl>
                                          <p:spTgt spid="11572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down)">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nodeType="clickEffect">
                                  <p:stCondLst>
                                    <p:cond delay="0"/>
                                  </p:stCondLst>
                                  <p:childTnLst>
                                    <p:set>
                                      <p:cBhvr>
                                        <p:cTn id="37" dur="1" fill="hold">
                                          <p:stCondLst>
                                            <p:cond delay="0"/>
                                          </p:stCondLst>
                                        </p:cTn>
                                        <p:tgtEl>
                                          <p:spTgt spid="115729"/>
                                        </p:tgtEl>
                                        <p:attrNameLst>
                                          <p:attrName>style.visibility</p:attrName>
                                        </p:attrNameLst>
                                      </p:cBhvr>
                                      <p:to>
                                        <p:strVal val="hidden"/>
                                      </p:to>
                                    </p:set>
                                  </p:childTnLst>
                                </p:cTn>
                              </p:par>
                            </p:childTnLst>
                          </p:cTn>
                        </p:par>
                        <p:par>
                          <p:cTn id="38" fill="hold">
                            <p:stCondLst>
                              <p:cond delay="0"/>
                            </p:stCondLst>
                            <p:childTnLst>
                              <p:par>
                                <p:cTn id="39" presetID="22" presetClass="entr" presetSubtype="8" fill="hold" grpId="0" nodeType="afterEffect">
                                  <p:stCondLst>
                                    <p:cond delay="0"/>
                                  </p:stCondLst>
                                  <p:childTnLst>
                                    <p:set>
                                      <p:cBhvr>
                                        <p:cTn id="40" dur="1" fill="hold">
                                          <p:stCondLst>
                                            <p:cond delay="0"/>
                                          </p:stCondLst>
                                        </p:cTn>
                                        <p:tgtEl>
                                          <p:spTgt spid="115730">
                                            <p:txEl>
                                              <p:pRg st="0" end="0"/>
                                            </p:txEl>
                                          </p:spTgt>
                                        </p:tgtEl>
                                        <p:attrNameLst>
                                          <p:attrName>style.visibility</p:attrName>
                                        </p:attrNameLst>
                                      </p:cBhvr>
                                      <p:to>
                                        <p:strVal val="visible"/>
                                      </p:to>
                                    </p:set>
                                    <p:animEffect transition="in" filter="wipe(left)">
                                      <p:cBhvr>
                                        <p:cTn id="41" dur="500"/>
                                        <p:tgtEl>
                                          <p:spTgt spid="115730">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115728"/>
                                        </p:tgtEl>
                                        <p:attrNameLst>
                                          <p:attrName>style.visibility</p:attrName>
                                        </p:attrNameLst>
                                      </p:cBhvr>
                                      <p:to>
                                        <p:strVal val="visible"/>
                                      </p:to>
                                    </p:set>
                                    <p:animEffect transition="in" filter="wipe(left)">
                                      <p:cBhvr>
                                        <p:cTn id="46" dur="500"/>
                                        <p:tgtEl>
                                          <p:spTgt spid="115728"/>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115731">
                                            <p:txEl>
                                              <p:pRg st="0" end="0"/>
                                            </p:txEl>
                                          </p:spTgt>
                                        </p:tgtEl>
                                        <p:attrNameLst>
                                          <p:attrName>style.visibility</p:attrName>
                                        </p:attrNameLst>
                                      </p:cBhvr>
                                      <p:to>
                                        <p:strVal val="visible"/>
                                      </p:to>
                                    </p:set>
                                    <p:animEffect transition="in" filter="wipe(left)">
                                      <p:cBhvr>
                                        <p:cTn id="50" dur="500"/>
                                        <p:tgtEl>
                                          <p:spTgt spid="115731">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115727"/>
                                        </p:tgtEl>
                                        <p:attrNameLst>
                                          <p:attrName>style.visibility</p:attrName>
                                        </p:attrNameLst>
                                      </p:cBhvr>
                                      <p:to>
                                        <p:strVal val="visible"/>
                                      </p:to>
                                    </p:set>
                                    <p:animEffect transition="in" filter="wipe(left)">
                                      <p:cBhvr>
                                        <p:cTn id="55" dur="500"/>
                                        <p:tgtEl>
                                          <p:spTgt spid="115727"/>
                                        </p:tgtEl>
                                      </p:cBhvr>
                                    </p:animEffect>
                                  </p:child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115732">
                                            <p:txEl>
                                              <p:pRg st="0" end="0"/>
                                            </p:txEl>
                                          </p:spTgt>
                                        </p:tgtEl>
                                        <p:attrNameLst>
                                          <p:attrName>style.visibility</p:attrName>
                                        </p:attrNameLst>
                                      </p:cBhvr>
                                      <p:to>
                                        <p:strVal val="visible"/>
                                      </p:to>
                                    </p:set>
                                    <p:animEffect transition="in" filter="wipe(left)">
                                      <p:cBhvr>
                                        <p:cTn id="59" dur="500"/>
                                        <p:tgtEl>
                                          <p:spTgt spid="115732">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115726"/>
                                        </p:tgtEl>
                                        <p:attrNameLst>
                                          <p:attrName>style.visibility</p:attrName>
                                        </p:attrNameLst>
                                      </p:cBhvr>
                                      <p:to>
                                        <p:strVal val="visible"/>
                                      </p:to>
                                    </p:set>
                                    <p:animEffect transition="in" filter="wipe(left)">
                                      <p:cBhvr>
                                        <p:cTn id="64" dur="500"/>
                                        <p:tgtEl>
                                          <p:spTgt spid="115726"/>
                                        </p:tgtEl>
                                      </p:cBhvr>
                                    </p:animEffect>
                                  </p:childTnLst>
                                </p:cTn>
                              </p:par>
                            </p:childTnLst>
                          </p:cTn>
                        </p:par>
                        <p:par>
                          <p:cTn id="65" fill="hold">
                            <p:stCondLst>
                              <p:cond delay="500"/>
                            </p:stCondLst>
                            <p:childTnLst>
                              <p:par>
                                <p:cTn id="66" presetID="22" presetClass="entr" presetSubtype="8" fill="hold" grpId="0" nodeType="afterEffect">
                                  <p:stCondLst>
                                    <p:cond delay="0"/>
                                  </p:stCondLst>
                                  <p:childTnLst>
                                    <p:set>
                                      <p:cBhvr>
                                        <p:cTn id="67" dur="1" fill="hold">
                                          <p:stCondLst>
                                            <p:cond delay="0"/>
                                          </p:stCondLst>
                                        </p:cTn>
                                        <p:tgtEl>
                                          <p:spTgt spid="22">
                                            <p:txEl>
                                              <p:pRg st="0" end="0"/>
                                            </p:txEl>
                                          </p:spTgt>
                                        </p:tgtEl>
                                        <p:attrNameLst>
                                          <p:attrName>style.visibility</p:attrName>
                                        </p:attrNameLst>
                                      </p:cBhvr>
                                      <p:to>
                                        <p:strVal val="visible"/>
                                      </p:to>
                                    </p:set>
                                    <p:animEffect transition="in" filter="wipe(left)">
                                      <p:cBhvr>
                                        <p:cTn id="68" dur="500"/>
                                        <p:tgtEl>
                                          <p:spTgt spid="22">
                                            <p:txEl>
                                              <p:pRg st="0" end="0"/>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115721">
                                            <p:txEl>
                                              <p:pRg st="0" end="0"/>
                                            </p:txEl>
                                          </p:spTgt>
                                        </p:tgtEl>
                                        <p:attrNameLst>
                                          <p:attrName>style.visibility</p:attrName>
                                        </p:attrNameLst>
                                      </p:cBhvr>
                                      <p:to>
                                        <p:strVal val="visible"/>
                                      </p:to>
                                    </p:set>
                                    <p:animEffect transition="in" filter="wipe(left)">
                                      <p:cBhvr>
                                        <p:cTn id="73" dur="500"/>
                                        <p:tgtEl>
                                          <p:spTgt spid="1157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6" grpId="0" autoUpdateAnimBg="0"/>
      <p:bldP spid="115717" grpId="0" build="p" autoUpdateAnimBg="0" advAuto="0"/>
      <p:bldP spid="115718" grpId="0" build="p" autoUpdateAnimBg="0" advAuto="0"/>
      <p:bldP spid="115721" grpId="0" build="p" autoUpdateAnimBg="0"/>
      <p:bldP spid="115730" grpId="0" build="p" autoUpdateAnimBg="0" advAuto="0"/>
      <p:bldP spid="115731" grpId="0" build="p" autoUpdateAnimBg="0" advAuto="0"/>
      <p:bldP spid="115732" grpId="0" build="p" autoUpdateAnimBg="0" advAuto="0"/>
      <p:bldP spid="22" grpId="0" build="p" autoUpdateAnimBg="0" advAuto="0"/>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8787" name="Picture 3" descr="EXAMPLEhead"/>
          <p:cNvPicPr>
            <a:picLocks noChangeAspect="1" noChangeArrowheads="1"/>
          </p:cNvPicPr>
          <p:nvPr/>
        </p:nvPicPr>
        <p:blipFill>
          <a:blip r:embed="rId4"/>
          <a:srcRect/>
          <a:stretch>
            <a:fillRect/>
          </a:stretch>
        </p:blipFill>
        <p:spPr bwMode="auto">
          <a:xfrm>
            <a:off x="412750" y="701675"/>
            <a:ext cx="2133600" cy="549275"/>
          </a:xfrm>
          <a:prstGeom prst="rect">
            <a:avLst/>
          </a:prstGeom>
          <a:noFill/>
        </p:spPr>
      </p:pic>
      <p:sp>
        <p:nvSpPr>
          <p:cNvPr id="118788" name="Text Box 4"/>
          <p:cNvSpPr txBox="1">
            <a:spLocks noChangeArrowheads="1"/>
          </p:cNvSpPr>
          <p:nvPr/>
        </p:nvSpPr>
        <p:spPr bwMode="auto">
          <a:xfrm>
            <a:off x="2506663" y="715963"/>
            <a:ext cx="5646737" cy="493712"/>
          </a:xfrm>
          <a:prstGeom prst="rect">
            <a:avLst/>
          </a:prstGeom>
          <a:noFill/>
          <a:ln w="9525">
            <a:noFill/>
            <a:miter lim="800000"/>
            <a:headEnd/>
            <a:tailEnd/>
          </a:ln>
          <a:effectLst/>
        </p:spPr>
        <p:txBody>
          <a:bodyPr anchor="ctr">
            <a:prstTxWarp prst="textNoShape">
              <a:avLst/>
            </a:prstTxWarp>
            <a:spAutoFit/>
          </a:bodyPr>
          <a:lstStyle/>
          <a:p>
            <a:pPr algn="l"/>
            <a:r>
              <a:rPr lang="en-US" dirty="0"/>
              <a:t>Graph Using Slope-Intercept Form</a:t>
            </a:r>
          </a:p>
        </p:txBody>
      </p:sp>
      <p:sp>
        <p:nvSpPr>
          <p:cNvPr id="118790" name="Text Box 6"/>
          <p:cNvSpPr txBox="1">
            <a:spLocks noChangeArrowheads="1"/>
          </p:cNvSpPr>
          <p:nvPr/>
        </p:nvSpPr>
        <p:spPr bwMode="auto">
          <a:xfrm>
            <a:off x="533400" y="2144713"/>
            <a:ext cx="6451600" cy="400110"/>
          </a:xfrm>
          <a:prstGeom prst="rect">
            <a:avLst/>
          </a:prstGeom>
          <a:noFill/>
          <a:ln w="9525">
            <a:noFill/>
            <a:miter lim="800000"/>
            <a:headEnd/>
            <a:tailEnd/>
          </a:ln>
          <a:effectLst/>
        </p:spPr>
        <p:txBody>
          <a:bodyPr>
            <a:prstTxWarp prst="textNoShape">
              <a:avLst/>
            </a:prstTxWarp>
            <a:spAutoFit/>
          </a:bodyPr>
          <a:lstStyle/>
          <a:p>
            <a:pPr marL="1428750" indent="-1085850" algn="l"/>
            <a:r>
              <a:rPr lang="en-US" sz="2000" b="1" u="sng" dirty="0">
                <a:solidFill>
                  <a:srgbClr val="0000FF"/>
                </a:solidFill>
              </a:rPr>
              <a:t>Step 1 </a:t>
            </a:r>
            <a:r>
              <a:rPr lang="en-US" b="0" dirty="0">
                <a:solidFill>
                  <a:srgbClr val="000000"/>
                </a:solidFill>
              </a:rPr>
              <a:t>	</a:t>
            </a:r>
            <a:r>
              <a:rPr lang="en-US" sz="2000" b="0" dirty="0">
                <a:solidFill>
                  <a:srgbClr val="000000"/>
                </a:solidFill>
              </a:rPr>
              <a:t>Find the slope and </a:t>
            </a:r>
            <a:r>
              <a:rPr lang="en-US" sz="2000" b="0" i="1" dirty="0" err="1">
                <a:solidFill>
                  <a:srgbClr val="000000"/>
                </a:solidFill>
              </a:rPr>
              <a:t>y</a:t>
            </a:r>
            <a:r>
              <a:rPr lang="en-US" sz="2000" b="0" dirty="0">
                <a:solidFill>
                  <a:srgbClr val="000000"/>
                </a:solidFill>
              </a:rPr>
              <a:t>-intercept.</a:t>
            </a:r>
          </a:p>
        </p:txBody>
      </p:sp>
      <p:pic>
        <p:nvPicPr>
          <p:cNvPr id="118792" name="Picture 8" descr="Example3"/>
          <p:cNvPicPr>
            <a:picLocks noChangeAspect="1" noChangeArrowheads="1"/>
          </p:cNvPicPr>
          <p:nvPr/>
        </p:nvPicPr>
        <p:blipFill>
          <a:blip r:embed="rId5"/>
          <a:srcRect/>
          <a:stretch>
            <a:fillRect/>
          </a:stretch>
        </p:blipFill>
        <p:spPr bwMode="auto">
          <a:xfrm>
            <a:off x="420688" y="1495425"/>
            <a:ext cx="457200" cy="457200"/>
          </a:xfrm>
          <a:prstGeom prst="rect">
            <a:avLst/>
          </a:prstGeom>
          <a:noFill/>
        </p:spPr>
      </p:pic>
      <p:pic>
        <p:nvPicPr>
          <p:cNvPr id="118796" name="Picture 12" descr="M3_229"/>
          <p:cNvPicPr>
            <a:picLocks noChangeAspect="1" noChangeArrowheads="1"/>
          </p:cNvPicPr>
          <p:nvPr/>
        </p:nvPicPr>
        <p:blipFill>
          <a:blip r:embed="rId6"/>
          <a:srcRect l="40054" t="82306" r="30283"/>
          <a:stretch>
            <a:fillRect/>
          </a:stretch>
        </p:blipFill>
        <p:spPr bwMode="auto">
          <a:xfrm>
            <a:off x="3779838" y="4419600"/>
            <a:ext cx="2052637" cy="592137"/>
          </a:xfrm>
          <a:prstGeom prst="rect">
            <a:avLst/>
          </a:prstGeom>
          <a:noFill/>
        </p:spPr>
      </p:pic>
      <p:pic>
        <p:nvPicPr>
          <p:cNvPr id="118799" name="Picture 15" descr="M3_229"/>
          <p:cNvPicPr>
            <a:picLocks noChangeAspect="1" noChangeArrowheads="1"/>
          </p:cNvPicPr>
          <p:nvPr/>
        </p:nvPicPr>
        <p:blipFill>
          <a:blip r:embed="rId6"/>
          <a:srcRect t="61859" r="76601" b="11243"/>
          <a:stretch>
            <a:fillRect/>
          </a:stretch>
        </p:blipFill>
        <p:spPr bwMode="auto">
          <a:xfrm>
            <a:off x="1008063" y="3940175"/>
            <a:ext cx="1619250" cy="900113"/>
          </a:xfrm>
          <a:prstGeom prst="rect">
            <a:avLst/>
          </a:prstGeom>
          <a:noFill/>
        </p:spPr>
      </p:pic>
      <p:pic>
        <p:nvPicPr>
          <p:cNvPr id="118800" name="Picture 16" descr="M3_229"/>
          <p:cNvPicPr>
            <a:picLocks noChangeAspect="1" noChangeArrowheads="1"/>
          </p:cNvPicPr>
          <p:nvPr/>
        </p:nvPicPr>
        <p:blipFill>
          <a:blip r:embed="rId6"/>
          <a:srcRect l="23399" t="37097" r="49025" b="38141"/>
          <a:stretch>
            <a:fillRect/>
          </a:stretch>
        </p:blipFill>
        <p:spPr bwMode="auto">
          <a:xfrm>
            <a:off x="2627313" y="3111500"/>
            <a:ext cx="1908175" cy="828675"/>
          </a:xfrm>
          <a:prstGeom prst="rect">
            <a:avLst/>
          </a:prstGeom>
          <a:noFill/>
        </p:spPr>
      </p:pic>
      <p:cxnSp>
        <p:nvCxnSpPr>
          <p:cNvPr id="118801" name="AutoShape 17"/>
          <p:cNvCxnSpPr>
            <a:cxnSpLocks noChangeShapeType="1"/>
          </p:cNvCxnSpPr>
          <p:nvPr/>
        </p:nvCxnSpPr>
        <p:spPr bwMode="auto">
          <a:xfrm flipV="1">
            <a:off x="2627313" y="3992563"/>
            <a:ext cx="865187" cy="398462"/>
          </a:xfrm>
          <a:prstGeom prst="bentConnector3">
            <a:avLst>
              <a:gd name="adj1" fmla="val 100366"/>
            </a:avLst>
          </a:prstGeom>
          <a:noFill/>
          <a:ln w="25400">
            <a:solidFill>
              <a:schemeClr val="tx1"/>
            </a:solidFill>
            <a:miter lim="800000"/>
            <a:headEnd/>
            <a:tailEnd type="triangle" w="med" len="med"/>
          </a:ln>
          <a:effectLst/>
        </p:spPr>
      </p:cxnSp>
      <p:sp>
        <p:nvSpPr>
          <p:cNvPr id="118802" name="Line 18"/>
          <p:cNvSpPr>
            <a:spLocks noChangeShapeType="1"/>
          </p:cNvSpPr>
          <p:nvPr/>
        </p:nvSpPr>
        <p:spPr bwMode="auto">
          <a:xfrm flipV="1">
            <a:off x="4211638" y="3687763"/>
            <a:ext cx="0" cy="900112"/>
          </a:xfrm>
          <a:prstGeom prst="line">
            <a:avLst/>
          </a:prstGeom>
          <a:noFill/>
          <a:ln w="25400">
            <a:solidFill>
              <a:schemeClr val="tx1"/>
            </a:solidFill>
            <a:round/>
            <a:headEnd/>
            <a:tailEnd type="triangle" w="med" len="med"/>
          </a:ln>
          <a:effectLst/>
        </p:spPr>
        <p:txBody>
          <a:bodyPr>
            <a:prstTxWarp prst="textNoShape">
              <a:avLst/>
            </a:prstTxWarp>
          </a:bodyPr>
          <a:lstStyle/>
          <a:p>
            <a:endParaRPr lang="en-US"/>
          </a:p>
        </p:txBody>
      </p:sp>
      <p:sp>
        <p:nvSpPr>
          <p:cNvPr id="118803" name="Text Box 19"/>
          <p:cNvSpPr txBox="1">
            <a:spLocks noChangeArrowheads="1"/>
          </p:cNvSpPr>
          <p:nvPr/>
        </p:nvSpPr>
        <p:spPr bwMode="auto">
          <a:xfrm>
            <a:off x="533400" y="5907088"/>
            <a:ext cx="6126163" cy="400110"/>
          </a:xfrm>
          <a:prstGeom prst="rect">
            <a:avLst/>
          </a:prstGeom>
          <a:noFill/>
          <a:ln w="9525">
            <a:noFill/>
            <a:miter lim="800000"/>
            <a:headEnd/>
            <a:tailEnd/>
          </a:ln>
          <a:effectLst/>
        </p:spPr>
        <p:txBody>
          <a:bodyPr>
            <a:prstTxWarp prst="textNoShape">
              <a:avLst/>
            </a:prstTxWarp>
            <a:spAutoFit/>
          </a:bodyPr>
          <a:lstStyle/>
          <a:p>
            <a:pPr marL="342900" algn="l"/>
            <a:r>
              <a:rPr lang="en-US" sz="2000" b="1" u="sng" dirty="0">
                <a:solidFill>
                  <a:srgbClr val="0000FF"/>
                </a:solidFill>
              </a:rPr>
              <a:t>Step </a:t>
            </a:r>
            <a:r>
              <a:rPr lang="en-US" sz="2000" b="1" u="sng" dirty="0" smtClean="0">
                <a:solidFill>
                  <a:srgbClr val="0000FF"/>
                </a:solidFill>
              </a:rPr>
              <a:t>2 </a:t>
            </a:r>
            <a:r>
              <a:rPr lang="en-US" sz="2000" b="1" dirty="0" smtClean="0">
                <a:solidFill>
                  <a:srgbClr val="0000FF"/>
                </a:solidFill>
              </a:rPr>
              <a:t>     </a:t>
            </a:r>
            <a:r>
              <a:rPr lang="en-US" sz="2000" b="0" dirty="0" smtClean="0">
                <a:solidFill>
                  <a:srgbClr val="000000"/>
                </a:solidFill>
              </a:rPr>
              <a:t>Graph </a:t>
            </a:r>
            <a:r>
              <a:rPr lang="en-US" sz="2000" b="0" dirty="0">
                <a:solidFill>
                  <a:srgbClr val="000000"/>
                </a:solidFill>
              </a:rPr>
              <a:t>the </a:t>
            </a:r>
            <a:r>
              <a:rPr lang="en-US" sz="2000" b="0" i="1" dirty="0" err="1">
                <a:solidFill>
                  <a:srgbClr val="000000"/>
                </a:solidFill>
              </a:rPr>
              <a:t>y</a:t>
            </a:r>
            <a:r>
              <a:rPr lang="en-US" sz="2000" b="0" dirty="0">
                <a:solidFill>
                  <a:srgbClr val="000000"/>
                </a:solidFill>
              </a:rPr>
              <a:t>-intercept (0, 2).</a:t>
            </a:r>
          </a:p>
        </p:txBody>
      </p:sp>
      <p:pic>
        <p:nvPicPr>
          <p:cNvPr id="118808" name="Picture 24" descr="11-12c"/>
          <p:cNvPicPr>
            <a:picLocks noChangeAspect="1" noChangeArrowheads="1"/>
          </p:cNvPicPr>
          <p:nvPr/>
        </p:nvPicPr>
        <p:blipFill>
          <a:blip r:embed="rId7"/>
          <a:srcRect/>
          <a:stretch>
            <a:fillRect/>
          </a:stretch>
        </p:blipFill>
        <p:spPr bwMode="auto">
          <a:xfrm>
            <a:off x="6221413" y="2673350"/>
            <a:ext cx="2484437" cy="2452688"/>
          </a:xfrm>
          <a:prstGeom prst="rect">
            <a:avLst/>
          </a:prstGeom>
          <a:noFill/>
        </p:spPr>
      </p:pic>
      <p:pic>
        <p:nvPicPr>
          <p:cNvPr id="118806" name="Picture 22" descr="11-12"/>
          <p:cNvPicPr>
            <a:picLocks noChangeAspect="1" noChangeArrowheads="1"/>
          </p:cNvPicPr>
          <p:nvPr/>
        </p:nvPicPr>
        <p:blipFill>
          <a:blip r:embed="rId8"/>
          <a:srcRect/>
          <a:stretch>
            <a:fillRect/>
          </a:stretch>
        </p:blipFill>
        <p:spPr bwMode="auto">
          <a:xfrm>
            <a:off x="6221413" y="2667000"/>
            <a:ext cx="2484437" cy="2452688"/>
          </a:xfrm>
          <a:prstGeom prst="rect">
            <a:avLst/>
          </a:prstGeom>
          <a:noFill/>
        </p:spPr>
      </p:pic>
      <p:grpSp>
        <p:nvGrpSpPr>
          <p:cNvPr id="2" name="Group 26"/>
          <p:cNvGrpSpPr>
            <a:grpSpLocks/>
          </p:cNvGrpSpPr>
          <p:nvPr/>
        </p:nvGrpSpPr>
        <p:grpSpPr bwMode="auto">
          <a:xfrm>
            <a:off x="533400" y="1328738"/>
            <a:ext cx="8305800" cy="773112"/>
            <a:chOff x="336" y="837"/>
            <a:chExt cx="5232" cy="487"/>
          </a:xfrm>
        </p:grpSpPr>
        <p:pic>
          <p:nvPicPr>
            <p:cNvPr id="118797" name="Picture 13" descr="M3_229"/>
            <p:cNvPicPr>
              <a:picLocks noChangeAspect="1" noChangeArrowheads="1"/>
            </p:cNvPicPr>
            <p:nvPr/>
          </p:nvPicPr>
          <p:blipFill>
            <a:blip r:embed="rId6"/>
            <a:srcRect l="13765" r="65291" b="76898"/>
            <a:stretch>
              <a:fillRect/>
            </a:stretch>
          </p:blipFill>
          <p:spPr bwMode="auto">
            <a:xfrm>
              <a:off x="1226" y="837"/>
              <a:ext cx="913" cy="487"/>
            </a:xfrm>
            <a:prstGeom prst="rect">
              <a:avLst/>
            </a:prstGeom>
            <a:noFill/>
          </p:spPr>
        </p:pic>
        <p:sp>
          <p:nvSpPr>
            <p:cNvPr id="118809" name="TPQuestion"/>
            <p:cNvSpPr>
              <a:spLocks noChangeArrowheads="1"/>
            </p:cNvSpPr>
            <p:nvPr/>
          </p:nvSpPr>
          <p:spPr bwMode="auto">
            <a:xfrm>
              <a:off x="336" y="948"/>
              <a:ext cx="5232" cy="252"/>
            </a:xfrm>
            <a:prstGeom prst="rect">
              <a:avLst/>
            </a:prstGeom>
            <a:noFill/>
            <a:ln w="9525">
              <a:noFill/>
              <a:miter lim="800000"/>
              <a:headEnd/>
              <a:tailEnd/>
            </a:ln>
            <a:effectLst/>
          </p:spPr>
          <p:txBody>
            <a:bodyPr>
              <a:prstTxWarp prst="textNoShape">
                <a:avLst/>
              </a:prstTxWarp>
              <a:spAutoFit/>
            </a:bodyPr>
            <a:lstStyle/>
            <a:p>
              <a:pPr marL="342900" algn="l">
                <a:spcBef>
                  <a:spcPct val="0"/>
                </a:spcBef>
                <a:spcAft>
                  <a:spcPct val="0"/>
                </a:spcAft>
              </a:pPr>
              <a:r>
                <a:rPr lang="en-US" sz="2000" b="1" dirty="0" smtClean="0">
                  <a:solidFill>
                    <a:srgbClr val="0000FF"/>
                  </a:solidFill>
                </a:rPr>
                <a:t>Graph                                      using </a:t>
              </a:r>
              <a:r>
                <a:rPr lang="en-US" sz="2000" b="1" dirty="0">
                  <a:solidFill>
                    <a:srgbClr val="0000FF"/>
                  </a:solidFill>
                </a:rPr>
                <a:t>the slope and </a:t>
              </a:r>
              <a:r>
                <a:rPr lang="en-US" sz="2000" b="1" i="1" dirty="0" err="1">
                  <a:solidFill>
                    <a:srgbClr val="0000FF"/>
                  </a:solidFill>
                </a:rPr>
                <a:t>y</a:t>
              </a:r>
              <a:r>
                <a:rPr lang="en-US" sz="2000" b="1" dirty="0">
                  <a:solidFill>
                    <a:srgbClr val="0000FF"/>
                  </a:solidFill>
                </a:rPr>
                <a:t>-intercept.</a:t>
              </a:r>
            </a:p>
          </p:txBody>
        </p:sp>
      </p:grpSp>
      <p:pic>
        <p:nvPicPr>
          <p:cNvPr id="118811" name="Picture 27" descr="LH_9-5"/>
          <p:cNvPicPr>
            <a:picLocks noChangeAspect="1" noChangeArrowheads="1"/>
          </p:cNvPicPr>
          <p:nvPr/>
        </p:nvPicPr>
        <p:blipFill>
          <a:blip r:embed="rId9"/>
          <a:srcRect/>
          <a:stretch>
            <a:fillRect/>
          </a:stretch>
        </p:blipFill>
        <p:spPr bwMode="hidden">
          <a:xfrm>
            <a:off x="0" y="0"/>
            <a:ext cx="9144000" cy="731838"/>
          </a:xfrm>
          <a:prstGeom prst="rect">
            <a:avLst/>
          </a:prstGeom>
          <a:noFill/>
        </p:spPr>
      </p:pic>
      <p:sp>
        <p:nvSpPr>
          <p:cNvPr id="21" name="Action Button: Forward or Next 20">
            <a:hlinkClick r:id="" action="ppaction://hlinkshowjump?jump=nextslide" highlightClick="1"/>
          </p:cNvPr>
          <p:cNvSpPr/>
          <p:nvPr/>
        </p:nvSpPr>
        <p:spPr>
          <a:xfrm>
            <a:off x="8582025" y="6400800"/>
            <a:ext cx="561975" cy="4572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Action Button: Back or Previous 21">
            <a:hlinkClick r:id="" action="ppaction://hlinkshowjump?jump=previousslide" highlightClick="1"/>
          </p:cNvPr>
          <p:cNvSpPr/>
          <p:nvPr/>
        </p:nvSpPr>
        <p:spPr>
          <a:xfrm>
            <a:off x="8016217" y="6400800"/>
            <a:ext cx="561975" cy="4572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787"/>
                                        </p:tgtEl>
                                        <p:attrNameLst>
                                          <p:attrName>style.visibility</p:attrName>
                                        </p:attrNameLst>
                                      </p:cBhvr>
                                      <p:to>
                                        <p:strVal val="visible"/>
                                      </p:to>
                                    </p:set>
                                    <p:animEffect transition="in" filter="wipe(left)">
                                      <p:cBhvr>
                                        <p:cTn id="7" dur="500"/>
                                        <p:tgtEl>
                                          <p:spTgt spid="11878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8788"/>
                                        </p:tgtEl>
                                        <p:attrNameLst>
                                          <p:attrName>style.visibility</p:attrName>
                                        </p:attrNameLst>
                                      </p:cBhvr>
                                      <p:to>
                                        <p:strVal val="visible"/>
                                      </p:to>
                                    </p:set>
                                    <p:animEffect transition="in" filter="wipe(left)">
                                      <p:cBhvr>
                                        <p:cTn id="11" dur="500"/>
                                        <p:tgtEl>
                                          <p:spTgt spid="118788"/>
                                        </p:tgtEl>
                                      </p:cBhvr>
                                    </p:animEffect>
                                  </p:childTnLst>
                                </p:cTn>
                              </p:par>
                            </p:childTnLst>
                          </p:cTn>
                        </p:par>
                        <p:par>
                          <p:cTn id="12" fill="hold">
                            <p:stCondLst>
                              <p:cond delay="1000"/>
                            </p:stCondLst>
                            <p:childTnLst>
                              <p:par>
                                <p:cTn id="13" presetID="4" presetClass="entr" presetSubtype="32" fill="hold" nodeType="afterEffect">
                                  <p:stCondLst>
                                    <p:cond delay="0"/>
                                  </p:stCondLst>
                                  <p:childTnLst>
                                    <p:set>
                                      <p:cBhvr>
                                        <p:cTn id="14" dur="1" fill="hold">
                                          <p:stCondLst>
                                            <p:cond delay="0"/>
                                          </p:stCondLst>
                                        </p:cTn>
                                        <p:tgtEl>
                                          <p:spTgt spid="118792"/>
                                        </p:tgtEl>
                                        <p:attrNameLst>
                                          <p:attrName>style.visibility</p:attrName>
                                        </p:attrNameLst>
                                      </p:cBhvr>
                                      <p:to>
                                        <p:strVal val="visible"/>
                                      </p:to>
                                    </p:set>
                                    <p:animEffect transition="in" filter="box(out)">
                                      <p:cBhvr>
                                        <p:cTn id="15" dur="500"/>
                                        <p:tgtEl>
                                          <p:spTgt spid="118792"/>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118808"/>
                                        </p:tgtEl>
                                        <p:attrNameLst>
                                          <p:attrName>style.visibility</p:attrName>
                                        </p:attrNameLst>
                                      </p:cBhvr>
                                      <p:to>
                                        <p:strVal val="visible"/>
                                      </p:to>
                                    </p:set>
                                    <p:animEffect transition="in" filter="wipe(up)">
                                      <p:cBhvr>
                                        <p:cTn id="23" dur="500"/>
                                        <p:tgtEl>
                                          <p:spTgt spid="11880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18790">
                                            <p:txEl>
                                              <p:pRg st="0" end="0"/>
                                            </p:txEl>
                                          </p:spTgt>
                                        </p:tgtEl>
                                        <p:attrNameLst>
                                          <p:attrName>style.visibility</p:attrName>
                                        </p:attrNameLst>
                                      </p:cBhvr>
                                      <p:to>
                                        <p:strVal val="visible"/>
                                      </p:to>
                                    </p:set>
                                    <p:animEffect transition="in" filter="wipe(left)">
                                      <p:cBhvr>
                                        <p:cTn id="28" dur="500"/>
                                        <p:tgtEl>
                                          <p:spTgt spid="118790">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18800"/>
                                        </p:tgtEl>
                                        <p:attrNameLst>
                                          <p:attrName>style.visibility</p:attrName>
                                        </p:attrNameLst>
                                      </p:cBhvr>
                                      <p:to>
                                        <p:strVal val="visible"/>
                                      </p:to>
                                    </p:set>
                                    <p:animEffect transition="in" filter="wipe(left)">
                                      <p:cBhvr>
                                        <p:cTn id="33" dur="500"/>
                                        <p:tgtEl>
                                          <p:spTgt spid="11880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18799"/>
                                        </p:tgtEl>
                                        <p:attrNameLst>
                                          <p:attrName>style.visibility</p:attrName>
                                        </p:attrNameLst>
                                      </p:cBhvr>
                                      <p:to>
                                        <p:strVal val="visible"/>
                                      </p:to>
                                    </p:set>
                                    <p:animEffect transition="in" filter="wipe(left)">
                                      <p:cBhvr>
                                        <p:cTn id="38" dur="500"/>
                                        <p:tgtEl>
                                          <p:spTgt spid="118799"/>
                                        </p:tgtEl>
                                      </p:cBhvr>
                                    </p:animEffect>
                                  </p:childTnLst>
                                </p:cTn>
                              </p:par>
                            </p:childTnLst>
                          </p:cTn>
                        </p:par>
                        <p:par>
                          <p:cTn id="39" fill="hold">
                            <p:stCondLst>
                              <p:cond delay="500"/>
                            </p:stCondLst>
                            <p:childTnLst>
                              <p:par>
                                <p:cTn id="40" presetID="22" presetClass="entr" presetSubtype="8" fill="hold" nodeType="afterEffect">
                                  <p:stCondLst>
                                    <p:cond delay="0"/>
                                  </p:stCondLst>
                                  <p:childTnLst>
                                    <p:set>
                                      <p:cBhvr>
                                        <p:cTn id="41" dur="1" fill="hold">
                                          <p:stCondLst>
                                            <p:cond delay="0"/>
                                          </p:stCondLst>
                                        </p:cTn>
                                        <p:tgtEl>
                                          <p:spTgt spid="118801"/>
                                        </p:tgtEl>
                                        <p:attrNameLst>
                                          <p:attrName>style.visibility</p:attrName>
                                        </p:attrNameLst>
                                      </p:cBhvr>
                                      <p:to>
                                        <p:strVal val="visible"/>
                                      </p:to>
                                    </p:set>
                                    <p:animEffect transition="in" filter="wipe(left)">
                                      <p:cBhvr>
                                        <p:cTn id="42" dur="500"/>
                                        <p:tgtEl>
                                          <p:spTgt spid="11880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18796"/>
                                        </p:tgtEl>
                                        <p:attrNameLst>
                                          <p:attrName>style.visibility</p:attrName>
                                        </p:attrNameLst>
                                      </p:cBhvr>
                                      <p:to>
                                        <p:strVal val="visible"/>
                                      </p:to>
                                    </p:set>
                                    <p:animEffect transition="in" filter="wipe(left)">
                                      <p:cBhvr>
                                        <p:cTn id="47" dur="500"/>
                                        <p:tgtEl>
                                          <p:spTgt spid="118796"/>
                                        </p:tgtEl>
                                      </p:cBhvr>
                                    </p:animEffect>
                                  </p:childTnLst>
                                </p:cTn>
                              </p:par>
                            </p:childTnLst>
                          </p:cTn>
                        </p:par>
                        <p:par>
                          <p:cTn id="48" fill="hold">
                            <p:stCondLst>
                              <p:cond delay="500"/>
                            </p:stCondLst>
                            <p:childTnLst>
                              <p:par>
                                <p:cTn id="49" presetID="22" presetClass="entr" presetSubtype="4" fill="hold" grpId="0" nodeType="afterEffect">
                                  <p:stCondLst>
                                    <p:cond delay="0"/>
                                  </p:stCondLst>
                                  <p:childTnLst>
                                    <p:set>
                                      <p:cBhvr>
                                        <p:cTn id="50" dur="1" fill="hold">
                                          <p:stCondLst>
                                            <p:cond delay="0"/>
                                          </p:stCondLst>
                                        </p:cTn>
                                        <p:tgtEl>
                                          <p:spTgt spid="118802"/>
                                        </p:tgtEl>
                                        <p:attrNameLst>
                                          <p:attrName>style.visibility</p:attrName>
                                        </p:attrNameLst>
                                      </p:cBhvr>
                                      <p:to>
                                        <p:strVal val="visible"/>
                                      </p:to>
                                    </p:set>
                                    <p:animEffect transition="in" filter="wipe(down)">
                                      <p:cBhvr>
                                        <p:cTn id="51" dur="500"/>
                                        <p:tgtEl>
                                          <p:spTgt spid="118802"/>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18803">
                                            <p:txEl>
                                              <p:pRg st="0" end="0"/>
                                            </p:txEl>
                                          </p:spTgt>
                                        </p:tgtEl>
                                        <p:attrNameLst>
                                          <p:attrName>style.visibility</p:attrName>
                                        </p:attrNameLst>
                                      </p:cBhvr>
                                      <p:to>
                                        <p:strVal val="visible"/>
                                      </p:to>
                                    </p:set>
                                    <p:animEffect transition="in" filter="wipe(left)">
                                      <p:cBhvr>
                                        <p:cTn id="56" dur="500"/>
                                        <p:tgtEl>
                                          <p:spTgt spid="118803">
                                            <p:txEl>
                                              <p:pRg st="0" end="0"/>
                                            </p:txEl>
                                          </p:spTgt>
                                        </p:tgtEl>
                                      </p:cBhvr>
                                    </p:animEffect>
                                  </p:childTnLst>
                                </p:cTn>
                              </p:par>
                            </p:childTnLst>
                          </p:cTn>
                        </p:par>
                        <p:par>
                          <p:cTn id="57" fill="hold">
                            <p:stCondLst>
                              <p:cond delay="500"/>
                            </p:stCondLst>
                            <p:childTnLst>
                              <p:par>
                                <p:cTn id="58" presetID="22" presetClass="entr" presetSubtype="8" fill="hold" nodeType="afterEffect">
                                  <p:stCondLst>
                                    <p:cond delay="0"/>
                                  </p:stCondLst>
                                  <p:childTnLst>
                                    <p:set>
                                      <p:cBhvr>
                                        <p:cTn id="59" dur="1" fill="hold">
                                          <p:stCondLst>
                                            <p:cond delay="0"/>
                                          </p:stCondLst>
                                        </p:cTn>
                                        <p:tgtEl>
                                          <p:spTgt spid="118806"/>
                                        </p:tgtEl>
                                        <p:attrNameLst>
                                          <p:attrName>style.visibility</p:attrName>
                                        </p:attrNameLst>
                                      </p:cBhvr>
                                      <p:to>
                                        <p:strVal val="visible"/>
                                      </p:to>
                                    </p:set>
                                    <p:animEffect transition="in" filter="wipe(left)">
                                      <p:cBhvr>
                                        <p:cTn id="60" dur="500"/>
                                        <p:tgtEl>
                                          <p:spTgt spid="1188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8" grpId="0" autoUpdateAnimBg="0"/>
      <p:bldP spid="118790" grpId="0" build="p" autoUpdateAnimBg="0"/>
      <p:bldP spid="118802" grpId="0" animBg="1"/>
      <p:bldP spid="118803" grpId="0" build="p" autoUpdateAnimBg="0"/>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9811" name="Picture 3" descr="EXAMPLEhead"/>
          <p:cNvPicPr>
            <a:picLocks noChangeAspect="1" noChangeArrowheads="1"/>
          </p:cNvPicPr>
          <p:nvPr/>
        </p:nvPicPr>
        <p:blipFill>
          <a:blip r:embed="rId4"/>
          <a:srcRect/>
          <a:stretch>
            <a:fillRect/>
          </a:stretch>
        </p:blipFill>
        <p:spPr bwMode="auto">
          <a:xfrm>
            <a:off x="412750" y="701675"/>
            <a:ext cx="2133600" cy="549275"/>
          </a:xfrm>
          <a:prstGeom prst="rect">
            <a:avLst/>
          </a:prstGeom>
          <a:noFill/>
        </p:spPr>
      </p:pic>
      <p:sp>
        <p:nvSpPr>
          <p:cNvPr id="119812" name="Text Box 4"/>
          <p:cNvSpPr txBox="1">
            <a:spLocks noChangeArrowheads="1"/>
          </p:cNvSpPr>
          <p:nvPr/>
        </p:nvSpPr>
        <p:spPr bwMode="auto">
          <a:xfrm>
            <a:off x="2506663" y="714375"/>
            <a:ext cx="6199187" cy="493713"/>
          </a:xfrm>
          <a:prstGeom prst="rect">
            <a:avLst/>
          </a:prstGeom>
          <a:noFill/>
          <a:ln w="9525">
            <a:noFill/>
            <a:miter lim="800000"/>
            <a:headEnd/>
            <a:tailEnd/>
          </a:ln>
          <a:effectLst/>
        </p:spPr>
        <p:txBody>
          <a:bodyPr anchor="ctr">
            <a:prstTxWarp prst="textNoShape">
              <a:avLst/>
            </a:prstTxWarp>
            <a:spAutoFit/>
          </a:bodyPr>
          <a:lstStyle/>
          <a:p>
            <a:pPr algn="l"/>
            <a:r>
              <a:rPr lang="en-US" dirty="0"/>
              <a:t>Graph Using Slope-Intercept Form</a:t>
            </a:r>
          </a:p>
        </p:txBody>
      </p:sp>
      <p:sp>
        <p:nvSpPr>
          <p:cNvPr id="119813" name="Rectangle 5"/>
          <p:cNvSpPr>
            <a:spLocks noChangeArrowheads="1"/>
          </p:cNvSpPr>
          <p:nvPr/>
        </p:nvSpPr>
        <p:spPr bwMode="auto">
          <a:xfrm>
            <a:off x="876300" y="1503363"/>
            <a:ext cx="7943850" cy="461665"/>
          </a:xfrm>
          <a:prstGeom prst="rect">
            <a:avLst/>
          </a:prstGeom>
          <a:noFill/>
          <a:ln w="9525">
            <a:noFill/>
            <a:miter lim="800000"/>
            <a:headEnd/>
            <a:tailEnd/>
          </a:ln>
          <a:effectLst/>
        </p:spPr>
        <p:txBody>
          <a:bodyPr>
            <a:prstTxWarp prst="textNoShape">
              <a:avLst/>
            </a:prstTxWarp>
            <a:spAutoFit/>
          </a:bodyPr>
          <a:lstStyle/>
          <a:p>
            <a:pPr marL="1085850" indent="-1085850" algn="l"/>
            <a:r>
              <a:rPr lang="en-US" sz="2400" b="1" u="sng" dirty="0">
                <a:solidFill>
                  <a:srgbClr val="0000FF"/>
                </a:solidFill>
              </a:rPr>
              <a:t>Step 3 </a:t>
            </a:r>
            <a:r>
              <a:rPr lang="en-US" sz="2400" b="0" dirty="0">
                <a:solidFill>
                  <a:srgbClr val="000000"/>
                </a:solidFill>
              </a:rPr>
              <a:t>	Use the slope to locate a second point on the line.</a:t>
            </a:r>
          </a:p>
        </p:txBody>
      </p:sp>
      <p:sp>
        <p:nvSpPr>
          <p:cNvPr id="119814" name="Text Box 6"/>
          <p:cNvSpPr txBox="1">
            <a:spLocks noChangeArrowheads="1"/>
          </p:cNvSpPr>
          <p:nvPr/>
        </p:nvSpPr>
        <p:spPr bwMode="auto">
          <a:xfrm>
            <a:off x="876300" y="4921250"/>
            <a:ext cx="4398963" cy="793750"/>
          </a:xfrm>
          <a:prstGeom prst="rect">
            <a:avLst/>
          </a:prstGeom>
          <a:noFill/>
          <a:ln w="9525">
            <a:noFill/>
            <a:miter lim="800000"/>
            <a:headEnd/>
            <a:tailEnd/>
          </a:ln>
          <a:effectLst/>
        </p:spPr>
        <p:txBody>
          <a:bodyPr>
            <a:prstTxWarp prst="textNoShape">
              <a:avLst/>
            </a:prstTxWarp>
            <a:spAutoFit/>
          </a:bodyPr>
          <a:lstStyle/>
          <a:p>
            <a:pPr marL="1085850" indent="-1085850" algn="l">
              <a:spcBef>
                <a:spcPct val="50000"/>
              </a:spcBef>
              <a:buClr>
                <a:srgbClr val="FFFFFF"/>
              </a:buClr>
            </a:pPr>
            <a:r>
              <a:rPr lang="en-US" sz="2300" b="1" u="sng" dirty="0">
                <a:solidFill>
                  <a:srgbClr val="00539D"/>
                </a:solidFill>
              </a:rPr>
              <a:t>Step 4</a:t>
            </a:r>
            <a:r>
              <a:rPr lang="en-US" sz="2300" b="1" u="sng" dirty="0">
                <a:solidFill>
                  <a:srgbClr val="66CCFF"/>
                </a:solidFill>
              </a:rPr>
              <a:t>  </a:t>
            </a:r>
            <a:r>
              <a:rPr lang="en-US" sz="2300" dirty="0">
                <a:solidFill>
                  <a:srgbClr val="66CCFF"/>
                </a:solidFill>
              </a:rPr>
              <a:t>	</a:t>
            </a:r>
            <a:r>
              <a:rPr lang="en-US" sz="2300" b="0" dirty="0">
                <a:solidFill>
                  <a:schemeClr val="tx1"/>
                </a:solidFill>
              </a:rPr>
              <a:t>Draw a line through the two points.</a:t>
            </a:r>
          </a:p>
        </p:txBody>
      </p:sp>
      <p:pic>
        <p:nvPicPr>
          <p:cNvPr id="119816" name="Picture 8" descr="Example3"/>
          <p:cNvPicPr>
            <a:picLocks noChangeAspect="1" noChangeArrowheads="1"/>
          </p:cNvPicPr>
          <p:nvPr/>
        </p:nvPicPr>
        <p:blipFill>
          <a:blip r:embed="rId5"/>
          <a:srcRect/>
          <a:stretch>
            <a:fillRect/>
          </a:stretch>
        </p:blipFill>
        <p:spPr bwMode="auto">
          <a:xfrm>
            <a:off x="420688" y="1495425"/>
            <a:ext cx="457200" cy="457200"/>
          </a:xfrm>
          <a:prstGeom prst="rect">
            <a:avLst/>
          </a:prstGeom>
          <a:noFill/>
        </p:spPr>
      </p:pic>
      <p:sp>
        <p:nvSpPr>
          <p:cNvPr id="119822" name="Text Box 14"/>
          <p:cNvSpPr txBox="1">
            <a:spLocks noChangeArrowheads="1"/>
          </p:cNvSpPr>
          <p:nvPr/>
        </p:nvSpPr>
        <p:spPr bwMode="auto">
          <a:xfrm>
            <a:off x="1979613" y="3576637"/>
            <a:ext cx="3384551" cy="461963"/>
          </a:xfrm>
          <a:prstGeom prst="rect">
            <a:avLst/>
          </a:prstGeom>
          <a:noFill/>
          <a:ln w="9525">
            <a:noFill/>
            <a:miter lim="800000"/>
            <a:headEnd/>
            <a:tailEnd/>
          </a:ln>
          <a:effectLst/>
        </p:spPr>
        <p:txBody>
          <a:bodyPr>
            <a:prstTxWarp prst="textNoShape">
              <a:avLst/>
            </a:prstTxWarp>
            <a:spAutoFit/>
          </a:bodyPr>
          <a:lstStyle/>
          <a:p>
            <a:pPr algn="l">
              <a:lnSpc>
                <a:spcPct val="100000"/>
              </a:lnSpc>
              <a:spcBef>
                <a:spcPct val="50000"/>
              </a:spcBef>
              <a:spcAft>
                <a:spcPct val="0"/>
              </a:spcAft>
            </a:pPr>
            <a:r>
              <a:rPr lang="en-US" sz="2400" b="0" dirty="0">
                <a:solidFill>
                  <a:schemeClr val="tx1"/>
                </a:solidFill>
              </a:rPr>
              <a:t>change in </a:t>
            </a:r>
            <a:r>
              <a:rPr lang="en-US" sz="2400" b="0" i="1" dirty="0" err="1">
                <a:solidFill>
                  <a:schemeClr val="tx1"/>
                </a:solidFill>
              </a:rPr>
              <a:t>x</a:t>
            </a:r>
            <a:r>
              <a:rPr lang="en-US" sz="2400" b="0" dirty="0">
                <a:solidFill>
                  <a:schemeClr val="tx1"/>
                </a:solidFill>
              </a:rPr>
              <a:t>: right 3 units</a:t>
            </a:r>
          </a:p>
        </p:txBody>
      </p:sp>
      <p:pic>
        <p:nvPicPr>
          <p:cNvPr id="119835" name="Picture 27" descr="LH_9-5"/>
          <p:cNvPicPr>
            <a:picLocks noChangeAspect="1" noChangeArrowheads="1"/>
          </p:cNvPicPr>
          <p:nvPr/>
        </p:nvPicPr>
        <p:blipFill>
          <a:blip r:embed="rId6"/>
          <a:srcRect/>
          <a:stretch>
            <a:fillRect/>
          </a:stretch>
        </p:blipFill>
        <p:spPr bwMode="hidden">
          <a:xfrm>
            <a:off x="0" y="0"/>
            <a:ext cx="9144000" cy="731838"/>
          </a:xfrm>
          <a:prstGeom prst="rect">
            <a:avLst/>
          </a:prstGeom>
          <a:noFill/>
        </p:spPr>
      </p:pic>
      <p:sp>
        <p:nvSpPr>
          <p:cNvPr id="17" name="Action Button: Forward or Next 16">
            <a:hlinkClick r:id="" action="ppaction://hlinkshowjump?jump=nextslide" highlightClick="1"/>
          </p:cNvPr>
          <p:cNvSpPr/>
          <p:nvPr/>
        </p:nvSpPr>
        <p:spPr>
          <a:xfrm>
            <a:off x="8582025" y="6400800"/>
            <a:ext cx="561975" cy="4572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Action Button: Back or Previous 17">
            <a:hlinkClick r:id="" action="ppaction://hlinkshowjump?jump=previousslide" highlightClick="1"/>
          </p:cNvPr>
          <p:cNvSpPr/>
          <p:nvPr/>
        </p:nvSpPr>
        <p:spPr>
          <a:xfrm>
            <a:off x="8016217" y="6400800"/>
            <a:ext cx="561975" cy="4572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412749" y="3310925"/>
            <a:ext cx="1566863" cy="584776"/>
          </a:xfrm>
          <a:prstGeom prst="rect">
            <a:avLst/>
          </a:prstGeom>
          <a:noFill/>
        </p:spPr>
        <p:txBody>
          <a:bodyPr wrap="square" rtlCol="0">
            <a:spAutoFit/>
          </a:bodyPr>
          <a:lstStyle/>
          <a:p>
            <a:r>
              <a:rPr lang="en-US" sz="2400" dirty="0" smtClean="0"/>
              <a:t>slope = </a:t>
            </a:r>
            <a:r>
              <a:rPr lang="en-US" sz="3200" dirty="0" smtClean="0"/>
              <a:t>⅔</a:t>
            </a:r>
            <a:endParaRPr lang="en-US" sz="2400" dirty="0"/>
          </a:p>
        </p:txBody>
      </p:sp>
      <p:pic>
        <p:nvPicPr>
          <p:cNvPr id="19" name="Picture 13" descr="M3_229"/>
          <p:cNvPicPr>
            <a:picLocks noChangeAspect="1" noChangeArrowheads="1"/>
          </p:cNvPicPr>
          <p:nvPr/>
        </p:nvPicPr>
        <p:blipFill>
          <a:blip r:embed="rId7"/>
          <a:srcRect l="13765" r="65291" b="76898"/>
          <a:stretch>
            <a:fillRect/>
          </a:stretch>
        </p:blipFill>
        <p:spPr bwMode="auto">
          <a:xfrm>
            <a:off x="6858000" y="522288"/>
            <a:ext cx="1449388" cy="773112"/>
          </a:xfrm>
          <a:prstGeom prst="rect">
            <a:avLst/>
          </a:prstGeom>
          <a:noFill/>
        </p:spPr>
      </p:pic>
      <p:pic>
        <p:nvPicPr>
          <p:cNvPr id="20" name="Picture 22" descr="11-12"/>
          <p:cNvPicPr>
            <a:picLocks noChangeAspect="1" noChangeArrowheads="1"/>
          </p:cNvPicPr>
          <p:nvPr/>
        </p:nvPicPr>
        <p:blipFill>
          <a:blip r:embed="rId8"/>
          <a:srcRect/>
          <a:stretch>
            <a:fillRect/>
          </a:stretch>
        </p:blipFill>
        <p:spPr bwMode="auto">
          <a:xfrm>
            <a:off x="5486401" y="2669356"/>
            <a:ext cx="3219449" cy="3178307"/>
          </a:xfrm>
          <a:prstGeom prst="rect">
            <a:avLst/>
          </a:prstGeom>
          <a:noFill/>
        </p:spPr>
      </p:pic>
      <p:cxnSp>
        <p:nvCxnSpPr>
          <p:cNvPr id="22" name="Straight Arrow Connector 21"/>
          <p:cNvCxnSpPr/>
          <p:nvPr/>
        </p:nvCxnSpPr>
        <p:spPr>
          <a:xfrm rot="16200000" flipV="1">
            <a:off x="5840074" y="4247535"/>
            <a:ext cx="562172" cy="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6121159" y="3966449"/>
            <a:ext cx="889241" cy="15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6" name="Text Box 13"/>
          <p:cNvSpPr txBox="1">
            <a:spLocks noChangeArrowheads="1"/>
          </p:cNvSpPr>
          <p:nvPr/>
        </p:nvSpPr>
        <p:spPr bwMode="auto">
          <a:xfrm>
            <a:off x="1979613" y="3144837"/>
            <a:ext cx="3506788" cy="461963"/>
          </a:xfrm>
          <a:prstGeom prst="rect">
            <a:avLst/>
          </a:prstGeom>
          <a:noFill/>
          <a:ln w="9525">
            <a:noFill/>
            <a:miter lim="800000"/>
            <a:headEnd/>
            <a:tailEnd/>
          </a:ln>
          <a:effectLst/>
        </p:spPr>
        <p:txBody>
          <a:bodyPr wrap="square">
            <a:prstTxWarp prst="textNoShape">
              <a:avLst/>
            </a:prstTxWarp>
            <a:spAutoFit/>
          </a:bodyPr>
          <a:lstStyle/>
          <a:p>
            <a:pPr algn="l">
              <a:lnSpc>
                <a:spcPct val="100000"/>
              </a:lnSpc>
              <a:spcBef>
                <a:spcPct val="50000"/>
              </a:spcBef>
              <a:spcAft>
                <a:spcPct val="0"/>
              </a:spcAft>
            </a:pPr>
            <a:r>
              <a:rPr lang="en-US" sz="2400" b="0" dirty="0">
                <a:solidFill>
                  <a:schemeClr val="tx1"/>
                </a:solidFill>
              </a:rPr>
              <a:t>change in </a:t>
            </a:r>
            <a:r>
              <a:rPr lang="en-US" sz="2400" b="0" i="1" dirty="0" err="1">
                <a:solidFill>
                  <a:schemeClr val="tx1"/>
                </a:solidFill>
              </a:rPr>
              <a:t>y</a:t>
            </a:r>
            <a:r>
              <a:rPr lang="en-US" sz="2400" b="0" dirty="0">
                <a:solidFill>
                  <a:schemeClr val="tx1"/>
                </a:solidFill>
              </a:rPr>
              <a:t>: up 2 units</a:t>
            </a:r>
          </a:p>
        </p:txBody>
      </p:sp>
      <p:sp>
        <p:nvSpPr>
          <p:cNvPr id="27" name="Oval 26"/>
          <p:cNvSpPr/>
          <p:nvPr/>
        </p:nvSpPr>
        <p:spPr>
          <a:xfrm>
            <a:off x="6999990" y="3923607"/>
            <a:ext cx="108591" cy="94171"/>
          </a:xfrm>
          <a:prstGeom prst="ellipse">
            <a:avLst/>
          </a:prstGeom>
          <a:solidFill>
            <a:srgbClr val="00009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9" name="Straight Arrow Connector 28"/>
          <p:cNvCxnSpPr/>
          <p:nvPr/>
        </p:nvCxnSpPr>
        <p:spPr>
          <a:xfrm rot="10800000" flipV="1">
            <a:off x="5638800" y="3181503"/>
            <a:ext cx="2668588" cy="1687448"/>
          </a:xfrm>
          <a:prstGeom prst="straightConnector1">
            <a:avLst/>
          </a:prstGeom>
          <a:ln w="38100">
            <a:solidFill>
              <a:schemeClr val="tx1"/>
            </a:solidFill>
            <a:headEnd type="stealth" w="lg" len="lg"/>
            <a:tailEnd type="stealth" w="lg" len="lg"/>
          </a:ln>
        </p:spPr>
        <p:style>
          <a:lnRef idx="2">
            <a:schemeClr val="accent1"/>
          </a:lnRef>
          <a:fillRef idx="0">
            <a:schemeClr val="accent1"/>
          </a:fillRef>
          <a:effectRef idx="1">
            <a:schemeClr val="accent1"/>
          </a:effectRef>
          <a:fontRef idx="minor">
            <a:schemeClr val="tx1"/>
          </a:fontRef>
        </p:style>
      </p:cxn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119813">
                                            <p:txEl>
                                              <p:pRg st="0" end="0"/>
                                            </p:txEl>
                                          </p:spTgt>
                                        </p:tgtEl>
                                        <p:attrNameLst>
                                          <p:attrName>style.visibility</p:attrName>
                                        </p:attrNameLst>
                                      </p:cBhvr>
                                      <p:to>
                                        <p:strVal val="visible"/>
                                      </p:to>
                                    </p:set>
                                    <p:animEffect transition="in" filter="wipe(left)">
                                      <p:cBhvr>
                                        <p:cTn id="10" dur="500"/>
                                        <p:tgtEl>
                                          <p:spTgt spid="119813">
                                            <p:txEl>
                                              <p:pRg st="0" end="0"/>
                                            </p:txEl>
                                          </p:spTgt>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left)">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left)">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down)">
                                      <p:cBhvr>
                                        <p:cTn id="31" dur="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19822"/>
                                        </p:tgtEl>
                                        <p:attrNameLst>
                                          <p:attrName>style.visibility</p:attrName>
                                        </p:attrNameLst>
                                      </p:cBhvr>
                                      <p:to>
                                        <p:strVal val="visible"/>
                                      </p:to>
                                    </p:set>
                                    <p:animEffect transition="in" filter="wipe(left)">
                                      <p:cBhvr>
                                        <p:cTn id="36" dur="500"/>
                                        <p:tgtEl>
                                          <p:spTgt spid="11982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wipe(left)">
                                      <p:cBhvr>
                                        <p:cTn id="41" dur="500"/>
                                        <p:tgtEl>
                                          <p:spTgt spid="25"/>
                                        </p:tgtEl>
                                      </p:cBhvr>
                                    </p:animEffect>
                                  </p:childTnLst>
                                </p:cTn>
                              </p:par>
                            </p:childTnLst>
                          </p:cTn>
                        </p:par>
                        <p:par>
                          <p:cTn id="42" fill="hold">
                            <p:stCondLst>
                              <p:cond delay="500"/>
                            </p:stCondLst>
                            <p:childTnLst>
                              <p:par>
                                <p:cTn id="43" presetID="53" presetClass="entr" presetSubtype="0"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19814">
                                            <p:txEl>
                                              <p:pRg st="0" end="0"/>
                                            </p:txEl>
                                          </p:spTgt>
                                        </p:tgtEl>
                                        <p:attrNameLst>
                                          <p:attrName>style.visibility</p:attrName>
                                        </p:attrNameLst>
                                      </p:cBhvr>
                                      <p:to>
                                        <p:strVal val="visible"/>
                                      </p:to>
                                    </p:set>
                                    <p:animEffect transition="in" filter="wipe(left)">
                                      <p:cBhvr>
                                        <p:cTn id="52" dur="500"/>
                                        <p:tgtEl>
                                          <p:spTgt spid="119814">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3" grpId="0" build="p" autoUpdateAnimBg="0" advAuto="0"/>
      <p:bldP spid="119814" grpId="0" build="p" autoUpdateAnimBg="0"/>
      <p:bldP spid="119822" grpId="0"/>
      <p:bldP spid="16" grpId="0"/>
      <p:bldP spid="26" grpId="0"/>
      <p:bldP spid="27" grpId="0" animBg="1"/>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883" name="Rectangle 3"/>
          <p:cNvSpPr>
            <a:spLocks noChangeArrowheads="1"/>
          </p:cNvSpPr>
          <p:nvPr/>
        </p:nvSpPr>
        <p:spPr bwMode="auto">
          <a:xfrm>
            <a:off x="876300" y="1462420"/>
            <a:ext cx="7705725" cy="400110"/>
          </a:xfrm>
          <a:prstGeom prst="rect">
            <a:avLst/>
          </a:prstGeom>
          <a:noFill/>
          <a:ln w="9525">
            <a:noFill/>
            <a:miter lim="800000"/>
            <a:headEnd/>
            <a:tailEnd/>
          </a:ln>
          <a:effectLst/>
        </p:spPr>
        <p:txBody>
          <a:bodyPr>
            <a:prstTxWarp prst="textNoShape">
              <a:avLst/>
            </a:prstTxWarp>
            <a:spAutoFit/>
          </a:bodyPr>
          <a:lstStyle/>
          <a:p>
            <a:pPr algn="l">
              <a:spcBef>
                <a:spcPct val="50000"/>
              </a:spcBef>
              <a:buClr>
                <a:srgbClr val="FFFFFF"/>
              </a:buClr>
            </a:pPr>
            <a:r>
              <a:rPr lang="en-US" sz="2000" b="0" dirty="0" smtClean="0">
                <a:solidFill>
                  <a:schemeClr val="tx1"/>
                </a:solidFill>
              </a:rPr>
              <a:t>Graph </a:t>
            </a:r>
            <a:r>
              <a:rPr lang="en-US" sz="2000" b="0" dirty="0" err="1" smtClean="0">
                <a:solidFill>
                  <a:schemeClr val="tx1"/>
                </a:solidFill>
              </a:rPr>
              <a:t>y</a:t>
            </a:r>
            <a:r>
              <a:rPr lang="en-US" sz="2000" b="0" dirty="0" smtClean="0">
                <a:solidFill>
                  <a:schemeClr val="tx1"/>
                </a:solidFill>
              </a:rPr>
              <a:t> = 3x + 4. First</a:t>
            </a:r>
            <a:r>
              <a:rPr lang="en-US" sz="2000" b="0" dirty="0">
                <a:solidFill>
                  <a:schemeClr val="tx1"/>
                </a:solidFill>
              </a:rPr>
              <a:t>, find the slope and the </a:t>
            </a:r>
            <a:r>
              <a:rPr lang="en-US" sz="2000" b="0" i="1" dirty="0" err="1">
                <a:solidFill>
                  <a:schemeClr val="tx1"/>
                </a:solidFill>
              </a:rPr>
              <a:t>y</a:t>
            </a:r>
            <a:r>
              <a:rPr lang="en-US" sz="2000" b="0" dirty="0">
                <a:solidFill>
                  <a:schemeClr val="tx1"/>
                </a:solidFill>
              </a:rPr>
              <a:t>-intercept.</a:t>
            </a:r>
          </a:p>
        </p:txBody>
      </p:sp>
      <p:sp>
        <p:nvSpPr>
          <p:cNvPr id="122884" name="Text Box 4"/>
          <p:cNvSpPr txBox="1">
            <a:spLocks noChangeArrowheads="1"/>
          </p:cNvSpPr>
          <p:nvPr/>
        </p:nvSpPr>
        <p:spPr bwMode="auto">
          <a:xfrm>
            <a:off x="2457660" y="2133600"/>
            <a:ext cx="1951038" cy="400110"/>
          </a:xfrm>
          <a:prstGeom prst="rect">
            <a:avLst/>
          </a:prstGeom>
          <a:noFill/>
          <a:ln w="9525">
            <a:noFill/>
            <a:miter lim="800000"/>
            <a:headEnd/>
            <a:tailEnd/>
          </a:ln>
          <a:effectLst/>
        </p:spPr>
        <p:txBody>
          <a:bodyPr>
            <a:prstTxWarp prst="textNoShape">
              <a:avLst/>
            </a:prstTxWarp>
            <a:spAutoFit/>
          </a:bodyPr>
          <a:lstStyle/>
          <a:p>
            <a:pPr marL="342900" algn="l"/>
            <a:r>
              <a:rPr lang="en-US" sz="2000" b="0" i="1" dirty="0" err="1">
                <a:solidFill>
                  <a:srgbClr val="000000"/>
                </a:solidFill>
              </a:rPr>
              <a:t>y</a:t>
            </a:r>
            <a:r>
              <a:rPr lang="en-US" sz="2000" b="0" dirty="0">
                <a:solidFill>
                  <a:srgbClr val="000000"/>
                </a:solidFill>
              </a:rPr>
              <a:t> = 3</a:t>
            </a:r>
            <a:r>
              <a:rPr lang="en-US" sz="2000" b="0" i="1" dirty="0">
                <a:solidFill>
                  <a:srgbClr val="000000"/>
                </a:solidFill>
              </a:rPr>
              <a:t>x</a:t>
            </a:r>
            <a:r>
              <a:rPr lang="en-US" sz="2000" b="0" dirty="0">
                <a:solidFill>
                  <a:srgbClr val="000000"/>
                </a:solidFill>
              </a:rPr>
              <a:t> + 4</a:t>
            </a:r>
          </a:p>
        </p:txBody>
      </p:sp>
      <p:pic>
        <p:nvPicPr>
          <p:cNvPr id="122886" name="Picture 6" descr="Example4"/>
          <p:cNvPicPr>
            <a:picLocks noChangeAspect="1" noChangeArrowheads="1"/>
          </p:cNvPicPr>
          <p:nvPr/>
        </p:nvPicPr>
        <p:blipFill>
          <a:blip r:embed="rId4"/>
          <a:srcRect/>
          <a:stretch>
            <a:fillRect/>
          </a:stretch>
        </p:blipFill>
        <p:spPr bwMode="auto">
          <a:xfrm>
            <a:off x="420688" y="1495425"/>
            <a:ext cx="457200" cy="457200"/>
          </a:xfrm>
          <a:prstGeom prst="rect">
            <a:avLst/>
          </a:prstGeom>
          <a:noFill/>
        </p:spPr>
      </p:pic>
      <p:pic>
        <p:nvPicPr>
          <p:cNvPr id="122892" name="Picture 12" descr="EXAMPLEhead"/>
          <p:cNvPicPr>
            <a:picLocks noChangeAspect="1" noChangeArrowheads="1"/>
          </p:cNvPicPr>
          <p:nvPr/>
        </p:nvPicPr>
        <p:blipFill>
          <a:blip r:embed="rId5"/>
          <a:srcRect/>
          <a:stretch>
            <a:fillRect/>
          </a:stretch>
        </p:blipFill>
        <p:spPr bwMode="auto">
          <a:xfrm>
            <a:off x="412750" y="701675"/>
            <a:ext cx="2133600" cy="549275"/>
          </a:xfrm>
          <a:prstGeom prst="rect">
            <a:avLst/>
          </a:prstGeom>
          <a:noFill/>
        </p:spPr>
      </p:pic>
      <p:sp>
        <p:nvSpPr>
          <p:cNvPr id="122893" name="Text Box 13"/>
          <p:cNvSpPr txBox="1">
            <a:spLocks noChangeArrowheads="1"/>
          </p:cNvSpPr>
          <p:nvPr/>
        </p:nvSpPr>
        <p:spPr bwMode="auto">
          <a:xfrm>
            <a:off x="2506663" y="715963"/>
            <a:ext cx="6313487" cy="493712"/>
          </a:xfrm>
          <a:prstGeom prst="rect">
            <a:avLst/>
          </a:prstGeom>
          <a:noFill/>
          <a:ln w="9525">
            <a:noFill/>
            <a:miter lim="800000"/>
            <a:headEnd/>
            <a:tailEnd/>
          </a:ln>
          <a:effectLst/>
        </p:spPr>
        <p:txBody>
          <a:bodyPr anchor="ctr">
            <a:prstTxWarp prst="textNoShape">
              <a:avLst/>
            </a:prstTxWarp>
            <a:spAutoFit/>
          </a:bodyPr>
          <a:lstStyle/>
          <a:p>
            <a:pPr algn="l"/>
            <a:r>
              <a:rPr lang="en-US" dirty="0"/>
              <a:t>Graph an Equation to Solve Problems</a:t>
            </a:r>
          </a:p>
        </p:txBody>
      </p:sp>
      <p:cxnSp>
        <p:nvCxnSpPr>
          <p:cNvPr id="122894" name="AutoShape 14"/>
          <p:cNvCxnSpPr>
            <a:cxnSpLocks noChangeShapeType="1"/>
          </p:cNvCxnSpPr>
          <p:nvPr/>
        </p:nvCxnSpPr>
        <p:spPr bwMode="auto">
          <a:xfrm flipV="1">
            <a:off x="2522538" y="2528888"/>
            <a:ext cx="865187" cy="398462"/>
          </a:xfrm>
          <a:prstGeom prst="bentConnector3">
            <a:avLst>
              <a:gd name="adj1" fmla="val 100366"/>
            </a:avLst>
          </a:prstGeom>
          <a:noFill/>
          <a:ln w="25400">
            <a:solidFill>
              <a:schemeClr val="tx1"/>
            </a:solidFill>
            <a:miter lim="800000"/>
            <a:headEnd/>
            <a:tailEnd type="triangle" w="med" len="med"/>
          </a:ln>
          <a:effectLst/>
        </p:spPr>
      </p:cxnSp>
      <p:sp>
        <p:nvSpPr>
          <p:cNvPr id="122895" name="Line 15"/>
          <p:cNvSpPr>
            <a:spLocks noChangeShapeType="1"/>
          </p:cNvSpPr>
          <p:nvPr/>
        </p:nvSpPr>
        <p:spPr bwMode="auto">
          <a:xfrm flipV="1">
            <a:off x="3806405" y="2528888"/>
            <a:ext cx="0" cy="900112"/>
          </a:xfrm>
          <a:prstGeom prst="line">
            <a:avLst/>
          </a:prstGeom>
          <a:noFill/>
          <a:ln w="25400">
            <a:solidFill>
              <a:schemeClr val="tx1"/>
            </a:solidFill>
            <a:round/>
            <a:headEnd/>
            <a:tailEnd type="triangle" w="med" len="med"/>
          </a:ln>
          <a:effectLst/>
        </p:spPr>
        <p:txBody>
          <a:bodyPr>
            <a:prstTxWarp prst="textNoShape">
              <a:avLst/>
            </a:prstTxWarp>
          </a:bodyPr>
          <a:lstStyle/>
          <a:p>
            <a:endParaRPr lang="en-US"/>
          </a:p>
        </p:txBody>
      </p:sp>
      <p:sp>
        <p:nvSpPr>
          <p:cNvPr id="122896" name="Text Box 16"/>
          <p:cNvSpPr txBox="1">
            <a:spLocks noChangeArrowheads="1"/>
          </p:cNvSpPr>
          <p:nvPr/>
        </p:nvSpPr>
        <p:spPr bwMode="auto">
          <a:xfrm>
            <a:off x="749300" y="2720975"/>
            <a:ext cx="1951038" cy="400110"/>
          </a:xfrm>
          <a:prstGeom prst="rect">
            <a:avLst/>
          </a:prstGeom>
          <a:noFill/>
          <a:ln w="9525">
            <a:noFill/>
            <a:miter lim="800000"/>
            <a:headEnd/>
            <a:tailEnd/>
          </a:ln>
          <a:effectLst/>
        </p:spPr>
        <p:txBody>
          <a:bodyPr>
            <a:prstTxWarp prst="textNoShape">
              <a:avLst/>
            </a:prstTxWarp>
            <a:spAutoFit/>
          </a:bodyPr>
          <a:lstStyle/>
          <a:p>
            <a:pPr marL="342900" algn="l"/>
            <a:r>
              <a:rPr lang="en-US" sz="2000" b="0" dirty="0">
                <a:solidFill>
                  <a:srgbClr val="000000"/>
                </a:solidFill>
              </a:rPr>
              <a:t>slope = 3</a:t>
            </a:r>
          </a:p>
        </p:txBody>
      </p:sp>
      <p:sp>
        <p:nvSpPr>
          <p:cNvPr id="122897" name="Text Box 17"/>
          <p:cNvSpPr txBox="1">
            <a:spLocks noChangeArrowheads="1"/>
          </p:cNvSpPr>
          <p:nvPr/>
        </p:nvSpPr>
        <p:spPr bwMode="auto">
          <a:xfrm>
            <a:off x="2667000" y="3352800"/>
            <a:ext cx="2555875" cy="400110"/>
          </a:xfrm>
          <a:prstGeom prst="rect">
            <a:avLst/>
          </a:prstGeom>
          <a:noFill/>
          <a:ln w="9525">
            <a:noFill/>
            <a:miter lim="800000"/>
            <a:headEnd/>
            <a:tailEnd/>
          </a:ln>
          <a:effectLst/>
        </p:spPr>
        <p:txBody>
          <a:bodyPr>
            <a:prstTxWarp prst="textNoShape">
              <a:avLst/>
            </a:prstTxWarp>
            <a:spAutoFit/>
          </a:bodyPr>
          <a:lstStyle/>
          <a:p>
            <a:pPr marL="342900" algn="l"/>
            <a:r>
              <a:rPr lang="en-US" sz="2000" b="0" i="1" dirty="0" err="1">
                <a:solidFill>
                  <a:srgbClr val="000000"/>
                </a:solidFill>
              </a:rPr>
              <a:t>y</a:t>
            </a:r>
            <a:r>
              <a:rPr lang="en-US" sz="2000" b="0" dirty="0">
                <a:solidFill>
                  <a:srgbClr val="000000"/>
                </a:solidFill>
              </a:rPr>
              <a:t>-intercept = 4</a:t>
            </a:r>
          </a:p>
        </p:txBody>
      </p:sp>
      <p:sp>
        <p:nvSpPr>
          <p:cNvPr id="122898" name="Text Box 18"/>
          <p:cNvSpPr txBox="1">
            <a:spLocks noChangeArrowheads="1"/>
          </p:cNvSpPr>
          <p:nvPr/>
        </p:nvSpPr>
        <p:spPr bwMode="auto">
          <a:xfrm>
            <a:off x="533400" y="4268788"/>
            <a:ext cx="4830763" cy="400110"/>
          </a:xfrm>
          <a:prstGeom prst="rect">
            <a:avLst/>
          </a:prstGeom>
          <a:noFill/>
          <a:ln w="9525">
            <a:noFill/>
            <a:miter lim="800000"/>
            <a:headEnd/>
            <a:tailEnd/>
          </a:ln>
          <a:effectLst/>
        </p:spPr>
        <p:txBody>
          <a:bodyPr>
            <a:prstTxWarp prst="textNoShape">
              <a:avLst/>
            </a:prstTxWarp>
            <a:spAutoFit/>
          </a:bodyPr>
          <a:lstStyle/>
          <a:p>
            <a:pPr marL="342900" algn="l"/>
            <a:r>
              <a:rPr lang="en-US" sz="2000" b="0" dirty="0">
                <a:solidFill>
                  <a:srgbClr val="000000"/>
                </a:solidFill>
              </a:rPr>
              <a:t>Plot the point (0, 4). </a:t>
            </a:r>
          </a:p>
        </p:txBody>
      </p:sp>
      <p:sp>
        <p:nvSpPr>
          <p:cNvPr id="122904" name="Text Box 24"/>
          <p:cNvSpPr txBox="1">
            <a:spLocks noChangeArrowheads="1"/>
          </p:cNvSpPr>
          <p:nvPr/>
        </p:nvSpPr>
        <p:spPr bwMode="auto">
          <a:xfrm>
            <a:off x="481350" y="4933890"/>
            <a:ext cx="5105400" cy="400110"/>
          </a:xfrm>
          <a:prstGeom prst="rect">
            <a:avLst/>
          </a:prstGeom>
          <a:noFill/>
          <a:ln w="9525">
            <a:noFill/>
            <a:miter lim="800000"/>
            <a:headEnd/>
            <a:tailEnd/>
          </a:ln>
          <a:effectLst/>
        </p:spPr>
        <p:txBody>
          <a:bodyPr wrap="square">
            <a:prstTxWarp prst="textNoShape">
              <a:avLst/>
            </a:prstTxWarp>
            <a:spAutoFit/>
          </a:bodyPr>
          <a:lstStyle/>
          <a:p>
            <a:pPr marL="342900" algn="l"/>
            <a:r>
              <a:rPr lang="en-US" sz="2000" b="0" dirty="0">
                <a:solidFill>
                  <a:srgbClr val="000000"/>
                </a:solidFill>
              </a:rPr>
              <a:t>Then locate another point up 3 and right 1.</a:t>
            </a:r>
          </a:p>
        </p:txBody>
      </p:sp>
      <p:sp>
        <p:nvSpPr>
          <p:cNvPr id="122905" name="Text Box 25"/>
          <p:cNvSpPr txBox="1">
            <a:spLocks noChangeArrowheads="1"/>
          </p:cNvSpPr>
          <p:nvPr/>
        </p:nvSpPr>
        <p:spPr bwMode="auto">
          <a:xfrm>
            <a:off x="533400" y="5553075"/>
            <a:ext cx="4830763" cy="400110"/>
          </a:xfrm>
          <a:prstGeom prst="rect">
            <a:avLst/>
          </a:prstGeom>
          <a:noFill/>
          <a:ln w="9525">
            <a:noFill/>
            <a:miter lim="800000"/>
            <a:headEnd/>
            <a:tailEnd/>
          </a:ln>
          <a:effectLst/>
        </p:spPr>
        <p:txBody>
          <a:bodyPr>
            <a:prstTxWarp prst="textNoShape">
              <a:avLst/>
            </a:prstTxWarp>
            <a:spAutoFit/>
          </a:bodyPr>
          <a:lstStyle/>
          <a:p>
            <a:pPr marL="342900" algn="l"/>
            <a:r>
              <a:rPr lang="en-US" sz="2000" b="0" dirty="0">
                <a:solidFill>
                  <a:srgbClr val="000000"/>
                </a:solidFill>
              </a:rPr>
              <a:t>Draw the line.</a:t>
            </a:r>
          </a:p>
        </p:txBody>
      </p:sp>
      <p:pic>
        <p:nvPicPr>
          <p:cNvPr id="122907" name="Picture 27" descr="LH_9-5"/>
          <p:cNvPicPr>
            <a:picLocks noChangeAspect="1" noChangeArrowheads="1"/>
          </p:cNvPicPr>
          <p:nvPr/>
        </p:nvPicPr>
        <p:blipFill>
          <a:blip r:embed="rId6"/>
          <a:srcRect/>
          <a:stretch>
            <a:fillRect/>
          </a:stretch>
        </p:blipFill>
        <p:spPr bwMode="hidden">
          <a:xfrm>
            <a:off x="0" y="0"/>
            <a:ext cx="9144000" cy="731838"/>
          </a:xfrm>
          <a:prstGeom prst="rect">
            <a:avLst/>
          </a:prstGeom>
          <a:noFill/>
        </p:spPr>
      </p:pic>
      <p:sp>
        <p:nvSpPr>
          <p:cNvPr id="22" name="Action Button: Forward or Next 21">
            <a:hlinkClick r:id="" action="ppaction://hlinkshowjump?jump=nextslide" highlightClick="1"/>
          </p:cNvPr>
          <p:cNvSpPr/>
          <p:nvPr/>
        </p:nvSpPr>
        <p:spPr>
          <a:xfrm>
            <a:off x="8582025" y="6400800"/>
            <a:ext cx="561975" cy="4572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Action Button: Back or Previous 22">
            <a:hlinkClick r:id="" action="ppaction://hlinkshowjump?jump=previousslide" highlightClick="1"/>
          </p:cNvPr>
          <p:cNvSpPr/>
          <p:nvPr/>
        </p:nvSpPr>
        <p:spPr>
          <a:xfrm>
            <a:off x="8016217" y="6400800"/>
            <a:ext cx="561975" cy="4572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4" name="Picture 44" descr="coordinate plane (4)"/>
          <p:cNvPicPr>
            <a:picLocks noChangeAspect="1" noChangeArrowheads="1"/>
          </p:cNvPicPr>
          <p:nvPr/>
        </p:nvPicPr>
        <p:blipFill>
          <a:blip r:embed="rId7"/>
          <a:srcRect/>
          <a:stretch>
            <a:fillRect/>
          </a:stretch>
        </p:blipFill>
        <p:spPr bwMode="auto">
          <a:xfrm>
            <a:off x="5682000" y="2263775"/>
            <a:ext cx="3233400" cy="3361802"/>
          </a:xfrm>
          <a:prstGeom prst="rect">
            <a:avLst/>
          </a:prstGeom>
          <a:noFill/>
        </p:spPr>
      </p:pic>
      <p:sp>
        <p:nvSpPr>
          <p:cNvPr id="25" name="Oval 24"/>
          <p:cNvSpPr/>
          <p:nvPr/>
        </p:nvSpPr>
        <p:spPr>
          <a:xfrm>
            <a:off x="5943600" y="4175089"/>
            <a:ext cx="156152" cy="145749"/>
          </a:xfrm>
          <a:prstGeom prst="ellipse">
            <a:avLst/>
          </a:prstGeom>
          <a:solidFill>
            <a:srgbClr val="00009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6241740" y="3234956"/>
            <a:ext cx="156152" cy="145749"/>
          </a:xfrm>
          <a:prstGeom prst="ellipse">
            <a:avLst/>
          </a:prstGeom>
          <a:solidFill>
            <a:srgbClr val="00009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8" name="Straight Arrow Connector 27"/>
          <p:cNvCxnSpPr/>
          <p:nvPr/>
        </p:nvCxnSpPr>
        <p:spPr>
          <a:xfrm rot="5400000" flipH="1" flipV="1">
            <a:off x="5091791" y="3201286"/>
            <a:ext cx="2300748" cy="749529"/>
          </a:xfrm>
          <a:prstGeom prst="straightConnector1">
            <a:avLst/>
          </a:prstGeom>
          <a:ln w="38100">
            <a:solidFill>
              <a:srgbClr val="000090"/>
            </a:solidFill>
            <a:headEnd type="stealth" w="lg" len="lg"/>
            <a:tailEnd type="stealth" w="lg" len="lg"/>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rot="5400000" flipH="1" flipV="1">
            <a:off x="5566751" y="3740588"/>
            <a:ext cx="908895" cy="279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V="1">
            <a:off x="6019799" y="3309915"/>
            <a:ext cx="248617" cy="765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2883">
                                            <p:txEl>
                                              <p:pRg st="0" end="0"/>
                                            </p:txEl>
                                          </p:spTgt>
                                        </p:tgtEl>
                                        <p:attrNameLst>
                                          <p:attrName>style.visibility</p:attrName>
                                        </p:attrNameLst>
                                      </p:cBhvr>
                                      <p:to>
                                        <p:strVal val="visible"/>
                                      </p:to>
                                    </p:set>
                                    <p:animEffect transition="in" filter="wipe(left)">
                                      <p:cBhvr>
                                        <p:cTn id="7" dur="500"/>
                                        <p:tgtEl>
                                          <p:spTgt spid="1228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22884">
                                            <p:txEl>
                                              <p:pRg st="0" end="0"/>
                                            </p:txEl>
                                          </p:spTgt>
                                        </p:tgtEl>
                                        <p:attrNameLst>
                                          <p:attrName>style.visibility</p:attrName>
                                        </p:attrNameLst>
                                      </p:cBhvr>
                                      <p:to>
                                        <p:strVal val="visible"/>
                                      </p:to>
                                    </p:set>
                                    <p:animEffect transition="in" filter="wipe(left)">
                                      <p:cBhvr>
                                        <p:cTn id="19" dur="500"/>
                                        <p:tgtEl>
                                          <p:spTgt spid="12288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22896">
                                            <p:txEl>
                                              <p:pRg st="0" end="0"/>
                                            </p:txEl>
                                          </p:spTgt>
                                        </p:tgtEl>
                                        <p:attrNameLst>
                                          <p:attrName>style.visibility</p:attrName>
                                        </p:attrNameLst>
                                      </p:cBhvr>
                                      <p:to>
                                        <p:strVal val="visible"/>
                                      </p:to>
                                    </p:set>
                                    <p:animEffect transition="in" filter="wipe(left)">
                                      <p:cBhvr>
                                        <p:cTn id="24" dur="500"/>
                                        <p:tgtEl>
                                          <p:spTgt spid="122896">
                                            <p:txEl>
                                              <p:pRg st="0" end="0"/>
                                            </p:txEl>
                                          </p:spTgt>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122894"/>
                                        </p:tgtEl>
                                        <p:attrNameLst>
                                          <p:attrName>style.visibility</p:attrName>
                                        </p:attrNameLst>
                                      </p:cBhvr>
                                      <p:to>
                                        <p:strVal val="visible"/>
                                      </p:to>
                                    </p:set>
                                    <p:animEffect transition="in" filter="wipe(left)">
                                      <p:cBhvr>
                                        <p:cTn id="28" dur="500"/>
                                        <p:tgtEl>
                                          <p:spTgt spid="12289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22897">
                                            <p:txEl>
                                              <p:pRg st="0" end="0"/>
                                            </p:txEl>
                                          </p:spTgt>
                                        </p:tgtEl>
                                        <p:attrNameLst>
                                          <p:attrName>style.visibility</p:attrName>
                                        </p:attrNameLst>
                                      </p:cBhvr>
                                      <p:to>
                                        <p:strVal val="visible"/>
                                      </p:to>
                                    </p:set>
                                    <p:animEffect transition="in" filter="wipe(left)">
                                      <p:cBhvr>
                                        <p:cTn id="33" dur="500"/>
                                        <p:tgtEl>
                                          <p:spTgt spid="122897">
                                            <p:txEl>
                                              <p:pRg st="0" end="0"/>
                                            </p:txEl>
                                          </p:spTgt>
                                        </p:tgtEl>
                                      </p:cBhvr>
                                    </p:animEffect>
                                  </p:childTnLst>
                                </p:cTn>
                              </p:par>
                            </p:childTnLst>
                          </p:cTn>
                        </p:par>
                        <p:par>
                          <p:cTn id="34" fill="hold">
                            <p:stCondLst>
                              <p:cond delay="500"/>
                            </p:stCondLst>
                            <p:childTnLst>
                              <p:par>
                                <p:cTn id="35" presetID="22" presetClass="entr" presetSubtype="4" fill="hold" grpId="0" nodeType="afterEffect">
                                  <p:stCondLst>
                                    <p:cond delay="0"/>
                                  </p:stCondLst>
                                  <p:childTnLst>
                                    <p:set>
                                      <p:cBhvr>
                                        <p:cTn id="36" dur="1" fill="hold">
                                          <p:stCondLst>
                                            <p:cond delay="0"/>
                                          </p:stCondLst>
                                        </p:cTn>
                                        <p:tgtEl>
                                          <p:spTgt spid="122895"/>
                                        </p:tgtEl>
                                        <p:attrNameLst>
                                          <p:attrName>style.visibility</p:attrName>
                                        </p:attrNameLst>
                                      </p:cBhvr>
                                      <p:to>
                                        <p:strVal val="visible"/>
                                      </p:to>
                                    </p:set>
                                    <p:animEffect transition="in" filter="wipe(down)">
                                      <p:cBhvr>
                                        <p:cTn id="37" dur="500"/>
                                        <p:tgtEl>
                                          <p:spTgt spid="12289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22898">
                                            <p:txEl>
                                              <p:pRg st="0" end="0"/>
                                            </p:txEl>
                                          </p:spTgt>
                                        </p:tgtEl>
                                        <p:attrNameLst>
                                          <p:attrName>style.visibility</p:attrName>
                                        </p:attrNameLst>
                                      </p:cBhvr>
                                      <p:to>
                                        <p:strVal val="visible"/>
                                      </p:to>
                                    </p:set>
                                    <p:animEffect transition="in" filter="wipe(left)">
                                      <p:cBhvr>
                                        <p:cTn id="42" dur="500"/>
                                        <p:tgtEl>
                                          <p:spTgt spid="122898">
                                            <p:txEl>
                                              <p:pRg st="0" end="0"/>
                                            </p:txEl>
                                          </p:spTgt>
                                        </p:tgtEl>
                                      </p:cBhvr>
                                    </p:animEffect>
                                  </p:childTnLst>
                                </p:cTn>
                              </p:par>
                            </p:childTnLst>
                          </p:cTn>
                        </p:par>
                        <p:par>
                          <p:cTn id="43" fill="hold">
                            <p:stCondLst>
                              <p:cond delay="500"/>
                            </p:stCondLst>
                            <p:childTnLst>
                              <p:par>
                                <p:cTn id="44" presetID="53" presetClass="entr" presetSubtype="0" fill="hold" grpId="0" nodeType="afterEffect">
                                  <p:stCondLst>
                                    <p:cond delay="0"/>
                                  </p:stCondLst>
                                  <p:childTnLst>
                                    <p:set>
                                      <p:cBhvr>
                                        <p:cTn id="45" dur="1" fill="hold">
                                          <p:stCondLst>
                                            <p:cond delay="0"/>
                                          </p:stCondLst>
                                        </p:cTn>
                                        <p:tgtEl>
                                          <p:spTgt spid="25"/>
                                        </p:tgtEl>
                                        <p:attrNameLst>
                                          <p:attrName>style.visibility</p:attrName>
                                        </p:attrNameLst>
                                      </p:cBhvr>
                                      <p:to>
                                        <p:strVal val="visible"/>
                                      </p:to>
                                    </p:set>
                                    <p:anim calcmode="lin" valueType="num">
                                      <p:cBhvr>
                                        <p:cTn id="46" dur="500" fill="hold"/>
                                        <p:tgtEl>
                                          <p:spTgt spid="25"/>
                                        </p:tgtEl>
                                        <p:attrNameLst>
                                          <p:attrName>ppt_w</p:attrName>
                                        </p:attrNameLst>
                                      </p:cBhvr>
                                      <p:tavLst>
                                        <p:tav tm="0">
                                          <p:val>
                                            <p:fltVal val="0"/>
                                          </p:val>
                                        </p:tav>
                                        <p:tav tm="100000">
                                          <p:val>
                                            <p:strVal val="#ppt_w"/>
                                          </p:val>
                                        </p:tav>
                                      </p:tavLst>
                                    </p:anim>
                                    <p:anim calcmode="lin" valueType="num">
                                      <p:cBhvr>
                                        <p:cTn id="47" dur="500" fill="hold"/>
                                        <p:tgtEl>
                                          <p:spTgt spid="25"/>
                                        </p:tgtEl>
                                        <p:attrNameLst>
                                          <p:attrName>ppt_h</p:attrName>
                                        </p:attrNameLst>
                                      </p:cBhvr>
                                      <p:tavLst>
                                        <p:tav tm="0">
                                          <p:val>
                                            <p:fltVal val="0"/>
                                          </p:val>
                                        </p:tav>
                                        <p:tav tm="100000">
                                          <p:val>
                                            <p:strVal val="#ppt_h"/>
                                          </p:val>
                                        </p:tav>
                                      </p:tavLst>
                                    </p:anim>
                                    <p:animEffect transition="in" filter="fade">
                                      <p:cBhvr>
                                        <p:cTn id="48" dur="500"/>
                                        <p:tgtEl>
                                          <p:spTgt spid="25"/>
                                        </p:tgtEl>
                                      </p:cBhvr>
                                    </p:animEffect>
                                  </p:childTnLst>
                                </p:cTn>
                              </p:par>
                            </p:childTnLst>
                          </p:cTn>
                        </p:par>
                        <p:par>
                          <p:cTn id="49" fill="hold">
                            <p:stCondLst>
                              <p:cond delay="100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childTnLst>
                          </p:cTn>
                        </p:par>
                        <p:par>
                          <p:cTn id="53" fill="hold">
                            <p:stCondLst>
                              <p:cond delay="1500"/>
                            </p:stCondLst>
                            <p:childTnLst>
                              <p:par>
                                <p:cTn id="54" presetID="9" presetClass="exit" presetSubtype="0" fill="hold" nodeType="afterEffect">
                                  <p:stCondLst>
                                    <p:cond delay="0"/>
                                  </p:stCondLst>
                                  <p:childTnLst>
                                    <p:animEffect transition="out" filter="dissolve">
                                      <p:cBhvr>
                                        <p:cTn id="55" dur="500"/>
                                        <p:tgtEl>
                                          <p:spTgt spid="27"/>
                                        </p:tgtEl>
                                      </p:cBhvr>
                                    </p:animEffect>
                                    <p:set>
                                      <p:cBhvr>
                                        <p:cTn id="56" dur="1" fill="hold">
                                          <p:stCondLst>
                                            <p:cond delay="499"/>
                                          </p:stCondLst>
                                        </p:cTn>
                                        <p:tgtEl>
                                          <p:spTgt spid="27"/>
                                        </p:tgtEl>
                                        <p:attrNameLst>
                                          <p:attrName>style.visibility</p:attrName>
                                        </p:attrNameLst>
                                      </p:cBhvr>
                                      <p:to>
                                        <p:strVal val="hidden"/>
                                      </p:to>
                                    </p:set>
                                  </p:childTnLst>
                                </p:cTn>
                              </p:par>
                            </p:childTnLst>
                          </p:cTn>
                        </p:par>
                        <p:par>
                          <p:cTn id="57" fill="hold">
                            <p:stCondLst>
                              <p:cond delay="2000"/>
                            </p:stCondLst>
                            <p:childTnLst>
                              <p:par>
                                <p:cTn id="58" presetID="22" presetClass="entr" presetSubtype="8" fill="hold" nodeType="after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wipe(left)">
                                      <p:cBhvr>
                                        <p:cTn id="60" dur="500"/>
                                        <p:tgtEl>
                                          <p:spTgt spid="32"/>
                                        </p:tgtEl>
                                      </p:cBhvr>
                                    </p:animEffect>
                                  </p:childTnLst>
                                </p:cTn>
                              </p:par>
                            </p:childTnLst>
                          </p:cTn>
                        </p:par>
                        <p:par>
                          <p:cTn id="61" fill="hold">
                            <p:stCondLst>
                              <p:cond delay="2500"/>
                            </p:stCondLst>
                            <p:childTnLst>
                              <p:par>
                                <p:cTn id="62" presetID="53"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p:cTn id="64" dur="500" fill="hold"/>
                                        <p:tgtEl>
                                          <p:spTgt spid="26"/>
                                        </p:tgtEl>
                                        <p:attrNameLst>
                                          <p:attrName>ppt_w</p:attrName>
                                        </p:attrNameLst>
                                      </p:cBhvr>
                                      <p:tavLst>
                                        <p:tav tm="0">
                                          <p:val>
                                            <p:fltVal val="0"/>
                                          </p:val>
                                        </p:tav>
                                        <p:tav tm="100000">
                                          <p:val>
                                            <p:strVal val="#ppt_w"/>
                                          </p:val>
                                        </p:tav>
                                      </p:tavLst>
                                    </p:anim>
                                    <p:anim calcmode="lin" valueType="num">
                                      <p:cBhvr>
                                        <p:cTn id="65" dur="500" fill="hold"/>
                                        <p:tgtEl>
                                          <p:spTgt spid="26"/>
                                        </p:tgtEl>
                                        <p:attrNameLst>
                                          <p:attrName>ppt_h</p:attrName>
                                        </p:attrNameLst>
                                      </p:cBhvr>
                                      <p:tavLst>
                                        <p:tav tm="0">
                                          <p:val>
                                            <p:fltVal val="0"/>
                                          </p:val>
                                        </p:tav>
                                        <p:tav tm="100000">
                                          <p:val>
                                            <p:strVal val="#ppt_h"/>
                                          </p:val>
                                        </p:tav>
                                      </p:tavLst>
                                    </p:anim>
                                    <p:animEffect transition="in" filter="fade">
                                      <p:cBhvr>
                                        <p:cTn id="66" dur="500"/>
                                        <p:tgtEl>
                                          <p:spTgt spid="26"/>
                                        </p:tgtEl>
                                      </p:cBhvr>
                                    </p:animEffect>
                                  </p:childTnLst>
                                </p:cTn>
                              </p:par>
                            </p:childTnLst>
                          </p:cTn>
                        </p:par>
                        <p:par>
                          <p:cTn id="67" fill="hold">
                            <p:stCondLst>
                              <p:cond delay="3000"/>
                            </p:stCondLst>
                            <p:childTnLst>
                              <p:par>
                                <p:cTn id="68" presetID="9" presetClass="exit" presetSubtype="0" fill="hold" nodeType="afterEffect">
                                  <p:stCondLst>
                                    <p:cond delay="0"/>
                                  </p:stCondLst>
                                  <p:childTnLst>
                                    <p:animEffect transition="out" filter="dissolve">
                                      <p:cBhvr>
                                        <p:cTn id="69" dur="500"/>
                                        <p:tgtEl>
                                          <p:spTgt spid="32"/>
                                        </p:tgtEl>
                                      </p:cBhvr>
                                    </p:animEffect>
                                    <p:set>
                                      <p:cBhvr>
                                        <p:cTn id="70" dur="1" fill="hold">
                                          <p:stCondLst>
                                            <p:cond delay="499"/>
                                          </p:stCondLst>
                                        </p:cTn>
                                        <p:tgtEl>
                                          <p:spTgt spid="32"/>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122904">
                                            <p:txEl>
                                              <p:pRg st="0" end="0"/>
                                            </p:txEl>
                                          </p:spTgt>
                                        </p:tgtEl>
                                        <p:attrNameLst>
                                          <p:attrName>style.visibility</p:attrName>
                                        </p:attrNameLst>
                                      </p:cBhvr>
                                      <p:to>
                                        <p:strVal val="visible"/>
                                      </p:to>
                                    </p:set>
                                    <p:animEffect transition="in" filter="wipe(left)">
                                      <p:cBhvr>
                                        <p:cTn id="75" dur="500"/>
                                        <p:tgtEl>
                                          <p:spTgt spid="122904">
                                            <p:txEl>
                                              <p:pRg st="0" end="0"/>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122905">
                                            <p:txEl>
                                              <p:pRg st="0" end="0"/>
                                            </p:txEl>
                                          </p:spTgt>
                                        </p:tgtEl>
                                        <p:attrNameLst>
                                          <p:attrName>style.visibility</p:attrName>
                                        </p:attrNameLst>
                                      </p:cBhvr>
                                      <p:to>
                                        <p:strVal val="visible"/>
                                      </p:to>
                                    </p:set>
                                    <p:animEffect transition="in" filter="wipe(left)">
                                      <p:cBhvr>
                                        <p:cTn id="80" dur="500"/>
                                        <p:tgtEl>
                                          <p:spTgt spid="122905">
                                            <p:txEl>
                                              <p:pRg st="0" end="0"/>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53" presetClass="entr" presetSubtype="0" fill="hold" nodeType="clickEffect">
                                  <p:stCondLst>
                                    <p:cond delay="0"/>
                                  </p:stCondLst>
                                  <p:childTnLst>
                                    <p:set>
                                      <p:cBhvr>
                                        <p:cTn id="84" dur="1" fill="hold">
                                          <p:stCondLst>
                                            <p:cond delay="0"/>
                                          </p:stCondLst>
                                        </p:cTn>
                                        <p:tgtEl>
                                          <p:spTgt spid="28"/>
                                        </p:tgtEl>
                                        <p:attrNameLst>
                                          <p:attrName>style.visibility</p:attrName>
                                        </p:attrNameLst>
                                      </p:cBhvr>
                                      <p:to>
                                        <p:strVal val="visible"/>
                                      </p:to>
                                    </p:set>
                                    <p:anim calcmode="lin" valueType="num">
                                      <p:cBhvr>
                                        <p:cTn id="85" dur="500" fill="hold"/>
                                        <p:tgtEl>
                                          <p:spTgt spid="28"/>
                                        </p:tgtEl>
                                        <p:attrNameLst>
                                          <p:attrName>ppt_w</p:attrName>
                                        </p:attrNameLst>
                                      </p:cBhvr>
                                      <p:tavLst>
                                        <p:tav tm="0">
                                          <p:val>
                                            <p:fltVal val="0"/>
                                          </p:val>
                                        </p:tav>
                                        <p:tav tm="100000">
                                          <p:val>
                                            <p:strVal val="#ppt_w"/>
                                          </p:val>
                                        </p:tav>
                                      </p:tavLst>
                                    </p:anim>
                                    <p:anim calcmode="lin" valueType="num">
                                      <p:cBhvr>
                                        <p:cTn id="86" dur="500" fill="hold"/>
                                        <p:tgtEl>
                                          <p:spTgt spid="28"/>
                                        </p:tgtEl>
                                        <p:attrNameLst>
                                          <p:attrName>ppt_h</p:attrName>
                                        </p:attrNameLst>
                                      </p:cBhvr>
                                      <p:tavLst>
                                        <p:tav tm="0">
                                          <p:val>
                                            <p:fltVal val="0"/>
                                          </p:val>
                                        </p:tav>
                                        <p:tav tm="100000">
                                          <p:val>
                                            <p:strVal val="#ppt_h"/>
                                          </p:val>
                                        </p:tav>
                                      </p:tavLst>
                                    </p:anim>
                                    <p:animEffect transition="in" filter="fade">
                                      <p:cBhvr>
                                        <p:cTn id="8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3" grpId="0" build="p" autoUpdateAnimBg="0" advAuto="0"/>
      <p:bldP spid="122884" grpId="0" build="p" autoUpdateAnimBg="0"/>
      <p:bldP spid="122895" grpId="0" animBg="1"/>
      <p:bldP spid="122896" grpId="0" build="p" autoUpdateAnimBg="0" advAuto="0"/>
      <p:bldP spid="122897" grpId="0" build="p" autoUpdateAnimBg="0" advAuto="0"/>
      <p:bldP spid="122898" grpId="0" build="p" autoUpdateAnimBg="0"/>
      <p:bldP spid="122904" grpId="0" build="p" autoUpdateAnimBg="0"/>
      <p:bldP spid="122905" grpId="0" build="p" autoUpdateAnimBg="0"/>
      <p:bldP spid="25" grpId="0" animBg="1"/>
      <p:bldP spid="26" grpId="0" animBg="1"/>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5074" name="TPAnswers"/>
          <p:cNvSpPr>
            <a:spLocks noGrp="1" noChangeArrowheads="1"/>
          </p:cNvSpPr>
          <p:nvPr>
            <p:ph type="body" idx="1"/>
            <p:custDataLst>
              <p:tags r:id="rId2"/>
            </p:custDataLst>
          </p:nvPr>
        </p:nvSpPr>
        <p:spPr bwMode="hidden">
          <a:xfrm>
            <a:off x="7162800" y="4495800"/>
            <a:ext cx="1447800" cy="1524000"/>
          </a:xfrm>
        </p:spPr>
        <p:txBody>
          <a:bodyPr/>
          <a:lstStyle/>
          <a:p>
            <a:pPr marL="609600" indent="-609600">
              <a:buFontTx/>
              <a:buAutoNum type="alphaUcPeriod"/>
            </a:pPr>
            <a:r>
              <a:rPr lang="en-US" sz="2000" dirty="0">
                <a:solidFill>
                  <a:schemeClr val="bg1"/>
                </a:solidFill>
              </a:rPr>
              <a:t>A</a:t>
            </a:r>
          </a:p>
          <a:p>
            <a:pPr marL="609600" indent="-609600">
              <a:buFontTx/>
              <a:buAutoNum type="alphaUcPeriod"/>
            </a:pPr>
            <a:r>
              <a:rPr lang="en-US" sz="2000" dirty="0">
                <a:solidFill>
                  <a:schemeClr val="bg1"/>
                </a:solidFill>
              </a:rPr>
              <a:t>B</a:t>
            </a:r>
          </a:p>
          <a:p>
            <a:pPr marL="609600" indent="-609600">
              <a:buFontTx/>
              <a:buAutoNum type="alphaUcPeriod"/>
            </a:pPr>
            <a:r>
              <a:rPr lang="en-US" sz="2000" dirty="0">
                <a:solidFill>
                  <a:schemeClr val="bg1"/>
                </a:solidFill>
              </a:rPr>
              <a:t>C</a:t>
            </a:r>
          </a:p>
          <a:p>
            <a:pPr marL="609600" indent="-609600">
              <a:buFontTx/>
              <a:buAutoNum type="alphaUcPeriod"/>
            </a:pPr>
            <a:r>
              <a:rPr lang="en-US" sz="2000" dirty="0">
                <a:solidFill>
                  <a:schemeClr val="bg1"/>
                </a:solidFill>
              </a:rPr>
              <a:t>D</a:t>
            </a:r>
          </a:p>
        </p:txBody>
      </p:sp>
      <p:sp>
        <p:nvSpPr>
          <p:cNvPr id="515077" name="Oval 5"/>
          <p:cNvSpPr>
            <a:spLocks noChangeArrowheads="1"/>
          </p:cNvSpPr>
          <p:nvPr/>
        </p:nvSpPr>
        <p:spPr bwMode="auto">
          <a:xfrm>
            <a:off x="926392" y="3795364"/>
            <a:ext cx="404812" cy="404812"/>
          </a:xfrm>
          <a:prstGeom prst="ellipse">
            <a:avLst/>
          </a:prstGeom>
          <a:solidFill>
            <a:srgbClr val="FFCC00"/>
          </a:solidFill>
          <a:ln w="25400">
            <a:solidFill>
              <a:srgbClr val="E01B22"/>
            </a:solidFill>
            <a:round/>
            <a:headEnd/>
            <a:tailEnd/>
          </a:ln>
          <a:effectLst/>
        </p:spPr>
        <p:txBody>
          <a:bodyPr wrap="none" anchor="ctr">
            <a:prstTxWarp prst="textNoShape">
              <a:avLst/>
            </a:prstTxWarp>
          </a:bodyPr>
          <a:lstStyle/>
          <a:p>
            <a:endParaRPr lang="en-US"/>
          </a:p>
        </p:txBody>
      </p:sp>
      <p:pic>
        <p:nvPicPr>
          <p:cNvPr id="515080" name="Picture 8" descr="CheckProgress"/>
          <p:cNvPicPr>
            <a:picLocks noChangeAspect="1" noChangeArrowheads="1"/>
          </p:cNvPicPr>
          <p:nvPr/>
        </p:nvPicPr>
        <p:blipFill>
          <a:blip r:embed="rId6"/>
          <a:srcRect/>
          <a:stretch>
            <a:fillRect/>
          </a:stretch>
        </p:blipFill>
        <p:spPr bwMode="auto">
          <a:xfrm>
            <a:off x="342900" y="711200"/>
            <a:ext cx="4038600" cy="627063"/>
          </a:xfrm>
          <a:prstGeom prst="rect">
            <a:avLst/>
          </a:prstGeom>
          <a:noFill/>
        </p:spPr>
      </p:pic>
      <p:grpSp>
        <p:nvGrpSpPr>
          <p:cNvPr id="2" name="Group 15"/>
          <p:cNvGrpSpPr>
            <a:grpSpLocks/>
          </p:cNvGrpSpPr>
          <p:nvPr/>
        </p:nvGrpSpPr>
        <p:grpSpPr bwMode="auto">
          <a:xfrm>
            <a:off x="533400" y="1333500"/>
            <a:ext cx="9296400" cy="1385888"/>
            <a:chOff x="336" y="840"/>
            <a:chExt cx="5148" cy="873"/>
          </a:xfrm>
        </p:grpSpPr>
        <p:sp>
          <p:nvSpPr>
            <p:cNvPr id="515088" name="TPQuestion"/>
            <p:cNvSpPr>
              <a:spLocks noChangeArrowheads="1"/>
            </p:cNvSpPr>
            <p:nvPr/>
          </p:nvSpPr>
          <p:spPr bwMode="auto">
            <a:xfrm>
              <a:off x="336" y="840"/>
              <a:ext cx="5148" cy="388"/>
            </a:xfrm>
            <a:prstGeom prst="rect">
              <a:avLst/>
            </a:prstGeom>
            <a:noFill/>
            <a:ln w="9525">
              <a:noFill/>
              <a:miter lim="800000"/>
              <a:headEnd/>
              <a:tailEnd/>
            </a:ln>
            <a:effectLst/>
          </p:spPr>
          <p:txBody>
            <a:bodyPr>
              <a:prstTxWarp prst="textNoShape">
                <a:avLst/>
              </a:prstTxWarp>
              <a:spAutoFit/>
            </a:bodyPr>
            <a:lstStyle/>
            <a:p>
              <a:pPr marL="342900" algn="l">
                <a:lnSpc>
                  <a:spcPct val="150000"/>
                </a:lnSpc>
                <a:spcBef>
                  <a:spcPct val="50000"/>
                </a:spcBef>
                <a:spcAft>
                  <a:spcPct val="50000"/>
                </a:spcAft>
              </a:pPr>
              <a:r>
                <a:rPr lang="en-US" sz="2400" b="1" dirty="0">
                  <a:solidFill>
                    <a:srgbClr val="0000FF"/>
                  </a:solidFill>
                </a:rPr>
                <a:t>State the slope and the </a:t>
              </a:r>
              <a:r>
                <a:rPr lang="en-US" sz="2400" b="1" i="1" dirty="0" err="1">
                  <a:solidFill>
                    <a:srgbClr val="0000FF"/>
                  </a:solidFill>
                </a:rPr>
                <a:t>y</a:t>
              </a:r>
              <a:r>
                <a:rPr lang="en-US" sz="2400" b="1" dirty="0">
                  <a:solidFill>
                    <a:srgbClr val="0000FF"/>
                  </a:solidFill>
                </a:rPr>
                <a:t>-intercept of the graph of the </a:t>
              </a:r>
              <a:r>
                <a:rPr lang="en-US" sz="2400" b="1" dirty="0" smtClean="0">
                  <a:solidFill>
                    <a:srgbClr val="0000FF"/>
                  </a:solidFill>
                </a:rPr>
                <a:t>equation:</a:t>
              </a:r>
              <a:endParaRPr lang="en-US" sz="2400" b="1" dirty="0">
                <a:solidFill>
                  <a:srgbClr val="0000FF"/>
                </a:solidFill>
              </a:endParaRPr>
            </a:p>
          </p:txBody>
        </p:sp>
        <p:pic>
          <p:nvPicPr>
            <p:cNvPr id="515089" name="Picture 17" descr="M3_227"/>
            <p:cNvPicPr>
              <a:picLocks noChangeAspect="1" noChangeArrowheads="1"/>
            </p:cNvPicPr>
            <p:nvPr/>
          </p:nvPicPr>
          <p:blipFill>
            <a:blip r:embed="rId7"/>
            <a:srcRect r="55893" b="71921"/>
            <a:stretch>
              <a:fillRect/>
            </a:stretch>
          </p:blipFill>
          <p:spPr bwMode="auto">
            <a:xfrm>
              <a:off x="1791" y="1191"/>
              <a:ext cx="1044" cy="522"/>
            </a:xfrm>
            <a:prstGeom prst="rect">
              <a:avLst/>
            </a:prstGeom>
            <a:noFill/>
          </p:spPr>
        </p:pic>
      </p:grpSp>
      <p:pic>
        <p:nvPicPr>
          <p:cNvPr id="515090" name="Picture 18" descr="Example1"/>
          <p:cNvPicPr>
            <a:picLocks noChangeAspect="1" noChangeArrowheads="1"/>
          </p:cNvPicPr>
          <p:nvPr/>
        </p:nvPicPr>
        <p:blipFill>
          <a:blip r:embed="rId8"/>
          <a:srcRect/>
          <a:stretch>
            <a:fillRect/>
          </a:stretch>
        </p:blipFill>
        <p:spPr bwMode="auto">
          <a:xfrm>
            <a:off x="420688" y="1495425"/>
            <a:ext cx="457200" cy="457200"/>
          </a:xfrm>
          <a:prstGeom prst="rect">
            <a:avLst/>
          </a:prstGeom>
          <a:noFill/>
        </p:spPr>
      </p:pic>
      <p:grpSp>
        <p:nvGrpSpPr>
          <p:cNvPr id="3" name="Group 21"/>
          <p:cNvGrpSpPr>
            <a:grpSpLocks/>
          </p:cNvGrpSpPr>
          <p:nvPr/>
        </p:nvGrpSpPr>
        <p:grpSpPr bwMode="auto">
          <a:xfrm>
            <a:off x="914400" y="2895600"/>
            <a:ext cx="4665663" cy="3200400"/>
            <a:chOff x="576" y="1824"/>
            <a:chExt cx="2939" cy="2016"/>
          </a:xfrm>
        </p:grpSpPr>
        <p:sp>
          <p:nvSpPr>
            <p:cNvPr id="515078" name="TPAnswers"/>
            <p:cNvSpPr>
              <a:spLocks noChangeArrowheads="1"/>
            </p:cNvSpPr>
            <p:nvPr>
              <p:custDataLst>
                <p:tags r:id="rId3"/>
              </p:custDataLst>
            </p:nvPr>
          </p:nvSpPr>
          <p:spPr bwMode="auto">
            <a:xfrm>
              <a:off x="576" y="1824"/>
              <a:ext cx="2939" cy="1910"/>
            </a:xfrm>
            <a:prstGeom prst="rect">
              <a:avLst/>
            </a:prstGeom>
            <a:noFill/>
            <a:ln w="9525">
              <a:noFill/>
              <a:miter lim="800000"/>
              <a:headEnd/>
              <a:tailEnd/>
            </a:ln>
            <a:effectLst/>
          </p:spPr>
          <p:txBody>
            <a:bodyPr>
              <a:prstTxWarp prst="textNoShape">
                <a:avLst/>
              </a:prstTxWarp>
              <a:spAutoFit/>
            </a:bodyPr>
            <a:lstStyle/>
            <a:p>
              <a:pPr marL="533400" indent="-533400" algn="l">
                <a:spcBef>
                  <a:spcPct val="66000"/>
                </a:spcBef>
                <a:spcAft>
                  <a:spcPct val="66000"/>
                </a:spcAft>
                <a:buClr>
                  <a:srgbClr val="00539D"/>
                </a:buClr>
                <a:tabLst>
                  <a:tab pos="2743200" algn="l"/>
                  <a:tab pos="3314700" algn="l"/>
                </a:tabLst>
              </a:pPr>
              <a:r>
                <a:rPr lang="pt-BR" sz="2400" dirty="0">
                  <a:solidFill>
                    <a:srgbClr val="00539D"/>
                  </a:solidFill>
                  <a:sym typeface="Symbol" pitchFamily="-97" charset="2"/>
                </a:rPr>
                <a:t>A.</a:t>
              </a:r>
              <a:r>
                <a:rPr lang="pt-BR" sz="2400" dirty="0">
                  <a:solidFill>
                    <a:schemeClr val="tx1"/>
                  </a:solidFill>
                  <a:sym typeface="Symbol" pitchFamily="-97" charset="2"/>
                </a:rPr>
                <a:t>		</a:t>
              </a:r>
            </a:p>
            <a:p>
              <a:pPr marL="533400" indent="-533400" algn="l">
                <a:spcBef>
                  <a:spcPct val="66000"/>
                </a:spcBef>
                <a:spcAft>
                  <a:spcPct val="66000"/>
                </a:spcAft>
                <a:buClr>
                  <a:srgbClr val="00539D"/>
                </a:buClr>
                <a:tabLst>
                  <a:tab pos="2743200" algn="l"/>
                  <a:tab pos="3314700" algn="l"/>
                </a:tabLst>
              </a:pPr>
              <a:r>
                <a:rPr lang="pt-BR" sz="2400" dirty="0">
                  <a:solidFill>
                    <a:srgbClr val="00539D"/>
                  </a:solidFill>
                  <a:sym typeface="Symbol" pitchFamily="-97" charset="2"/>
                </a:rPr>
                <a:t>B.</a:t>
              </a:r>
              <a:r>
                <a:rPr lang="pt-BR" sz="2400" dirty="0">
                  <a:solidFill>
                    <a:schemeClr val="tx1"/>
                  </a:solidFill>
                  <a:sym typeface="Symbol" pitchFamily="-97" charset="2"/>
                </a:rPr>
                <a:t>	</a:t>
              </a:r>
            </a:p>
            <a:p>
              <a:pPr marL="533400" indent="-533400" algn="l">
                <a:spcBef>
                  <a:spcPct val="66000"/>
                </a:spcBef>
                <a:spcAft>
                  <a:spcPct val="66000"/>
                </a:spcAft>
                <a:buClr>
                  <a:srgbClr val="00539D"/>
                </a:buClr>
                <a:tabLst>
                  <a:tab pos="2743200" algn="l"/>
                  <a:tab pos="3314700" algn="l"/>
                </a:tabLst>
              </a:pPr>
              <a:r>
                <a:rPr lang="pt-BR" sz="2400" dirty="0">
                  <a:solidFill>
                    <a:srgbClr val="00539D"/>
                  </a:solidFill>
                  <a:sym typeface="Symbol" pitchFamily="-97" charset="2"/>
                </a:rPr>
                <a:t>C.</a:t>
              </a:r>
              <a:r>
                <a:rPr lang="pt-BR" sz="2400" dirty="0">
                  <a:solidFill>
                    <a:schemeClr val="tx1"/>
                  </a:solidFill>
                  <a:sym typeface="Symbol" pitchFamily="-97" charset="2"/>
                </a:rPr>
                <a:t>		</a:t>
              </a:r>
            </a:p>
            <a:p>
              <a:pPr marL="533400" indent="-533400" algn="l">
                <a:spcBef>
                  <a:spcPct val="66000"/>
                </a:spcBef>
                <a:spcAft>
                  <a:spcPct val="66000"/>
                </a:spcAft>
                <a:buClr>
                  <a:srgbClr val="00539D"/>
                </a:buClr>
                <a:tabLst>
                  <a:tab pos="2743200" algn="l"/>
                  <a:tab pos="3314700" algn="l"/>
                </a:tabLst>
              </a:pPr>
              <a:r>
                <a:rPr lang="pt-BR" sz="2400" dirty="0">
                  <a:solidFill>
                    <a:srgbClr val="00539D"/>
                  </a:solidFill>
                  <a:sym typeface="Symbol" pitchFamily="-97" charset="2"/>
                </a:rPr>
                <a:t>D.</a:t>
              </a:r>
              <a:r>
                <a:rPr lang="pt-BR" dirty="0">
                  <a:solidFill>
                    <a:schemeClr val="tx1"/>
                  </a:solidFill>
                  <a:sym typeface="Symbol" pitchFamily="-97" charset="2"/>
                </a:rPr>
                <a:t>	</a:t>
              </a:r>
            </a:p>
          </p:txBody>
        </p:sp>
        <p:pic>
          <p:nvPicPr>
            <p:cNvPr id="515091" name="Picture 19" descr="MAC3_xyz4"/>
            <p:cNvPicPr>
              <a:picLocks noChangeAspect="1" noChangeArrowheads="1"/>
            </p:cNvPicPr>
            <p:nvPr/>
          </p:nvPicPr>
          <p:blipFill>
            <a:blip r:embed="rId9"/>
            <a:srcRect b="84303"/>
            <a:stretch>
              <a:fillRect/>
            </a:stretch>
          </p:blipFill>
          <p:spPr bwMode="auto">
            <a:xfrm>
              <a:off x="912" y="1856"/>
              <a:ext cx="2332" cy="286"/>
            </a:xfrm>
            <a:prstGeom prst="rect">
              <a:avLst/>
            </a:prstGeom>
            <a:noFill/>
          </p:spPr>
        </p:pic>
        <p:pic>
          <p:nvPicPr>
            <p:cNvPr id="515092" name="Picture 20" descr="MAC3_xyz4"/>
            <p:cNvPicPr>
              <a:picLocks noChangeAspect="1" noChangeArrowheads="1"/>
            </p:cNvPicPr>
            <p:nvPr/>
          </p:nvPicPr>
          <p:blipFill>
            <a:blip r:embed="rId9"/>
            <a:srcRect t="15807"/>
            <a:stretch>
              <a:fillRect/>
            </a:stretch>
          </p:blipFill>
          <p:spPr bwMode="auto">
            <a:xfrm>
              <a:off x="912" y="2306"/>
              <a:ext cx="2332" cy="1534"/>
            </a:xfrm>
            <a:prstGeom prst="rect">
              <a:avLst/>
            </a:prstGeom>
            <a:noFill/>
          </p:spPr>
        </p:pic>
      </p:grpSp>
      <p:pic>
        <p:nvPicPr>
          <p:cNvPr id="515094" name="Picture 22" descr="LH_9-5"/>
          <p:cNvPicPr>
            <a:picLocks noChangeAspect="1" noChangeArrowheads="1"/>
          </p:cNvPicPr>
          <p:nvPr/>
        </p:nvPicPr>
        <p:blipFill>
          <a:blip r:embed="rId10"/>
          <a:srcRect/>
          <a:stretch>
            <a:fillRect/>
          </a:stretch>
        </p:blipFill>
        <p:spPr bwMode="hidden">
          <a:xfrm>
            <a:off x="0" y="0"/>
            <a:ext cx="9144000" cy="731838"/>
          </a:xfrm>
          <a:prstGeom prst="rect">
            <a:avLst/>
          </a:prstGeom>
          <a:noFill/>
        </p:spPr>
      </p:pic>
      <p:sp>
        <p:nvSpPr>
          <p:cNvPr id="18" name="Action Button: Forward or Next 17">
            <a:hlinkClick r:id="" action="ppaction://hlinkshowjump?jump=nextslide" highlightClick="1"/>
          </p:cNvPr>
          <p:cNvSpPr/>
          <p:nvPr/>
        </p:nvSpPr>
        <p:spPr>
          <a:xfrm>
            <a:off x="8582025" y="6400800"/>
            <a:ext cx="561975" cy="4572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Action Button: Back or Previous 18">
            <a:hlinkClick r:id="" action="ppaction://hlinkshowjump?jump=previousslide" highlightClick="1"/>
          </p:cNvPr>
          <p:cNvSpPr/>
          <p:nvPr/>
        </p:nvSpPr>
        <p:spPr>
          <a:xfrm>
            <a:off x="8016217" y="6400800"/>
            <a:ext cx="561975" cy="4572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5080"/>
                                        </p:tgtEl>
                                        <p:attrNameLst>
                                          <p:attrName>style.visibility</p:attrName>
                                        </p:attrNameLst>
                                      </p:cBhvr>
                                      <p:to>
                                        <p:strVal val="visible"/>
                                      </p:to>
                                    </p:set>
                                    <p:animEffect transition="in" filter="wipe(left)">
                                      <p:cBhvr>
                                        <p:cTn id="7" dur="500"/>
                                        <p:tgtEl>
                                          <p:spTgt spid="515080"/>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515090"/>
                                        </p:tgtEl>
                                        <p:attrNameLst>
                                          <p:attrName>style.visibility</p:attrName>
                                        </p:attrNameLst>
                                      </p:cBhvr>
                                      <p:to>
                                        <p:strVal val="visible"/>
                                      </p:to>
                                    </p:set>
                                    <p:animEffect transition="in" filter="box(out)">
                                      <p:cBhvr>
                                        <p:cTn id="11" dur="500"/>
                                        <p:tgtEl>
                                          <p:spTgt spid="51509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515077"/>
                                        </p:tgtEl>
                                        <p:attrNameLst>
                                          <p:attrName>style.visibility</p:attrName>
                                        </p:attrNameLst>
                                      </p:cBhvr>
                                      <p:to>
                                        <p:strVal val="visible"/>
                                      </p:to>
                                    </p:set>
                                    <p:animEffect transition="in" filter="box(in)">
                                      <p:cBhvr>
                                        <p:cTn id="24" dur="500"/>
                                        <p:tgtEl>
                                          <p:spTgt spid="515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5077" grpId="0" animBg="1"/>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9170" name="TPAnswers"/>
          <p:cNvSpPr>
            <a:spLocks noGrp="1" noChangeArrowheads="1"/>
          </p:cNvSpPr>
          <p:nvPr>
            <p:ph type="body" idx="1"/>
            <p:custDataLst>
              <p:tags r:id="rId2"/>
            </p:custDataLst>
          </p:nvPr>
        </p:nvSpPr>
        <p:spPr bwMode="hidden">
          <a:xfrm>
            <a:off x="7162800" y="4495800"/>
            <a:ext cx="1447800" cy="1524000"/>
          </a:xfrm>
        </p:spPr>
        <p:txBody>
          <a:bodyPr/>
          <a:lstStyle/>
          <a:p>
            <a:pPr marL="609600" indent="-609600">
              <a:buFontTx/>
              <a:buAutoNum type="alphaUcPeriod"/>
            </a:pPr>
            <a:r>
              <a:rPr lang="en-US" sz="2000" dirty="0">
                <a:solidFill>
                  <a:schemeClr val="bg1"/>
                </a:solidFill>
              </a:rPr>
              <a:t>A</a:t>
            </a:r>
          </a:p>
          <a:p>
            <a:pPr marL="609600" indent="-609600">
              <a:buFontTx/>
              <a:buAutoNum type="alphaUcPeriod"/>
            </a:pPr>
            <a:r>
              <a:rPr lang="en-US" sz="2000" dirty="0">
                <a:solidFill>
                  <a:schemeClr val="bg1"/>
                </a:solidFill>
              </a:rPr>
              <a:t>B</a:t>
            </a:r>
          </a:p>
          <a:p>
            <a:pPr marL="609600" indent="-609600">
              <a:buFontTx/>
              <a:buAutoNum type="alphaUcPeriod"/>
            </a:pPr>
            <a:r>
              <a:rPr lang="en-US" sz="2000" dirty="0">
                <a:solidFill>
                  <a:schemeClr val="bg1"/>
                </a:solidFill>
              </a:rPr>
              <a:t>C</a:t>
            </a:r>
          </a:p>
          <a:p>
            <a:pPr marL="609600" indent="-609600">
              <a:buFontTx/>
              <a:buAutoNum type="alphaUcPeriod"/>
            </a:pPr>
            <a:r>
              <a:rPr lang="en-US" sz="2000" dirty="0">
                <a:solidFill>
                  <a:schemeClr val="bg1"/>
                </a:solidFill>
              </a:rPr>
              <a:t>D</a:t>
            </a:r>
          </a:p>
        </p:txBody>
      </p:sp>
      <p:sp>
        <p:nvSpPr>
          <p:cNvPr id="519173" name="Oval 5"/>
          <p:cNvSpPr>
            <a:spLocks noChangeArrowheads="1"/>
          </p:cNvSpPr>
          <p:nvPr/>
        </p:nvSpPr>
        <p:spPr bwMode="auto">
          <a:xfrm>
            <a:off x="906098" y="3034265"/>
            <a:ext cx="404812" cy="404813"/>
          </a:xfrm>
          <a:prstGeom prst="ellipse">
            <a:avLst/>
          </a:prstGeom>
          <a:solidFill>
            <a:srgbClr val="FFCC00"/>
          </a:solidFill>
          <a:ln w="25400">
            <a:solidFill>
              <a:srgbClr val="E01B22"/>
            </a:solidFill>
            <a:round/>
            <a:headEnd/>
            <a:tailEnd/>
          </a:ln>
          <a:effectLst/>
        </p:spPr>
        <p:txBody>
          <a:bodyPr wrap="none" anchor="ctr">
            <a:prstTxWarp prst="textNoShape">
              <a:avLst/>
            </a:prstTxWarp>
          </a:bodyPr>
          <a:lstStyle/>
          <a:p>
            <a:pPr algn="ctr">
              <a:lnSpc>
                <a:spcPct val="100000"/>
              </a:lnSpc>
              <a:spcBef>
                <a:spcPct val="0"/>
              </a:spcBef>
              <a:spcAft>
                <a:spcPct val="0"/>
              </a:spcAft>
            </a:pPr>
            <a:endParaRPr lang="en-US" sz="1800">
              <a:solidFill>
                <a:schemeClr val="tx1"/>
              </a:solidFill>
            </a:endParaRPr>
          </a:p>
        </p:txBody>
      </p:sp>
      <p:pic>
        <p:nvPicPr>
          <p:cNvPr id="519174" name="Picture 6" descr="CheckProgress"/>
          <p:cNvPicPr>
            <a:picLocks noChangeAspect="1" noChangeArrowheads="1"/>
          </p:cNvPicPr>
          <p:nvPr/>
        </p:nvPicPr>
        <p:blipFill>
          <a:blip r:embed="rId6"/>
          <a:srcRect/>
          <a:stretch>
            <a:fillRect/>
          </a:stretch>
        </p:blipFill>
        <p:spPr bwMode="auto">
          <a:xfrm>
            <a:off x="342900" y="711200"/>
            <a:ext cx="4038600" cy="627063"/>
          </a:xfrm>
          <a:prstGeom prst="rect">
            <a:avLst/>
          </a:prstGeom>
          <a:noFill/>
        </p:spPr>
      </p:pic>
      <p:sp>
        <p:nvSpPr>
          <p:cNvPr id="519186" name="TPQuestion"/>
          <p:cNvSpPr>
            <a:spLocks noChangeArrowheads="1"/>
          </p:cNvSpPr>
          <p:nvPr/>
        </p:nvSpPr>
        <p:spPr bwMode="auto">
          <a:xfrm>
            <a:off x="533400" y="1504950"/>
            <a:ext cx="8305800" cy="830997"/>
          </a:xfrm>
          <a:prstGeom prst="rect">
            <a:avLst/>
          </a:prstGeom>
          <a:noFill/>
          <a:ln w="9525">
            <a:noFill/>
            <a:miter lim="800000"/>
            <a:headEnd/>
            <a:tailEnd/>
          </a:ln>
          <a:effectLst/>
        </p:spPr>
        <p:txBody>
          <a:bodyPr>
            <a:prstTxWarp prst="textNoShape">
              <a:avLst/>
            </a:prstTxWarp>
            <a:spAutoFit/>
          </a:bodyPr>
          <a:lstStyle/>
          <a:p>
            <a:pPr marL="342900" algn="l">
              <a:spcBef>
                <a:spcPct val="0"/>
              </a:spcBef>
              <a:spcAft>
                <a:spcPct val="0"/>
              </a:spcAft>
            </a:pPr>
            <a:r>
              <a:rPr lang="en-US" sz="2400" b="1" dirty="0">
                <a:solidFill>
                  <a:srgbClr val="0000FF"/>
                </a:solidFill>
              </a:rPr>
              <a:t>State the slope and the </a:t>
            </a:r>
            <a:r>
              <a:rPr lang="en-US" sz="2400" b="1" i="1" dirty="0" err="1">
                <a:solidFill>
                  <a:srgbClr val="0000FF"/>
                </a:solidFill>
              </a:rPr>
              <a:t>y</a:t>
            </a:r>
            <a:r>
              <a:rPr lang="en-US" sz="2400" b="1" dirty="0">
                <a:solidFill>
                  <a:srgbClr val="0000FF"/>
                </a:solidFill>
              </a:rPr>
              <a:t>-intercept of the graph of the equation 3</a:t>
            </a:r>
            <a:r>
              <a:rPr lang="en-US" sz="2400" b="1" i="1" dirty="0">
                <a:solidFill>
                  <a:srgbClr val="0000FF"/>
                </a:solidFill>
              </a:rPr>
              <a:t>x</a:t>
            </a:r>
            <a:r>
              <a:rPr lang="en-US" sz="2400" b="1" dirty="0">
                <a:solidFill>
                  <a:srgbClr val="0000FF"/>
                </a:solidFill>
              </a:rPr>
              <a:t> + </a:t>
            </a:r>
            <a:r>
              <a:rPr lang="en-US" sz="2400" b="1" i="1" dirty="0" err="1">
                <a:solidFill>
                  <a:srgbClr val="0000FF"/>
                </a:solidFill>
              </a:rPr>
              <a:t>y</a:t>
            </a:r>
            <a:r>
              <a:rPr lang="en-US" sz="2400" b="1" dirty="0">
                <a:solidFill>
                  <a:srgbClr val="0000FF"/>
                </a:solidFill>
              </a:rPr>
              <a:t> = 5.</a:t>
            </a:r>
          </a:p>
        </p:txBody>
      </p:sp>
      <p:pic>
        <p:nvPicPr>
          <p:cNvPr id="519187" name="Picture 19" descr="Example2"/>
          <p:cNvPicPr>
            <a:picLocks noChangeAspect="1" noChangeArrowheads="1"/>
          </p:cNvPicPr>
          <p:nvPr/>
        </p:nvPicPr>
        <p:blipFill>
          <a:blip r:embed="rId7"/>
          <a:srcRect/>
          <a:stretch>
            <a:fillRect/>
          </a:stretch>
        </p:blipFill>
        <p:spPr bwMode="auto">
          <a:xfrm>
            <a:off x="420688" y="1495425"/>
            <a:ext cx="457200" cy="457200"/>
          </a:xfrm>
          <a:prstGeom prst="rect">
            <a:avLst/>
          </a:prstGeom>
          <a:noFill/>
        </p:spPr>
      </p:pic>
      <p:grpSp>
        <p:nvGrpSpPr>
          <p:cNvPr id="2" name="Group 21"/>
          <p:cNvGrpSpPr>
            <a:grpSpLocks/>
          </p:cNvGrpSpPr>
          <p:nvPr/>
        </p:nvGrpSpPr>
        <p:grpSpPr bwMode="auto">
          <a:xfrm>
            <a:off x="914400" y="2971799"/>
            <a:ext cx="5029200" cy="3200401"/>
            <a:chOff x="576" y="1824"/>
            <a:chExt cx="3168" cy="2016"/>
          </a:xfrm>
        </p:grpSpPr>
        <p:sp>
          <p:nvSpPr>
            <p:cNvPr id="519183" name="TPAnswers"/>
            <p:cNvSpPr>
              <a:spLocks noChangeArrowheads="1"/>
            </p:cNvSpPr>
            <p:nvPr>
              <p:custDataLst>
                <p:tags r:id="rId3"/>
              </p:custDataLst>
            </p:nvPr>
          </p:nvSpPr>
          <p:spPr bwMode="auto">
            <a:xfrm>
              <a:off x="576" y="1824"/>
              <a:ext cx="3168" cy="1910"/>
            </a:xfrm>
            <a:prstGeom prst="rect">
              <a:avLst/>
            </a:prstGeom>
            <a:noFill/>
            <a:ln w="9525">
              <a:noFill/>
              <a:miter lim="800000"/>
              <a:headEnd/>
              <a:tailEnd/>
            </a:ln>
            <a:effectLst/>
          </p:spPr>
          <p:txBody>
            <a:bodyPr>
              <a:prstTxWarp prst="textNoShape">
                <a:avLst/>
              </a:prstTxWarp>
              <a:spAutoFit/>
            </a:bodyPr>
            <a:lstStyle/>
            <a:p>
              <a:pPr marL="533400" indent="-533400" algn="l">
                <a:spcBef>
                  <a:spcPct val="66000"/>
                </a:spcBef>
                <a:spcAft>
                  <a:spcPct val="66000"/>
                </a:spcAft>
                <a:buClr>
                  <a:srgbClr val="00539D"/>
                </a:buClr>
                <a:tabLst>
                  <a:tab pos="2743200" algn="l"/>
                  <a:tab pos="3314700" algn="l"/>
                </a:tabLst>
              </a:pPr>
              <a:r>
                <a:rPr lang="pt-BR" sz="2400" dirty="0">
                  <a:solidFill>
                    <a:srgbClr val="00539D"/>
                  </a:solidFill>
                  <a:sym typeface="Symbol" pitchFamily="-97" charset="2"/>
                </a:rPr>
                <a:t>A.	</a:t>
              </a:r>
              <a:r>
                <a:rPr lang="pt-BR" sz="2400" b="0" dirty="0">
                  <a:solidFill>
                    <a:schemeClr val="tx1"/>
                  </a:solidFill>
                  <a:sym typeface="Symbol" pitchFamily="-97" charset="2"/>
                </a:rPr>
                <a:t>slope = –3; </a:t>
              </a:r>
              <a:r>
                <a:rPr lang="pt-BR" sz="2400" b="0" i="1" dirty="0">
                  <a:solidFill>
                    <a:schemeClr val="tx1"/>
                  </a:solidFill>
                  <a:sym typeface="Symbol" pitchFamily="-97" charset="2"/>
                </a:rPr>
                <a:t>y</a:t>
              </a:r>
              <a:r>
                <a:rPr lang="pt-BR" sz="2400" b="0" dirty="0">
                  <a:solidFill>
                    <a:schemeClr val="tx1"/>
                  </a:solidFill>
                  <a:sym typeface="Symbol" pitchFamily="-97" charset="2"/>
                </a:rPr>
                <a:t>-intercept = 5</a:t>
              </a:r>
              <a:r>
                <a:rPr lang="pt-BR" sz="2400" dirty="0">
                  <a:solidFill>
                    <a:schemeClr val="tx1"/>
                  </a:solidFill>
                  <a:sym typeface="Symbol" pitchFamily="-97" charset="2"/>
                </a:rPr>
                <a:t>	</a:t>
              </a:r>
            </a:p>
            <a:p>
              <a:pPr marL="533400" indent="-533400" algn="l">
                <a:spcBef>
                  <a:spcPct val="66000"/>
                </a:spcBef>
                <a:spcAft>
                  <a:spcPct val="66000"/>
                </a:spcAft>
                <a:buClr>
                  <a:srgbClr val="00539D"/>
                </a:buClr>
                <a:tabLst>
                  <a:tab pos="2743200" algn="l"/>
                  <a:tab pos="3314700" algn="l"/>
                </a:tabLst>
              </a:pPr>
              <a:r>
                <a:rPr lang="pt-BR" sz="2400" dirty="0">
                  <a:solidFill>
                    <a:srgbClr val="00539D"/>
                  </a:solidFill>
                  <a:sym typeface="Symbol" pitchFamily="-97" charset="2"/>
                </a:rPr>
                <a:t>B.</a:t>
              </a:r>
              <a:r>
                <a:rPr lang="pt-BR" sz="2400" dirty="0">
                  <a:solidFill>
                    <a:schemeClr val="tx1"/>
                  </a:solidFill>
                  <a:sym typeface="Symbol" pitchFamily="-97" charset="2"/>
                </a:rPr>
                <a:t>	</a:t>
              </a:r>
              <a:r>
                <a:rPr lang="pt-BR" sz="2400" b="0" dirty="0">
                  <a:solidFill>
                    <a:schemeClr val="tx1"/>
                  </a:solidFill>
                  <a:sym typeface="Symbol" pitchFamily="-97" charset="2"/>
                </a:rPr>
                <a:t>slope = –3; </a:t>
              </a:r>
              <a:r>
                <a:rPr lang="pt-BR" sz="2400" b="0" i="1" dirty="0">
                  <a:solidFill>
                    <a:schemeClr val="tx1"/>
                  </a:solidFill>
                  <a:sym typeface="Symbol" pitchFamily="-97" charset="2"/>
                </a:rPr>
                <a:t>y</a:t>
              </a:r>
              <a:r>
                <a:rPr lang="pt-BR" sz="2400" b="0" dirty="0">
                  <a:solidFill>
                    <a:schemeClr val="tx1"/>
                  </a:solidFill>
                  <a:sym typeface="Symbol" pitchFamily="-97" charset="2"/>
                </a:rPr>
                <a:t>-intercept = –5</a:t>
              </a:r>
              <a:endParaRPr lang="pt-BR" sz="2400" dirty="0">
                <a:solidFill>
                  <a:schemeClr val="tx1"/>
                </a:solidFill>
                <a:sym typeface="Symbol" pitchFamily="-97" charset="2"/>
              </a:endParaRPr>
            </a:p>
            <a:p>
              <a:pPr marL="533400" indent="-533400" algn="l">
                <a:spcBef>
                  <a:spcPct val="66000"/>
                </a:spcBef>
                <a:spcAft>
                  <a:spcPct val="66000"/>
                </a:spcAft>
                <a:buClr>
                  <a:srgbClr val="00539D"/>
                </a:buClr>
                <a:tabLst>
                  <a:tab pos="2743200" algn="l"/>
                  <a:tab pos="3314700" algn="l"/>
                </a:tabLst>
              </a:pPr>
              <a:r>
                <a:rPr lang="pt-BR" sz="2400" dirty="0">
                  <a:solidFill>
                    <a:srgbClr val="00539D"/>
                  </a:solidFill>
                  <a:sym typeface="Symbol" pitchFamily="-97" charset="2"/>
                </a:rPr>
                <a:t>C.</a:t>
              </a:r>
              <a:r>
                <a:rPr lang="pt-BR" sz="2400" dirty="0">
                  <a:solidFill>
                    <a:schemeClr val="tx1"/>
                  </a:solidFill>
                  <a:sym typeface="Symbol" pitchFamily="-97" charset="2"/>
                </a:rPr>
                <a:t>		</a:t>
              </a:r>
            </a:p>
            <a:p>
              <a:pPr marL="533400" indent="-533400" algn="l">
                <a:spcBef>
                  <a:spcPct val="66000"/>
                </a:spcBef>
                <a:spcAft>
                  <a:spcPct val="66000"/>
                </a:spcAft>
                <a:buClr>
                  <a:srgbClr val="00539D"/>
                </a:buClr>
                <a:tabLst>
                  <a:tab pos="2743200" algn="l"/>
                  <a:tab pos="3314700" algn="l"/>
                </a:tabLst>
              </a:pPr>
              <a:r>
                <a:rPr lang="pt-BR" sz="2400" dirty="0">
                  <a:solidFill>
                    <a:srgbClr val="00539D"/>
                  </a:solidFill>
                  <a:sym typeface="Symbol" pitchFamily="-97" charset="2"/>
                </a:rPr>
                <a:t>D.</a:t>
              </a:r>
              <a:r>
                <a:rPr lang="pt-BR" dirty="0">
                  <a:solidFill>
                    <a:schemeClr val="tx1"/>
                  </a:solidFill>
                  <a:sym typeface="Symbol" pitchFamily="-97" charset="2"/>
                </a:rPr>
                <a:t>	</a:t>
              </a:r>
            </a:p>
          </p:txBody>
        </p:sp>
        <p:pic>
          <p:nvPicPr>
            <p:cNvPr id="519188" name="Picture 20" descr="MAC3_xyz6"/>
            <p:cNvPicPr>
              <a:picLocks noChangeAspect="1" noChangeArrowheads="1"/>
            </p:cNvPicPr>
            <p:nvPr/>
          </p:nvPicPr>
          <p:blipFill>
            <a:blip r:embed="rId8"/>
            <a:srcRect t="36693"/>
            <a:stretch>
              <a:fillRect/>
            </a:stretch>
          </p:blipFill>
          <p:spPr bwMode="auto">
            <a:xfrm>
              <a:off x="912" y="2831"/>
              <a:ext cx="2441" cy="1009"/>
            </a:xfrm>
            <a:prstGeom prst="rect">
              <a:avLst/>
            </a:prstGeom>
            <a:noFill/>
          </p:spPr>
        </p:pic>
      </p:grpSp>
      <p:pic>
        <p:nvPicPr>
          <p:cNvPr id="519190" name="Picture 22" descr="LH_9-5"/>
          <p:cNvPicPr>
            <a:picLocks noChangeAspect="1" noChangeArrowheads="1"/>
          </p:cNvPicPr>
          <p:nvPr/>
        </p:nvPicPr>
        <p:blipFill>
          <a:blip r:embed="rId9"/>
          <a:srcRect/>
          <a:stretch>
            <a:fillRect/>
          </a:stretch>
        </p:blipFill>
        <p:spPr bwMode="hidden">
          <a:xfrm>
            <a:off x="0" y="0"/>
            <a:ext cx="9144000" cy="731838"/>
          </a:xfrm>
          <a:prstGeom prst="rect">
            <a:avLst/>
          </a:prstGeom>
          <a:noFill/>
        </p:spPr>
      </p:pic>
      <p:sp>
        <p:nvSpPr>
          <p:cNvPr id="16" name="Action Button: Forward or Next 15">
            <a:hlinkClick r:id="" action="ppaction://hlinkshowjump?jump=nextslide" highlightClick="1"/>
          </p:cNvPr>
          <p:cNvSpPr/>
          <p:nvPr/>
        </p:nvSpPr>
        <p:spPr>
          <a:xfrm>
            <a:off x="8582025" y="6400800"/>
            <a:ext cx="561975" cy="4572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Action Button: Back or Previous 16">
            <a:hlinkClick r:id="" action="ppaction://hlinkshowjump?jump=previousslide" highlightClick="1"/>
          </p:cNvPr>
          <p:cNvSpPr/>
          <p:nvPr/>
        </p:nvSpPr>
        <p:spPr>
          <a:xfrm>
            <a:off x="8016217" y="6400800"/>
            <a:ext cx="561975" cy="4572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9174"/>
                                        </p:tgtEl>
                                        <p:attrNameLst>
                                          <p:attrName>style.visibility</p:attrName>
                                        </p:attrNameLst>
                                      </p:cBhvr>
                                      <p:to>
                                        <p:strVal val="visible"/>
                                      </p:to>
                                    </p:set>
                                    <p:animEffect transition="in" filter="wipe(left)">
                                      <p:cBhvr>
                                        <p:cTn id="7" dur="500"/>
                                        <p:tgtEl>
                                          <p:spTgt spid="519174"/>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519187"/>
                                        </p:tgtEl>
                                        <p:attrNameLst>
                                          <p:attrName>style.visibility</p:attrName>
                                        </p:attrNameLst>
                                      </p:cBhvr>
                                      <p:to>
                                        <p:strVal val="visible"/>
                                      </p:to>
                                    </p:set>
                                    <p:animEffect transition="in" filter="box(out)">
                                      <p:cBhvr>
                                        <p:cTn id="11" dur="500"/>
                                        <p:tgtEl>
                                          <p:spTgt spid="51918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19186"/>
                                        </p:tgtEl>
                                        <p:attrNameLst>
                                          <p:attrName>style.visibility</p:attrName>
                                        </p:attrNameLst>
                                      </p:cBhvr>
                                      <p:to>
                                        <p:strVal val="visible"/>
                                      </p:to>
                                    </p:set>
                                    <p:animEffect transition="in" filter="wipe(left)">
                                      <p:cBhvr>
                                        <p:cTn id="15" dur="500"/>
                                        <p:tgtEl>
                                          <p:spTgt spid="519186"/>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519173"/>
                                        </p:tgtEl>
                                        <p:attrNameLst>
                                          <p:attrName>style.visibility</p:attrName>
                                        </p:attrNameLst>
                                      </p:cBhvr>
                                      <p:to>
                                        <p:strVal val="visible"/>
                                      </p:to>
                                    </p:set>
                                    <p:animEffect transition="in" filter="box(in)">
                                      <p:cBhvr>
                                        <p:cTn id="24" dur="500"/>
                                        <p:tgtEl>
                                          <p:spTgt spid="519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9173" grpId="0" animBg="1" autoUpdateAnimBg="0"/>
      <p:bldP spid="519186" grpId="0" autoUpdateAnimBg="0"/>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0840" name="Picture 8" descr="Example3"/>
          <p:cNvPicPr>
            <a:picLocks noChangeAspect="1" noChangeArrowheads="1"/>
          </p:cNvPicPr>
          <p:nvPr/>
        </p:nvPicPr>
        <p:blipFill>
          <a:blip r:embed="rId4"/>
          <a:srcRect/>
          <a:stretch>
            <a:fillRect/>
          </a:stretch>
        </p:blipFill>
        <p:spPr bwMode="auto">
          <a:xfrm>
            <a:off x="420688" y="1495425"/>
            <a:ext cx="457200" cy="457200"/>
          </a:xfrm>
          <a:prstGeom prst="rect">
            <a:avLst/>
          </a:prstGeom>
          <a:noFill/>
        </p:spPr>
      </p:pic>
      <p:pic>
        <p:nvPicPr>
          <p:cNvPr id="120841" name="Picture 9" descr="CheckProgress"/>
          <p:cNvPicPr>
            <a:picLocks noChangeAspect="1" noChangeArrowheads="1"/>
          </p:cNvPicPr>
          <p:nvPr/>
        </p:nvPicPr>
        <p:blipFill>
          <a:blip r:embed="rId5"/>
          <a:srcRect/>
          <a:stretch>
            <a:fillRect/>
          </a:stretch>
        </p:blipFill>
        <p:spPr bwMode="auto">
          <a:xfrm>
            <a:off x="342900" y="711200"/>
            <a:ext cx="4038600" cy="627063"/>
          </a:xfrm>
          <a:prstGeom prst="rect">
            <a:avLst/>
          </a:prstGeom>
          <a:noFill/>
        </p:spPr>
      </p:pic>
      <p:sp>
        <p:nvSpPr>
          <p:cNvPr id="120847" name="Rectangle 15"/>
          <p:cNvSpPr>
            <a:spLocks noChangeArrowheads="1"/>
          </p:cNvSpPr>
          <p:nvPr/>
        </p:nvSpPr>
        <p:spPr bwMode="auto">
          <a:xfrm>
            <a:off x="1936750" y="3028890"/>
            <a:ext cx="2058988" cy="523220"/>
          </a:xfrm>
          <a:prstGeom prst="rect">
            <a:avLst/>
          </a:prstGeom>
          <a:noFill/>
          <a:ln w="9525">
            <a:noFill/>
            <a:miter lim="800000"/>
            <a:headEnd/>
            <a:tailEnd/>
          </a:ln>
          <a:effectLst/>
        </p:spPr>
        <p:txBody>
          <a:bodyPr>
            <a:prstTxWarp prst="textNoShape">
              <a:avLst/>
            </a:prstTxWarp>
            <a:spAutoFit/>
          </a:bodyPr>
          <a:lstStyle/>
          <a:p>
            <a:pPr marL="1712913" indent="-1368425" algn="l">
              <a:spcAft>
                <a:spcPct val="0"/>
              </a:spcAft>
              <a:buClr>
                <a:srgbClr val="FFFFFF"/>
              </a:buClr>
              <a:tabLst>
                <a:tab pos="1943100" algn="l"/>
              </a:tabLst>
            </a:pPr>
            <a:r>
              <a:rPr lang="en-US" sz="2800" b="1" dirty="0">
                <a:solidFill>
                  <a:srgbClr val="0000FF"/>
                </a:solidFill>
              </a:rPr>
              <a:t>Answer: </a:t>
            </a:r>
            <a:r>
              <a:rPr lang="en-US" sz="2400" b="0" dirty="0"/>
              <a:t>	</a:t>
            </a:r>
          </a:p>
        </p:txBody>
      </p:sp>
      <p:grpSp>
        <p:nvGrpSpPr>
          <p:cNvPr id="2" name="Group 20"/>
          <p:cNvGrpSpPr>
            <a:grpSpLocks/>
          </p:cNvGrpSpPr>
          <p:nvPr/>
        </p:nvGrpSpPr>
        <p:grpSpPr bwMode="auto">
          <a:xfrm>
            <a:off x="533400" y="1349375"/>
            <a:ext cx="8305800" cy="785813"/>
            <a:chOff x="336" y="850"/>
            <a:chExt cx="5232" cy="495"/>
          </a:xfrm>
        </p:grpSpPr>
        <p:pic>
          <p:nvPicPr>
            <p:cNvPr id="120845" name="Picture 13" descr="M3_231"/>
            <p:cNvPicPr>
              <a:picLocks noChangeAspect="1" noChangeArrowheads="1"/>
            </p:cNvPicPr>
            <p:nvPr/>
          </p:nvPicPr>
          <p:blipFill>
            <a:blip r:embed="rId6"/>
            <a:srcRect l="13631" r="65544"/>
            <a:stretch>
              <a:fillRect/>
            </a:stretch>
          </p:blipFill>
          <p:spPr bwMode="auto">
            <a:xfrm>
              <a:off x="1220" y="850"/>
              <a:ext cx="909" cy="495"/>
            </a:xfrm>
            <a:prstGeom prst="rect">
              <a:avLst/>
            </a:prstGeom>
            <a:noFill/>
          </p:spPr>
        </p:pic>
        <p:sp>
          <p:nvSpPr>
            <p:cNvPr id="120851" name="TPQuestion"/>
            <p:cNvSpPr>
              <a:spLocks noChangeArrowheads="1"/>
            </p:cNvSpPr>
            <p:nvPr/>
          </p:nvSpPr>
          <p:spPr bwMode="auto">
            <a:xfrm>
              <a:off x="336" y="948"/>
              <a:ext cx="5232" cy="291"/>
            </a:xfrm>
            <a:prstGeom prst="rect">
              <a:avLst/>
            </a:prstGeom>
            <a:noFill/>
            <a:ln w="9525">
              <a:noFill/>
              <a:miter lim="800000"/>
              <a:headEnd/>
              <a:tailEnd/>
            </a:ln>
            <a:effectLst/>
          </p:spPr>
          <p:txBody>
            <a:bodyPr>
              <a:prstTxWarp prst="textNoShape">
                <a:avLst/>
              </a:prstTxWarp>
              <a:spAutoFit/>
            </a:bodyPr>
            <a:lstStyle/>
            <a:p>
              <a:pPr marL="342900" algn="l">
                <a:spcBef>
                  <a:spcPct val="0"/>
                </a:spcBef>
                <a:spcAft>
                  <a:spcPct val="0"/>
                </a:spcAft>
              </a:pPr>
              <a:r>
                <a:rPr lang="en-US" sz="2400" b="1" dirty="0">
                  <a:solidFill>
                    <a:srgbClr val="0000FF"/>
                  </a:solidFill>
                </a:rPr>
                <a:t>Graph                  </a:t>
              </a:r>
              <a:r>
                <a:rPr lang="en-US" sz="2400" b="1" dirty="0" smtClean="0">
                  <a:solidFill>
                    <a:srgbClr val="0000FF"/>
                  </a:solidFill>
                </a:rPr>
                <a:t>          using </a:t>
              </a:r>
              <a:r>
                <a:rPr lang="en-US" sz="2400" b="1" dirty="0">
                  <a:solidFill>
                    <a:srgbClr val="0000FF"/>
                  </a:solidFill>
                </a:rPr>
                <a:t>the slope and </a:t>
              </a:r>
              <a:r>
                <a:rPr lang="en-US" sz="2400" b="1" i="1" dirty="0" err="1">
                  <a:solidFill>
                    <a:srgbClr val="0000FF"/>
                  </a:solidFill>
                </a:rPr>
                <a:t>y</a:t>
              </a:r>
              <a:r>
                <a:rPr lang="en-US" sz="2400" b="1" dirty="0">
                  <a:solidFill>
                    <a:srgbClr val="0000FF"/>
                  </a:solidFill>
                </a:rPr>
                <a:t>-intercept.</a:t>
              </a:r>
            </a:p>
          </p:txBody>
        </p:sp>
      </p:grpSp>
      <p:pic>
        <p:nvPicPr>
          <p:cNvPr id="120853" name="Picture 21" descr="LH_9-5"/>
          <p:cNvPicPr>
            <a:picLocks noChangeAspect="1" noChangeArrowheads="1"/>
          </p:cNvPicPr>
          <p:nvPr/>
        </p:nvPicPr>
        <p:blipFill>
          <a:blip r:embed="rId7"/>
          <a:srcRect/>
          <a:stretch>
            <a:fillRect/>
          </a:stretch>
        </p:blipFill>
        <p:spPr bwMode="hidden">
          <a:xfrm>
            <a:off x="0" y="0"/>
            <a:ext cx="9144000" cy="731838"/>
          </a:xfrm>
          <a:prstGeom prst="rect">
            <a:avLst/>
          </a:prstGeom>
          <a:noFill/>
        </p:spPr>
      </p:pic>
      <p:sp>
        <p:nvSpPr>
          <p:cNvPr id="13" name="Action Button: Forward or Next 12">
            <a:hlinkClick r:id="" action="ppaction://hlinkshowjump?jump=nextslide" highlightClick="1"/>
          </p:cNvPr>
          <p:cNvSpPr/>
          <p:nvPr/>
        </p:nvSpPr>
        <p:spPr>
          <a:xfrm>
            <a:off x="8582025" y="6400800"/>
            <a:ext cx="561975" cy="4572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Action Button: Back or Previous 13">
            <a:hlinkClick r:id="" action="ppaction://hlinkshowjump?jump=previousslide" highlightClick="1"/>
          </p:cNvPr>
          <p:cNvSpPr/>
          <p:nvPr/>
        </p:nvSpPr>
        <p:spPr>
          <a:xfrm>
            <a:off x="8016217" y="6400800"/>
            <a:ext cx="561975" cy="4572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43" descr="coordinate plane (3)"/>
          <p:cNvPicPr>
            <a:picLocks noChangeAspect="1" noChangeArrowheads="1"/>
          </p:cNvPicPr>
          <p:nvPr/>
        </p:nvPicPr>
        <p:blipFill>
          <a:blip r:embed="rId8"/>
          <a:srcRect/>
          <a:stretch>
            <a:fillRect/>
          </a:stretch>
        </p:blipFill>
        <p:spPr bwMode="auto">
          <a:xfrm>
            <a:off x="4572000" y="2750508"/>
            <a:ext cx="3272764" cy="3295650"/>
          </a:xfrm>
          <a:prstGeom prst="rect">
            <a:avLst/>
          </a:prstGeom>
          <a:noFill/>
        </p:spPr>
      </p:pic>
      <p:sp>
        <p:nvSpPr>
          <p:cNvPr id="15" name="Oval 14"/>
          <p:cNvSpPr/>
          <p:nvPr/>
        </p:nvSpPr>
        <p:spPr>
          <a:xfrm>
            <a:off x="6120150" y="4665263"/>
            <a:ext cx="176972" cy="176981"/>
          </a:xfrm>
          <a:prstGeom prst="ellipse">
            <a:avLst/>
          </a:prstGeom>
          <a:solidFill>
            <a:srgbClr val="00009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7082848" y="4339641"/>
            <a:ext cx="176972" cy="176981"/>
          </a:xfrm>
          <a:prstGeom prst="ellipse">
            <a:avLst/>
          </a:prstGeom>
          <a:solidFill>
            <a:srgbClr val="00009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Arrow Connector 16"/>
          <p:cNvCxnSpPr/>
          <p:nvPr/>
        </p:nvCxnSpPr>
        <p:spPr>
          <a:xfrm rot="10800000" flipV="1">
            <a:off x="4684560" y="4164346"/>
            <a:ext cx="3143862" cy="1113937"/>
          </a:xfrm>
          <a:prstGeom prst="straightConnector1">
            <a:avLst/>
          </a:prstGeom>
          <a:ln w="38100">
            <a:solidFill>
              <a:srgbClr val="000090"/>
            </a:solidFill>
            <a:headEnd type="stealth" w="lg" len="lg"/>
            <a:tailEnd type="stealth" w="lg" len="lg"/>
          </a:ln>
        </p:spPr>
        <p:style>
          <a:lnRef idx="2">
            <a:schemeClr val="accent1"/>
          </a:lnRef>
          <a:fillRef idx="0">
            <a:schemeClr val="accent1"/>
          </a:fillRef>
          <a:effectRef idx="1">
            <a:schemeClr val="accent1"/>
          </a:effectRef>
          <a:fontRef idx="minor">
            <a:schemeClr val="tx1"/>
          </a:fontRef>
        </p:style>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0841"/>
                                        </p:tgtEl>
                                        <p:attrNameLst>
                                          <p:attrName>style.visibility</p:attrName>
                                        </p:attrNameLst>
                                      </p:cBhvr>
                                      <p:to>
                                        <p:strVal val="visible"/>
                                      </p:to>
                                    </p:set>
                                    <p:animEffect transition="in" filter="wipe(left)">
                                      <p:cBhvr>
                                        <p:cTn id="7" dur="500"/>
                                        <p:tgtEl>
                                          <p:spTgt spid="120841"/>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120840"/>
                                        </p:tgtEl>
                                        <p:attrNameLst>
                                          <p:attrName>style.visibility</p:attrName>
                                        </p:attrNameLst>
                                      </p:cBhvr>
                                      <p:to>
                                        <p:strVal val="visible"/>
                                      </p:to>
                                    </p:set>
                                    <p:animEffect transition="in" filter="box(out)">
                                      <p:cBhvr>
                                        <p:cTn id="11" dur="500"/>
                                        <p:tgtEl>
                                          <p:spTgt spid="12084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1500"/>
                            </p:stCondLst>
                            <p:childTnLst>
                              <p:par>
                                <p:cTn id="17" presetID="53"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20847"/>
                                        </p:tgtEl>
                                        <p:attrNameLst>
                                          <p:attrName>style.visibility</p:attrName>
                                        </p:attrNameLst>
                                      </p:cBhvr>
                                      <p:to>
                                        <p:strVal val="visible"/>
                                      </p:to>
                                    </p:set>
                                    <p:animEffect transition="in" filter="wipe(left)">
                                      <p:cBhvr>
                                        <p:cTn id="26" dur="500"/>
                                        <p:tgtEl>
                                          <p:spTgt spid="120847"/>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2000"/>
                                        <p:tgtEl>
                                          <p:spTgt spid="15"/>
                                        </p:tgtEl>
                                      </p:cBhvr>
                                    </p:animEffect>
                                  </p:childTnLst>
                                </p:cTn>
                              </p:par>
                            </p:childTnLst>
                          </p:cTn>
                        </p:par>
                        <p:par>
                          <p:cTn id="31" fill="hold">
                            <p:stCondLst>
                              <p:cond delay="2500"/>
                            </p:stCondLst>
                            <p:childTnLst>
                              <p:par>
                                <p:cTn id="32" presetID="10"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2000"/>
                                        <p:tgtEl>
                                          <p:spTgt spid="16"/>
                                        </p:tgtEl>
                                      </p:cBhvr>
                                    </p:animEffect>
                                  </p:childTnLst>
                                </p:cTn>
                              </p:par>
                            </p:childTnLst>
                          </p:cTn>
                        </p:par>
                        <p:par>
                          <p:cTn id="35" fill="hold">
                            <p:stCondLst>
                              <p:cond delay="4500"/>
                            </p:stCondLst>
                            <p:childTnLst>
                              <p:par>
                                <p:cTn id="36" presetID="53" presetClass="entr" presetSubtype="0" fill="hold" nodeType="after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p:cTn id="38" dur="500" fill="hold"/>
                                        <p:tgtEl>
                                          <p:spTgt spid="17"/>
                                        </p:tgtEl>
                                        <p:attrNameLst>
                                          <p:attrName>ppt_w</p:attrName>
                                        </p:attrNameLst>
                                      </p:cBhvr>
                                      <p:tavLst>
                                        <p:tav tm="0">
                                          <p:val>
                                            <p:fltVal val="0"/>
                                          </p:val>
                                        </p:tav>
                                        <p:tav tm="100000">
                                          <p:val>
                                            <p:strVal val="#ppt_w"/>
                                          </p:val>
                                        </p:tav>
                                      </p:tavLst>
                                    </p:anim>
                                    <p:anim calcmode="lin" valueType="num">
                                      <p:cBhvr>
                                        <p:cTn id="39" dur="500" fill="hold"/>
                                        <p:tgtEl>
                                          <p:spTgt spid="17"/>
                                        </p:tgtEl>
                                        <p:attrNameLst>
                                          <p:attrName>ppt_h</p:attrName>
                                        </p:attrNameLst>
                                      </p:cBhvr>
                                      <p:tavLst>
                                        <p:tav tm="0">
                                          <p:val>
                                            <p:fltVal val="0"/>
                                          </p:val>
                                        </p:tav>
                                        <p:tav tm="100000">
                                          <p:val>
                                            <p:strVal val="#ppt_h"/>
                                          </p:val>
                                        </p:tav>
                                      </p:tavLst>
                                    </p:anim>
                                    <p:animEffect transition="in" filter="fade">
                                      <p:cBhvr>
                                        <p:cTn id="4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47" grpId="0" autoUpdateAnimBg="0"/>
      <p:bldP spid="15" grpId="0" animBg="1"/>
      <p:bldP spid="16" grpId="0" animBg="1"/>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79245" name="Picture 45" descr="Math Proto Interface2"/>
          <p:cNvPicPr>
            <a:picLocks noChangeArrowheads="1"/>
          </p:cNvPicPr>
          <p:nvPr/>
        </p:nvPicPr>
        <p:blipFill>
          <a:blip r:embed="rId6"/>
          <a:srcRect/>
          <a:stretch>
            <a:fillRect/>
          </a:stretch>
        </p:blipFill>
        <p:spPr bwMode="hidden">
          <a:xfrm>
            <a:off x="0" y="0"/>
            <a:ext cx="9144000" cy="6858000"/>
          </a:xfrm>
          <a:prstGeom prst="rect">
            <a:avLst/>
          </a:prstGeom>
          <a:noFill/>
        </p:spPr>
      </p:pic>
      <p:pic>
        <p:nvPicPr>
          <p:cNvPr id="179246" name="Picture 46" descr="Ch09 Ch Header"/>
          <p:cNvPicPr>
            <a:picLocks noChangeAspect="1" noChangeArrowheads="1"/>
          </p:cNvPicPr>
          <p:nvPr/>
        </p:nvPicPr>
        <p:blipFill>
          <a:blip r:embed="rId7"/>
          <a:srcRect/>
          <a:stretch>
            <a:fillRect/>
          </a:stretch>
        </p:blipFill>
        <p:spPr bwMode="hidden">
          <a:xfrm>
            <a:off x="0" y="0"/>
            <a:ext cx="9144000" cy="1214438"/>
          </a:xfrm>
          <a:prstGeom prst="rect">
            <a:avLst/>
          </a:prstGeom>
          <a:noFill/>
        </p:spPr>
      </p:pic>
      <p:sp>
        <p:nvSpPr>
          <p:cNvPr id="179202" name="TPAnswers"/>
          <p:cNvSpPr>
            <a:spLocks noGrp="1" noChangeArrowheads="1"/>
          </p:cNvSpPr>
          <p:nvPr>
            <p:ph type="body" idx="1"/>
            <p:custDataLst>
              <p:tags r:id="rId2"/>
            </p:custDataLst>
          </p:nvPr>
        </p:nvSpPr>
        <p:spPr bwMode="hidden">
          <a:xfrm>
            <a:off x="6629400" y="3733800"/>
            <a:ext cx="1447800" cy="1524000"/>
          </a:xfrm>
        </p:spPr>
        <p:txBody>
          <a:bodyPr/>
          <a:lstStyle/>
          <a:p>
            <a:pPr marL="609600" indent="-609600">
              <a:buFontTx/>
              <a:buAutoNum type="arabicPeriod"/>
            </a:pPr>
            <a:r>
              <a:rPr lang="en-US" sz="2000">
                <a:solidFill>
                  <a:schemeClr val="bg1"/>
                </a:solidFill>
              </a:rPr>
              <a:t>A</a:t>
            </a:r>
          </a:p>
          <a:p>
            <a:pPr marL="609600" indent="-609600">
              <a:buFontTx/>
              <a:buAutoNum type="arabicPeriod"/>
            </a:pPr>
            <a:r>
              <a:rPr lang="en-US" sz="2000">
                <a:solidFill>
                  <a:schemeClr val="bg1"/>
                </a:solidFill>
              </a:rPr>
              <a:t>B</a:t>
            </a:r>
          </a:p>
          <a:p>
            <a:pPr marL="609600" indent="-609600">
              <a:buFontTx/>
              <a:buAutoNum type="arabicPeriod"/>
            </a:pPr>
            <a:r>
              <a:rPr lang="en-US" sz="2000">
                <a:solidFill>
                  <a:schemeClr val="bg1"/>
                </a:solidFill>
              </a:rPr>
              <a:t>C</a:t>
            </a:r>
          </a:p>
          <a:p>
            <a:pPr marL="609600" indent="-609600">
              <a:buFontTx/>
              <a:buAutoNum type="arabicPeriod"/>
            </a:pPr>
            <a:r>
              <a:rPr lang="en-US" sz="2000">
                <a:solidFill>
                  <a:schemeClr val="bg1"/>
                </a:solidFill>
              </a:rPr>
              <a:t>D</a:t>
            </a:r>
          </a:p>
        </p:txBody>
      </p:sp>
      <p:sp>
        <p:nvSpPr>
          <p:cNvPr id="179205" name="Oval 5"/>
          <p:cNvSpPr>
            <a:spLocks noChangeArrowheads="1"/>
          </p:cNvSpPr>
          <p:nvPr/>
        </p:nvSpPr>
        <p:spPr bwMode="auto">
          <a:xfrm>
            <a:off x="1090613" y="2646363"/>
            <a:ext cx="404812" cy="404812"/>
          </a:xfrm>
          <a:prstGeom prst="ellipse">
            <a:avLst/>
          </a:prstGeom>
          <a:solidFill>
            <a:srgbClr val="FFCC00"/>
          </a:solidFill>
          <a:ln w="25400">
            <a:solidFill>
              <a:srgbClr val="E01B22"/>
            </a:solidFill>
            <a:round/>
            <a:headEnd/>
            <a:tailEnd/>
          </a:ln>
          <a:effectLst/>
        </p:spPr>
        <p:txBody>
          <a:bodyPr wrap="none" anchor="ctr">
            <a:prstTxWarp prst="textNoShape">
              <a:avLst/>
            </a:prstTxWarp>
          </a:bodyPr>
          <a:lstStyle/>
          <a:p>
            <a:endParaRPr lang="en-US"/>
          </a:p>
        </p:txBody>
      </p:sp>
      <p:sp>
        <p:nvSpPr>
          <p:cNvPr id="179207" name="TPQuestion"/>
          <p:cNvSpPr>
            <a:spLocks noChangeArrowheads="1"/>
          </p:cNvSpPr>
          <p:nvPr/>
        </p:nvSpPr>
        <p:spPr bwMode="auto">
          <a:xfrm>
            <a:off x="685800" y="1657350"/>
            <a:ext cx="8020050" cy="457200"/>
          </a:xfrm>
          <a:prstGeom prst="rect">
            <a:avLst/>
          </a:prstGeom>
          <a:noFill/>
          <a:ln w="9525">
            <a:noFill/>
            <a:miter lim="800000"/>
            <a:headEnd/>
            <a:tailEnd/>
          </a:ln>
          <a:effectLst/>
        </p:spPr>
        <p:txBody>
          <a:bodyPr>
            <a:prstTxWarp prst="textNoShape">
              <a:avLst/>
            </a:prstTxWarp>
          </a:bodyPr>
          <a:lstStyle/>
          <a:p>
            <a:pPr marL="342900" algn="l">
              <a:spcBef>
                <a:spcPct val="0"/>
              </a:spcBef>
              <a:spcAft>
                <a:spcPct val="0"/>
              </a:spcAft>
            </a:pPr>
            <a:r>
              <a:rPr lang="en-US" sz="2000" b="1" dirty="0">
                <a:solidFill>
                  <a:srgbClr val="0000FF"/>
                </a:solidFill>
                <a:ea typeface="Times New Roman" pitchFamily="-97" charset="0"/>
                <a:cs typeface="Times New Roman" pitchFamily="-97" charset="0"/>
              </a:rPr>
              <a:t>Solve the inequality –2</a:t>
            </a:r>
            <a:r>
              <a:rPr lang="en-US" sz="2000" b="1" i="1" dirty="0">
                <a:solidFill>
                  <a:srgbClr val="0000FF"/>
                </a:solidFill>
                <a:ea typeface="Times New Roman" pitchFamily="-97" charset="0"/>
                <a:cs typeface="Times New Roman" pitchFamily="-97" charset="0"/>
              </a:rPr>
              <a:t>x</a:t>
            </a:r>
            <a:r>
              <a:rPr lang="en-US" sz="2000" b="1" dirty="0">
                <a:solidFill>
                  <a:srgbClr val="0000FF"/>
                </a:solidFill>
                <a:ea typeface="Times New Roman" pitchFamily="-97" charset="0"/>
                <a:cs typeface="Times New Roman" pitchFamily="-97" charset="0"/>
              </a:rPr>
              <a:t> ≤ 5. Then check your solution.</a:t>
            </a:r>
            <a:endParaRPr lang="en-US" sz="2000" b="1" dirty="0">
              <a:solidFill>
                <a:srgbClr val="0000FF"/>
              </a:solidFill>
              <a:ea typeface="Arial" pitchFamily="-97" charset="0"/>
              <a:cs typeface="Arial" pitchFamily="-97" charset="0"/>
            </a:endParaRPr>
          </a:p>
        </p:txBody>
      </p:sp>
      <p:sp>
        <p:nvSpPr>
          <p:cNvPr id="179217" name="Text Box 17"/>
          <p:cNvSpPr txBox="1">
            <a:spLocks noChangeArrowheads="1"/>
          </p:cNvSpPr>
          <p:nvPr/>
        </p:nvSpPr>
        <p:spPr bwMode="auto">
          <a:xfrm>
            <a:off x="4848225" y="752475"/>
            <a:ext cx="2201863" cy="396875"/>
          </a:xfrm>
          <a:prstGeom prst="rect">
            <a:avLst/>
          </a:prstGeom>
          <a:noFill/>
          <a:ln w="9525">
            <a:noFill/>
            <a:miter lim="800000"/>
            <a:headEnd/>
            <a:tailEnd/>
          </a:ln>
          <a:effectLst/>
        </p:spPr>
        <p:txBody>
          <a:bodyPr wrap="none">
            <a:prstTxWarp prst="textNoShape">
              <a:avLst/>
            </a:prstTxWarp>
            <a:spAutoFit/>
          </a:bodyPr>
          <a:lstStyle/>
          <a:p>
            <a:pPr algn="l">
              <a:lnSpc>
                <a:spcPct val="100000"/>
              </a:lnSpc>
              <a:spcBef>
                <a:spcPct val="0"/>
              </a:spcBef>
              <a:spcAft>
                <a:spcPct val="0"/>
              </a:spcAft>
            </a:pPr>
            <a:r>
              <a:rPr lang="en-US" sz="2000"/>
              <a:t> (over Chapter 8)</a:t>
            </a:r>
          </a:p>
        </p:txBody>
      </p:sp>
      <p:pic>
        <p:nvPicPr>
          <p:cNvPr id="179218" name="Picture 18" descr="FiveMinuteCheck"/>
          <p:cNvPicPr>
            <a:picLocks noChangeAspect="1" noChangeArrowheads="1"/>
          </p:cNvPicPr>
          <p:nvPr/>
        </p:nvPicPr>
        <p:blipFill>
          <a:blip r:embed="rId8"/>
          <a:srcRect t="5835"/>
          <a:stretch>
            <a:fillRect/>
          </a:stretch>
        </p:blipFill>
        <p:spPr bwMode="auto">
          <a:xfrm>
            <a:off x="1255713" y="619125"/>
            <a:ext cx="3657600" cy="563563"/>
          </a:xfrm>
          <a:prstGeom prst="rect">
            <a:avLst/>
          </a:prstGeom>
          <a:noFill/>
        </p:spPr>
      </p:pic>
      <p:grpSp>
        <p:nvGrpSpPr>
          <p:cNvPr id="2" name="Group 43"/>
          <p:cNvGrpSpPr>
            <a:grpSpLocks/>
          </p:cNvGrpSpPr>
          <p:nvPr/>
        </p:nvGrpSpPr>
        <p:grpSpPr bwMode="auto">
          <a:xfrm>
            <a:off x="1066800" y="2457450"/>
            <a:ext cx="2790825" cy="3582988"/>
            <a:chOff x="672" y="1548"/>
            <a:chExt cx="1758" cy="2257"/>
          </a:xfrm>
        </p:grpSpPr>
        <p:sp>
          <p:nvSpPr>
            <p:cNvPr id="179230" name="TPAnswers"/>
            <p:cNvSpPr>
              <a:spLocks noChangeArrowheads="1"/>
            </p:cNvSpPr>
            <p:nvPr>
              <p:custDataLst>
                <p:tags r:id="rId3"/>
              </p:custDataLst>
            </p:nvPr>
          </p:nvSpPr>
          <p:spPr bwMode="auto">
            <a:xfrm>
              <a:off x="672" y="1660"/>
              <a:ext cx="1758" cy="2124"/>
            </a:xfrm>
            <a:prstGeom prst="rect">
              <a:avLst/>
            </a:prstGeom>
            <a:noFill/>
            <a:ln w="9525">
              <a:noFill/>
              <a:miter lim="800000"/>
              <a:headEnd/>
              <a:tailEnd/>
            </a:ln>
            <a:effectLst/>
          </p:spPr>
          <p:txBody>
            <a:bodyPr>
              <a:prstTxWarp prst="textNoShape">
                <a:avLst/>
              </a:prstTxWarp>
            </a:bodyPr>
            <a:lstStyle/>
            <a:p>
              <a:pPr marL="533400" indent="-533400" algn="l">
                <a:spcBef>
                  <a:spcPct val="83000"/>
                </a:spcBef>
                <a:spcAft>
                  <a:spcPct val="83000"/>
                </a:spcAft>
                <a:buClr>
                  <a:srgbClr val="00539D"/>
                </a:buClr>
              </a:pPr>
              <a:r>
                <a:rPr lang="pt-BR" dirty="0">
                  <a:solidFill>
                    <a:srgbClr val="00539D"/>
                  </a:solidFill>
                  <a:sym typeface="Symbol" pitchFamily="-97" charset="2"/>
                </a:rPr>
                <a:t>A.</a:t>
              </a:r>
              <a:r>
                <a:rPr lang="pt-BR" dirty="0">
                  <a:solidFill>
                    <a:schemeClr val="tx1"/>
                  </a:solidFill>
                  <a:sym typeface="Symbol" pitchFamily="-97" charset="2"/>
                </a:rPr>
                <a:t>	</a:t>
              </a:r>
              <a:endParaRPr lang="pt-BR" dirty="0" smtClean="0">
                <a:solidFill>
                  <a:schemeClr val="tx1"/>
                </a:solidFill>
                <a:sym typeface="Symbol" pitchFamily="-97" charset="2"/>
              </a:endParaRPr>
            </a:p>
            <a:p>
              <a:pPr marL="533400" indent="-533400" algn="l">
                <a:spcBef>
                  <a:spcPct val="83000"/>
                </a:spcBef>
                <a:spcAft>
                  <a:spcPct val="83000"/>
                </a:spcAft>
                <a:buClr>
                  <a:srgbClr val="00539D"/>
                </a:buClr>
              </a:pPr>
              <a:endParaRPr lang="pt-BR" sz="500" dirty="0" smtClean="0">
                <a:solidFill>
                  <a:srgbClr val="00539D"/>
                </a:solidFill>
                <a:sym typeface="Symbol" pitchFamily="-97" charset="2"/>
              </a:endParaRPr>
            </a:p>
            <a:p>
              <a:pPr marL="533400" indent="-533400" algn="l">
                <a:spcBef>
                  <a:spcPct val="83000"/>
                </a:spcBef>
                <a:spcAft>
                  <a:spcPct val="83000"/>
                </a:spcAft>
                <a:buClr>
                  <a:srgbClr val="00539D"/>
                </a:buClr>
              </a:pPr>
              <a:r>
                <a:rPr lang="pt-BR" dirty="0" smtClean="0">
                  <a:solidFill>
                    <a:srgbClr val="00539D"/>
                  </a:solidFill>
                  <a:sym typeface="Symbol" pitchFamily="-97" charset="2"/>
                </a:rPr>
                <a:t>B</a:t>
              </a:r>
              <a:r>
                <a:rPr lang="pt-BR" dirty="0">
                  <a:solidFill>
                    <a:srgbClr val="00539D"/>
                  </a:solidFill>
                  <a:sym typeface="Symbol" pitchFamily="-97" charset="2"/>
                </a:rPr>
                <a:t>.</a:t>
              </a:r>
              <a:r>
                <a:rPr lang="pt-BR" dirty="0">
                  <a:solidFill>
                    <a:schemeClr val="tx1"/>
                  </a:solidFill>
                  <a:sym typeface="Symbol" pitchFamily="-97" charset="2"/>
                </a:rPr>
                <a:t>	</a:t>
              </a:r>
              <a:endParaRPr lang="pt-BR" dirty="0" smtClean="0">
                <a:solidFill>
                  <a:schemeClr val="tx1"/>
                </a:solidFill>
                <a:sym typeface="Symbol" pitchFamily="-97" charset="2"/>
              </a:endParaRPr>
            </a:p>
            <a:p>
              <a:pPr marL="533400" indent="-533400" algn="l">
                <a:spcBef>
                  <a:spcPct val="83000"/>
                </a:spcBef>
                <a:spcAft>
                  <a:spcPct val="83000"/>
                </a:spcAft>
                <a:buClr>
                  <a:srgbClr val="00539D"/>
                </a:buClr>
              </a:pPr>
              <a:endParaRPr lang="pt-BR" sz="500" dirty="0" smtClean="0">
                <a:solidFill>
                  <a:srgbClr val="00539D"/>
                </a:solidFill>
                <a:sym typeface="Symbol" pitchFamily="-97" charset="2"/>
              </a:endParaRPr>
            </a:p>
            <a:p>
              <a:pPr marL="533400" indent="-533400" algn="l">
                <a:spcBef>
                  <a:spcPct val="83000"/>
                </a:spcBef>
                <a:spcAft>
                  <a:spcPct val="83000"/>
                </a:spcAft>
                <a:buClr>
                  <a:srgbClr val="00539D"/>
                </a:buClr>
              </a:pPr>
              <a:r>
                <a:rPr lang="pt-BR" dirty="0" smtClean="0">
                  <a:solidFill>
                    <a:srgbClr val="00539D"/>
                  </a:solidFill>
                  <a:sym typeface="Symbol" pitchFamily="-97" charset="2"/>
                </a:rPr>
                <a:t>C</a:t>
              </a:r>
              <a:r>
                <a:rPr lang="pt-BR" dirty="0">
                  <a:solidFill>
                    <a:srgbClr val="00539D"/>
                  </a:solidFill>
                  <a:sym typeface="Symbol" pitchFamily="-97" charset="2"/>
                </a:rPr>
                <a:t>.</a:t>
              </a:r>
              <a:r>
                <a:rPr lang="pt-BR" dirty="0">
                  <a:solidFill>
                    <a:schemeClr val="tx1"/>
                  </a:solidFill>
                  <a:sym typeface="Symbol" pitchFamily="-97" charset="2"/>
                </a:rPr>
                <a:t>	</a:t>
              </a:r>
              <a:endParaRPr lang="pt-BR" dirty="0" smtClean="0">
                <a:solidFill>
                  <a:schemeClr val="tx1"/>
                </a:solidFill>
                <a:sym typeface="Symbol" pitchFamily="-97" charset="2"/>
              </a:endParaRPr>
            </a:p>
            <a:p>
              <a:pPr marL="533400" indent="-533400" algn="l">
                <a:spcBef>
                  <a:spcPct val="83000"/>
                </a:spcBef>
                <a:spcAft>
                  <a:spcPct val="83000"/>
                </a:spcAft>
                <a:buClr>
                  <a:srgbClr val="00539D"/>
                </a:buClr>
              </a:pPr>
              <a:endParaRPr lang="pt-BR" sz="500" dirty="0" smtClean="0">
                <a:solidFill>
                  <a:srgbClr val="00539D"/>
                </a:solidFill>
                <a:sym typeface="Symbol" pitchFamily="-97" charset="2"/>
              </a:endParaRPr>
            </a:p>
            <a:p>
              <a:pPr marL="533400" indent="-533400" algn="l">
                <a:spcBef>
                  <a:spcPct val="83000"/>
                </a:spcBef>
                <a:spcAft>
                  <a:spcPct val="83000"/>
                </a:spcAft>
                <a:buClr>
                  <a:srgbClr val="00539D"/>
                </a:buClr>
              </a:pPr>
              <a:r>
                <a:rPr lang="pt-BR" dirty="0" smtClean="0">
                  <a:solidFill>
                    <a:srgbClr val="00539D"/>
                  </a:solidFill>
                  <a:sym typeface="Symbol" pitchFamily="-97" charset="2"/>
                </a:rPr>
                <a:t>D</a:t>
              </a:r>
              <a:r>
                <a:rPr lang="pt-BR" dirty="0">
                  <a:solidFill>
                    <a:srgbClr val="00539D"/>
                  </a:solidFill>
                  <a:sym typeface="Symbol" pitchFamily="-97" charset="2"/>
                </a:rPr>
                <a:t>.</a:t>
              </a:r>
              <a:r>
                <a:rPr lang="pt-BR" dirty="0">
                  <a:solidFill>
                    <a:schemeClr val="tx1"/>
                  </a:solidFill>
                  <a:sym typeface="Symbol" pitchFamily="-97" charset="2"/>
                </a:rPr>
                <a:t>	</a:t>
              </a:r>
            </a:p>
          </p:txBody>
        </p:sp>
        <p:pic>
          <p:nvPicPr>
            <p:cNvPr id="179235" name="Picture 35" descr="m3_269"/>
            <p:cNvPicPr>
              <a:picLocks noChangeAspect="1" noChangeArrowheads="1"/>
            </p:cNvPicPr>
            <p:nvPr/>
          </p:nvPicPr>
          <p:blipFill>
            <a:blip r:embed="rId9"/>
            <a:srcRect t="88644" r="75175"/>
            <a:stretch>
              <a:fillRect/>
            </a:stretch>
          </p:blipFill>
          <p:spPr bwMode="auto">
            <a:xfrm>
              <a:off x="1043" y="3319"/>
              <a:ext cx="952" cy="486"/>
            </a:xfrm>
            <a:prstGeom prst="rect">
              <a:avLst/>
            </a:prstGeom>
            <a:noFill/>
          </p:spPr>
        </p:pic>
        <p:pic>
          <p:nvPicPr>
            <p:cNvPr id="179236" name="Picture 36" descr="m3_269"/>
            <p:cNvPicPr>
              <a:picLocks noChangeAspect="1" noChangeArrowheads="1"/>
            </p:cNvPicPr>
            <p:nvPr/>
          </p:nvPicPr>
          <p:blipFill>
            <a:blip r:embed="rId9"/>
            <a:srcRect t="76448" r="75175" b="11356"/>
            <a:stretch>
              <a:fillRect/>
            </a:stretch>
          </p:blipFill>
          <p:spPr bwMode="auto">
            <a:xfrm>
              <a:off x="1043" y="2709"/>
              <a:ext cx="952" cy="522"/>
            </a:xfrm>
            <a:prstGeom prst="rect">
              <a:avLst/>
            </a:prstGeom>
            <a:noFill/>
          </p:spPr>
        </p:pic>
        <p:pic>
          <p:nvPicPr>
            <p:cNvPr id="179241" name="Picture 41" descr="5m_2"/>
            <p:cNvPicPr>
              <a:picLocks noChangeAspect="1" noChangeArrowheads="1"/>
            </p:cNvPicPr>
            <p:nvPr/>
          </p:nvPicPr>
          <p:blipFill>
            <a:blip r:embed="rId10"/>
            <a:srcRect b="49261"/>
            <a:stretch>
              <a:fillRect/>
            </a:stretch>
          </p:blipFill>
          <p:spPr bwMode="auto">
            <a:xfrm>
              <a:off x="1043" y="1548"/>
              <a:ext cx="633" cy="515"/>
            </a:xfrm>
            <a:prstGeom prst="rect">
              <a:avLst/>
            </a:prstGeom>
            <a:noFill/>
          </p:spPr>
        </p:pic>
        <p:pic>
          <p:nvPicPr>
            <p:cNvPr id="179242" name="Picture 42" descr="5m_2"/>
            <p:cNvPicPr>
              <a:picLocks noChangeAspect="1" noChangeArrowheads="1"/>
            </p:cNvPicPr>
            <p:nvPr/>
          </p:nvPicPr>
          <p:blipFill>
            <a:blip r:embed="rId10"/>
            <a:srcRect t="53497"/>
            <a:stretch>
              <a:fillRect/>
            </a:stretch>
          </p:blipFill>
          <p:spPr bwMode="auto">
            <a:xfrm>
              <a:off x="1050" y="2150"/>
              <a:ext cx="633" cy="472"/>
            </a:xfrm>
            <a:prstGeom prst="rect">
              <a:avLst/>
            </a:prstGeom>
            <a:noFill/>
          </p:spPr>
        </p:pic>
      </p:grpSp>
      <p:sp>
        <p:nvSpPr>
          <p:cNvPr id="23" name="Action Button: Forward or Next 22">
            <a:hlinkClick r:id="" action="ppaction://hlinkshowjump?jump=nextslide" highlightClick="1"/>
          </p:cNvPr>
          <p:cNvSpPr/>
          <p:nvPr/>
        </p:nvSpPr>
        <p:spPr>
          <a:xfrm>
            <a:off x="8582025" y="6400800"/>
            <a:ext cx="561975" cy="4572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Action Button: Back or Previous 23">
            <a:hlinkClick r:id="" action="ppaction://hlinkshowjump?jump=previousslide" highlightClick="1"/>
          </p:cNvPr>
          <p:cNvSpPr/>
          <p:nvPr/>
        </p:nvSpPr>
        <p:spPr>
          <a:xfrm>
            <a:off x="8016217" y="6400800"/>
            <a:ext cx="561975" cy="4572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9207"/>
                                        </p:tgtEl>
                                        <p:attrNameLst>
                                          <p:attrName>style.visibility</p:attrName>
                                        </p:attrNameLst>
                                      </p:cBhvr>
                                      <p:to>
                                        <p:strVal val="visible"/>
                                      </p:to>
                                    </p:set>
                                    <p:animEffect transition="in" filter="wipe(left)">
                                      <p:cBhvr>
                                        <p:cTn id="7" dur="500"/>
                                        <p:tgtEl>
                                          <p:spTgt spid="17920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179205"/>
                                        </p:tgtEl>
                                        <p:attrNameLst>
                                          <p:attrName>style.visibility</p:attrName>
                                        </p:attrNameLst>
                                      </p:cBhvr>
                                      <p:to>
                                        <p:strVal val="visible"/>
                                      </p:to>
                                    </p:set>
                                    <p:animEffect transition="in" filter="box(in)">
                                      <p:cBhvr>
                                        <p:cTn id="16" dur="500"/>
                                        <p:tgtEl>
                                          <p:spTgt spid="179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5" grpId="0" animBg="1"/>
      <p:bldP spid="179207" grpId="0" autoUpdateAnimBg="0"/>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3911" name="TPQuestion"/>
          <p:cNvSpPr>
            <a:spLocks noChangeArrowheads="1"/>
          </p:cNvSpPr>
          <p:nvPr/>
        </p:nvSpPr>
        <p:spPr bwMode="auto">
          <a:xfrm>
            <a:off x="533400" y="1504950"/>
            <a:ext cx="8305800" cy="400110"/>
          </a:xfrm>
          <a:prstGeom prst="rect">
            <a:avLst/>
          </a:prstGeom>
          <a:noFill/>
          <a:ln w="9525">
            <a:noFill/>
            <a:miter lim="800000"/>
            <a:headEnd/>
            <a:tailEnd/>
          </a:ln>
          <a:effectLst/>
        </p:spPr>
        <p:txBody>
          <a:bodyPr>
            <a:prstTxWarp prst="textNoShape">
              <a:avLst/>
            </a:prstTxWarp>
            <a:spAutoFit/>
          </a:bodyPr>
          <a:lstStyle/>
          <a:p>
            <a:pPr marL="342900" algn="l">
              <a:spcBef>
                <a:spcPct val="0"/>
              </a:spcBef>
              <a:spcAft>
                <a:spcPct val="0"/>
              </a:spcAft>
            </a:pPr>
            <a:r>
              <a:rPr lang="en-US" sz="2000" b="1" dirty="0" smtClean="0">
                <a:solidFill>
                  <a:srgbClr val="0000FF"/>
                </a:solidFill>
              </a:rPr>
              <a:t>Graph the </a:t>
            </a:r>
            <a:r>
              <a:rPr lang="en-US" sz="2000" b="1" dirty="0">
                <a:solidFill>
                  <a:srgbClr val="0000FF"/>
                </a:solidFill>
              </a:rPr>
              <a:t>equation </a:t>
            </a:r>
            <a:r>
              <a:rPr lang="en-US" sz="2000" b="1" i="1" dirty="0" err="1">
                <a:solidFill>
                  <a:srgbClr val="0000FF"/>
                </a:solidFill>
              </a:rPr>
              <a:t>y</a:t>
            </a:r>
            <a:r>
              <a:rPr lang="en-US" sz="2000" b="1" dirty="0">
                <a:solidFill>
                  <a:srgbClr val="0000FF"/>
                </a:solidFill>
              </a:rPr>
              <a:t> =</a:t>
            </a:r>
            <a:r>
              <a:rPr lang="en-US" sz="2000" b="1" dirty="0" smtClean="0">
                <a:solidFill>
                  <a:srgbClr val="0000FF"/>
                </a:solidFill>
              </a:rPr>
              <a:t> 4</a:t>
            </a:r>
            <a:r>
              <a:rPr lang="en-US" sz="2000" b="1" i="1" dirty="0" smtClean="0">
                <a:solidFill>
                  <a:srgbClr val="0000FF"/>
                </a:solidFill>
              </a:rPr>
              <a:t>x</a:t>
            </a:r>
            <a:r>
              <a:rPr lang="en-US" sz="2000" b="1" dirty="0" smtClean="0">
                <a:solidFill>
                  <a:srgbClr val="0000FF"/>
                </a:solidFill>
              </a:rPr>
              <a:t> </a:t>
            </a:r>
            <a:r>
              <a:rPr lang="en-US" sz="2000" b="1" dirty="0">
                <a:solidFill>
                  <a:srgbClr val="0000FF"/>
                </a:solidFill>
              </a:rPr>
              <a:t>+ </a:t>
            </a:r>
            <a:r>
              <a:rPr lang="en-US" sz="2000" b="1" dirty="0" smtClean="0">
                <a:solidFill>
                  <a:srgbClr val="0000FF"/>
                </a:solidFill>
              </a:rPr>
              <a:t>5</a:t>
            </a:r>
            <a:endParaRPr lang="en-US" sz="2400" b="1" dirty="0">
              <a:solidFill>
                <a:srgbClr val="0000FF"/>
              </a:solidFill>
            </a:endParaRPr>
          </a:p>
        </p:txBody>
      </p:sp>
      <p:pic>
        <p:nvPicPr>
          <p:cNvPr id="123912" name="Picture 8" descr="CheckProgress"/>
          <p:cNvPicPr>
            <a:picLocks noChangeAspect="1" noChangeArrowheads="1"/>
          </p:cNvPicPr>
          <p:nvPr/>
        </p:nvPicPr>
        <p:blipFill>
          <a:blip r:embed="rId4"/>
          <a:srcRect/>
          <a:stretch>
            <a:fillRect/>
          </a:stretch>
        </p:blipFill>
        <p:spPr bwMode="auto">
          <a:xfrm>
            <a:off x="342900" y="711200"/>
            <a:ext cx="4038600" cy="627063"/>
          </a:xfrm>
          <a:prstGeom prst="rect">
            <a:avLst/>
          </a:prstGeom>
          <a:noFill/>
        </p:spPr>
      </p:pic>
      <p:pic>
        <p:nvPicPr>
          <p:cNvPr id="123914" name="Picture 10" descr="Example4"/>
          <p:cNvPicPr>
            <a:picLocks noChangeAspect="1" noChangeArrowheads="1"/>
          </p:cNvPicPr>
          <p:nvPr/>
        </p:nvPicPr>
        <p:blipFill>
          <a:blip r:embed="rId5"/>
          <a:srcRect/>
          <a:stretch>
            <a:fillRect/>
          </a:stretch>
        </p:blipFill>
        <p:spPr bwMode="auto">
          <a:xfrm>
            <a:off x="420688" y="1495425"/>
            <a:ext cx="457200" cy="457200"/>
          </a:xfrm>
          <a:prstGeom prst="rect">
            <a:avLst/>
          </a:prstGeom>
          <a:noFill/>
        </p:spPr>
      </p:pic>
      <p:sp>
        <p:nvSpPr>
          <p:cNvPr id="123918" name="Rectangle 14"/>
          <p:cNvSpPr>
            <a:spLocks noChangeArrowheads="1"/>
          </p:cNvSpPr>
          <p:nvPr/>
        </p:nvSpPr>
        <p:spPr bwMode="auto">
          <a:xfrm>
            <a:off x="1981200" y="3793828"/>
            <a:ext cx="2058988" cy="461665"/>
          </a:xfrm>
          <a:prstGeom prst="rect">
            <a:avLst/>
          </a:prstGeom>
          <a:noFill/>
          <a:ln w="9525">
            <a:noFill/>
            <a:miter lim="800000"/>
            <a:headEnd/>
            <a:tailEnd/>
          </a:ln>
          <a:effectLst/>
        </p:spPr>
        <p:txBody>
          <a:bodyPr>
            <a:prstTxWarp prst="textNoShape">
              <a:avLst/>
            </a:prstTxWarp>
            <a:spAutoFit/>
          </a:bodyPr>
          <a:lstStyle/>
          <a:p>
            <a:pPr marL="1712913" indent="-1368425" algn="l">
              <a:spcAft>
                <a:spcPct val="0"/>
              </a:spcAft>
              <a:buClr>
                <a:srgbClr val="FFFFFF"/>
              </a:buClr>
              <a:tabLst>
                <a:tab pos="1943100" algn="l"/>
              </a:tabLst>
            </a:pPr>
            <a:r>
              <a:rPr lang="en-US" sz="2400" b="1" dirty="0">
                <a:solidFill>
                  <a:srgbClr val="0000FF"/>
                </a:solidFill>
              </a:rPr>
              <a:t>Answer: </a:t>
            </a:r>
            <a:r>
              <a:rPr lang="en-US" b="0" dirty="0"/>
              <a:t>	</a:t>
            </a:r>
          </a:p>
        </p:txBody>
      </p:sp>
      <p:pic>
        <p:nvPicPr>
          <p:cNvPr id="123924" name="Picture 20" descr="LH_9-5"/>
          <p:cNvPicPr>
            <a:picLocks noChangeAspect="1" noChangeArrowheads="1"/>
          </p:cNvPicPr>
          <p:nvPr/>
        </p:nvPicPr>
        <p:blipFill>
          <a:blip r:embed="rId6"/>
          <a:srcRect/>
          <a:stretch>
            <a:fillRect/>
          </a:stretch>
        </p:blipFill>
        <p:spPr bwMode="hidden">
          <a:xfrm>
            <a:off x="0" y="0"/>
            <a:ext cx="9144000" cy="731838"/>
          </a:xfrm>
          <a:prstGeom prst="rect">
            <a:avLst/>
          </a:prstGeom>
          <a:noFill/>
        </p:spPr>
      </p:pic>
      <p:sp>
        <p:nvSpPr>
          <p:cNvPr id="10" name="Action Button: Forward or Next 9">
            <a:hlinkClick r:id="" action="ppaction://hlinkshowjump?jump=nextslide" highlightClick="1"/>
          </p:cNvPr>
          <p:cNvSpPr/>
          <p:nvPr/>
        </p:nvSpPr>
        <p:spPr>
          <a:xfrm>
            <a:off x="8582025" y="6400800"/>
            <a:ext cx="561975" cy="4572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Action Button: Back or Previous 10">
            <a:hlinkClick r:id="" action="ppaction://hlinkshowjump?jump=previousslide" highlightClick="1"/>
          </p:cNvPr>
          <p:cNvSpPr/>
          <p:nvPr/>
        </p:nvSpPr>
        <p:spPr>
          <a:xfrm>
            <a:off x="8016217" y="6400800"/>
            <a:ext cx="561975" cy="4572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43" descr="coordinate plane (3)"/>
          <p:cNvPicPr>
            <a:picLocks noChangeAspect="1" noChangeArrowheads="1"/>
          </p:cNvPicPr>
          <p:nvPr/>
        </p:nvPicPr>
        <p:blipFill>
          <a:blip r:embed="rId7"/>
          <a:srcRect/>
          <a:stretch>
            <a:fillRect/>
          </a:stretch>
        </p:blipFill>
        <p:spPr bwMode="auto">
          <a:xfrm>
            <a:off x="4572000" y="2750508"/>
            <a:ext cx="3272764" cy="3295650"/>
          </a:xfrm>
          <a:prstGeom prst="rect">
            <a:avLst/>
          </a:prstGeom>
          <a:noFill/>
        </p:spPr>
      </p:pic>
      <p:sp>
        <p:nvSpPr>
          <p:cNvPr id="15" name="Oval 14"/>
          <p:cNvSpPr/>
          <p:nvPr/>
        </p:nvSpPr>
        <p:spPr>
          <a:xfrm>
            <a:off x="6120150" y="4012903"/>
            <a:ext cx="176972" cy="176981"/>
          </a:xfrm>
          <a:prstGeom prst="ellipse">
            <a:avLst/>
          </a:prstGeom>
          <a:solidFill>
            <a:srgbClr val="00009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6442018" y="2738325"/>
            <a:ext cx="176972" cy="176981"/>
          </a:xfrm>
          <a:prstGeom prst="ellipse">
            <a:avLst/>
          </a:prstGeom>
          <a:solidFill>
            <a:srgbClr val="00009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rot="5400000">
            <a:off x="4243506" y="3876716"/>
            <a:ext cx="3817605" cy="933367"/>
          </a:xfrm>
          <a:prstGeom prst="straightConnector1">
            <a:avLst/>
          </a:prstGeom>
          <a:ln w="38100">
            <a:solidFill>
              <a:srgbClr val="000090"/>
            </a:solidFill>
            <a:headEnd type="stealth" w="lg" len="lg"/>
            <a:tailEnd type="stealth" w="lg" len="lg"/>
          </a:ln>
        </p:spPr>
        <p:style>
          <a:lnRef idx="2">
            <a:schemeClr val="accent1"/>
          </a:lnRef>
          <a:fillRef idx="0">
            <a:schemeClr val="accent1"/>
          </a:fillRef>
          <a:effectRef idx="1">
            <a:schemeClr val="accent1"/>
          </a:effectRef>
          <a:fontRef idx="minor">
            <a:schemeClr val="tx1"/>
          </a:fontRef>
        </p:style>
      </p:cxn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3912"/>
                                        </p:tgtEl>
                                        <p:attrNameLst>
                                          <p:attrName>style.visibility</p:attrName>
                                        </p:attrNameLst>
                                      </p:cBhvr>
                                      <p:to>
                                        <p:strVal val="visible"/>
                                      </p:to>
                                    </p:set>
                                    <p:animEffect transition="in" filter="wipe(left)">
                                      <p:cBhvr>
                                        <p:cTn id="7" dur="500"/>
                                        <p:tgtEl>
                                          <p:spTgt spid="123912"/>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123914"/>
                                        </p:tgtEl>
                                        <p:attrNameLst>
                                          <p:attrName>style.visibility</p:attrName>
                                        </p:attrNameLst>
                                      </p:cBhvr>
                                      <p:to>
                                        <p:strVal val="visible"/>
                                      </p:to>
                                    </p:set>
                                    <p:animEffect transition="in" filter="box(out)">
                                      <p:cBhvr>
                                        <p:cTn id="11" dur="500"/>
                                        <p:tgtEl>
                                          <p:spTgt spid="12391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23911"/>
                                        </p:tgtEl>
                                        <p:attrNameLst>
                                          <p:attrName>style.visibility</p:attrName>
                                        </p:attrNameLst>
                                      </p:cBhvr>
                                      <p:to>
                                        <p:strVal val="visible"/>
                                      </p:to>
                                    </p:set>
                                    <p:animEffect transition="in" filter="wipe(left)">
                                      <p:cBhvr>
                                        <p:cTn id="15" dur="500"/>
                                        <p:tgtEl>
                                          <p:spTgt spid="123911"/>
                                        </p:tgtEl>
                                      </p:cBhvr>
                                    </p:animEffect>
                                  </p:childTnLst>
                                </p:cTn>
                              </p:par>
                            </p:childTnLst>
                          </p:cTn>
                        </p:par>
                        <p:par>
                          <p:cTn id="16" fill="hold">
                            <p:stCondLst>
                              <p:cond delay="1500"/>
                            </p:stCondLst>
                            <p:childTnLst>
                              <p:par>
                                <p:cTn id="17" presetID="53"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23918"/>
                                        </p:tgtEl>
                                        <p:attrNameLst>
                                          <p:attrName>style.visibility</p:attrName>
                                        </p:attrNameLst>
                                      </p:cBhvr>
                                      <p:to>
                                        <p:strVal val="visible"/>
                                      </p:to>
                                    </p:set>
                                    <p:animEffect transition="in" filter="wipe(left)">
                                      <p:cBhvr>
                                        <p:cTn id="26" dur="500"/>
                                        <p:tgtEl>
                                          <p:spTgt spid="123918"/>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2000"/>
                                        <p:tgtEl>
                                          <p:spTgt spid="15"/>
                                        </p:tgtEl>
                                      </p:cBhvr>
                                    </p:animEffect>
                                  </p:childTnLst>
                                </p:cTn>
                              </p:par>
                            </p:childTnLst>
                          </p:cTn>
                        </p:par>
                        <p:par>
                          <p:cTn id="31" fill="hold">
                            <p:stCondLst>
                              <p:cond delay="2500"/>
                            </p:stCondLst>
                            <p:childTnLst>
                              <p:par>
                                <p:cTn id="32" presetID="10"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2000"/>
                                        <p:tgtEl>
                                          <p:spTgt spid="16"/>
                                        </p:tgtEl>
                                      </p:cBhvr>
                                    </p:animEffect>
                                  </p:childTnLst>
                                </p:cTn>
                              </p:par>
                            </p:childTnLst>
                          </p:cTn>
                        </p:par>
                        <p:par>
                          <p:cTn id="35" fill="hold">
                            <p:stCondLst>
                              <p:cond delay="4500"/>
                            </p:stCondLst>
                            <p:childTnLst>
                              <p:par>
                                <p:cTn id="36" presetID="53" presetClass="entr" presetSubtype="0"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11" grpId="0" autoUpdateAnimBg="0"/>
      <p:bldP spid="123918" grpId="0" autoUpdateAnimBg="0"/>
      <p:bldP spid="15" grpId="0" animBg="1"/>
      <p:bldP spid="16" grpId="0" animBg="1"/>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8013" name="Picture 13" descr="CAM7-EndOf">
            <a:hlinkClick r:id="rId4" action="ppaction://hlinksldjump"/>
          </p:cNvPr>
          <p:cNvPicPr>
            <a:picLocks noChangeArrowheads="1"/>
          </p:cNvPicPr>
          <p:nvPr/>
        </p:nvPicPr>
        <p:blipFill>
          <a:blip r:embed="rId5"/>
          <a:srcRect/>
          <a:stretch>
            <a:fillRect/>
          </a:stretch>
        </p:blipFill>
        <p:spPr bwMode="auto">
          <a:xfrm>
            <a:off x="0" y="0"/>
            <a:ext cx="9144000" cy="6858000"/>
          </a:xfrm>
          <a:prstGeom prst="rect">
            <a:avLst/>
          </a:prstGeom>
          <a:noFill/>
        </p:spPr>
      </p:pic>
      <p:pic>
        <p:nvPicPr>
          <p:cNvPr id="128003" name="Picture 3" descr="Menu">
            <a:hlinkClick r:id="rId4" action="ppaction://hlinksldjump" highlightClick="1"/>
          </p:cNvPr>
          <p:cNvPicPr>
            <a:picLocks noChangeAspect="1" noChangeArrowheads="1"/>
          </p:cNvPicPr>
          <p:nvPr/>
        </p:nvPicPr>
        <p:blipFill>
          <a:blip r:embed="rId6"/>
          <a:srcRect/>
          <a:stretch>
            <a:fillRect/>
          </a:stretch>
        </p:blipFill>
        <p:spPr bwMode="hidden">
          <a:xfrm>
            <a:off x="6705600" y="6465888"/>
            <a:ext cx="461963" cy="369887"/>
          </a:xfrm>
          <a:prstGeom prst="rect">
            <a:avLst/>
          </a:prstGeom>
          <a:noFill/>
        </p:spPr>
      </p:pic>
      <p:pic>
        <p:nvPicPr>
          <p:cNvPr id="128004" name="Picture 4" descr="RESOURCES3">
            <a:hlinkClick r:id="" action="ppaction://noaction" highlightClick="1"/>
          </p:cNvPr>
          <p:cNvPicPr>
            <a:picLocks noChangeAspect="1" noChangeArrowheads="1"/>
          </p:cNvPicPr>
          <p:nvPr/>
        </p:nvPicPr>
        <p:blipFill>
          <a:blip r:embed="rId7"/>
          <a:srcRect/>
          <a:stretch>
            <a:fillRect/>
          </a:stretch>
        </p:blipFill>
        <p:spPr bwMode="hidden">
          <a:xfrm>
            <a:off x="5724525" y="6465888"/>
            <a:ext cx="914400" cy="365125"/>
          </a:xfrm>
          <a:prstGeom prst="rect">
            <a:avLst/>
          </a:prstGeom>
          <a:noFill/>
        </p:spPr>
      </p:pic>
      <p:pic>
        <p:nvPicPr>
          <p:cNvPr id="128012" name="Picture 12" descr="Math NAV-Online">
            <a:hlinkClick r:id="rId8" highlightClick="1"/>
          </p:cNvPr>
          <p:cNvPicPr>
            <a:picLocks noChangeAspect="1" noChangeArrowheads="1"/>
          </p:cNvPicPr>
          <p:nvPr/>
        </p:nvPicPr>
        <p:blipFill>
          <a:blip r:embed="rId9"/>
          <a:srcRect/>
          <a:stretch>
            <a:fillRect/>
          </a:stretch>
        </p:blipFill>
        <p:spPr bwMode="hidden">
          <a:xfrm>
            <a:off x="5057775" y="6503988"/>
            <a:ext cx="609600" cy="334962"/>
          </a:xfrm>
          <a:prstGeom prst="rect">
            <a:avLst/>
          </a:prstGeom>
          <a:noFill/>
        </p:spPr>
      </p:pic>
      <p:sp>
        <p:nvSpPr>
          <p:cNvPr id="11" name="Action Button: Forward or Next 10">
            <a:hlinkClick r:id="" action="ppaction://hlinkshowjump?jump=nextslide" highlightClick="1"/>
          </p:cNvPr>
          <p:cNvSpPr/>
          <p:nvPr/>
        </p:nvSpPr>
        <p:spPr>
          <a:xfrm>
            <a:off x="8582025" y="6400800"/>
            <a:ext cx="561975" cy="4572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Action Button: Back or Previous 11">
            <a:hlinkClick r:id="" action="ppaction://hlinkshowjump?jump=previousslide" highlightClick="1"/>
          </p:cNvPr>
          <p:cNvSpPr/>
          <p:nvPr/>
        </p:nvSpPr>
        <p:spPr>
          <a:xfrm>
            <a:off x="8016217" y="6400800"/>
            <a:ext cx="561975" cy="4572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advClick="0">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92533" name="Picture 21" descr="Math Proto Interface2"/>
          <p:cNvPicPr>
            <a:picLocks noChangeArrowheads="1"/>
          </p:cNvPicPr>
          <p:nvPr/>
        </p:nvPicPr>
        <p:blipFill>
          <a:blip r:embed="rId6"/>
          <a:srcRect/>
          <a:stretch>
            <a:fillRect/>
          </a:stretch>
        </p:blipFill>
        <p:spPr bwMode="hidden">
          <a:xfrm>
            <a:off x="0" y="0"/>
            <a:ext cx="9144000" cy="6858000"/>
          </a:xfrm>
          <a:prstGeom prst="rect">
            <a:avLst/>
          </a:prstGeom>
          <a:noFill/>
        </p:spPr>
      </p:pic>
      <p:pic>
        <p:nvPicPr>
          <p:cNvPr id="192534" name="Picture 22" descr="Ch09 Ch Header"/>
          <p:cNvPicPr>
            <a:picLocks noChangeAspect="1" noChangeArrowheads="1"/>
          </p:cNvPicPr>
          <p:nvPr/>
        </p:nvPicPr>
        <p:blipFill>
          <a:blip r:embed="rId7"/>
          <a:srcRect/>
          <a:stretch>
            <a:fillRect/>
          </a:stretch>
        </p:blipFill>
        <p:spPr bwMode="hidden">
          <a:xfrm>
            <a:off x="0" y="0"/>
            <a:ext cx="9144000" cy="1214438"/>
          </a:xfrm>
          <a:prstGeom prst="rect">
            <a:avLst/>
          </a:prstGeom>
          <a:noFill/>
        </p:spPr>
      </p:pic>
      <p:sp>
        <p:nvSpPr>
          <p:cNvPr id="192514" name="TPAnswers"/>
          <p:cNvSpPr>
            <a:spLocks noGrp="1" noChangeArrowheads="1"/>
          </p:cNvSpPr>
          <p:nvPr>
            <p:ph type="body" idx="1"/>
            <p:custDataLst>
              <p:tags r:id="rId2"/>
            </p:custDataLst>
          </p:nvPr>
        </p:nvSpPr>
        <p:spPr bwMode="hidden">
          <a:xfrm>
            <a:off x="7162800" y="4495800"/>
            <a:ext cx="1447800" cy="1524000"/>
          </a:xfrm>
        </p:spPr>
        <p:txBody>
          <a:bodyPr/>
          <a:lstStyle/>
          <a:p>
            <a:pPr marL="609600" indent="-609600">
              <a:buFontTx/>
              <a:buAutoNum type="alphaUcPeriod"/>
            </a:pPr>
            <a:r>
              <a:rPr lang="en-US" sz="2000">
                <a:solidFill>
                  <a:schemeClr val="bg1"/>
                </a:solidFill>
              </a:rPr>
              <a:t>A</a:t>
            </a:r>
          </a:p>
          <a:p>
            <a:pPr marL="609600" indent="-609600">
              <a:buFontTx/>
              <a:buAutoNum type="alphaUcPeriod"/>
            </a:pPr>
            <a:r>
              <a:rPr lang="en-US" sz="2000">
                <a:solidFill>
                  <a:schemeClr val="bg1"/>
                </a:solidFill>
              </a:rPr>
              <a:t>B</a:t>
            </a:r>
          </a:p>
          <a:p>
            <a:pPr marL="609600" indent="-609600">
              <a:buFontTx/>
              <a:buAutoNum type="alphaUcPeriod"/>
            </a:pPr>
            <a:r>
              <a:rPr lang="en-US" sz="2000">
                <a:solidFill>
                  <a:schemeClr val="bg1"/>
                </a:solidFill>
              </a:rPr>
              <a:t>C</a:t>
            </a:r>
          </a:p>
          <a:p>
            <a:pPr marL="609600" indent="-609600">
              <a:buFontTx/>
              <a:buAutoNum type="alphaUcPeriod"/>
            </a:pPr>
            <a:r>
              <a:rPr lang="en-US" sz="2000">
                <a:solidFill>
                  <a:schemeClr val="bg1"/>
                </a:solidFill>
              </a:rPr>
              <a:t>D</a:t>
            </a:r>
          </a:p>
        </p:txBody>
      </p:sp>
      <p:sp>
        <p:nvSpPr>
          <p:cNvPr id="192517" name="Oval 5"/>
          <p:cNvSpPr>
            <a:spLocks noChangeArrowheads="1"/>
          </p:cNvSpPr>
          <p:nvPr/>
        </p:nvSpPr>
        <p:spPr bwMode="auto">
          <a:xfrm>
            <a:off x="1089728" y="5355043"/>
            <a:ext cx="404812" cy="404813"/>
          </a:xfrm>
          <a:prstGeom prst="ellipse">
            <a:avLst/>
          </a:prstGeom>
          <a:solidFill>
            <a:srgbClr val="FFCC00"/>
          </a:solidFill>
          <a:ln w="25400">
            <a:solidFill>
              <a:srgbClr val="E01B22"/>
            </a:solidFill>
            <a:round/>
            <a:headEnd/>
            <a:tailEnd/>
          </a:ln>
          <a:effectLst/>
        </p:spPr>
        <p:txBody>
          <a:bodyPr wrap="none" anchor="ctr">
            <a:prstTxWarp prst="textNoShape">
              <a:avLst/>
            </a:prstTxWarp>
          </a:bodyPr>
          <a:lstStyle/>
          <a:p>
            <a:endParaRPr lang="en-US"/>
          </a:p>
        </p:txBody>
      </p:sp>
      <p:sp>
        <p:nvSpPr>
          <p:cNvPr id="192518" name="TPAnswers"/>
          <p:cNvSpPr>
            <a:spLocks noChangeArrowheads="1"/>
          </p:cNvSpPr>
          <p:nvPr>
            <p:custDataLst>
              <p:tags r:id="rId3"/>
            </p:custDataLst>
          </p:nvPr>
        </p:nvSpPr>
        <p:spPr bwMode="auto">
          <a:xfrm>
            <a:off x="1066800" y="2400300"/>
            <a:ext cx="2790825" cy="3408933"/>
          </a:xfrm>
          <a:prstGeom prst="rect">
            <a:avLst/>
          </a:prstGeom>
          <a:noFill/>
          <a:ln w="9525">
            <a:noFill/>
            <a:miter lim="800000"/>
            <a:headEnd/>
            <a:tailEnd/>
          </a:ln>
          <a:effectLst/>
        </p:spPr>
        <p:txBody>
          <a:bodyPr>
            <a:prstTxWarp prst="textNoShape">
              <a:avLst/>
            </a:prstTxWarp>
            <a:spAutoFit/>
          </a:bodyPr>
          <a:lstStyle/>
          <a:p>
            <a:pPr marL="533400" indent="-533400" algn="l">
              <a:spcBef>
                <a:spcPct val="83000"/>
              </a:spcBef>
              <a:spcAft>
                <a:spcPct val="83000"/>
              </a:spcAft>
              <a:buClr>
                <a:srgbClr val="00539D"/>
              </a:buClr>
            </a:pPr>
            <a:r>
              <a:rPr lang="pt-BR" sz="2400" dirty="0">
                <a:solidFill>
                  <a:srgbClr val="00539D"/>
                </a:solidFill>
                <a:sym typeface="Symbol" pitchFamily="-97" charset="2"/>
              </a:rPr>
              <a:t>A.</a:t>
            </a:r>
            <a:r>
              <a:rPr lang="pt-BR" sz="2400" dirty="0">
                <a:solidFill>
                  <a:schemeClr val="tx1"/>
                </a:solidFill>
                <a:sym typeface="Symbol" pitchFamily="-97" charset="2"/>
              </a:rPr>
              <a:t>	–23</a:t>
            </a:r>
          </a:p>
          <a:p>
            <a:pPr marL="533400" indent="-533400" algn="l">
              <a:spcBef>
                <a:spcPct val="83000"/>
              </a:spcBef>
              <a:spcAft>
                <a:spcPct val="83000"/>
              </a:spcAft>
              <a:buClr>
                <a:srgbClr val="00539D"/>
              </a:buClr>
            </a:pPr>
            <a:r>
              <a:rPr lang="pt-BR" sz="2400" dirty="0">
                <a:solidFill>
                  <a:srgbClr val="00539D"/>
                </a:solidFill>
                <a:sym typeface="Symbol" pitchFamily="-97" charset="2"/>
              </a:rPr>
              <a:t>B.</a:t>
            </a:r>
            <a:r>
              <a:rPr lang="pt-BR" sz="2400" dirty="0">
                <a:solidFill>
                  <a:schemeClr val="tx1"/>
                </a:solidFill>
                <a:sym typeface="Symbol" pitchFamily="-97" charset="2"/>
              </a:rPr>
              <a:t>	–21</a:t>
            </a:r>
          </a:p>
          <a:p>
            <a:pPr marL="533400" indent="-533400" algn="l">
              <a:spcBef>
                <a:spcPct val="83000"/>
              </a:spcBef>
              <a:spcAft>
                <a:spcPct val="83000"/>
              </a:spcAft>
              <a:buClr>
                <a:srgbClr val="00539D"/>
              </a:buClr>
            </a:pPr>
            <a:r>
              <a:rPr lang="pt-BR" sz="2400" dirty="0">
                <a:solidFill>
                  <a:srgbClr val="00539D"/>
                </a:solidFill>
                <a:sym typeface="Symbol" pitchFamily="-97" charset="2"/>
              </a:rPr>
              <a:t>C.</a:t>
            </a:r>
            <a:r>
              <a:rPr lang="pt-BR" sz="2400" dirty="0">
                <a:solidFill>
                  <a:schemeClr val="tx1"/>
                </a:solidFill>
                <a:sym typeface="Symbol" pitchFamily="-97" charset="2"/>
              </a:rPr>
              <a:t>	21</a:t>
            </a:r>
          </a:p>
          <a:p>
            <a:pPr marL="533400" indent="-533400" algn="l">
              <a:spcBef>
                <a:spcPct val="83000"/>
              </a:spcBef>
              <a:spcAft>
                <a:spcPct val="83000"/>
              </a:spcAft>
              <a:buClr>
                <a:srgbClr val="00539D"/>
              </a:buClr>
            </a:pPr>
            <a:r>
              <a:rPr lang="pt-BR" sz="2400" dirty="0">
                <a:solidFill>
                  <a:srgbClr val="00539D"/>
                </a:solidFill>
                <a:sym typeface="Symbol" pitchFamily="-97" charset="2"/>
              </a:rPr>
              <a:t>D.</a:t>
            </a:r>
            <a:r>
              <a:rPr lang="pt-BR" sz="2400" dirty="0">
                <a:solidFill>
                  <a:schemeClr val="tx1"/>
                </a:solidFill>
                <a:sym typeface="Symbol" pitchFamily="-97" charset="2"/>
              </a:rPr>
              <a:t>	23</a:t>
            </a:r>
          </a:p>
        </p:txBody>
      </p:sp>
      <p:sp>
        <p:nvSpPr>
          <p:cNvPr id="192519" name="TPQuestion"/>
          <p:cNvSpPr>
            <a:spLocks noChangeArrowheads="1"/>
          </p:cNvSpPr>
          <p:nvPr/>
        </p:nvSpPr>
        <p:spPr bwMode="auto">
          <a:xfrm>
            <a:off x="685800" y="1657350"/>
            <a:ext cx="8020050" cy="461665"/>
          </a:xfrm>
          <a:prstGeom prst="rect">
            <a:avLst/>
          </a:prstGeom>
          <a:noFill/>
          <a:ln w="9525">
            <a:noFill/>
            <a:miter lim="800000"/>
            <a:headEnd/>
            <a:tailEnd/>
          </a:ln>
          <a:effectLst/>
        </p:spPr>
        <p:txBody>
          <a:bodyPr>
            <a:prstTxWarp prst="textNoShape">
              <a:avLst/>
            </a:prstTxWarp>
            <a:spAutoFit/>
          </a:bodyPr>
          <a:lstStyle/>
          <a:p>
            <a:pPr marL="342900" algn="l">
              <a:spcBef>
                <a:spcPct val="0"/>
              </a:spcBef>
              <a:spcAft>
                <a:spcPct val="0"/>
              </a:spcAft>
            </a:pPr>
            <a:r>
              <a:rPr lang="en-US" sz="2400" b="1" dirty="0">
                <a:solidFill>
                  <a:srgbClr val="0000FF"/>
                </a:solidFill>
              </a:rPr>
              <a:t>Find </a:t>
            </a:r>
            <a:r>
              <a:rPr lang="en-US" sz="2400" b="1" i="1" dirty="0" err="1">
                <a:solidFill>
                  <a:srgbClr val="0000FF"/>
                </a:solidFill>
              </a:rPr>
              <a:t>f</a:t>
            </a:r>
            <a:r>
              <a:rPr lang="en-US" sz="2400" b="1" dirty="0">
                <a:solidFill>
                  <a:srgbClr val="0000FF"/>
                </a:solidFill>
              </a:rPr>
              <a:t>(–7) if </a:t>
            </a:r>
            <a:r>
              <a:rPr lang="en-US" sz="2400" b="1" i="1" dirty="0" err="1">
                <a:solidFill>
                  <a:srgbClr val="0000FF"/>
                </a:solidFill>
              </a:rPr>
              <a:t>f</a:t>
            </a:r>
            <a:r>
              <a:rPr lang="en-US" sz="2400" b="1" dirty="0" err="1">
                <a:solidFill>
                  <a:srgbClr val="0000FF"/>
                </a:solidFill>
              </a:rPr>
              <a:t>(</a:t>
            </a:r>
            <a:r>
              <a:rPr lang="en-US" sz="2400" b="1" i="1" dirty="0" err="1">
                <a:solidFill>
                  <a:srgbClr val="0000FF"/>
                </a:solidFill>
              </a:rPr>
              <a:t>x</a:t>
            </a:r>
            <a:r>
              <a:rPr lang="en-US" sz="2400" b="1" dirty="0">
                <a:solidFill>
                  <a:srgbClr val="0000FF"/>
                </a:solidFill>
              </a:rPr>
              <a:t>) = –3</a:t>
            </a:r>
            <a:r>
              <a:rPr lang="en-US" sz="2400" b="1" i="1" dirty="0">
                <a:solidFill>
                  <a:srgbClr val="0000FF"/>
                </a:solidFill>
              </a:rPr>
              <a:t>x</a:t>
            </a:r>
            <a:r>
              <a:rPr lang="en-US" sz="2400" b="1" dirty="0">
                <a:solidFill>
                  <a:srgbClr val="0000FF"/>
                </a:solidFill>
              </a:rPr>
              <a:t> + 2. </a:t>
            </a:r>
          </a:p>
        </p:txBody>
      </p:sp>
      <p:sp>
        <p:nvSpPr>
          <p:cNvPr id="192528" name="Text Box 16"/>
          <p:cNvSpPr txBox="1">
            <a:spLocks noChangeArrowheads="1"/>
          </p:cNvSpPr>
          <p:nvPr/>
        </p:nvSpPr>
        <p:spPr bwMode="auto">
          <a:xfrm>
            <a:off x="4848225" y="752475"/>
            <a:ext cx="2357438" cy="396875"/>
          </a:xfrm>
          <a:prstGeom prst="rect">
            <a:avLst/>
          </a:prstGeom>
          <a:noFill/>
          <a:ln w="9525">
            <a:noFill/>
            <a:miter lim="800000"/>
            <a:headEnd/>
            <a:tailEnd/>
          </a:ln>
          <a:effectLst/>
        </p:spPr>
        <p:txBody>
          <a:bodyPr wrap="none">
            <a:prstTxWarp prst="textNoShape">
              <a:avLst/>
            </a:prstTxWarp>
            <a:spAutoFit/>
          </a:bodyPr>
          <a:lstStyle/>
          <a:p>
            <a:pPr algn="l">
              <a:lnSpc>
                <a:spcPct val="100000"/>
              </a:lnSpc>
              <a:spcBef>
                <a:spcPct val="0"/>
              </a:spcBef>
              <a:spcAft>
                <a:spcPct val="0"/>
              </a:spcAft>
            </a:pPr>
            <a:r>
              <a:rPr lang="en-US" sz="2000"/>
              <a:t> (over Lesson 9-1)</a:t>
            </a:r>
          </a:p>
        </p:txBody>
      </p:sp>
      <p:pic>
        <p:nvPicPr>
          <p:cNvPr id="192529" name="Picture 17" descr="FiveMinuteCheck"/>
          <p:cNvPicPr>
            <a:picLocks noChangeAspect="1" noChangeArrowheads="1"/>
          </p:cNvPicPr>
          <p:nvPr/>
        </p:nvPicPr>
        <p:blipFill>
          <a:blip r:embed="rId8"/>
          <a:srcRect t="5835"/>
          <a:stretch>
            <a:fillRect/>
          </a:stretch>
        </p:blipFill>
        <p:spPr bwMode="auto">
          <a:xfrm>
            <a:off x="1255713" y="619125"/>
            <a:ext cx="3657600" cy="563563"/>
          </a:xfrm>
          <a:prstGeom prst="rect">
            <a:avLst/>
          </a:prstGeom>
          <a:noFill/>
        </p:spPr>
      </p:pic>
      <p:sp>
        <p:nvSpPr>
          <p:cNvPr id="17" name="Action Button: Forward or Next 16">
            <a:hlinkClick r:id="" action="ppaction://hlinkshowjump?jump=nextslide" highlightClick="1"/>
          </p:cNvPr>
          <p:cNvSpPr/>
          <p:nvPr/>
        </p:nvSpPr>
        <p:spPr>
          <a:xfrm>
            <a:off x="8582025" y="6400800"/>
            <a:ext cx="561975" cy="4572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Action Button: Back or Previous 17">
            <a:hlinkClick r:id="" action="ppaction://hlinkshowjump?jump=previousslide" highlightClick="1"/>
          </p:cNvPr>
          <p:cNvSpPr/>
          <p:nvPr/>
        </p:nvSpPr>
        <p:spPr>
          <a:xfrm>
            <a:off x="8016217" y="6400800"/>
            <a:ext cx="561975" cy="4572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2519"/>
                                        </p:tgtEl>
                                        <p:attrNameLst>
                                          <p:attrName>style.visibility</p:attrName>
                                        </p:attrNameLst>
                                      </p:cBhvr>
                                      <p:to>
                                        <p:strVal val="visible"/>
                                      </p:to>
                                    </p:set>
                                    <p:animEffect transition="in" filter="wipe(left)">
                                      <p:cBhvr>
                                        <p:cTn id="7" dur="500"/>
                                        <p:tgtEl>
                                          <p:spTgt spid="19251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2518"/>
                                        </p:tgtEl>
                                        <p:attrNameLst>
                                          <p:attrName>style.visibility</p:attrName>
                                        </p:attrNameLst>
                                      </p:cBhvr>
                                      <p:to>
                                        <p:strVal val="visible"/>
                                      </p:to>
                                    </p:set>
                                    <p:animEffect transition="in" filter="wipe(left)">
                                      <p:cBhvr>
                                        <p:cTn id="11" dur="500"/>
                                        <p:tgtEl>
                                          <p:spTgt spid="192518"/>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192517"/>
                                        </p:tgtEl>
                                        <p:attrNameLst>
                                          <p:attrName>style.visibility</p:attrName>
                                        </p:attrNameLst>
                                      </p:cBhvr>
                                      <p:to>
                                        <p:strVal val="visible"/>
                                      </p:to>
                                    </p:set>
                                    <p:animEffect transition="in" filter="box(in)">
                                      <p:cBhvr>
                                        <p:cTn id="16" dur="500"/>
                                        <p:tgtEl>
                                          <p:spTgt spid="1925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7" grpId="0" animBg="1"/>
      <p:bldP spid="192518" grpId="0" autoUpdateAnimBg="0"/>
      <p:bldP spid="192519" grpId="0" autoUpdateAnimBg="0"/>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94585" name="Picture 25" descr="Math Proto Interface2"/>
          <p:cNvPicPr>
            <a:picLocks noChangeArrowheads="1"/>
          </p:cNvPicPr>
          <p:nvPr/>
        </p:nvPicPr>
        <p:blipFill>
          <a:blip r:embed="rId6"/>
          <a:srcRect/>
          <a:stretch>
            <a:fillRect/>
          </a:stretch>
        </p:blipFill>
        <p:spPr bwMode="hidden">
          <a:xfrm>
            <a:off x="0" y="0"/>
            <a:ext cx="9144000" cy="6858000"/>
          </a:xfrm>
          <a:prstGeom prst="rect">
            <a:avLst/>
          </a:prstGeom>
          <a:noFill/>
        </p:spPr>
      </p:pic>
      <p:pic>
        <p:nvPicPr>
          <p:cNvPr id="194586" name="Picture 26" descr="Ch09 Ch Header"/>
          <p:cNvPicPr>
            <a:picLocks noChangeAspect="1" noChangeArrowheads="1"/>
          </p:cNvPicPr>
          <p:nvPr/>
        </p:nvPicPr>
        <p:blipFill>
          <a:blip r:embed="rId7"/>
          <a:srcRect/>
          <a:stretch>
            <a:fillRect/>
          </a:stretch>
        </p:blipFill>
        <p:spPr bwMode="hidden">
          <a:xfrm>
            <a:off x="0" y="0"/>
            <a:ext cx="9144000" cy="1214438"/>
          </a:xfrm>
          <a:prstGeom prst="rect">
            <a:avLst/>
          </a:prstGeom>
          <a:noFill/>
        </p:spPr>
      </p:pic>
      <p:sp>
        <p:nvSpPr>
          <p:cNvPr id="194562" name="TPAnswers"/>
          <p:cNvSpPr>
            <a:spLocks noGrp="1" noChangeArrowheads="1"/>
          </p:cNvSpPr>
          <p:nvPr>
            <p:ph type="body" idx="1"/>
            <p:custDataLst>
              <p:tags r:id="rId2"/>
            </p:custDataLst>
          </p:nvPr>
        </p:nvSpPr>
        <p:spPr bwMode="hidden">
          <a:xfrm>
            <a:off x="6629400" y="3733800"/>
            <a:ext cx="1447800" cy="1524000"/>
          </a:xfrm>
        </p:spPr>
        <p:txBody>
          <a:bodyPr/>
          <a:lstStyle/>
          <a:p>
            <a:pPr marL="609600" indent="-609600">
              <a:buFontTx/>
              <a:buAutoNum type="arabicPeriod"/>
            </a:pPr>
            <a:r>
              <a:rPr lang="en-US" sz="2000">
                <a:solidFill>
                  <a:schemeClr val="bg1"/>
                </a:solidFill>
              </a:rPr>
              <a:t>A</a:t>
            </a:r>
          </a:p>
          <a:p>
            <a:pPr marL="609600" indent="-609600">
              <a:buFontTx/>
              <a:buAutoNum type="arabicPeriod"/>
            </a:pPr>
            <a:r>
              <a:rPr lang="en-US" sz="2000">
                <a:solidFill>
                  <a:schemeClr val="bg1"/>
                </a:solidFill>
              </a:rPr>
              <a:t>B</a:t>
            </a:r>
          </a:p>
          <a:p>
            <a:pPr marL="609600" indent="-609600">
              <a:buFontTx/>
              <a:buAutoNum type="arabicPeriod"/>
            </a:pPr>
            <a:r>
              <a:rPr lang="en-US" sz="2000">
                <a:solidFill>
                  <a:schemeClr val="bg1"/>
                </a:solidFill>
              </a:rPr>
              <a:t>C</a:t>
            </a:r>
          </a:p>
          <a:p>
            <a:pPr marL="609600" indent="-609600">
              <a:buFontTx/>
              <a:buAutoNum type="arabicPeriod"/>
            </a:pPr>
            <a:r>
              <a:rPr lang="en-US" sz="2000">
                <a:solidFill>
                  <a:schemeClr val="bg1"/>
                </a:solidFill>
              </a:rPr>
              <a:t>D</a:t>
            </a:r>
          </a:p>
        </p:txBody>
      </p:sp>
      <p:sp>
        <p:nvSpPr>
          <p:cNvPr id="194565" name="Oval 5"/>
          <p:cNvSpPr>
            <a:spLocks noChangeArrowheads="1"/>
          </p:cNvSpPr>
          <p:nvPr/>
        </p:nvSpPr>
        <p:spPr bwMode="auto">
          <a:xfrm>
            <a:off x="1074738" y="5497586"/>
            <a:ext cx="404812" cy="404812"/>
          </a:xfrm>
          <a:prstGeom prst="ellipse">
            <a:avLst/>
          </a:prstGeom>
          <a:solidFill>
            <a:srgbClr val="FFCC00"/>
          </a:solidFill>
          <a:ln w="25400">
            <a:solidFill>
              <a:srgbClr val="E01B22"/>
            </a:solidFill>
            <a:round/>
            <a:headEnd/>
            <a:tailEnd/>
          </a:ln>
          <a:effectLst/>
        </p:spPr>
        <p:txBody>
          <a:bodyPr wrap="none" anchor="ctr">
            <a:prstTxWarp prst="textNoShape">
              <a:avLst/>
            </a:prstTxWarp>
          </a:bodyPr>
          <a:lstStyle/>
          <a:p>
            <a:endParaRPr lang="en-US"/>
          </a:p>
        </p:txBody>
      </p:sp>
      <p:sp>
        <p:nvSpPr>
          <p:cNvPr id="194566" name="TPAnswers"/>
          <p:cNvSpPr>
            <a:spLocks noChangeArrowheads="1"/>
          </p:cNvSpPr>
          <p:nvPr>
            <p:custDataLst>
              <p:tags r:id="rId3"/>
            </p:custDataLst>
          </p:nvPr>
        </p:nvSpPr>
        <p:spPr bwMode="auto">
          <a:xfrm>
            <a:off x="1066800" y="3022600"/>
            <a:ext cx="2790825" cy="2220913"/>
          </a:xfrm>
          <a:prstGeom prst="rect">
            <a:avLst/>
          </a:prstGeom>
          <a:noFill/>
          <a:ln w="9525">
            <a:noFill/>
            <a:miter lim="800000"/>
            <a:headEnd/>
            <a:tailEnd/>
          </a:ln>
          <a:effectLst/>
        </p:spPr>
        <p:txBody>
          <a:bodyPr>
            <a:prstTxWarp prst="textNoShape">
              <a:avLst/>
            </a:prstTxWarp>
          </a:bodyPr>
          <a:lstStyle/>
          <a:p>
            <a:pPr marL="533400" indent="-533400" algn="l">
              <a:spcBef>
                <a:spcPct val="60000"/>
              </a:spcBef>
              <a:spcAft>
                <a:spcPct val="60000"/>
              </a:spcAft>
              <a:buClr>
                <a:srgbClr val="00539D"/>
              </a:buClr>
            </a:pPr>
            <a:r>
              <a:rPr lang="pt-BR" sz="2400" dirty="0">
                <a:solidFill>
                  <a:srgbClr val="00539D"/>
                </a:solidFill>
                <a:sym typeface="Symbol" pitchFamily="-97" charset="2"/>
              </a:rPr>
              <a:t>A.</a:t>
            </a:r>
            <a:r>
              <a:rPr lang="pt-BR" sz="2400" dirty="0">
                <a:solidFill>
                  <a:schemeClr val="tx1"/>
                </a:solidFill>
                <a:sym typeface="Symbol" pitchFamily="-97" charset="2"/>
              </a:rPr>
              <a:t>	</a:t>
            </a:r>
            <a:r>
              <a:rPr lang="pt-BR" sz="2400" i="1" dirty="0">
                <a:solidFill>
                  <a:schemeClr val="tx1"/>
                </a:solidFill>
                <a:sym typeface="Symbol" pitchFamily="-97" charset="2"/>
              </a:rPr>
              <a:t>y</a:t>
            </a:r>
            <a:r>
              <a:rPr lang="pt-BR" sz="2400" dirty="0">
                <a:solidFill>
                  <a:schemeClr val="tx1"/>
                </a:solidFill>
                <a:sym typeface="Symbol" pitchFamily="-97" charset="2"/>
              </a:rPr>
              <a:t> = </a:t>
            </a:r>
            <a:r>
              <a:rPr lang="pt-BR" sz="2400" i="1" dirty="0">
                <a:solidFill>
                  <a:schemeClr val="tx1"/>
                </a:solidFill>
                <a:sym typeface="Symbol" pitchFamily="-97" charset="2"/>
              </a:rPr>
              <a:t>x</a:t>
            </a:r>
            <a:r>
              <a:rPr lang="pt-BR" sz="2400" dirty="0">
                <a:solidFill>
                  <a:schemeClr val="tx1"/>
                </a:solidFill>
                <a:sym typeface="Symbol" pitchFamily="-97" charset="2"/>
              </a:rPr>
              <a:t> + 45</a:t>
            </a:r>
          </a:p>
          <a:p>
            <a:pPr marL="533400" indent="-533400" algn="l">
              <a:spcBef>
                <a:spcPct val="60000"/>
              </a:spcBef>
              <a:spcAft>
                <a:spcPct val="60000"/>
              </a:spcAft>
              <a:buClr>
                <a:srgbClr val="00539D"/>
              </a:buClr>
            </a:pPr>
            <a:r>
              <a:rPr lang="pt-BR" sz="2400" dirty="0">
                <a:solidFill>
                  <a:srgbClr val="00539D"/>
                </a:solidFill>
                <a:sym typeface="Symbol" pitchFamily="-97" charset="2"/>
              </a:rPr>
              <a:t>B.</a:t>
            </a:r>
            <a:r>
              <a:rPr lang="pt-BR" sz="2400" dirty="0">
                <a:solidFill>
                  <a:schemeClr val="tx1"/>
                </a:solidFill>
                <a:sym typeface="Symbol" pitchFamily="-97" charset="2"/>
              </a:rPr>
              <a:t>	</a:t>
            </a:r>
            <a:r>
              <a:rPr lang="pt-BR" sz="2400" i="1" dirty="0">
                <a:solidFill>
                  <a:schemeClr val="tx1"/>
                </a:solidFill>
                <a:sym typeface="Symbol" pitchFamily="-97" charset="2"/>
              </a:rPr>
              <a:t>y</a:t>
            </a:r>
            <a:r>
              <a:rPr lang="pt-BR" sz="2400" dirty="0">
                <a:solidFill>
                  <a:schemeClr val="tx1"/>
                </a:solidFill>
                <a:sym typeface="Symbol" pitchFamily="-97" charset="2"/>
              </a:rPr>
              <a:t> = 3</a:t>
            </a:r>
            <a:r>
              <a:rPr lang="pt-BR" sz="2400" i="1" dirty="0">
                <a:solidFill>
                  <a:schemeClr val="tx1"/>
                </a:solidFill>
                <a:sym typeface="Symbol" pitchFamily="-97" charset="2"/>
              </a:rPr>
              <a:t>x</a:t>
            </a:r>
          </a:p>
          <a:p>
            <a:pPr marL="533400" indent="-533400" algn="l">
              <a:spcBef>
                <a:spcPct val="60000"/>
              </a:spcBef>
              <a:spcAft>
                <a:spcPct val="60000"/>
              </a:spcAft>
              <a:buClr>
                <a:srgbClr val="00539D"/>
              </a:buClr>
            </a:pPr>
            <a:r>
              <a:rPr lang="pt-BR" sz="2400" dirty="0">
                <a:solidFill>
                  <a:srgbClr val="00539D"/>
                </a:solidFill>
                <a:sym typeface="Symbol" pitchFamily="-97" charset="2"/>
              </a:rPr>
              <a:t>C.</a:t>
            </a:r>
            <a:r>
              <a:rPr lang="pt-BR" sz="2400" dirty="0">
                <a:solidFill>
                  <a:schemeClr val="tx1"/>
                </a:solidFill>
                <a:sym typeface="Symbol" pitchFamily="-97" charset="2"/>
              </a:rPr>
              <a:t>	</a:t>
            </a:r>
            <a:r>
              <a:rPr lang="pt-BR" sz="2400" i="1" dirty="0">
                <a:solidFill>
                  <a:schemeClr val="tx1"/>
                </a:solidFill>
                <a:sym typeface="Symbol" pitchFamily="-97" charset="2"/>
              </a:rPr>
              <a:t>y</a:t>
            </a:r>
            <a:r>
              <a:rPr lang="pt-BR" sz="2400" dirty="0">
                <a:solidFill>
                  <a:schemeClr val="tx1"/>
                </a:solidFill>
                <a:sym typeface="Symbol" pitchFamily="-97" charset="2"/>
              </a:rPr>
              <a:t> = 3</a:t>
            </a:r>
            <a:r>
              <a:rPr lang="pt-BR" sz="2400" i="1" dirty="0">
                <a:solidFill>
                  <a:schemeClr val="tx1"/>
                </a:solidFill>
                <a:sym typeface="Symbol" pitchFamily="-97" charset="2"/>
              </a:rPr>
              <a:t>x</a:t>
            </a:r>
            <a:r>
              <a:rPr lang="pt-BR" sz="2400" dirty="0">
                <a:solidFill>
                  <a:schemeClr val="tx1"/>
                </a:solidFill>
                <a:sym typeface="Symbol" pitchFamily="-97" charset="2"/>
              </a:rPr>
              <a:t> + 4</a:t>
            </a:r>
          </a:p>
          <a:p>
            <a:pPr marL="533400" indent="-533400" algn="l">
              <a:spcBef>
                <a:spcPct val="60000"/>
              </a:spcBef>
              <a:spcAft>
                <a:spcPct val="60000"/>
              </a:spcAft>
              <a:buClr>
                <a:srgbClr val="00539D"/>
              </a:buClr>
            </a:pPr>
            <a:r>
              <a:rPr lang="pt-BR" sz="2400" dirty="0">
                <a:solidFill>
                  <a:srgbClr val="00539D"/>
                </a:solidFill>
                <a:sym typeface="Symbol" pitchFamily="-97" charset="2"/>
              </a:rPr>
              <a:t>D.</a:t>
            </a:r>
            <a:r>
              <a:rPr lang="pt-BR" sz="2400" dirty="0">
                <a:solidFill>
                  <a:schemeClr val="tx1"/>
                </a:solidFill>
                <a:sym typeface="Symbol" pitchFamily="-97" charset="2"/>
              </a:rPr>
              <a:t>	</a:t>
            </a:r>
            <a:r>
              <a:rPr lang="pt-BR" sz="2400" i="1" dirty="0">
                <a:solidFill>
                  <a:schemeClr val="tx1"/>
                </a:solidFill>
                <a:sym typeface="Symbol" pitchFamily="-97" charset="2"/>
              </a:rPr>
              <a:t>y</a:t>
            </a:r>
            <a:r>
              <a:rPr lang="pt-BR" sz="2400" dirty="0">
                <a:solidFill>
                  <a:schemeClr val="tx1"/>
                </a:solidFill>
                <a:sym typeface="Symbol" pitchFamily="-97" charset="2"/>
              </a:rPr>
              <a:t> = 2</a:t>
            </a:r>
            <a:r>
              <a:rPr lang="pt-BR" sz="2400" i="1" dirty="0">
                <a:solidFill>
                  <a:schemeClr val="tx1"/>
                </a:solidFill>
                <a:sym typeface="Symbol" pitchFamily="-97" charset="2"/>
              </a:rPr>
              <a:t>x</a:t>
            </a:r>
            <a:r>
              <a:rPr lang="pt-BR" sz="2400" dirty="0">
                <a:solidFill>
                  <a:schemeClr val="tx1"/>
                </a:solidFill>
                <a:sym typeface="Symbol" pitchFamily="-97" charset="2"/>
              </a:rPr>
              <a:t> + 3</a:t>
            </a:r>
          </a:p>
        </p:txBody>
      </p:sp>
      <p:sp>
        <p:nvSpPr>
          <p:cNvPr id="194567" name="TPQuestion"/>
          <p:cNvSpPr>
            <a:spLocks noChangeArrowheads="1"/>
          </p:cNvSpPr>
          <p:nvPr/>
        </p:nvSpPr>
        <p:spPr bwMode="auto">
          <a:xfrm>
            <a:off x="685800" y="1800225"/>
            <a:ext cx="4495800" cy="457200"/>
          </a:xfrm>
          <a:prstGeom prst="rect">
            <a:avLst/>
          </a:prstGeom>
          <a:noFill/>
          <a:ln w="9525">
            <a:noFill/>
            <a:miter lim="800000"/>
            <a:headEnd/>
            <a:tailEnd/>
          </a:ln>
          <a:effectLst/>
        </p:spPr>
        <p:txBody>
          <a:bodyPr>
            <a:prstTxWarp prst="textNoShape">
              <a:avLst/>
            </a:prstTxWarp>
          </a:bodyPr>
          <a:lstStyle/>
          <a:p>
            <a:pPr marL="342900" algn="l">
              <a:spcBef>
                <a:spcPct val="0"/>
              </a:spcBef>
              <a:spcAft>
                <a:spcPct val="0"/>
              </a:spcAft>
            </a:pPr>
            <a:r>
              <a:rPr lang="en-US" sz="2400" b="1" dirty="0">
                <a:solidFill>
                  <a:srgbClr val="0000FF"/>
                </a:solidFill>
              </a:rPr>
              <a:t>Which function matches the function table? </a:t>
            </a:r>
          </a:p>
        </p:txBody>
      </p:sp>
      <p:sp>
        <p:nvSpPr>
          <p:cNvPr id="194577" name="Text Box 17"/>
          <p:cNvSpPr txBox="1">
            <a:spLocks noChangeArrowheads="1"/>
          </p:cNvSpPr>
          <p:nvPr/>
        </p:nvSpPr>
        <p:spPr bwMode="auto">
          <a:xfrm>
            <a:off x="4848225" y="752475"/>
            <a:ext cx="2357438" cy="396875"/>
          </a:xfrm>
          <a:prstGeom prst="rect">
            <a:avLst/>
          </a:prstGeom>
          <a:noFill/>
          <a:ln w="9525">
            <a:noFill/>
            <a:miter lim="800000"/>
            <a:headEnd/>
            <a:tailEnd/>
          </a:ln>
          <a:effectLst/>
        </p:spPr>
        <p:txBody>
          <a:bodyPr wrap="none">
            <a:prstTxWarp prst="textNoShape">
              <a:avLst/>
            </a:prstTxWarp>
            <a:spAutoFit/>
          </a:bodyPr>
          <a:lstStyle/>
          <a:p>
            <a:pPr algn="l">
              <a:lnSpc>
                <a:spcPct val="100000"/>
              </a:lnSpc>
              <a:spcBef>
                <a:spcPct val="0"/>
              </a:spcBef>
              <a:spcAft>
                <a:spcPct val="0"/>
              </a:spcAft>
            </a:pPr>
            <a:r>
              <a:rPr lang="en-US" sz="2000"/>
              <a:t> (over Lesson 9-1)</a:t>
            </a:r>
          </a:p>
        </p:txBody>
      </p:sp>
      <p:pic>
        <p:nvPicPr>
          <p:cNvPr id="194578" name="Picture 18" descr="FiveMinuteCheck"/>
          <p:cNvPicPr>
            <a:picLocks noChangeAspect="1" noChangeArrowheads="1"/>
          </p:cNvPicPr>
          <p:nvPr/>
        </p:nvPicPr>
        <p:blipFill>
          <a:blip r:embed="rId8"/>
          <a:srcRect t="5835"/>
          <a:stretch>
            <a:fillRect/>
          </a:stretch>
        </p:blipFill>
        <p:spPr bwMode="auto">
          <a:xfrm>
            <a:off x="1255713" y="619125"/>
            <a:ext cx="3657600" cy="563563"/>
          </a:xfrm>
          <a:prstGeom prst="rect">
            <a:avLst/>
          </a:prstGeom>
          <a:noFill/>
        </p:spPr>
      </p:pic>
      <p:pic>
        <p:nvPicPr>
          <p:cNvPr id="194584" name="Picture 24" descr="5m_11_2A"/>
          <p:cNvPicPr>
            <a:picLocks noChangeAspect="1" noChangeArrowheads="1"/>
          </p:cNvPicPr>
          <p:nvPr/>
        </p:nvPicPr>
        <p:blipFill>
          <a:blip r:embed="rId9"/>
          <a:srcRect/>
          <a:stretch>
            <a:fillRect/>
          </a:stretch>
        </p:blipFill>
        <p:spPr bwMode="auto">
          <a:xfrm>
            <a:off x="5334000" y="1701800"/>
            <a:ext cx="3317875" cy="4435561"/>
          </a:xfrm>
          <a:prstGeom prst="rect">
            <a:avLst/>
          </a:prstGeom>
          <a:noFill/>
        </p:spPr>
      </p:pic>
      <p:pic>
        <p:nvPicPr>
          <p:cNvPr id="194589" name="Picture 29" descr="CAStdPrac"/>
          <p:cNvPicPr>
            <a:picLocks noChangeAspect="1" noChangeArrowheads="1"/>
          </p:cNvPicPr>
          <p:nvPr/>
        </p:nvPicPr>
        <p:blipFill>
          <a:blip r:embed="rId10"/>
          <a:srcRect/>
          <a:stretch>
            <a:fillRect/>
          </a:stretch>
        </p:blipFill>
        <p:spPr bwMode="auto">
          <a:xfrm>
            <a:off x="414338" y="1231900"/>
            <a:ext cx="2017712" cy="376238"/>
          </a:xfrm>
          <a:prstGeom prst="rect">
            <a:avLst/>
          </a:prstGeom>
          <a:noFill/>
        </p:spPr>
      </p:pic>
      <p:sp>
        <p:nvSpPr>
          <p:cNvPr id="19" name="Action Button: Forward or Next 18">
            <a:hlinkClick r:id="" action="ppaction://hlinkshowjump?jump=nextslide" highlightClick="1"/>
          </p:cNvPr>
          <p:cNvSpPr/>
          <p:nvPr/>
        </p:nvSpPr>
        <p:spPr>
          <a:xfrm>
            <a:off x="8582025" y="6400800"/>
            <a:ext cx="561975" cy="4572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Action Button: Back or Previous 19">
            <a:hlinkClick r:id="" action="ppaction://hlinkshowjump?jump=previousslide" highlightClick="1"/>
          </p:cNvPr>
          <p:cNvSpPr/>
          <p:nvPr/>
        </p:nvSpPr>
        <p:spPr>
          <a:xfrm>
            <a:off x="8016217" y="6400800"/>
            <a:ext cx="561975" cy="4572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4589"/>
                                        </p:tgtEl>
                                        <p:attrNameLst>
                                          <p:attrName>style.visibility</p:attrName>
                                        </p:attrNameLst>
                                      </p:cBhvr>
                                      <p:to>
                                        <p:strVal val="visible"/>
                                      </p:to>
                                    </p:set>
                                    <p:animEffect transition="in" filter="wipe(left)">
                                      <p:cBhvr>
                                        <p:cTn id="7" dur="500"/>
                                        <p:tgtEl>
                                          <p:spTgt spid="19458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4567"/>
                                        </p:tgtEl>
                                        <p:attrNameLst>
                                          <p:attrName>style.visibility</p:attrName>
                                        </p:attrNameLst>
                                      </p:cBhvr>
                                      <p:to>
                                        <p:strVal val="visible"/>
                                      </p:to>
                                    </p:set>
                                    <p:animEffect transition="in" filter="wipe(left)">
                                      <p:cBhvr>
                                        <p:cTn id="11" dur="500"/>
                                        <p:tgtEl>
                                          <p:spTgt spid="19456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94584"/>
                                        </p:tgtEl>
                                        <p:attrNameLst>
                                          <p:attrName>style.visibility</p:attrName>
                                        </p:attrNameLst>
                                      </p:cBhvr>
                                      <p:to>
                                        <p:strVal val="visible"/>
                                      </p:to>
                                    </p:set>
                                    <p:animEffect transition="in" filter="wipe(left)">
                                      <p:cBhvr>
                                        <p:cTn id="15" dur="500"/>
                                        <p:tgtEl>
                                          <p:spTgt spid="194584"/>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94566"/>
                                        </p:tgtEl>
                                        <p:attrNameLst>
                                          <p:attrName>style.visibility</p:attrName>
                                        </p:attrNameLst>
                                      </p:cBhvr>
                                      <p:to>
                                        <p:strVal val="visible"/>
                                      </p:to>
                                    </p:set>
                                    <p:animEffect transition="in" filter="wipe(left)">
                                      <p:cBhvr>
                                        <p:cTn id="19" dur="500"/>
                                        <p:tgtEl>
                                          <p:spTgt spid="194566"/>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194565"/>
                                        </p:tgtEl>
                                        <p:attrNameLst>
                                          <p:attrName>style.visibility</p:attrName>
                                        </p:attrNameLst>
                                      </p:cBhvr>
                                      <p:to>
                                        <p:strVal val="visible"/>
                                      </p:to>
                                    </p:set>
                                    <p:animEffect transition="in" filter="box(in)">
                                      <p:cBhvr>
                                        <p:cTn id="24" dur="500"/>
                                        <p:tgtEl>
                                          <p:spTgt spid="1945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5" grpId="0" animBg="1"/>
      <p:bldP spid="194566" grpId="0" autoUpdateAnimBg="0"/>
      <p:bldP spid="194567" grpId="0" autoUpdateAnimBg="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1763" name="Picture 35" descr="Math Proto Interface2"/>
          <p:cNvPicPr>
            <a:picLocks noChangeArrowheads="1"/>
          </p:cNvPicPr>
          <p:nvPr/>
        </p:nvPicPr>
        <p:blipFill>
          <a:blip r:embed="rId6"/>
          <a:srcRect/>
          <a:stretch>
            <a:fillRect/>
          </a:stretch>
        </p:blipFill>
        <p:spPr bwMode="hidden">
          <a:xfrm>
            <a:off x="0" y="0"/>
            <a:ext cx="9144000" cy="6858000"/>
          </a:xfrm>
          <a:prstGeom prst="rect">
            <a:avLst/>
          </a:prstGeom>
          <a:noFill/>
        </p:spPr>
      </p:pic>
      <p:pic>
        <p:nvPicPr>
          <p:cNvPr id="201764" name="Picture 36" descr="Ch09 Ch Header"/>
          <p:cNvPicPr>
            <a:picLocks noChangeAspect="1" noChangeArrowheads="1"/>
          </p:cNvPicPr>
          <p:nvPr/>
        </p:nvPicPr>
        <p:blipFill>
          <a:blip r:embed="rId7"/>
          <a:srcRect/>
          <a:stretch>
            <a:fillRect/>
          </a:stretch>
        </p:blipFill>
        <p:spPr bwMode="hidden">
          <a:xfrm>
            <a:off x="0" y="0"/>
            <a:ext cx="9144000" cy="1214438"/>
          </a:xfrm>
          <a:prstGeom prst="rect">
            <a:avLst/>
          </a:prstGeom>
          <a:noFill/>
        </p:spPr>
      </p:pic>
      <p:sp>
        <p:nvSpPr>
          <p:cNvPr id="201730" name="TPAnswers"/>
          <p:cNvSpPr>
            <a:spLocks noGrp="1" noChangeArrowheads="1"/>
          </p:cNvSpPr>
          <p:nvPr>
            <p:ph type="body" idx="1"/>
            <p:custDataLst>
              <p:tags r:id="rId2"/>
            </p:custDataLst>
          </p:nvPr>
        </p:nvSpPr>
        <p:spPr bwMode="hidden">
          <a:xfrm>
            <a:off x="7162800" y="4495800"/>
            <a:ext cx="1447800" cy="1524000"/>
          </a:xfrm>
        </p:spPr>
        <p:txBody>
          <a:bodyPr/>
          <a:lstStyle/>
          <a:p>
            <a:pPr marL="609600" indent="-609600">
              <a:buFontTx/>
              <a:buAutoNum type="alphaUcPeriod"/>
            </a:pPr>
            <a:r>
              <a:rPr lang="en-US" sz="2000">
                <a:solidFill>
                  <a:schemeClr val="bg1"/>
                </a:solidFill>
              </a:rPr>
              <a:t>A</a:t>
            </a:r>
          </a:p>
          <a:p>
            <a:pPr marL="609600" indent="-609600">
              <a:buFontTx/>
              <a:buAutoNum type="alphaUcPeriod"/>
            </a:pPr>
            <a:r>
              <a:rPr lang="en-US" sz="2000">
                <a:solidFill>
                  <a:schemeClr val="bg1"/>
                </a:solidFill>
              </a:rPr>
              <a:t>B</a:t>
            </a:r>
          </a:p>
          <a:p>
            <a:pPr marL="609600" indent="-609600">
              <a:buFontTx/>
              <a:buAutoNum type="alphaUcPeriod"/>
            </a:pPr>
            <a:r>
              <a:rPr lang="en-US" sz="2000">
                <a:solidFill>
                  <a:schemeClr val="bg1"/>
                </a:solidFill>
              </a:rPr>
              <a:t>C</a:t>
            </a:r>
          </a:p>
          <a:p>
            <a:pPr marL="609600" indent="-609600">
              <a:buFontTx/>
              <a:buAutoNum type="alphaUcPeriod"/>
            </a:pPr>
            <a:r>
              <a:rPr lang="en-US" sz="2000">
                <a:solidFill>
                  <a:schemeClr val="bg1"/>
                </a:solidFill>
              </a:rPr>
              <a:t>D</a:t>
            </a:r>
          </a:p>
        </p:txBody>
      </p:sp>
      <p:sp>
        <p:nvSpPr>
          <p:cNvPr id="201733" name="Oval 5"/>
          <p:cNvSpPr>
            <a:spLocks noChangeArrowheads="1"/>
          </p:cNvSpPr>
          <p:nvPr/>
        </p:nvSpPr>
        <p:spPr bwMode="auto">
          <a:xfrm>
            <a:off x="1099070" y="4547855"/>
            <a:ext cx="404812" cy="404813"/>
          </a:xfrm>
          <a:prstGeom prst="ellipse">
            <a:avLst/>
          </a:prstGeom>
          <a:solidFill>
            <a:srgbClr val="FFCC00"/>
          </a:solidFill>
          <a:ln w="25400">
            <a:solidFill>
              <a:srgbClr val="E01B22"/>
            </a:solidFill>
            <a:round/>
            <a:headEnd/>
            <a:tailEnd/>
          </a:ln>
          <a:effectLst/>
        </p:spPr>
        <p:txBody>
          <a:bodyPr wrap="none" anchor="ctr">
            <a:prstTxWarp prst="textNoShape">
              <a:avLst/>
            </a:prstTxWarp>
          </a:bodyPr>
          <a:lstStyle/>
          <a:p>
            <a:endParaRPr lang="en-US"/>
          </a:p>
        </p:txBody>
      </p:sp>
      <p:sp>
        <p:nvSpPr>
          <p:cNvPr id="201735" name="TPQuestion"/>
          <p:cNvSpPr>
            <a:spLocks noChangeArrowheads="1"/>
          </p:cNvSpPr>
          <p:nvPr/>
        </p:nvSpPr>
        <p:spPr bwMode="auto">
          <a:xfrm>
            <a:off x="685800" y="1657350"/>
            <a:ext cx="8020050" cy="830997"/>
          </a:xfrm>
          <a:prstGeom prst="rect">
            <a:avLst/>
          </a:prstGeom>
          <a:noFill/>
          <a:ln w="9525">
            <a:noFill/>
            <a:miter lim="800000"/>
            <a:headEnd/>
            <a:tailEnd/>
          </a:ln>
          <a:effectLst/>
        </p:spPr>
        <p:txBody>
          <a:bodyPr>
            <a:prstTxWarp prst="textNoShape">
              <a:avLst/>
            </a:prstTxWarp>
            <a:spAutoFit/>
          </a:bodyPr>
          <a:lstStyle/>
          <a:p>
            <a:pPr marL="342900" algn="l">
              <a:spcBef>
                <a:spcPct val="0"/>
              </a:spcBef>
              <a:spcAft>
                <a:spcPct val="0"/>
              </a:spcAft>
            </a:pPr>
            <a:r>
              <a:rPr lang="en-US" sz="2400" b="1" dirty="0">
                <a:solidFill>
                  <a:srgbClr val="0000FF"/>
                </a:solidFill>
              </a:rPr>
              <a:t>Find the slope of the line that passes through the points </a:t>
            </a:r>
            <a:r>
              <a:rPr lang="en-US" sz="2400" b="1" i="1" dirty="0">
                <a:solidFill>
                  <a:srgbClr val="0000FF"/>
                </a:solidFill>
              </a:rPr>
              <a:t>A</a:t>
            </a:r>
            <a:r>
              <a:rPr lang="en-US" sz="2400" b="1" dirty="0">
                <a:solidFill>
                  <a:srgbClr val="0000FF"/>
                </a:solidFill>
              </a:rPr>
              <a:t>(0, 0) and </a:t>
            </a:r>
            <a:r>
              <a:rPr lang="en-US" sz="2400" b="1" i="1" dirty="0">
                <a:solidFill>
                  <a:srgbClr val="0000FF"/>
                </a:solidFill>
              </a:rPr>
              <a:t>B</a:t>
            </a:r>
            <a:r>
              <a:rPr lang="en-US" sz="2400" b="1" dirty="0">
                <a:solidFill>
                  <a:srgbClr val="0000FF"/>
                </a:solidFill>
              </a:rPr>
              <a:t>(4, 3). </a:t>
            </a:r>
          </a:p>
        </p:txBody>
      </p:sp>
      <p:sp>
        <p:nvSpPr>
          <p:cNvPr id="201745" name="Text Box 17"/>
          <p:cNvSpPr txBox="1">
            <a:spLocks noChangeArrowheads="1"/>
          </p:cNvSpPr>
          <p:nvPr/>
        </p:nvSpPr>
        <p:spPr bwMode="auto">
          <a:xfrm>
            <a:off x="4848225" y="752475"/>
            <a:ext cx="2357438" cy="396875"/>
          </a:xfrm>
          <a:prstGeom prst="rect">
            <a:avLst/>
          </a:prstGeom>
          <a:noFill/>
          <a:ln w="9525">
            <a:noFill/>
            <a:miter lim="800000"/>
            <a:headEnd/>
            <a:tailEnd/>
          </a:ln>
          <a:effectLst/>
        </p:spPr>
        <p:txBody>
          <a:bodyPr wrap="none">
            <a:prstTxWarp prst="textNoShape">
              <a:avLst/>
            </a:prstTxWarp>
            <a:spAutoFit/>
          </a:bodyPr>
          <a:lstStyle/>
          <a:p>
            <a:pPr algn="l">
              <a:lnSpc>
                <a:spcPct val="100000"/>
              </a:lnSpc>
              <a:spcBef>
                <a:spcPct val="0"/>
              </a:spcBef>
              <a:spcAft>
                <a:spcPct val="0"/>
              </a:spcAft>
            </a:pPr>
            <a:r>
              <a:rPr lang="en-US" sz="2000"/>
              <a:t> (over Lesson 9-3)</a:t>
            </a:r>
          </a:p>
        </p:txBody>
      </p:sp>
      <p:pic>
        <p:nvPicPr>
          <p:cNvPr id="201746" name="Picture 18" descr="FiveMinuteCheck"/>
          <p:cNvPicPr>
            <a:picLocks noChangeAspect="1" noChangeArrowheads="1"/>
          </p:cNvPicPr>
          <p:nvPr/>
        </p:nvPicPr>
        <p:blipFill>
          <a:blip r:embed="rId8"/>
          <a:srcRect t="5835"/>
          <a:stretch>
            <a:fillRect/>
          </a:stretch>
        </p:blipFill>
        <p:spPr bwMode="auto">
          <a:xfrm>
            <a:off x="1255713" y="619125"/>
            <a:ext cx="3657600" cy="563563"/>
          </a:xfrm>
          <a:prstGeom prst="rect">
            <a:avLst/>
          </a:prstGeom>
          <a:noFill/>
        </p:spPr>
      </p:pic>
      <p:grpSp>
        <p:nvGrpSpPr>
          <p:cNvPr id="2" name="Group 34"/>
          <p:cNvGrpSpPr>
            <a:grpSpLocks/>
          </p:cNvGrpSpPr>
          <p:nvPr/>
        </p:nvGrpSpPr>
        <p:grpSpPr bwMode="auto">
          <a:xfrm>
            <a:off x="1130300" y="2482850"/>
            <a:ext cx="2028825" cy="3600450"/>
            <a:chOff x="712" y="1564"/>
            <a:chExt cx="1278" cy="2268"/>
          </a:xfrm>
        </p:grpSpPr>
        <p:sp>
          <p:nvSpPr>
            <p:cNvPr id="201734" name="TPAnswers"/>
            <p:cNvSpPr>
              <a:spLocks noChangeArrowheads="1"/>
            </p:cNvSpPr>
            <p:nvPr>
              <p:custDataLst>
                <p:tags r:id="rId3"/>
              </p:custDataLst>
            </p:nvPr>
          </p:nvSpPr>
          <p:spPr bwMode="auto">
            <a:xfrm>
              <a:off x="712" y="1684"/>
              <a:ext cx="1278" cy="2012"/>
            </a:xfrm>
            <a:prstGeom prst="rect">
              <a:avLst/>
            </a:prstGeom>
            <a:noFill/>
            <a:ln w="9525">
              <a:noFill/>
              <a:miter lim="800000"/>
              <a:headEnd/>
              <a:tailEnd/>
            </a:ln>
            <a:effectLst/>
          </p:spPr>
          <p:txBody>
            <a:bodyPr>
              <a:prstTxWarp prst="textNoShape">
                <a:avLst/>
              </a:prstTxWarp>
              <a:spAutoFit/>
            </a:bodyPr>
            <a:lstStyle/>
            <a:p>
              <a:pPr marL="533400" indent="-533400" algn="l">
                <a:spcBef>
                  <a:spcPct val="83000"/>
                </a:spcBef>
                <a:spcAft>
                  <a:spcPct val="83000"/>
                </a:spcAft>
                <a:buClr>
                  <a:srgbClr val="00539D"/>
                </a:buClr>
              </a:pPr>
              <a:r>
                <a:rPr lang="pt-BR" dirty="0">
                  <a:solidFill>
                    <a:srgbClr val="00539D"/>
                  </a:solidFill>
                  <a:sym typeface="Symbol" pitchFamily="-97" charset="2"/>
                </a:rPr>
                <a:t>A.</a:t>
              </a:r>
              <a:endParaRPr lang="pt-BR" dirty="0" smtClean="0">
                <a:solidFill>
                  <a:schemeClr val="tx1"/>
                </a:solidFill>
                <a:sym typeface="Symbol" pitchFamily="-97" charset="2"/>
              </a:endParaRPr>
            </a:p>
            <a:p>
              <a:pPr marL="533400" indent="-533400" algn="l">
                <a:spcBef>
                  <a:spcPct val="83000"/>
                </a:spcBef>
                <a:spcAft>
                  <a:spcPct val="83000"/>
                </a:spcAft>
                <a:buClr>
                  <a:srgbClr val="00539D"/>
                </a:buClr>
              </a:pPr>
              <a:endParaRPr lang="pt-BR" sz="500" dirty="0" smtClean="0">
                <a:solidFill>
                  <a:srgbClr val="00539D"/>
                </a:solidFill>
                <a:sym typeface="Symbol" pitchFamily="-97" charset="2"/>
              </a:endParaRPr>
            </a:p>
            <a:p>
              <a:pPr marL="533400" indent="-533400" algn="l">
                <a:spcBef>
                  <a:spcPct val="83000"/>
                </a:spcBef>
                <a:spcAft>
                  <a:spcPct val="83000"/>
                </a:spcAft>
                <a:buClr>
                  <a:srgbClr val="00539D"/>
                </a:buClr>
              </a:pPr>
              <a:r>
                <a:rPr lang="pt-BR" dirty="0" smtClean="0">
                  <a:solidFill>
                    <a:srgbClr val="00539D"/>
                  </a:solidFill>
                  <a:sym typeface="Symbol" pitchFamily="-97" charset="2"/>
                </a:rPr>
                <a:t>B</a:t>
              </a:r>
              <a:r>
                <a:rPr lang="pt-BR" dirty="0">
                  <a:solidFill>
                    <a:srgbClr val="00539D"/>
                  </a:solidFill>
                  <a:sym typeface="Symbol" pitchFamily="-97" charset="2"/>
                </a:rPr>
                <a:t>.</a:t>
              </a:r>
              <a:endParaRPr lang="pt-BR" dirty="0" smtClean="0">
                <a:solidFill>
                  <a:schemeClr val="tx1"/>
                </a:solidFill>
                <a:sym typeface="Symbol" pitchFamily="-97" charset="2"/>
              </a:endParaRPr>
            </a:p>
            <a:p>
              <a:pPr marL="533400" indent="-533400" algn="l">
                <a:spcBef>
                  <a:spcPct val="83000"/>
                </a:spcBef>
                <a:spcAft>
                  <a:spcPct val="83000"/>
                </a:spcAft>
                <a:buClr>
                  <a:srgbClr val="00539D"/>
                </a:buClr>
              </a:pPr>
              <a:endParaRPr lang="pt-BR" sz="500" dirty="0" smtClean="0">
                <a:solidFill>
                  <a:srgbClr val="00539D"/>
                </a:solidFill>
                <a:sym typeface="Symbol" pitchFamily="-97" charset="2"/>
              </a:endParaRPr>
            </a:p>
            <a:p>
              <a:pPr marL="533400" indent="-533400" algn="l">
                <a:spcBef>
                  <a:spcPct val="83000"/>
                </a:spcBef>
                <a:spcAft>
                  <a:spcPct val="83000"/>
                </a:spcAft>
                <a:buClr>
                  <a:srgbClr val="00539D"/>
                </a:buClr>
              </a:pPr>
              <a:r>
                <a:rPr lang="pt-BR" dirty="0" smtClean="0">
                  <a:solidFill>
                    <a:srgbClr val="00539D"/>
                  </a:solidFill>
                  <a:sym typeface="Symbol" pitchFamily="-97" charset="2"/>
                </a:rPr>
                <a:t>C</a:t>
              </a:r>
              <a:r>
                <a:rPr lang="pt-BR" dirty="0">
                  <a:solidFill>
                    <a:srgbClr val="00539D"/>
                  </a:solidFill>
                  <a:sym typeface="Symbol" pitchFamily="-97" charset="2"/>
                </a:rPr>
                <a:t>.</a:t>
              </a:r>
              <a:endParaRPr lang="pt-BR" dirty="0" smtClean="0">
                <a:solidFill>
                  <a:schemeClr val="tx1"/>
                </a:solidFill>
                <a:sym typeface="Symbol" pitchFamily="-97" charset="2"/>
              </a:endParaRPr>
            </a:p>
            <a:p>
              <a:pPr marL="533400" indent="-533400" algn="l">
                <a:spcBef>
                  <a:spcPct val="83000"/>
                </a:spcBef>
                <a:spcAft>
                  <a:spcPct val="83000"/>
                </a:spcAft>
                <a:buClr>
                  <a:srgbClr val="00539D"/>
                </a:buClr>
              </a:pPr>
              <a:endParaRPr lang="pt-BR" sz="500" dirty="0" smtClean="0">
                <a:solidFill>
                  <a:srgbClr val="00539D"/>
                </a:solidFill>
                <a:sym typeface="Symbol" pitchFamily="-97" charset="2"/>
              </a:endParaRPr>
            </a:p>
            <a:p>
              <a:pPr marL="533400" indent="-533400" algn="l">
                <a:spcBef>
                  <a:spcPct val="83000"/>
                </a:spcBef>
                <a:spcAft>
                  <a:spcPct val="83000"/>
                </a:spcAft>
                <a:buClr>
                  <a:srgbClr val="00539D"/>
                </a:buClr>
              </a:pPr>
              <a:r>
                <a:rPr lang="pt-BR" dirty="0" smtClean="0">
                  <a:solidFill>
                    <a:srgbClr val="00539D"/>
                  </a:solidFill>
                  <a:sym typeface="Symbol" pitchFamily="-97" charset="2"/>
                </a:rPr>
                <a:t>D</a:t>
              </a:r>
              <a:r>
                <a:rPr lang="pt-BR" dirty="0">
                  <a:solidFill>
                    <a:srgbClr val="00539D"/>
                  </a:solidFill>
                  <a:sym typeface="Symbol" pitchFamily="-97" charset="2"/>
                </a:rPr>
                <a:t>.</a:t>
              </a:r>
              <a:endParaRPr lang="pt-BR" dirty="0">
                <a:solidFill>
                  <a:schemeClr val="tx1"/>
                </a:solidFill>
                <a:sym typeface="Symbol" pitchFamily="-97" charset="2"/>
              </a:endParaRPr>
            </a:p>
          </p:txBody>
        </p:sp>
        <p:pic>
          <p:nvPicPr>
            <p:cNvPr id="201750" name="Picture 22" descr="m3_271"/>
            <p:cNvPicPr>
              <a:picLocks noChangeAspect="1" noChangeArrowheads="1"/>
            </p:cNvPicPr>
            <p:nvPr/>
          </p:nvPicPr>
          <p:blipFill>
            <a:blip r:embed="rId9"/>
            <a:srcRect t="21526" b="71864"/>
            <a:stretch>
              <a:fillRect/>
            </a:stretch>
          </p:blipFill>
          <p:spPr bwMode="auto">
            <a:xfrm>
              <a:off x="1048" y="3322"/>
              <a:ext cx="605" cy="510"/>
            </a:xfrm>
            <a:prstGeom prst="rect">
              <a:avLst/>
            </a:prstGeom>
            <a:noFill/>
          </p:spPr>
        </p:pic>
        <p:pic>
          <p:nvPicPr>
            <p:cNvPr id="201751" name="Picture 23" descr="m3_271"/>
            <p:cNvPicPr>
              <a:picLocks noChangeAspect="1" noChangeArrowheads="1"/>
            </p:cNvPicPr>
            <p:nvPr/>
          </p:nvPicPr>
          <p:blipFill>
            <a:blip r:embed="rId9"/>
            <a:srcRect t="14476" b="78474"/>
            <a:stretch>
              <a:fillRect/>
            </a:stretch>
          </p:blipFill>
          <p:spPr bwMode="auto">
            <a:xfrm>
              <a:off x="1048" y="2710"/>
              <a:ext cx="605" cy="544"/>
            </a:xfrm>
            <a:prstGeom prst="rect">
              <a:avLst/>
            </a:prstGeom>
            <a:noFill/>
          </p:spPr>
        </p:pic>
        <p:pic>
          <p:nvPicPr>
            <p:cNvPr id="201759" name="Picture 31" descr="5m_3"/>
            <p:cNvPicPr>
              <a:picLocks noChangeAspect="1" noChangeArrowheads="1"/>
            </p:cNvPicPr>
            <p:nvPr/>
          </p:nvPicPr>
          <p:blipFill>
            <a:blip r:embed="rId10"/>
            <a:srcRect r="-18562" b="51663"/>
            <a:stretch>
              <a:fillRect/>
            </a:stretch>
          </p:blipFill>
          <p:spPr bwMode="auto">
            <a:xfrm>
              <a:off x="1044" y="1564"/>
              <a:ext cx="396" cy="494"/>
            </a:xfrm>
            <a:prstGeom prst="rect">
              <a:avLst/>
            </a:prstGeom>
            <a:noFill/>
          </p:spPr>
        </p:pic>
        <p:pic>
          <p:nvPicPr>
            <p:cNvPr id="201760" name="Picture 32" descr="5m_3"/>
            <p:cNvPicPr>
              <a:picLocks noChangeAspect="1" noChangeArrowheads="1"/>
            </p:cNvPicPr>
            <p:nvPr/>
          </p:nvPicPr>
          <p:blipFill>
            <a:blip r:embed="rId10"/>
            <a:srcRect t="50098" r="899"/>
            <a:stretch>
              <a:fillRect/>
            </a:stretch>
          </p:blipFill>
          <p:spPr bwMode="auto">
            <a:xfrm>
              <a:off x="1044" y="2140"/>
              <a:ext cx="331" cy="510"/>
            </a:xfrm>
            <a:prstGeom prst="rect">
              <a:avLst/>
            </a:prstGeom>
            <a:noFill/>
          </p:spPr>
        </p:pic>
      </p:grpSp>
      <p:sp>
        <p:nvSpPr>
          <p:cNvPr id="22" name="Action Button: Forward or Next 21">
            <a:hlinkClick r:id="" action="ppaction://hlinkshowjump?jump=nextslide" highlightClick="1"/>
          </p:cNvPr>
          <p:cNvSpPr/>
          <p:nvPr/>
        </p:nvSpPr>
        <p:spPr>
          <a:xfrm>
            <a:off x="8582025" y="6400800"/>
            <a:ext cx="561975" cy="4572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Action Button: Back or Previous 22">
            <a:hlinkClick r:id="" action="ppaction://hlinkshowjump?jump=previousslide" highlightClick="1"/>
          </p:cNvPr>
          <p:cNvSpPr/>
          <p:nvPr/>
        </p:nvSpPr>
        <p:spPr>
          <a:xfrm>
            <a:off x="8016217" y="6400800"/>
            <a:ext cx="561975" cy="4572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1735"/>
                                        </p:tgtEl>
                                        <p:attrNameLst>
                                          <p:attrName>style.visibility</p:attrName>
                                        </p:attrNameLst>
                                      </p:cBhvr>
                                      <p:to>
                                        <p:strVal val="visible"/>
                                      </p:to>
                                    </p:set>
                                    <p:animEffect transition="in" filter="wipe(left)">
                                      <p:cBhvr>
                                        <p:cTn id="7" dur="500"/>
                                        <p:tgtEl>
                                          <p:spTgt spid="20173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201733"/>
                                        </p:tgtEl>
                                        <p:attrNameLst>
                                          <p:attrName>style.visibility</p:attrName>
                                        </p:attrNameLst>
                                      </p:cBhvr>
                                      <p:to>
                                        <p:strVal val="visible"/>
                                      </p:to>
                                    </p:set>
                                    <p:animEffect transition="in" filter="box(in)">
                                      <p:cBhvr>
                                        <p:cTn id="16" dur="500"/>
                                        <p:tgtEl>
                                          <p:spTgt spid="2017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3" grpId="0" animBg="1"/>
      <p:bldP spid="201735" grpId="0" autoUpdateAnimBg="0"/>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3802" name="Picture 26" descr="Math Proto Interface2"/>
          <p:cNvPicPr>
            <a:picLocks noChangeArrowheads="1"/>
          </p:cNvPicPr>
          <p:nvPr/>
        </p:nvPicPr>
        <p:blipFill>
          <a:blip r:embed="rId6"/>
          <a:srcRect/>
          <a:stretch>
            <a:fillRect/>
          </a:stretch>
        </p:blipFill>
        <p:spPr bwMode="hidden">
          <a:xfrm>
            <a:off x="0" y="0"/>
            <a:ext cx="9144000" cy="6858000"/>
          </a:xfrm>
          <a:prstGeom prst="rect">
            <a:avLst/>
          </a:prstGeom>
          <a:noFill/>
        </p:spPr>
      </p:pic>
      <p:pic>
        <p:nvPicPr>
          <p:cNvPr id="203803" name="Picture 27" descr="Ch09 Ch Header"/>
          <p:cNvPicPr>
            <a:picLocks noChangeAspect="1" noChangeArrowheads="1"/>
          </p:cNvPicPr>
          <p:nvPr/>
        </p:nvPicPr>
        <p:blipFill>
          <a:blip r:embed="rId7"/>
          <a:srcRect/>
          <a:stretch>
            <a:fillRect/>
          </a:stretch>
        </p:blipFill>
        <p:spPr bwMode="hidden">
          <a:xfrm>
            <a:off x="0" y="0"/>
            <a:ext cx="9144000" cy="1214438"/>
          </a:xfrm>
          <a:prstGeom prst="rect">
            <a:avLst/>
          </a:prstGeom>
          <a:noFill/>
        </p:spPr>
      </p:pic>
      <p:sp>
        <p:nvSpPr>
          <p:cNvPr id="203778" name="TPAnswers"/>
          <p:cNvSpPr>
            <a:spLocks noGrp="1" noChangeArrowheads="1"/>
          </p:cNvSpPr>
          <p:nvPr>
            <p:ph type="body" idx="1"/>
            <p:custDataLst>
              <p:tags r:id="rId2"/>
            </p:custDataLst>
          </p:nvPr>
        </p:nvSpPr>
        <p:spPr bwMode="hidden">
          <a:xfrm>
            <a:off x="6629400" y="3733800"/>
            <a:ext cx="1447800" cy="1524000"/>
          </a:xfrm>
        </p:spPr>
        <p:txBody>
          <a:bodyPr/>
          <a:lstStyle/>
          <a:p>
            <a:pPr marL="609600" indent="-609600">
              <a:buFontTx/>
              <a:buAutoNum type="arabicPeriod"/>
            </a:pPr>
            <a:r>
              <a:rPr lang="en-US" sz="2000">
                <a:solidFill>
                  <a:schemeClr val="bg1"/>
                </a:solidFill>
              </a:rPr>
              <a:t>A</a:t>
            </a:r>
          </a:p>
          <a:p>
            <a:pPr marL="609600" indent="-609600">
              <a:buFontTx/>
              <a:buAutoNum type="arabicPeriod"/>
            </a:pPr>
            <a:r>
              <a:rPr lang="en-US" sz="2000">
                <a:solidFill>
                  <a:schemeClr val="bg1"/>
                </a:solidFill>
              </a:rPr>
              <a:t>B</a:t>
            </a:r>
          </a:p>
          <a:p>
            <a:pPr marL="609600" indent="-609600">
              <a:buFontTx/>
              <a:buAutoNum type="arabicPeriod"/>
            </a:pPr>
            <a:r>
              <a:rPr lang="en-US" sz="2000">
                <a:solidFill>
                  <a:schemeClr val="bg1"/>
                </a:solidFill>
              </a:rPr>
              <a:t>C</a:t>
            </a:r>
          </a:p>
          <a:p>
            <a:pPr marL="609600" indent="-609600">
              <a:buFontTx/>
              <a:buAutoNum type="arabicPeriod"/>
            </a:pPr>
            <a:r>
              <a:rPr lang="en-US" sz="2000">
                <a:solidFill>
                  <a:schemeClr val="bg1"/>
                </a:solidFill>
              </a:rPr>
              <a:t>D</a:t>
            </a:r>
          </a:p>
        </p:txBody>
      </p:sp>
      <p:sp>
        <p:nvSpPr>
          <p:cNvPr id="203781" name="Oval 5"/>
          <p:cNvSpPr>
            <a:spLocks noChangeArrowheads="1"/>
          </p:cNvSpPr>
          <p:nvPr/>
        </p:nvSpPr>
        <p:spPr bwMode="auto">
          <a:xfrm>
            <a:off x="1068908" y="4672345"/>
            <a:ext cx="404812" cy="404813"/>
          </a:xfrm>
          <a:prstGeom prst="ellipse">
            <a:avLst/>
          </a:prstGeom>
          <a:solidFill>
            <a:srgbClr val="FFCC00"/>
          </a:solidFill>
          <a:ln w="25400">
            <a:solidFill>
              <a:srgbClr val="E01B22"/>
            </a:solidFill>
            <a:round/>
            <a:headEnd/>
            <a:tailEnd/>
          </a:ln>
          <a:effectLst/>
        </p:spPr>
        <p:txBody>
          <a:bodyPr wrap="none" anchor="ctr">
            <a:prstTxWarp prst="textNoShape">
              <a:avLst/>
            </a:prstTxWarp>
          </a:bodyPr>
          <a:lstStyle/>
          <a:p>
            <a:endParaRPr lang="en-US"/>
          </a:p>
        </p:txBody>
      </p:sp>
      <p:sp>
        <p:nvSpPr>
          <p:cNvPr id="203783" name="TPQuestion"/>
          <p:cNvSpPr>
            <a:spLocks noChangeArrowheads="1"/>
          </p:cNvSpPr>
          <p:nvPr/>
        </p:nvSpPr>
        <p:spPr bwMode="auto">
          <a:xfrm>
            <a:off x="685800" y="1657350"/>
            <a:ext cx="8020050" cy="457200"/>
          </a:xfrm>
          <a:prstGeom prst="rect">
            <a:avLst/>
          </a:prstGeom>
          <a:noFill/>
          <a:ln w="9525">
            <a:noFill/>
            <a:miter lim="800000"/>
            <a:headEnd/>
            <a:tailEnd/>
          </a:ln>
          <a:effectLst/>
        </p:spPr>
        <p:txBody>
          <a:bodyPr>
            <a:prstTxWarp prst="textNoShape">
              <a:avLst/>
            </a:prstTxWarp>
          </a:bodyPr>
          <a:lstStyle/>
          <a:p>
            <a:pPr marL="342900" algn="l">
              <a:spcBef>
                <a:spcPct val="0"/>
              </a:spcBef>
              <a:spcAft>
                <a:spcPct val="0"/>
              </a:spcAft>
            </a:pPr>
            <a:r>
              <a:rPr lang="en-US" sz="2400" b="1" dirty="0">
                <a:solidFill>
                  <a:srgbClr val="0000FF"/>
                </a:solidFill>
              </a:rPr>
              <a:t>Find the slope of the line that passes through the points </a:t>
            </a:r>
            <a:r>
              <a:rPr lang="en-US" sz="2400" b="1" i="1" dirty="0">
                <a:solidFill>
                  <a:srgbClr val="0000FF"/>
                </a:solidFill>
              </a:rPr>
              <a:t>P</a:t>
            </a:r>
            <a:r>
              <a:rPr lang="en-US" sz="2400" b="1" dirty="0">
                <a:solidFill>
                  <a:srgbClr val="0000FF"/>
                </a:solidFill>
              </a:rPr>
              <a:t>(–6, –9) and </a:t>
            </a:r>
            <a:r>
              <a:rPr lang="en-US" sz="2400" b="1" i="1" dirty="0">
                <a:solidFill>
                  <a:srgbClr val="0000FF"/>
                </a:solidFill>
              </a:rPr>
              <a:t>Q</a:t>
            </a:r>
            <a:r>
              <a:rPr lang="en-US" sz="2400" b="1" dirty="0">
                <a:solidFill>
                  <a:srgbClr val="0000FF"/>
                </a:solidFill>
              </a:rPr>
              <a:t>(2, 7). </a:t>
            </a:r>
          </a:p>
        </p:txBody>
      </p:sp>
      <p:sp>
        <p:nvSpPr>
          <p:cNvPr id="203792" name="Text Box 16"/>
          <p:cNvSpPr txBox="1">
            <a:spLocks noChangeArrowheads="1"/>
          </p:cNvSpPr>
          <p:nvPr/>
        </p:nvSpPr>
        <p:spPr bwMode="auto">
          <a:xfrm>
            <a:off x="4848225" y="752475"/>
            <a:ext cx="2357438" cy="396875"/>
          </a:xfrm>
          <a:prstGeom prst="rect">
            <a:avLst/>
          </a:prstGeom>
          <a:noFill/>
          <a:ln w="9525">
            <a:noFill/>
            <a:miter lim="800000"/>
            <a:headEnd/>
            <a:tailEnd/>
          </a:ln>
          <a:effectLst/>
        </p:spPr>
        <p:txBody>
          <a:bodyPr wrap="none">
            <a:prstTxWarp prst="textNoShape">
              <a:avLst/>
            </a:prstTxWarp>
            <a:spAutoFit/>
          </a:bodyPr>
          <a:lstStyle/>
          <a:p>
            <a:pPr algn="l">
              <a:lnSpc>
                <a:spcPct val="100000"/>
              </a:lnSpc>
              <a:spcBef>
                <a:spcPct val="0"/>
              </a:spcBef>
              <a:spcAft>
                <a:spcPct val="0"/>
              </a:spcAft>
            </a:pPr>
            <a:r>
              <a:rPr lang="en-US" sz="2000"/>
              <a:t> (over Lesson 9-3)</a:t>
            </a:r>
          </a:p>
        </p:txBody>
      </p:sp>
      <p:pic>
        <p:nvPicPr>
          <p:cNvPr id="203793" name="Picture 17" descr="FiveMinuteCheck"/>
          <p:cNvPicPr>
            <a:picLocks noChangeAspect="1" noChangeArrowheads="1"/>
          </p:cNvPicPr>
          <p:nvPr/>
        </p:nvPicPr>
        <p:blipFill>
          <a:blip r:embed="rId8"/>
          <a:srcRect t="5835"/>
          <a:stretch>
            <a:fillRect/>
          </a:stretch>
        </p:blipFill>
        <p:spPr bwMode="auto">
          <a:xfrm>
            <a:off x="1255713" y="619125"/>
            <a:ext cx="3657600" cy="563563"/>
          </a:xfrm>
          <a:prstGeom prst="rect">
            <a:avLst/>
          </a:prstGeom>
          <a:noFill/>
        </p:spPr>
      </p:pic>
      <p:grpSp>
        <p:nvGrpSpPr>
          <p:cNvPr id="2" name="Group 25"/>
          <p:cNvGrpSpPr>
            <a:grpSpLocks/>
          </p:cNvGrpSpPr>
          <p:nvPr/>
        </p:nvGrpSpPr>
        <p:grpSpPr bwMode="auto">
          <a:xfrm>
            <a:off x="1066800" y="2676525"/>
            <a:ext cx="2790825" cy="3371850"/>
            <a:chOff x="672" y="1686"/>
            <a:chExt cx="1758" cy="2124"/>
          </a:xfrm>
        </p:grpSpPr>
        <p:sp>
          <p:nvSpPr>
            <p:cNvPr id="203782" name="TPAnswers"/>
            <p:cNvSpPr>
              <a:spLocks noChangeArrowheads="1"/>
            </p:cNvSpPr>
            <p:nvPr>
              <p:custDataLst>
                <p:tags r:id="rId3"/>
              </p:custDataLst>
            </p:nvPr>
          </p:nvSpPr>
          <p:spPr bwMode="auto">
            <a:xfrm>
              <a:off x="672" y="1686"/>
              <a:ext cx="1758" cy="2124"/>
            </a:xfrm>
            <a:prstGeom prst="rect">
              <a:avLst/>
            </a:prstGeom>
            <a:noFill/>
            <a:ln w="9525">
              <a:noFill/>
              <a:miter lim="800000"/>
              <a:headEnd/>
              <a:tailEnd/>
            </a:ln>
            <a:effectLst/>
          </p:spPr>
          <p:txBody>
            <a:bodyPr>
              <a:prstTxWarp prst="textNoShape">
                <a:avLst/>
              </a:prstTxWarp>
            </a:bodyPr>
            <a:lstStyle/>
            <a:p>
              <a:pPr marL="533400" indent="-533400" algn="l">
                <a:spcBef>
                  <a:spcPct val="83000"/>
                </a:spcBef>
                <a:spcAft>
                  <a:spcPct val="83000"/>
                </a:spcAft>
                <a:buClr>
                  <a:srgbClr val="00539D"/>
                </a:buClr>
              </a:pPr>
              <a:r>
                <a:rPr lang="pt-BR" sz="2400" dirty="0">
                  <a:solidFill>
                    <a:srgbClr val="00539D"/>
                  </a:solidFill>
                  <a:sym typeface="Symbol" pitchFamily="-97" charset="2"/>
                </a:rPr>
                <a:t>A.</a:t>
              </a:r>
              <a:r>
                <a:rPr lang="pt-BR" sz="2400" dirty="0">
                  <a:solidFill>
                    <a:schemeClr val="tx1"/>
                  </a:solidFill>
                  <a:sym typeface="Symbol" pitchFamily="-97" charset="2"/>
                </a:rPr>
                <a:t>	</a:t>
              </a:r>
              <a:r>
                <a:rPr lang="pt-BR" sz="2400" b="0" dirty="0">
                  <a:solidFill>
                    <a:schemeClr val="tx1"/>
                  </a:solidFill>
                  <a:sym typeface="Symbol" pitchFamily="-97" charset="2"/>
                </a:rPr>
                <a:t>–2</a:t>
              </a:r>
            </a:p>
            <a:p>
              <a:pPr marL="533400" indent="-533400" algn="l">
                <a:spcBef>
                  <a:spcPct val="83000"/>
                </a:spcBef>
                <a:spcAft>
                  <a:spcPct val="83000"/>
                </a:spcAft>
                <a:buClr>
                  <a:srgbClr val="00539D"/>
                </a:buClr>
              </a:pPr>
              <a:r>
                <a:rPr lang="pt-BR" sz="2400" dirty="0">
                  <a:solidFill>
                    <a:srgbClr val="00539D"/>
                  </a:solidFill>
                  <a:sym typeface="Symbol" pitchFamily="-97" charset="2"/>
                </a:rPr>
                <a:t>B.</a:t>
              </a:r>
              <a:r>
                <a:rPr lang="pt-BR" sz="2400" dirty="0">
                  <a:solidFill>
                    <a:schemeClr val="tx1"/>
                  </a:solidFill>
                  <a:sym typeface="Symbol" pitchFamily="-97" charset="2"/>
                </a:rPr>
                <a:t>	</a:t>
              </a:r>
            </a:p>
            <a:p>
              <a:pPr marL="533400" indent="-533400" algn="l">
                <a:spcBef>
                  <a:spcPct val="83000"/>
                </a:spcBef>
                <a:spcAft>
                  <a:spcPct val="83000"/>
                </a:spcAft>
                <a:buClr>
                  <a:srgbClr val="00539D"/>
                </a:buClr>
              </a:pPr>
              <a:r>
                <a:rPr lang="pt-BR" sz="2400" dirty="0">
                  <a:solidFill>
                    <a:srgbClr val="00539D"/>
                  </a:solidFill>
                  <a:sym typeface="Symbol" pitchFamily="-97" charset="2"/>
                </a:rPr>
                <a:t>C.</a:t>
              </a:r>
              <a:r>
                <a:rPr lang="pt-BR" sz="2400" dirty="0">
                  <a:solidFill>
                    <a:schemeClr val="tx1"/>
                  </a:solidFill>
                  <a:sym typeface="Symbol" pitchFamily="-97" charset="2"/>
                </a:rPr>
                <a:t>	</a:t>
              </a:r>
            </a:p>
            <a:p>
              <a:pPr marL="533400" indent="-533400" algn="l">
                <a:spcBef>
                  <a:spcPct val="83000"/>
                </a:spcBef>
                <a:spcAft>
                  <a:spcPct val="83000"/>
                </a:spcAft>
                <a:buClr>
                  <a:srgbClr val="00539D"/>
                </a:buClr>
              </a:pPr>
              <a:r>
                <a:rPr lang="pt-BR" sz="2400" dirty="0">
                  <a:solidFill>
                    <a:srgbClr val="00539D"/>
                  </a:solidFill>
                  <a:sym typeface="Symbol" pitchFamily="-97" charset="2"/>
                </a:rPr>
                <a:t>D.</a:t>
              </a:r>
              <a:r>
                <a:rPr lang="pt-BR" sz="2400" dirty="0">
                  <a:solidFill>
                    <a:schemeClr val="tx1"/>
                  </a:solidFill>
                  <a:sym typeface="Symbol" pitchFamily="-97" charset="2"/>
                </a:rPr>
                <a:t>	</a:t>
              </a:r>
              <a:r>
                <a:rPr lang="pt-BR" sz="2400" b="0" dirty="0">
                  <a:solidFill>
                    <a:schemeClr val="tx1"/>
                  </a:solidFill>
                  <a:sym typeface="Symbol" pitchFamily="-97" charset="2"/>
                </a:rPr>
                <a:t>2</a:t>
              </a:r>
            </a:p>
          </p:txBody>
        </p:sp>
        <p:pic>
          <p:nvPicPr>
            <p:cNvPr id="203797" name="Picture 21" descr="m3_271"/>
            <p:cNvPicPr>
              <a:picLocks noChangeAspect="1" noChangeArrowheads="1"/>
            </p:cNvPicPr>
            <p:nvPr/>
          </p:nvPicPr>
          <p:blipFill>
            <a:blip r:embed="rId9"/>
            <a:srcRect t="65553" b="28270"/>
            <a:stretch>
              <a:fillRect/>
            </a:stretch>
          </p:blipFill>
          <p:spPr bwMode="auto">
            <a:xfrm>
              <a:off x="1054" y="2835"/>
              <a:ext cx="605" cy="477"/>
            </a:xfrm>
            <a:prstGeom prst="rect">
              <a:avLst/>
            </a:prstGeom>
            <a:noFill/>
          </p:spPr>
        </p:pic>
        <p:pic>
          <p:nvPicPr>
            <p:cNvPr id="203800" name="Picture 24" descr="5m_5"/>
            <p:cNvPicPr>
              <a:picLocks noChangeAspect="1" noChangeArrowheads="1"/>
            </p:cNvPicPr>
            <p:nvPr/>
          </p:nvPicPr>
          <p:blipFill>
            <a:blip r:embed="rId10"/>
            <a:srcRect/>
            <a:stretch>
              <a:fillRect/>
            </a:stretch>
          </p:blipFill>
          <p:spPr bwMode="auto">
            <a:xfrm>
              <a:off x="1008" y="2208"/>
              <a:ext cx="317" cy="492"/>
            </a:xfrm>
            <a:prstGeom prst="rect">
              <a:avLst/>
            </a:prstGeom>
            <a:noFill/>
          </p:spPr>
        </p:pic>
      </p:grpSp>
      <p:sp>
        <p:nvSpPr>
          <p:cNvPr id="20" name="Action Button: Forward or Next 19">
            <a:hlinkClick r:id="" action="ppaction://hlinkshowjump?jump=nextslide" highlightClick="1"/>
          </p:cNvPr>
          <p:cNvSpPr/>
          <p:nvPr/>
        </p:nvSpPr>
        <p:spPr>
          <a:xfrm>
            <a:off x="8582025" y="6400800"/>
            <a:ext cx="561975" cy="4572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Action Button: Back or Previous 20">
            <a:hlinkClick r:id="" action="ppaction://hlinkshowjump?jump=previousslide" highlightClick="1"/>
          </p:cNvPr>
          <p:cNvSpPr/>
          <p:nvPr/>
        </p:nvSpPr>
        <p:spPr>
          <a:xfrm>
            <a:off x="8016217" y="6400800"/>
            <a:ext cx="561975" cy="4572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783"/>
                                        </p:tgtEl>
                                        <p:attrNameLst>
                                          <p:attrName>style.visibility</p:attrName>
                                        </p:attrNameLst>
                                      </p:cBhvr>
                                      <p:to>
                                        <p:strVal val="visible"/>
                                      </p:to>
                                    </p:set>
                                    <p:animEffect transition="in" filter="wipe(left)">
                                      <p:cBhvr>
                                        <p:cTn id="7" dur="500"/>
                                        <p:tgtEl>
                                          <p:spTgt spid="20378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203781"/>
                                        </p:tgtEl>
                                        <p:attrNameLst>
                                          <p:attrName>style.visibility</p:attrName>
                                        </p:attrNameLst>
                                      </p:cBhvr>
                                      <p:to>
                                        <p:strVal val="visible"/>
                                      </p:to>
                                    </p:set>
                                    <p:animEffect transition="in" filter="box(in)">
                                      <p:cBhvr>
                                        <p:cTn id="16" dur="500"/>
                                        <p:tgtEl>
                                          <p:spTgt spid="2037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81" grpId="0" animBg="1"/>
      <p:bldP spid="203783" grpId="0" autoUpdateAnimBg="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7895" name="Picture 23" descr="Math Proto Interface2"/>
          <p:cNvPicPr>
            <a:picLocks noChangeArrowheads="1"/>
          </p:cNvPicPr>
          <p:nvPr/>
        </p:nvPicPr>
        <p:blipFill>
          <a:blip r:embed="rId6"/>
          <a:srcRect/>
          <a:stretch>
            <a:fillRect/>
          </a:stretch>
        </p:blipFill>
        <p:spPr bwMode="hidden">
          <a:xfrm>
            <a:off x="0" y="0"/>
            <a:ext cx="9144000" cy="6858000"/>
          </a:xfrm>
          <a:prstGeom prst="rect">
            <a:avLst/>
          </a:prstGeom>
          <a:noFill/>
        </p:spPr>
      </p:pic>
      <p:pic>
        <p:nvPicPr>
          <p:cNvPr id="207896" name="Picture 24" descr="Ch09 Ch Header"/>
          <p:cNvPicPr>
            <a:picLocks noChangeAspect="1" noChangeArrowheads="1"/>
          </p:cNvPicPr>
          <p:nvPr/>
        </p:nvPicPr>
        <p:blipFill>
          <a:blip r:embed="rId7"/>
          <a:srcRect/>
          <a:stretch>
            <a:fillRect/>
          </a:stretch>
        </p:blipFill>
        <p:spPr bwMode="hidden">
          <a:xfrm>
            <a:off x="0" y="0"/>
            <a:ext cx="9144000" cy="1214438"/>
          </a:xfrm>
          <a:prstGeom prst="rect">
            <a:avLst/>
          </a:prstGeom>
          <a:noFill/>
        </p:spPr>
      </p:pic>
      <p:sp>
        <p:nvSpPr>
          <p:cNvPr id="207874" name="TPAnswers"/>
          <p:cNvSpPr>
            <a:spLocks noGrp="1" noChangeArrowheads="1"/>
          </p:cNvSpPr>
          <p:nvPr>
            <p:ph type="body" idx="1"/>
            <p:custDataLst>
              <p:tags r:id="rId2"/>
            </p:custDataLst>
          </p:nvPr>
        </p:nvSpPr>
        <p:spPr bwMode="hidden">
          <a:xfrm>
            <a:off x="7162800" y="4495800"/>
            <a:ext cx="1447800" cy="1524000"/>
          </a:xfrm>
        </p:spPr>
        <p:txBody>
          <a:bodyPr/>
          <a:lstStyle/>
          <a:p>
            <a:pPr marL="609600" indent="-609600">
              <a:buFontTx/>
              <a:buAutoNum type="alphaUcPeriod"/>
            </a:pPr>
            <a:r>
              <a:rPr lang="en-US" sz="2000">
                <a:solidFill>
                  <a:schemeClr val="bg1"/>
                </a:solidFill>
              </a:rPr>
              <a:t>A</a:t>
            </a:r>
          </a:p>
          <a:p>
            <a:pPr marL="609600" indent="-609600">
              <a:buFontTx/>
              <a:buAutoNum type="alphaUcPeriod"/>
            </a:pPr>
            <a:r>
              <a:rPr lang="en-US" sz="2000">
                <a:solidFill>
                  <a:schemeClr val="bg1"/>
                </a:solidFill>
              </a:rPr>
              <a:t>B</a:t>
            </a:r>
          </a:p>
          <a:p>
            <a:pPr marL="609600" indent="-609600">
              <a:buFontTx/>
              <a:buAutoNum type="alphaUcPeriod"/>
            </a:pPr>
            <a:r>
              <a:rPr lang="en-US" sz="2000">
                <a:solidFill>
                  <a:schemeClr val="bg1"/>
                </a:solidFill>
              </a:rPr>
              <a:t>C</a:t>
            </a:r>
          </a:p>
          <a:p>
            <a:pPr marL="609600" indent="-609600">
              <a:buFontTx/>
              <a:buAutoNum type="alphaUcPeriod"/>
            </a:pPr>
            <a:r>
              <a:rPr lang="en-US" sz="2000">
                <a:solidFill>
                  <a:schemeClr val="bg1"/>
                </a:solidFill>
              </a:rPr>
              <a:t>D</a:t>
            </a:r>
          </a:p>
        </p:txBody>
      </p:sp>
      <p:sp>
        <p:nvSpPr>
          <p:cNvPr id="207877" name="Oval 5"/>
          <p:cNvSpPr>
            <a:spLocks noChangeArrowheads="1"/>
          </p:cNvSpPr>
          <p:nvPr/>
        </p:nvSpPr>
        <p:spPr bwMode="auto">
          <a:xfrm>
            <a:off x="967125" y="3352800"/>
            <a:ext cx="404813" cy="404813"/>
          </a:xfrm>
          <a:prstGeom prst="ellipse">
            <a:avLst/>
          </a:prstGeom>
          <a:solidFill>
            <a:srgbClr val="FFCC00"/>
          </a:solidFill>
          <a:ln w="25400">
            <a:solidFill>
              <a:srgbClr val="E01B22"/>
            </a:solidFill>
            <a:round/>
            <a:headEnd/>
            <a:tailEnd/>
          </a:ln>
          <a:effectLst/>
        </p:spPr>
        <p:txBody>
          <a:bodyPr wrap="none" anchor="ctr">
            <a:prstTxWarp prst="textNoShape">
              <a:avLst/>
            </a:prstTxWarp>
          </a:bodyPr>
          <a:lstStyle/>
          <a:p>
            <a:endParaRPr lang="en-US"/>
          </a:p>
        </p:txBody>
      </p:sp>
      <p:sp>
        <p:nvSpPr>
          <p:cNvPr id="207879" name="TPQuestion"/>
          <p:cNvSpPr>
            <a:spLocks noChangeArrowheads="1"/>
          </p:cNvSpPr>
          <p:nvPr/>
        </p:nvSpPr>
        <p:spPr bwMode="auto">
          <a:xfrm>
            <a:off x="685800" y="1295400"/>
            <a:ext cx="8229600" cy="1569660"/>
          </a:xfrm>
          <a:prstGeom prst="rect">
            <a:avLst/>
          </a:prstGeom>
          <a:noFill/>
          <a:ln w="9525">
            <a:noFill/>
            <a:miter lim="800000"/>
            <a:headEnd/>
            <a:tailEnd/>
          </a:ln>
          <a:effectLst/>
        </p:spPr>
        <p:txBody>
          <a:bodyPr>
            <a:prstTxWarp prst="textNoShape">
              <a:avLst/>
            </a:prstTxWarp>
            <a:spAutoFit/>
          </a:bodyPr>
          <a:lstStyle/>
          <a:p>
            <a:pPr marL="342900" algn="l">
              <a:spcBef>
                <a:spcPct val="0"/>
              </a:spcBef>
              <a:spcAft>
                <a:spcPct val="0"/>
              </a:spcAft>
            </a:pPr>
            <a:r>
              <a:rPr lang="en-US" sz="2400" b="1" dirty="0">
                <a:solidFill>
                  <a:srgbClr val="0000FF"/>
                </a:solidFill>
              </a:rPr>
              <a:t>Refer to the graph. The amount of money Aisha earns is directly proportional to the number of hours she works at the bookstore. What is the ratio of money earned to hours worked? </a:t>
            </a:r>
          </a:p>
        </p:txBody>
      </p:sp>
      <p:sp>
        <p:nvSpPr>
          <p:cNvPr id="207889" name="Text Box 17"/>
          <p:cNvSpPr txBox="1">
            <a:spLocks noChangeArrowheads="1"/>
          </p:cNvSpPr>
          <p:nvPr/>
        </p:nvSpPr>
        <p:spPr bwMode="auto">
          <a:xfrm>
            <a:off x="4848225" y="752475"/>
            <a:ext cx="2357438" cy="396875"/>
          </a:xfrm>
          <a:prstGeom prst="rect">
            <a:avLst/>
          </a:prstGeom>
          <a:noFill/>
          <a:ln w="9525">
            <a:noFill/>
            <a:miter lim="800000"/>
            <a:headEnd/>
            <a:tailEnd/>
          </a:ln>
          <a:effectLst/>
        </p:spPr>
        <p:txBody>
          <a:bodyPr wrap="none">
            <a:prstTxWarp prst="textNoShape">
              <a:avLst/>
            </a:prstTxWarp>
            <a:spAutoFit/>
          </a:bodyPr>
          <a:lstStyle/>
          <a:p>
            <a:pPr algn="l">
              <a:lnSpc>
                <a:spcPct val="100000"/>
              </a:lnSpc>
              <a:spcBef>
                <a:spcPct val="0"/>
              </a:spcBef>
              <a:spcAft>
                <a:spcPct val="0"/>
              </a:spcAft>
            </a:pPr>
            <a:r>
              <a:rPr lang="en-US" sz="2000"/>
              <a:t> (over Lesson 9-4)</a:t>
            </a:r>
          </a:p>
        </p:txBody>
      </p:sp>
      <p:pic>
        <p:nvPicPr>
          <p:cNvPr id="207890" name="Picture 18" descr="FiveMinuteCheck"/>
          <p:cNvPicPr>
            <a:picLocks noChangeAspect="1" noChangeArrowheads="1"/>
          </p:cNvPicPr>
          <p:nvPr/>
        </p:nvPicPr>
        <p:blipFill>
          <a:blip r:embed="rId8"/>
          <a:srcRect t="5835"/>
          <a:stretch>
            <a:fillRect/>
          </a:stretch>
        </p:blipFill>
        <p:spPr bwMode="auto">
          <a:xfrm>
            <a:off x="1255713" y="619125"/>
            <a:ext cx="3657600" cy="563563"/>
          </a:xfrm>
          <a:prstGeom prst="rect">
            <a:avLst/>
          </a:prstGeom>
          <a:noFill/>
        </p:spPr>
      </p:pic>
      <p:pic>
        <p:nvPicPr>
          <p:cNvPr id="207894" name="Picture 22" descr="5m_11_5A"/>
          <p:cNvPicPr>
            <a:picLocks noChangeAspect="1" noChangeArrowheads="1"/>
          </p:cNvPicPr>
          <p:nvPr/>
        </p:nvPicPr>
        <p:blipFill>
          <a:blip r:embed="rId9"/>
          <a:srcRect t="15971"/>
          <a:stretch>
            <a:fillRect/>
          </a:stretch>
        </p:blipFill>
        <p:spPr bwMode="auto">
          <a:xfrm>
            <a:off x="2514600" y="2610182"/>
            <a:ext cx="3810000" cy="3671556"/>
          </a:xfrm>
          <a:prstGeom prst="rect">
            <a:avLst/>
          </a:prstGeom>
          <a:noFill/>
        </p:spPr>
      </p:pic>
      <p:grpSp>
        <p:nvGrpSpPr>
          <p:cNvPr id="2" name="Group 26"/>
          <p:cNvGrpSpPr>
            <a:grpSpLocks/>
          </p:cNvGrpSpPr>
          <p:nvPr/>
        </p:nvGrpSpPr>
        <p:grpSpPr bwMode="auto">
          <a:xfrm>
            <a:off x="990600" y="3200400"/>
            <a:ext cx="1676400" cy="3249613"/>
            <a:chOff x="624" y="1889"/>
            <a:chExt cx="1056" cy="2047"/>
          </a:xfrm>
        </p:grpSpPr>
        <p:sp>
          <p:nvSpPr>
            <p:cNvPr id="207878" name="TPAnswers"/>
            <p:cNvSpPr>
              <a:spLocks noChangeArrowheads="1"/>
            </p:cNvSpPr>
            <p:nvPr>
              <p:custDataLst>
                <p:tags r:id="rId3"/>
              </p:custDataLst>
            </p:nvPr>
          </p:nvSpPr>
          <p:spPr bwMode="auto">
            <a:xfrm>
              <a:off x="624" y="1964"/>
              <a:ext cx="1056" cy="1798"/>
            </a:xfrm>
            <a:prstGeom prst="rect">
              <a:avLst/>
            </a:prstGeom>
            <a:noFill/>
            <a:ln w="9525">
              <a:noFill/>
              <a:miter lim="800000"/>
              <a:headEnd/>
              <a:tailEnd/>
            </a:ln>
            <a:effectLst/>
          </p:spPr>
          <p:txBody>
            <a:bodyPr>
              <a:prstTxWarp prst="textNoShape">
                <a:avLst/>
              </a:prstTxWarp>
              <a:spAutoFit/>
            </a:bodyPr>
            <a:lstStyle/>
            <a:p>
              <a:pPr marL="533400" indent="-533400" algn="l">
                <a:spcBef>
                  <a:spcPct val="67000"/>
                </a:spcBef>
                <a:spcAft>
                  <a:spcPct val="67000"/>
                </a:spcAft>
                <a:buClr>
                  <a:srgbClr val="00539D"/>
                </a:buClr>
              </a:pPr>
              <a:r>
                <a:rPr lang="pt-BR" dirty="0">
                  <a:solidFill>
                    <a:srgbClr val="00539D"/>
                  </a:solidFill>
                  <a:sym typeface="Symbol" pitchFamily="-97" charset="2"/>
                </a:rPr>
                <a:t>A.</a:t>
              </a:r>
              <a:r>
                <a:rPr lang="pt-BR" dirty="0">
                  <a:solidFill>
                    <a:schemeClr val="tx1"/>
                  </a:solidFill>
                  <a:sym typeface="Symbol" pitchFamily="-97" charset="2"/>
                </a:rPr>
                <a:t>		</a:t>
              </a:r>
              <a:endParaRPr lang="pt-BR" dirty="0" smtClean="0">
                <a:solidFill>
                  <a:schemeClr val="tx1"/>
                </a:solidFill>
                <a:sym typeface="Symbol" pitchFamily="-97" charset="2"/>
              </a:endParaRPr>
            </a:p>
            <a:p>
              <a:pPr marL="533400" indent="-533400" algn="l">
                <a:spcBef>
                  <a:spcPct val="67000"/>
                </a:spcBef>
                <a:spcAft>
                  <a:spcPct val="67000"/>
                </a:spcAft>
                <a:buClr>
                  <a:srgbClr val="00539D"/>
                </a:buClr>
              </a:pPr>
              <a:endParaRPr lang="pt-BR" sz="500" dirty="0" smtClean="0">
                <a:solidFill>
                  <a:srgbClr val="00539D"/>
                </a:solidFill>
                <a:sym typeface="Symbol" pitchFamily="-97" charset="2"/>
              </a:endParaRPr>
            </a:p>
            <a:p>
              <a:pPr marL="533400" indent="-533400" algn="l">
                <a:spcBef>
                  <a:spcPct val="67000"/>
                </a:spcBef>
                <a:spcAft>
                  <a:spcPct val="67000"/>
                </a:spcAft>
                <a:buClr>
                  <a:srgbClr val="00539D"/>
                </a:buClr>
              </a:pPr>
              <a:r>
                <a:rPr lang="pt-BR" dirty="0" smtClean="0">
                  <a:solidFill>
                    <a:srgbClr val="00539D"/>
                  </a:solidFill>
                  <a:sym typeface="Symbol" pitchFamily="-97" charset="2"/>
                </a:rPr>
                <a:t>B</a:t>
              </a:r>
              <a:r>
                <a:rPr lang="pt-BR" dirty="0">
                  <a:solidFill>
                    <a:srgbClr val="00539D"/>
                  </a:solidFill>
                  <a:sym typeface="Symbol" pitchFamily="-97" charset="2"/>
                </a:rPr>
                <a:t>.</a:t>
              </a:r>
              <a:r>
                <a:rPr lang="pt-BR" dirty="0">
                  <a:solidFill>
                    <a:schemeClr val="tx1"/>
                  </a:solidFill>
                  <a:sym typeface="Symbol" pitchFamily="-97" charset="2"/>
                </a:rPr>
                <a:t>	</a:t>
              </a:r>
              <a:endParaRPr lang="pt-BR" dirty="0" smtClean="0">
                <a:solidFill>
                  <a:schemeClr val="tx1"/>
                </a:solidFill>
                <a:sym typeface="Symbol" pitchFamily="-97" charset="2"/>
              </a:endParaRPr>
            </a:p>
            <a:p>
              <a:pPr marL="533400" indent="-533400" algn="l">
                <a:spcBef>
                  <a:spcPct val="67000"/>
                </a:spcBef>
                <a:spcAft>
                  <a:spcPct val="67000"/>
                </a:spcAft>
                <a:buClr>
                  <a:srgbClr val="00539D"/>
                </a:buClr>
              </a:pPr>
              <a:endParaRPr lang="pt-BR" sz="500" dirty="0" smtClean="0">
                <a:solidFill>
                  <a:srgbClr val="00539D"/>
                </a:solidFill>
                <a:sym typeface="Symbol" pitchFamily="-97" charset="2"/>
              </a:endParaRPr>
            </a:p>
            <a:p>
              <a:pPr marL="533400" indent="-533400" algn="l">
                <a:spcBef>
                  <a:spcPct val="67000"/>
                </a:spcBef>
                <a:spcAft>
                  <a:spcPct val="67000"/>
                </a:spcAft>
                <a:buClr>
                  <a:srgbClr val="00539D"/>
                </a:buClr>
              </a:pPr>
              <a:r>
                <a:rPr lang="pt-BR" dirty="0" smtClean="0">
                  <a:solidFill>
                    <a:srgbClr val="00539D"/>
                  </a:solidFill>
                  <a:sym typeface="Symbol" pitchFamily="-97" charset="2"/>
                </a:rPr>
                <a:t>C</a:t>
              </a:r>
              <a:r>
                <a:rPr lang="pt-BR" dirty="0">
                  <a:solidFill>
                    <a:srgbClr val="00539D"/>
                  </a:solidFill>
                  <a:sym typeface="Symbol" pitchFamily="-97" charset="2"/>
                </a:rPr>
                <a:t>.</a:t>
              </a:r>
              <a:r>
                <a:rPr lang="pt-BR" dirty="0">
                  <a:solidFill>
                    <a:schemeClr val="tx1"/>
                  </a:solidFill>
                  <a:sym typeface="Symbol" pitchFamily="-97" charset="2"/>
                </a:rPr>
                <a:t>		</a:t>
              </a:r>
              <a:endParaRPr lang="pt-BR" dirty="0" smtClean="0">
                <a:solidFill>
                  <a:schemeClr val="tx1"/>
                </a:solidFill>
                <a:sym typeface="Symbol" pitchFamily="-97" charset="2"/>
              </a:endParaRPr>
            </a:p>
            <a:p>
              <a:pPr marL="533400" indent="-533400" algn="l">
                <a:spcBef>
                  <a:spcPct val="67000"/>
                </a:spcBef>
                <a:spcAft>
                  <a:spcPct val="67000"/>
                </a:spcAft>
                <a:buClr>
                  <a:srgbClr val="00539D"/>
                </a:buClr>
              </a:pPr>
              <a:endParaRPr lang="pt-BR" sz="500" dirty="0" smtClean="0">
                <a:solidFill>
                  <a:srgbClr val="00539D"/>
                </a:solidFill>
                <a:sym typeface="Symbol" pitchFamily="-97" charset="2"/>
              </a:endParaRPr>
            </a:p>
            <a:p>
              <a:pPr marL="533400" indent="-533400" algn="l">
                <a:spcBef>
                  <a:spcPct val="67000"/>
                </a:spcBef>
                <a:spcAft>
                  <a:spcPct val="67000"/>
                </a:spcAft>
                <a:buClr>
                  <a:srgbClr val="00539D"/>
                </a:buClr>
              </a:pPr>
              <a:r>
                <a:rPr lang="pt-BR" dirty="0" smtClean="0">
                  <a:solidFill>
                    <a:srgbClr val="00539D"/>
                  </a:solidFill>
                  <a:sym typeface="Symbol" pitchFamily="-97" charset="2"/>
                </a:rPr>
                <a:t>D</a:t>
              </a:r>
              <a:r>
                <a:rPr lang="pt-BR" dirty="0">
                  <a:solidFill>
                    <a:srgbClr val="00539D"/>
                  </a:solidFill>
                  <a:sym typeface="Symbol" pitchFamily="-97" charset="2"/>
                </a:rPr>
                <a:t>.</a:t>
              </a:r>
              <a:r>
                <a:rPr lang="pt-BR" dirty="0">
                  <a:solidFill>
                    <a:schemeClr val="tx1"/>
                  </a:solidFill>
                  <a:sym typeface="Symbol" pitchFamily="-97" charset="2"/>
                </a:rPr>
                <a:t>	</a:t>
              </a:r>
            </a:p>
          </p:txBody>
        </p:sp>
        <p:pic>
          <p:nvPicPr>
            <p:cNvPr id="207897" name="Picture 25" descr="9-4"/>
            <p:cNvPicPr>
              <a:picLocks noChangeAspect="1" noChangeArrowheads="1"/>
            </p:cNvPicPr>
            <p:nvPr/>
          </p:nvPicPr>
          <p:blipFill>
            <a:blip r:embed="rId10"/>
            <a:srcRect/>
            <a:stretch>
              <a:fillRect/>
            </a:stretch>
          </p:blipFill>
          <p:spPr bwMode="auto">
            <a:xfrm>
              <a:off x="972" y="1889"/>
              <a:ext cx="288" cy="2047"/>
            </a:xfrm>
            <a:prstGeom prst="rect">
              <a:avLst/>
            </a:prstGeom>
            <a:noFill/>
          </p:spPr>
        </p:pic>
      </p:grpSp>
      <p:sp>
        <p:nvSpPr>
          <p:cNvPr id="20" name="Action Button: Forward or Next 19">
            <a:hlinkClick r:id="" action="ppaction://hlinkshowjump?jump=nextslide" highlightClick="1"/>
          </p:cNvPr>
          <p:cNvSpPr/>
          <p:nvPr/>
        </p:nvSpPr>
        <p:spPr>
          <a:xfrm>
            <a:off x="8582025" y="6400800"/>
            <a:ext cx="561975" cy="4572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Action Button: Back or Previous 20">
            <a:hlinkClick r:id="" action="ppaction://hlinkshowjump?jump=previousslide" highlightClick="1"/>
          </p:cNvPr>
          <p:cNvSpPr/>
          <p:nvPr/>
        </p:nvSpPr>
        <p:spPr>
          <a:xfrm>
            <a:off x="8016217" y="6400800"/>
            <a:ext cx="561975" cy="4572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7879"/>
                                        </p:tgtEl>
                                        <p:attrNameLst>
                                          <p:attrName>style.visibility</p:attrName>
                                        </p:attrNameLst>
                                      </p:cBhvr>
                                      <p:to>
                                        <p:strVal val="visible"/>
                                      </p:to>
                                    </p:set>
                                    <p:animEffect transition="in" filter="wipe(left)">
                                      <p:cBhvr>
                                        <p:cTn id="7" dur="500"/>
                                        <p:tgtEl>
                                          <p:spTgt spid="20787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07894"/>
                                        </p:tgtEl>
                                        <p:attrNameLst>
                                          <p:attrName>style.visibility</p:attrName>
                                        </p:attrNameLst>
                                      </p:cBhvr>
                                      <p:to>
                                        <p:strVal val="visible"/>
                                      </p:to>
                                    </p:set>
                                    <p:animEffect transition="in" filter="wipe(left)">
                                      <p:cBhvr>
                                        <p:cTn id="11" dur="500"/>
                                        <p:tgtEl>
                                          <p:spTgt spid="20789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207877"/>
                                        </p:tgtEl>
                                        <p:attrNameLst>
                                          <p:attrName>style.visibility</p:attrName>
                                        </p:attrNameLst>
                                      </p:cBhvr>
                                      <p:to>
                                        <p:strVal val="visible"/>
                                      </p:to>
                                    </p:set>
                                    <p:animEffect transition="in" filter="box(in)">
                                      <p:cBhvr>
                                        <p:cTn id="20" dur="500"/>
                                        <p:tgtEl>
                                          <p:spTgt spid="2078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7" grpId="0" animBg="1"/>
      <p:bldP spid="207879" grpId="0" autoUpdateAnimBg="0"/>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0967" name="Picture 23" descr="Math Proto Interface2"/>
          <p:cNvPicPr>
            <a:picLocks noChangeArrowheads="1"/>
          </p:cNvPicPr>
          <p:nvPr/>
        </p:nvPicPr>
        <p:blipFill>
          <a:blip r:embed="rId6"/>
          <a:srcRect/>
          <a:stretch>
            <a:fillRect/>
          </a:stretch>
        </p:blipFill>
        <p:spPr bwMode="hidden">
          <a:xfrm>
            <a:off x="0" y="0"/>
            <a:ext cx="9144000" cy="6858000"/>
          </a:xfrm>
          <a:prstGeom prst="rect">
            <a:avLst/>
          </a:prstGeom>
          <a:noFill/>
        </p:spPr>
      </p:pic>
      <p:pic>
        <p:nvPicPr>
          <p:cNvPr id="210968" name="Picture 24" descr="Ch09 Ch Header"/>
          <p:cNvPicPr>
            <a:picLocks noChangeAspect="1" noChangeArrowheads="1"/>
          </p:cNvPicPr>
          <p:nvPr/>
        </p:nvPicPr>
        <p:blipFill>
          <a:blip r:embed="rId7"/>
          <a:srcRect/>
          <a:stretch>
            <a:fillRect/>
          </a:stretch>
        </p:blipFill>
        <p:spPr bwMode="hidden">
          <a:xfrm>
            <a:off x="0" y="0"/>
            <a:ext cx="9144000" cy="1214438"/>
          </a:xfrm>
          <a:prstGeom prst="rect">
            <a:avLst/>
          </a:prstGeom>
          <a:noFill/>
        </p:spPr>
      </p:pic>
      <p:sp>
        <p:nvSpPr>
          <p:cNvPr id="210946" name="TPAnswers"/>
          <p:cNvSpPr>
            <a:spLocks noGrp="1" noChangeArrowheads="1"/>
          </p:cNvSpPr>
          <p:nvPr>
            <p:ph type="body" idx="1"/>
            <p:custDataLst>
              <p:tags r:id="rId2"/>
            </p:custDataLst>
          </p:nvPr>
        </p:nvSpPr>
        <p:spPr bwMode="hidden">
          <a:xfrm>
            <a:off x="7162800" y="4495800"/>
            <a:ext cx="1447800" cy="1524000"/>
          </a:xfrm>
        </p:spPr>
        <p:txBody>
          <a:bodyPr/>
          <a:lstStyle/>
          <a:p>
            <a:pPr marL="609600" indent="-609600">
              <a:buFontTx/>
              <a:buAutoNum type="alphaUcPeriod"/>
            </a:pPr>
            <a:r>
              <a:rPr lang="en-US" sz="2000">
                <a:solidFill>
                  <a:schemeClr val="bg1"/>
                </a:solidFill>
              </a:rPr>
              <a:t>A</a:t>
            </a:r>
          </a:p>
          <a:p>
            <a:pPr marL="609600" indent="-609600">
              <a:buFontTx/>
              <a:buAutoNum type="alphaUcPeriod"/>
            </a:pPr>
            <a:r>
              <a:rPr lang="en-US" sz="2000">
                <a:solidFill>
                  <a:schemeClr val="bg1"/>
                </a:solidFill>
              </a:rPr>
              <a:t>B</a:t>
            </a:r>
          </a:p>
          <a:p>
            <a:pPr marL="609600" indent="-609600">
              <a:buFontTx/>
              <a:buAutoNum type="alphaUcPeriod"/>
            </a:pPr>
            <a:r>
              <a:rPr lang="en-US" sz="2000">
                <a:solidFill>
                  <a:schemeClr val="bg1"/>
                </a:solidFill>
              </a:rPr>
              <a:t>C</a:t>
            </a:r>
          </a:p>
          <a:p>
            <a:pPr marL="609600" indent="-609600">
              <a:buFontTx/>
              <a:buAutoNum type="alphaUcPeriod"/>
            </a:pPr>
            <a:r>
              <a:rPr lang="en-US" sz="2000">
                <a:solidFill>
                  <a:schemeClr val="bg1"/>
                </a:solidFill>
              </a:rPr>
              <a:t>D</a:t>
            </a:r>
          </a:p>
        </p:txBody>
      </p:sp>
      <p:sp>
        <p:nvSpPr>
          <p:cNvPr id="210949" name="Oval 5"/>
          <p:cNvSpPr>
            <a:spLocks noChangeArrowheads="1"/>
          </p:cNvSpPr>
          <p:nvPr/>
        </p:nvSpPr>
        <p:spPr bwMode="auto">
          <a:xfrm>
            <a:off x="1058498" y="3775629"/>
            <a:ext cx="404812" cy="404812"/>
          </a:xfrm>
          <a:prstGeom prst="ellipse">
            <a:avLst/>
          </a:prstGeom>
          <a:solidFill>
            <a:srgbClr val="FFCC00"/>
          </a:solidFill>
          <a:ln w="25400">
            <a:solidFill>
              <a:srgbClr val="E01B22"/>
            </a:solidFill>
            <a:round/>
            <a:headEnd/>
            <a:tailEnd/>
          </a:ln>
          <a:effectLst/>
        </p:spPr>
        <p:txBody>
          <a:bodyPr wrap="none" anchor="ctr">
            <a:prstTxWarp prst="textNoShape">
              <a:avLst/>
            </a:prstTxWarp>
          </a:bodyPr>
          <a:lstStyle/>
          <a:p>
            <a:endParaRPr lang="en-US"/>
          </a:p>
        </p:txBody>
      </p:sp>
      <p:sp>
        <p:nvSpPr>
          <p:cNvPr id="210950" name="TPAnswers"/>
          <p:cNvSpPr>
            <a:spLocks noChangeArrowheads="1"/>
          </p:cNvSpPr>
          <p:nvPr>
            <p:custDataLst>
              <p:tags r:id="rId3"/>
            </p:custDataLst>
          </p:nvPr>
        </p:nvSpPr>
        <p:spPr bwMode="auto">
          <a:xfrm>
            <a:off x="1066800" y="2979738"/>
            <a:ext cx="2790825" cy="2677656"/>
          </a:xfrm>
          <a:prstGeom prst="rect">
            <a:avLst/>
          </a:prstGeom>
          <a:noFill/>
          <a:ln w="9525">
            <a:noFill/>
            <a:miter lim="800000"/>
            <a:headEnd/>
            <a:tailEnd/>
          </a:ln>
          <a:effectLst/>
        </p:spPr>
        <p:txBody>
          <a:bodyPr>
            <a:prstTxWarp prst="textNoShape">
              <a:avLst/>
            </a:prstTxWarp>
            <a:spAutoFit/>
          </a:bodyPr>
          <a:lstStyle/>
          <a:p>
            <a:pPr marL="533400" indent="-533400" algn="l">
              <a:spcBef>
                <a:spcPct val="50000"/>
              </a:spcBef>
              <a:spcAft>
                <a:spcPct val="50000"/>
              </a:spcAft>
              <a:buClr>
                <a:srgbClr val="00539D"/>
              </a:buClr>
            </a:pPr>
            <a:r>
              <a:rPr lang="pt-BR" sz="2400" dirty="0">
                <a:solidFill>
                  <a:srgbClr val="00539D"/>
                </a:solidFill>
                <a:sym typeface="Symbol" pitchFamily="-97" charset="2"/>
              </a:rPr>
              <a:t>A.</a:t>
            </a:r>
            <a:r>
              <a:rPr lang="pt-BR" sz="2400" dirty="0">
                <a:solidFill>
                  <a:schemeClr val="tx1"/>
                </a:solidFill>
                <a:sym typeface="Symbol" pitchFamily="-97" charset="2"/>
              </a:rPr>
              <a:t>	$4.75</a:t>
            </a:r>
          </a:p>
          <a:p>
            <a:pPr marL="533400" indent="-533400" algn="l">
              <a:spcBef>
                <a:spcPct val="50000"/>
              </a:spcBef>
              <a:spcAft>
                <a:spcPct val="50000"/>
              </a:spcAft>
              <a:buClr>
                <a:srgbClr val="00539D"/>
              </a:buClr>
            </a:pPr>
            <a:r>
              <a:rPr lang="pt-BR" sz="2400" dirty="0">
                <a:solidFill>
                  <a:srgbClr val="00539D"/>
                </a:solidFill>
                <a:sym typeface="Symbol" pitchFamily="-97" charset="2"/>
              </a:rPr>
              <a:t>B.</a:t>
            </a:r>
            <a:r>
              <a:rPr lang="pt-BR" sz="2400" dirty="0">
                <a:solidFill>
                  <a:schemeClr val="tx1"/>
                </a:solidFill>
                <a:sym typeface="Symbol" pitchFamily="-97" charset="2"/>
              </a:rPr>
              <a:t>	$6.80</a:t>
            </a:r>
          </a:p>
          <a:p>
            <a:pPr marL="533400" indent="-533400" algn="l">
              <a:spcBef>
                <a:spcPct val="50000"/>
              </a:spcBef>
              <a:spcAft>
                <a:spcPct val="50000"/>
              </a:spcAft>
              <a:buClr>
                <a:srgbClr val="00539D"/>
              </a:buClr>
            </a:pPr>
            <a:r>
              <a:rPr lang="pt-BR" sz="2400" dirty="0">
                <a:solidFill>
                  <a:srgbClr val="00539D"/>
                </a:solidFill>
                <a:sym typeface="Symbol" pitchFamily="-97" charset="2"/>
              </a:rPr>
              <a:t>C.</a:t>
            </a:r>
            <a:r>
              <a:rPr lang="pt-BR" sz="2400" dirty="0">
                <a:solidFill>
                  <a:schemeClr val="tx1"/>
                </a:solidFill>
                <a:sym typeface="Symbol" pitchFamily="-97" charset="2"/>
              </a:rPr>
              <a:t>	$7.40</a:t>
            </a:r>
          </a:p>
          <a:p>
            <a:pPr marL="533400" indent="-533400" algn="l">
              <a:spcBef>
                <a:spcPct val="50000"/>
              </a:spcBef>
              <a:spcAft>
                <a:spcPct val="50000"/>
              </a:spcAft>
              <a:buClr>
                <a:srgbClr val="00539D"/>
              </a:buClr>
            </a:pPr>
            <a:r>
              <a:rPr lang="pt-BR" sz="2400" dirty="0">
                <a:solidFill>
                  <a:srgbClr val="00539D"/>
                </a:solidFill>
                <a:sym typeface="Symbol" pitchFamily="-97" charset="2"/>
              </a:rPr>
              <a:t>D.</a:t>
            </a:r>
            <a:r>
              <a:rPr lang="pt-BR" sz="2400" dirty="0">
                <a:solidFill>
                  <a:schemeClr val="tx1"/>
                </a:solidFill>
                <a:sym typeface="Symbol" pitchFamily="-97" charset="2"/>
              </a:rPr>
              <a:t>	$8.50</a:t>
            </a:r>
          </a:p>
        </p:txBody>
      </p:sp>
      <p:sp>
        <p:nvSpPr>
          <p:cNvPr id="210960" name="Text Box 16"/>
          <p:cNvSpPr txBox="1">
            <a:spLocks noChangeArrowheads="1"/>
          </p:cNvSpPr>
          <p:nvPr/>
        </p:nvSpPr>
        <p:spPr bwMode="auto">
          <a:xfrm>
            <a:off x="4848225" y="752475"/>
            <a:ext cx="2357438" cy="396875"/>
          </a:xfrm>
          <a:prstGeom prst="rect">
            <a:avLst/>
          </a:prstGeom>
          <a:noFill/>
          <a:ln w="9525">
            <a:noFill/>
            <a:miter lim="800000"/>
            <a:headEnd/>
            <a:tailEnd/>
          </a:ln>
          <a:effectLst/>
        </p:spPr>
        <p:txBody>
          <a:bodyPr wrap="none">
            <a:prstTxWarp prst="textNoShape">
              <a:avLst/>
            </a:prstTxWarp>
            <a:spAutoFit/>
          </a:bodyPr>
          <a:lstStyle/>
          <a:p>
            <a:pPr algn="l">
              <a:lnSpc>
                <a:spcPct val="100000"/>
              </a:lnSpc>
              <a:spcBef>
                <a:spcPct val="0"/>
              </a:spcBef>
              <a:spcAft>
                <a:spcPct val="0"/>
              </a:spcAft>
            </a:pPr>
            <a:r>
              <a:rPr lang="en-US" sz="2000"/>
              <a:t> (over Lesson 9-4)</a:t>
            </a:r>
          </a:p>
        </p:txBody>
      </p:sp>
      <p:pic>
        <p:nvPicPr>
          <p:cNvPr id="210961" name="Picture 17" descr="FiveMinuteCheck"/>
          <p:cNvPicPr>
            <a:picLocks noChangeAspect="1" noChangeArrowheads="1"/>
          </p:cNvPicPr>
          <p:nvPr/>
        </p:nvPicPr>
        <p:blipFill>
          <a:blip r:embed="rId8"/>
          <a:srcRect t="5835"/>
          <a:stretch>
            <a:fillRect/>
          </a:stretch>
        </p:blipFill>
        <p:spPr bwMode="auto">
          <a:xfrm>
            <a:off x="1255713" y="619125"/>
            <a:ext cx="3657600" cy="563563"/>
          </a:xfrm>
          <a:prstGeom prst="rect">
            <a:avLst/>
          </a:prstGeom>
          <a:noFill/>
        </p:spPr>
      </p:pic>
      <p:sp>
        <p:nvSpPr>
          <p:cNvPr id="210951" name="TPQuestion"/>
          <p:cNvSpPr>
            <a:spLocks noChangeArrowheads="1"/>
          </p:cNvSpPr>
          <p:nvPr/>
        </p:nvSpPr>
        <p:spPr bwMode="auto">
          <a:xfrm>
            <a:off x="685800" y="1600200"/>
            <a:ext cx="8020050" cy="457200"/>
          </a:xfrm>
          <a:prstGeom prst="rect">
            <a:avLst/>
          </a:prstGeom>
          <a:noFill/>
          <a:ln w="9525">
            <a:noFill/>
            <a:miter lim="800000"/>
            <a:headEnd/>
            <a:tailEnd/>
          </a:ln>
          <a:effectLst/>
        </p:spPr>
        <p:txBody>
          <a:bodyPr>
            <a:prstTxWarp prst="textNoShape">
              <a:avLst/>
            </a:prstTxWarp>
          </a:bodyPr>
          <a:lstStyle/>
          <a:p>
            <a:pPr marL="342900" algn="l">
              <a:spcBef>
                <a:spcPct val="0"/>
              </a:spcBef>
              <a:spcAft>
                <a:spcPct val="0"/>
              </a:spcAft>
            </a:pPr>
            <a:r>
              <a:rPr lang="en-US" sz="2400" b="1" dirty="0">
                <a:solidFill>
                  <a:srgbClr val="0000FF"/>
                </a:solidFill>
              </a:rPr>
              <a:t>At the farmer’s market, they are selling 10 ears of corn for $4.00. How much would it cost to buy 17 ears of corn? </a:t>
            </a:r>
          </a:p>
        </p:txBody>
      </p:sp>
      <p:pic>
        <p:nvPicPr>
          <p:cNvPr id="210971" name="Picture 27" descr="CAStdPrac"/>
          <p:cNvPicPr>
            <a:picLocks noChangeAspect="1" noChangeArrowheads="1"/>
          </p:cNvPicPr>
          <p:nvPr/>
        </p:nvPicPr>
        <p:blipFill>
          <a:blip r:embed="rId9"/>
          <a:srcRect/>
          <a:stretch>
            <a:fillRect/>
          </a:stretch>
        </p:blipFill>
        <p:spPr bwMode="auto">
          <a:xfrm>
            <a:off x="414338" y="1231900"/>
            <a:ext cx="2017712" cy="376238"/>
          </a:xfrm>
          <a:prstGeom prst="rect">
            <a:avLst/>
          </a:prstGeom>
          <a:noFill/>
        </p:spPr>
      </p:pic>
      <p:sp>
        <p:nvSpPr>
          <p:cNvPr id="19" name="Action Button: Forward or Next 18">
            <a:hlinkClick r:id="" action="ppaction://hlinkshowjump?jump=nextslide" highlightClick="1"/>
          </p:cNvPr>
          <p:cNvSpPr/>
          <p:nvPr/>
        </p:nvSpPr>
        <p:spPr>
          <a:xfrm>
            <a:off x="8582025" y="6400800"/>
            <a:ext cx="561975" cy="4572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Action Button: Back or Previous 19">
            <a:hlinkClick r:id="" action="ppaction://hlinkshowjump?jump=previousslide" highlightClick="1"/>
          </p:cNvPr>
          <p:cNvSpPr/>
          <p:nvPr/>
        </p:nvSpPr>
        <p:spPr>
          <a:xfrm>
            <a:off x="8016217" y="6400800"/>
            <a:ext cx="561975" cy="4572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0971"/>
                                        </p:tgtEl>
                                        <p:attrNameLst>
                                          <p:attrName>style.visibility</p:attrName>
                                        </p:attrNameLst>
                                      </p:cBhvr>
                                      <p:to>
                                        <p:strVal val="visible"/>
                                      </p:to>
                                    </p:set>
                                    <p:animEffect transition="in" filter="wipe(left)">
                                      <p:cBhvr>
                                        <p:cTn id="7" dur="500"/>
                                        <p:tgtEl>
                                          <p:spTgt spid="21097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0951"/>
                                        </p:tgtEl>
                                        <p:attrNameLst>
                                          <p:attrName>style.visibility</p:attrName>
                                        </p:attrNameLst>
                                      </p:cBhvr>
                                      <p:to>
                                        <p:strVal val="visible"/>
                                      </p:to>
                                    </p:set>
                                    <p:animEffect transition="in" filter="wipe(left)">
                                      <p:cBhvr>
                                        <p:cTn id="11" dur="500"/>
                                        <p:tgtEl>
                                          <p:spTgt spid="21095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10950"/>
                                        </p:tgtEl>
                                        <p:attrNameLst>
                                          <p:attrName>style.visibility</p:attrName>
                                        </p:attrNameLst>
                                      </p:cBhvr>
                                      <p:to>
                                        <p:strVal val="visible"/>
                                      </p:to>
                                    </p:set>
                                    <p:animEffect transition="in" filter="wipe(left)">
                                      <p:cBhvr>
                                        <p:cTn id="15" dur="500"/>
                                        <p:tgtEl>
                                          <p:spTgt spid="210950"/>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210949"/>
                                        </p:tgtEl>
                                        <p:attrNameLst>
                                          <p:attrName>style.visibility</p:attrName>
                                        </p:attrNameLst>
                                      </p:cBhvr>
                                      <p:to>
                                        <p:strVal val="visible"/>
                                      </p:to>
                                    </p:set>
                                    <p:animEffect transition="in" filter="box(in)">
                                      <p:cBhvr>
                                        <p:cTn id="20" dur="500"/>
                                        <p:tgtEl>
                                          <p:spTgt spid="2109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9" grpId="0" animBg="1"/>
      <p:bldP spid="210950" grpId="0" autoUpdateAnimBg="0"/>
      <p:bldP spid="210951" grpId="0" autoUpdateAnimBg="0"/>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0595" name="Picture 3" descr="Vocab Head"/>
          <p:cNvPicPr>
            <a:picLocks noChangeAspect="1" noChangeArrowheads="1"/>
          </p:cNvPicPr>
          <p:nvPr/>
        </p:nvPicPr>
        <p:blipFill>
          <a:blip r:embed="rId4"/>
          <a:srcRect/>
          <a:stretch>
            <a:fillRect/>
          </a:stretch>
        </p:blipFill>
        <p:spPr bwMode="auto">
          <a:xfrm>
            <a:off x="1104900" y="2754611"/>
            <a:ext cx="3529013" cy="511175"/>
          </a:xfrm>
          <a:prstGeom prst="rect">
            <a:avLst/>
          </a:prstGeom>
          <a:noFill/>
        </p:spPr>
      </p:pic>
      <p:sp>
        <p:nvSpPr>
          <p:cNvPr id="110596" name="Rectangle 4"/>
          <p:cNvSpPr>
            <a:spLocks noChangeArrowheads="1"/>
          </p:cNvSpPr>
          <p:nvPr/>
        </p:nvSpPr>
        <p:spPr bwMode="auto">
          <a:xfrm>
            <a:off x="1057275" y="3400723"/>
            <a:ext cx="3819525" cy="461665"/>
          </a:xfrm>
          <a:prstGeom prst="rect">
            <a:avLst/>
          </a:prstGeom>
          <a:noFill/>
          <a:ln w="9525">
            <a:noFill/>
            <a:miter lim="800000"/>
            <a:headEnd/>
            <a:tailEnd/>
          </a:ln>
          <a:effectLst/>
        </p:spPr>
        <p:txBody>
          <a:bodyPr>
            <a:prstTxWarp prst="textNoShape">
              <a:avLst/>
            </a:prstTxWarp>
            <a:spAutoFit/>
          </a:bodyPr>
          <a:lstStyle/>
          <a:p>
            <a:pPr marL="342900" indent="-341313" algn="l">
              <a:buFontTx/>
              <a:buChar char="•"/>
            </a:pPr>
            <a:r>
              <a:rPr lang="en-US" sz="2400" b="0" dirty="0">
                <a:solidFill>
                  <a:srgbClr val="000000"/>
                </a:solidFill>
              </a:rPr>
              <a:t>slope-intercept form</a:t>
            </a:r>
          </a:p>
        </p:txBody>
      </p:sp>
      <p:pic>
        <p:nvPicPr>
          <p:cNvPr id="110597" name="Picture 5" descr="Main Idea Head2"/>
          <p:cNvPicPr>
            <a:picLocks noChangeAspect="1" noChangeArrowheads="1"/>
          </p:cNvPicPr>
          <p:nvPr/>
        </p:nvPicPr>
        <p:blipFill>
          <a:blip r:embed="rId5"/>
          <a:srcRect/>
          <a:stretch>
            <a:fillRect/>
          </a:stretch>
        </p:blipFill>
        <p:spPr bwMode="auto">
          <a:xfrm>
            <a:off x="1100138" y="842963"/>
            <a:ext cx="3529012" cy="511175"/>
          </a:xfrm>
          <a:prstGeom prst="rect">
            <a:avLst/>
          </a:prstGeom>
          <a:noFill/>
        </p:spPr>
      </p:pic>
      <p:sp>
        <p:nvSpPr>
          <p:cNvPr id="110598" name="Rectangle 6"/>
          <p:cNvSpPr>
            <a:spLocks noChangeArrowheads="1"/>
          </p:cNvSpPr>
          <p:nvPr/>
        </p:nvSpPr>
        <p:spPr bwMode="auto">
          <a:xfrm>
            <a:off x="1057275" y="4719935"/>
            <a:ext cx="3895725" cy="461665"/>
          </a:xfrm>
          <a:prstGeom prst="rect">
            <a:avLst/>
          </a:prstGeom>
          <a:noFill/>
          <a:ln w="9525">
            <a:noFill/>
            <a:miter lim="800000"/>
            <a:headEnd/>
            <a:tailEnd/>
          </a:ln>
          <a:effectLst/>
        </p:spPr>
        <p:txBody>
          <a:bodyPr>
            <a:prstTxWarp prst="textNoShape">
              <a:avLst/>
            </a:prstTxWarp>
            <a:spAutoFit/>
          </a:bodyPr>
          <a:lstStyle/>
          <a:p>
            <a:pPr marL="342900" indent="-341313" algn="l">
              <a:buFontTx/>
              <a:buChar char="•"/>
            </a:pPr>
            <a:r>
              <a:rPr lang="en-US" sz="2400" b="0" i="1" dirty="0" err="1">
                <a:solidFill>
                  <a:srgbClr val="000000"/>
                </a:solidFill>
              </a:rPr>
              <a:t>y</a:t>
            </a:r>
            <a:r>
              <a:rPr lang="en-US" sz="2400" b="0" dirty="0">
                <a:solidFill>
                  <a:srgbClr val="000000"/>
                </a:solidFill>
              </a:rPr>
              <a:t>-intercept</a:t>
            </a:r>
          </a:p>
        </p:txBody>
      </p:sp>
      <p:sp>
        <p:nvSpPr>
          <p:cNvPr id="110599" name="Rectangle 7"/>
          <p:cNvSpPr>
            <a:spLocks noChangeArrowheads="1"/>
          </p:cNvSpPr>
          <p:nvPr/>
        </p:nvSpPr>
        <p:spPr bwMode="auto">
          <a:xfrm>
            <a:off x="1057275" y="1500188"/>
            <a:ext cx="7524750" cy="461665"/>
          </a:xfrm>
          <a:prstGeom prst="rect">
            <a:avLst/>
          </a:prstGeom>
          <a:noFill/>
          <a:ln w="9525">
            <a:noFill/>
            <a:miter lim="800000"/>
            <a:headEnd/>
            <a:tailEnd/>
          </a:ln>
          <a:effectLst/>
        </p:spPr>
        <p:txBody>
          <a:bodyPr wrap="square">
            <a:prstTxWarp prst="textNoShape">
              <a:avLst/>
            </a:prstTxWarp>
            <a:spAutoFit/>
          </a:bodyPr>
          <a:lstStyle/>
          <a:p>
            <a:pPr marL="342900" indent="-342900" algn="l">
              <a:buFontTx/>
              <a:buChar char="•"/>
            </a:pPr>
            <a:r>
              <a:rPr lang="en-US" sz="2400" b="0" dirty="0">
                <a:solidFill>
                  <a:srgbClr val="000000"/>
                </a:solidFill>
              </a:rPr>
              <a:t>Graph linear equations using the slope and </a:t>
            </a:r>
            <a:r>
              <a:rPr lang="en-US" sz="2400" b="0" i="1" dirty="0" err="1">
                <a:solidFill>
                  <a:srgbClr val="000000"/>
                </a:solidFill>
              </a:rPr>
              <a:t>y</a:t>
            </a:r>
            <a:r>
              <a:rPr lang="en-US" sz="2400" b="0" dirty="0">
                <a:solidFill>
                  <a:srgbClr val="000000"/>
                </a:solidFill>
              </a:rPr>
              <a:t>-intercept.</a:t>
            </a:r>
          </a:p>
        </p:txBody>
      </p:sp>
      <p:pic>
        <p:nvPicPr>
          <p:cNvPr id="110602" name="Picture 10" descr="LH_9-5"/>
          <p:cNvPicPr>
            <a:picLocks noChangeAspect="1" noChangeArrowheads="1"/>
          </p:cNvPicPr>
          <p:nvPr/>
        </p:nvPicPr>
        <p:blipFill>
          <a:blip r:embed="rId6"/>
          <a:srcRect/>
          <a:stretch>
            <a:fillRect/>
          </a:stretch>
        </p:blipFill>
        <p:spPr bwMode="hidden">
          <a:xfrm>
            <a:off x="0" y="0"/>
            <a:ext cx="9144000" cy="731838"/>
          </a:xfrm>
          <a:prstGeom prst="rect">
            <a:avLst/>
          </a:prstGeom>
          <a:noFill/>
        </p:spPr>
      </p:pic>
      <p:sp>
        <p:nvSpPr>
          <p:cNvPr id="11" name="Action Button: Forward or Next 10">
            <a:hlinkClick r:id="" action="ppaction://hlinkshowjump?jump=nextslide" highlightClick="1"/>
          </p:cNvPr>
          <p:cNvSpPr/>
          <p:nvPr/>
        </p:nvSpPr>
        <p:spPr>
          <a:xfrm>
            <a:off x="8582025" y="6400800"/>
            <a:ext cx="561975" cy="4572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Action Button: Back or Previous 11">
            <a:hlinkClick r:id="" action="ppaction://hlinkshowjump?jump=previousslide" highlightClick="1"/>
          </p:cNvPr>
          <p:cNvSpPr/>
          <p:nvPr/>
        </p:nvSpPr>
        <p:spPr>
          <a:xfrm>
            <a:off x="8016217" y="6400800"/>
            <a:ext cx="561975" cy="4572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597"/>
                                        </p:tgtEl>
                                        <p:attrNameLst>
                                          <p:attrName>style.visibility</p:attrName>
                                        </p:attrNameLst>
                                      </p:cBhvr>
                                      <p:to>
                                        <p:strVal val="visible"/>
                                      </p:to>
                                    </p:set>
                                    <p:animEffect transition="in" filter="wipe(left)">
                                      <p:cBhvr>
                                        <p:cTn id="7" dur="500"/>
                                        <p:tgtEl>
                                          <p:spTgt spid="11059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0599">
                                            <p:txEl>
                                              <p:pRg st="0" end="0"/>
                                            </p:txEl>
                                          </p:spTgt>
                                        </p:tgtEl>
                                        <p:attrNameLst>
                                          <p:attrName>style.visibility</p:attrName>
                                        </p:attrNameLst>
                                      </p:cBhvr>
                                      <p:to>
                                        <p:strVal val="visible"/>
                                      </p:to>
                                    </p:set>
                                    <p:animEffect transition="in" filter="wipe(left)">
                                      <p:cBhvr>
                                        <p:cTn id="11" dur="500"/>
                                        <p:tgtEl>
                                          <p:spTgt spid="11059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10595"/>
                                        </p:tgtEl>
                                        <p:attrNameLst>
                                          <p:attrName>style.visibility</p:attrName>
                                        </p:attrNameLst>
                                      </p:cBhvr>
                                      <p:to>
                                        <p:strVal val="visible"/>
                                      </p:to>
                                    </p:set>
                                    <p:animEffect transition="in" filter="wipe(left)">
                                      <p:cBhvr>
                                        <p:cTn id="16" dur="500"/>
                                        <p:tgtEl>
                                          <p:spTgt spid="11059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10596"/>
                                        </p:tgtEl>
                                        <p:attrNameLst>
                                          <p:attrName>style.visibility</p:attrName>
                                        </p:attrNameLst>
                                      </p:cBhvr>
                                      <p:to>
                                        <p:strVal val="visible"/>
                                      </p:to>
                                    </p:set>
                                    <p:animEffect transition="in" filter="wipe(left)">
                                      <p:cBhvr>
                                        <p:cTn id="21" dur="500"/>
                                        <p:tgtEl>
                                          <p:spTgt spid="11059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10598">
                                            <p:txEl>
                                              <p:pRg st="0" end="0"/>
                                            </p:txEl>
                                          </p:spTgt>
                                        </p:tgtEl>
                                        <p:attrNameLst>
                                          <p:attrName>style.visibility</p:attrName>
                                        </p:attrNameLst>
                                      </p:cBhvr>
                                      <p:to>
                                        <p:strVal val="visible"/>
                                      </p:to>
                                    </p:set>
                                    <p:animEffect transition="in" filter="wipe(left)">
                                      <p:cBhvr>
                                        <p:cTn id="26" dur="500"/>
                                        <p:tgtEl>
                                          <p:spTgt spid="11059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6" grpId="0" autoUpdateAnimBg="0"/>
      <p:bldP spid="110598" grpId="0" build="p" autoUpdateAnimBg="0"/>
      <p:bldP spid="110599" grpId="0" build="p" autoUpdateAnimBg="0" advAuto="0"/>
    </p:bld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10.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TLENGTH" val="37"/>
  <p:tag name="FONTSIZE" val="24"/>
  <p:tag name="BULLETTYPE" val="ppBulletAlphaUCPeriod"/>
  <p:tag name="ANSWERTEXT" val="b = 11 &#10;b = –37&#10;b = –11&#10;b = 37"/>
</p:tagLst>
</file>

<file path=ppt/tags/tag1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LIDEID" val="59BE0101329C4F169ED1183E60B3EF18"/>
  <p:tag name="SLIDETYPE" val="Q"/>
  <p:tag name="DEMOGRAPHIC" val="False"/>
  <p:tag name="TEAMASSIGN" val="False"/>
  <p:tag name="SPEEDSCORING" val="False"/>
  <p:tag name="CORRECTPOINTVALUE" val="100"/>
  <p:tag name="INCORRECTPOINTVALUE" val="0"/>
  <p:tag name="ZEROBASED" val="False"/>
  <p:tag name="DELIMITERS" val="3.1"/>
  <p:tag name="CHARTLABELS" val="0"/>
  <p:tag name="SLIDEORDER" val="11"/>
  <p:tag name="SLIDEGUID" val="D8FEE07310AB4CA594DC5BF47C471CE5"/>
  <p:tag name="TOTALRESPONSES" val="5"/>
  <p:tag name="SLICED" val="False"/>
  <p:tag name="RESPONSES" val="NA,1,5,2;3;2;2;3;"/>
  <p:tag name="CHARTSTRINGSTD" val="0 3 2 0"/>
  <p:tag name="CHARTSTRINGREV" val="0 2 3 0"/>
  <p:tag name="CHARTSTRINGSTDPER" val="0 0.6 0.4 0"/>
  <p:tag name="CHARTSTRINGREVPER" val="0 0.4 0.6 0"/>
  <p:tag name="ANSWERSALIAS" val="A¤B¤C¤D"/>
  <p:tag name="RESPONSESGATHERED" val="False"/>
  <p:tag name="QUESTIONTEXT" val="Find the slope of the line that passes through the points A(0, 0) and B(4, 3). "/>
  <p:tag name="QUESTIONALIAS" val="Find the slope of the line that passes through the points A(0, 0) and B(4, 3). "/>
  <p:tag name="ANIMREMOVED" val="False"/>
</p:tagLst>
</file>

<file path=ppt/tags/tag1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OLDNUMANSWERS" val="4"/>
  <p:tag name="TEXTLENGTH" val="10"/>
  <p:tag name="FONTSIZE" val="20"/>
  <p:tag name="BULLETTYPE" val="ppBulletAlphaUCPeriod"/>
  <p:tag name="ANSWERTEXT" val="A&#10;B&#10;C&#10;D"/>
</p:tagLst>
</file>

<file path=ppt/tags/tag1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TLENGTH" val="37"/>
  <p:tag name="FONTSIZE" val="24"/>
  <p:tag name="BULLETTYPE" val="ppBulletAlphaUCPeriod"/>
  <p:tag name="ANSWERTEXT" val="b = 11 &#10;b = –37&#10;b = –11&#10;b = 37"/>
</p:tagLst>
</file>

<file path=ppt/tags/tag1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LIDEID" val="F29F049DD2CB444584BFA2AA51C6DFF7"/>
  <p:tag name="SLIDETYPE" val="Q"/>
  <p:tag name="DEMOGRAPHIC" val="False"/>
  <p:tag name="TEAMASSIGN" val="False"/>
  <p:tag name="SPEEDSCORING" val="False"/>
  <p:tag name="CORRECTPOINTVALUE" val="100"/>
  <p:tag name="INCORRECTPOINTVALUE" val="0"/>
  <p:tag name="ZEROBASED" val="False"/>
  <p:tag name="DELIMITERS" val="3.1"/>
  <p:tag name="SLIDEORDER" val="11"/>
  <p:tag name="SLIDEGUID" val="E2CD72A1620C42D9A1D31F2758BC5BA6"/>
  <p:tag name="TOTALRESPONSES" val="5"/>
  <p:tag name="SLICED" val="False"/>
  <p:tag name="RESPONSES" val="NA,1,5,1;4;3;4;4;"/>
  <p:tag name="CHARTSTRINGSTD" val="1 0 1 3"/>
  <p:tag name="CHARTSTRINGREV" val="3 1 0 1"/>
  <p:tag name="CHARTSTRINGSTDPER" val="0.2 0 0.2 0.6"/>
  <p:tag name="CHARTSTRINGREVPER" val="0.6 0.2 0 0.2"/>
  <p:tag name="ANSWERSALIAS" val="A¤B¤C¤D"/>
  <p:tag name="RESPONSESGATHERED" val="False"/>
  <p:tag name="QUESTIONTEXT" val="Find the slope of the line that passes through the points P(–6, –9) and Q(2, 7). "/>
  <p:tag name="QUESTIONALIAS" val="Find the slope of the line that passes through the points P(–6, –9) and Q(2, 7). "/>
  <p:tag name="ANIMREMOVED" val="False"/>
</p:tagLst>
</file>

<file path=ppt/tags/tag1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OLDNUMANSWERS" val="4"/>
  <p:tag name="TEXTLENGTH" val="10"/>
  <p:tag name="FONTSIZE" val="20"/>
  <p:tag name="BULLETTYPE" val="ppBulletArabicPeriod"/>
  <p:tag name="ANSWERTEXT" val="A&#10;B&#10;C&#10;D"/>
</p:tagLst>
</file>

<file path=ppt/tags/tag1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TLENGTH" val="37"/>
  <p:tag name="FONTSIZE" val="24"/>
  <p:tag name="BULLETTYPE" val="ppBulletAlphaUCPeriod"/>
  <p:tag name="ANSWERTEXT" val="b = 11 &#10;b = –37&#10;b = –11&#10;b = 37"/>
</p:tagLst>
</file>

<file path=ppt/tags/tag1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LIDEID" val="59BE0101329C4F169ED1183E60B3EF18"/>
  <p:tag name="SLIDETYPE" val="Q"/>
  <p:tag name="DEMOGRAPHIC" val="False"/>
  <p:tag name="TEAMASSIGN" val="False"/>
  <p:tag name="SPEEDSCORING" val="False"/>
  <p:tag name="CORRECTPOINTVALUE" val="100"/>
  <p:tag name="INCORRECTPOINTVALUE" val="0"/>
  <p:tag name="ZEROBASED" val="False"/>
  <p:tag name="DELIMITERS" val="3.1"/>
  <p:tag name="CHARTLABELS" val="0"/>
  <p:tag name="SLIDEORDER" val="11"/>
  <p:tag name="SLIDEGUID" val="36FF349E2BD44509AEFBC962970B5C1B"/>
  <p:tag name="TOTALRESPONSES" val="5"/>
  <p:tag name="SLICED" val="False"/>
  <p:tag name="RESPONSES" val="NA,1,5,1;1;4;1;4;"/>
  <p:tag name="CHARTSTRINGSTD" val="3 0 0 2"/>
  <p:tag name="CHARTSTRINGREV" val="2 0 0 3"/>
  <p:tag name="CHARTSTRINGSTDPER" val="0.6 0 0 0.4"/>
  <p:tag name="CHARTSTRINGREVPER" val="0.4 0 0 0.6"/>
  <p:tag name="ANSWERSALIAS" val="A¤B¤C¤D"/>
  <p:tag name="RESPONSESGATHERED" val="False"/>
  <p:tag name="QUESTIONTEXT" val="Refer to the graph. The amount of money Aisha earns is directly proportional to the number of hours she works at the bookstore. What is the ratio of money earned to hours worked? "/>
  <p:tag name="QUESTIONALIAS" val="Refer to the graph. The amount of money Aisha earns is directly proportional to the number of hours she works at the bookstore. What is the ratio of money earned to hours worked? "/>
  <p:tag name="ANIMREMOVED" val="False"/>
</p:tagLst>
</file>

<file path=ppt/tags/tag1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OLDNUMANSWERS" val="4"/>
  <p:tag name="TEXTLENGTH" val="10"/>
  <p:tag name="FONTSIZE" val="20"/>
  <p:tag name="BULLETTYPE" val="ppBulletAlphaUCPeriod"/>
  <p:tag name="ANSWERTEXT" val="A&#10;B&#10;C&#10;D"/>
</p:tagLst>
</file>

<file path=ppt/tags/tag19.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TLENGTH" val="37"/>
  <p:tag name="FONTSIZE" val="24"/>
  <p:tag name="BULLETTYPE" val="ppBulletAlphaUCPeriod"/>
  <p:tag name="ANSWERTEXT" val="b = 11 &#10;b = –37&#10;b = –11&#10;b = 37"/>
</p:tagLst>
</file>

<file path=ppt/tags/tag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LIDEID" val="F29F049DD2CB444584BFA2AA51C6DFF7"/>
  <p:tag name="SLIDETYPE" val="Q"/>
  <p:tag name="DEMOGRAPHIC" val="False"/>
  <p:tag name="TEAMASSIGN" val="False"/>
  <p:tag name="SPEEDSCORING" val="False"/>
  <p:tag name="CORRECTPOINTVALUE" val="100"/>
  <p:tag name="INCORRECTPOINTVALUE" val="0"/>
  <p:tag name="ZEROBASED" val="False"/>
  <p:tag name="DELIMITERS" val="3.1"/>
  <p:tag name="SLIDEORDER" val="8"/>
  <p:tag name="SLIDEGUID" val="8DC237A25B424C7A8865C92408657EBE"/>
  <p:tag name="TOTALRESPONSES" val="5"/>
  <p:tag name="SLICED" val="False"/>
  <p:tag name="RESPONSES" val="NA,1,5,4;3;4;4;2;"/>
  <p:tag name="CHARTSTRINGSTD" val="0 1 1 3"/>
  <p:tag name="CHARTSTRINGREV" val="3 1 1 0"/>
  <p:tag name="CHARTSTRINGSTDPER" val="0 0.2 0.2 0.6"/>
  <p:tag name="CHARTSTRINGREVPER" val="0.6 0.2 0.2 0"/>
  <p:tag name="ANSWERSALIAS" val="A¤B¤C¤D"/>
  <p:tag name="RESPONSESGATHERED" val="False"/>
  <p:tag name="QUESTIONTEXT" val="Solve the inequality –2x ≤ 5. Then check your solution."/>
  <p:tag name="QUESTIONALIAS" val="Solve the inequality –2x ≤ 5. Then check your solution."/>
  <p:tag name="ANIMREMOVED" val="False"/>
</p:tagLst>
</file>

<file path=ppt/tags/tag20.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LIDEID" val="59BE0101329C4F169ED1183E60B3EF18"/>
  <p:tag name="SLIDETYPE" val="Q"/>
  <p:tag name="DEMOGRAPHIC" val="False"/>
  <p:tag name="TEAMASSIGN" val="False"/>
  <p:tag name="SPEEDSCORING" val="False"/>
  <p:tag name="CORRECTPOINTVALUE" val="100"/>
  <p:tag name="INCORRECTPOINTVALUE" val="0"/>
  <p:tag name="ZEROBASED" val="False"/>
  <p:tag name="DELIMITERS" val="3.1"/>
  <p:tag name="CHARTLABELS" val="0"/>
  <p:tag name="SLIDEORDER" val="12"/>
  <p:tag name="SLIDEGUID" val="3BB8EC79070B4909BEE2F4E2B8DE9604"/>
  <p:tag name="TOTALRESPONSES" val="5"/>
  <p:tag name="SLICED" val="False"/>
  <p:tag name="RESPONSES" val="NA,1,5,1;1;3;2;1;"/>
  <p:tag name="CHARTSTRINGSTD" val="3 1 1 0"/>
  <p:tag name="CHARTSTRINGREV" val="0 1 1 3"/>
  <p:tag name="CHARTSTRINGSTDPER" val="0.6 0.2 0.2 0"/>
  <p:tag name="CHARTSTRINGREVPER" val="0 0.2 0.2 0.6"/>
  <p:tag name="ANSWERSALIAS" val="A¤B¤C¤D"/>
  <p:tag name="RESPONSESGATHERED" val="False"/>
  <p:tag name="QUESTIONTEXT" val="At the farmer’s market, they are selling 10 ears of corn for $4.00. How much would it cost to buy 17 ears of corn? "/>
  <p:tag name="QUESTIONALIAS" val="At the farmer’s market, they are selling 10 ears of corn for $4.00. How much would it cost to buy 17 ears of corn? "/>
  <p:tag name="ANIMREMOVED" val="False"/>
</p:tagLst>
</file>

<file path=ppt/tags/tag2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OLDNUMANSWERS" val="4"/>
  <p:tag name="TEXTLENGTH" val="10"/>
  <p:tag name="FONTSIZE" val="20"/>
  <p:tag name="BULLETTYPE" val="ppBulletAlphaUCPeriod"/>
  <p:tag name="ANSWERTEXT" val="A&#10;B&#10;C&#10;D"/>
</p:tagLst>
</file>

<file path=ppt/tags/tag2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TLENGTH" val="37"/>
  <p:tag name="FONTSIZE" val="24"/>
  <p:tag name="BULLETTYPE" val="ppBulletAlphaUCPeriod"/>
  <p:tag name="ANSWERTEXT" val="b = 11 &#10;b = –37&#10;b = –11&#10;b = 37"/>
</p:tagLst>
</file>

<file path=ppt/tags/tag2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2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2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2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2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2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29.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OLDNUMANSWERS" val="4"/>
  <p:tag name="TEXTLENGTH" val="10"/>
  <p:tag name="FONTSIZE" val="20"/>
  <p:tag name="BULLETTYPE" val="ppBulletArabicPeriod"/>
  <p:tag name="ANSWERTEXT" val="A&#10;B&#10;C&#10;D"/>
</p:tagLst>
</file>

<file path=ppt/tags/tag30.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LIDEID" val="59BE0101329C4F169ED1183E60B3EF18"/>
  <p:tag name="SLIDETYPE" val="Q"/>
  <p:tag name="DEMOGRAPHIC" val="False"/>
  <p:tag name="TEAMASSIGN" val="False"/>
  <p:tag name="SPEEDSCORING" val="False"/>
  <p:tag name="CORRECTPOINTVALUE" val="100"/>
  <p:tag name="INCORRECTPOINTVALUE" val="0"/>
  <p:tag name="ZEROBASED" val="False"/>
  <p:tag name="DELIMITERS" val="3.1"/>
  <p:tag name="CHARTLABELS" val="0"/>
  <p:tag name="SLIDEORDER" val="11"/>
  <p:tag name="SLIDEGUID" val="7500734274E24254B08D053F6DFFE22A"/>
  <p:tag name="QUESTIONTEXT" val="Lesson 5 CYP1"/>
  <p:tag name="QUESTIONALIAS" val="Lesson 5 CYP1"/>
  <p:tag name="ANSWERSALIAS" val="A¤B¤C¤D"/>
  <p:tag name="RESPONSESGATHERED" val="False"/>
  <p:tag name="ANIMREMOVED" val="False"/>
</p:tagLst>
</file>

<file path=ppt/tags/tag3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OLDNUMANSWERS" val="4"/>
  <p:tag name="TEXTLENGTH" val="10"/>
  <p:tag name="FONTSIZE" val="20"/>
  <p:tag name="BULLETTYPE" val="ppBulletAlphaUCPeriod"/>
  <p:tag name="ANSWERTEXT" val="A&#10;B&#10;C&#10;D"/>
</p:tagLst>
</file>

<file path=ppt/tags/tag3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TLENGTH" val="37"/>
  <p:tag name="FONTSIZE" val="24"/>
  <p:tag name="BULLETTYPE" val="ppBulletAlphaUCPeriod"/>
  <p:tag name="ANSWERTEXT" val="b = 11 &#10;b = –37&#10;b = –11&#10;b = 37"/>
</p:tagLst>
</file>

<file path=ppt/tags/tag3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LIDEID" val="59BE0101329C4F169ED1183E60B3EF18"/>
  <p:tag name="SLIDETYPE" val="Q"/>
  <p:tag name="DEMOGRAPHIC" val="False"/>
  <p:tag name="TEAMASSIGN" val="False"/>
  <p:tag name="SPEEDSCORING" val="False"/>
  <p:tag name="CORRECTPOINTVALUE" val="100"/>
  <p:tag name="INCORRECTPOINTVALUE" val="0"/>
  <p:tag name="ZEROBASED" val="False"/>
  <p:tag name="DELIMITERS" val="3.1"/>
  <p:tag name="CHARTLABELS" val="0"/>
  <p:tag name="SLIDEORDER" val="13"/>
  <p:tag name="SLIDEGUID" val="49F4FCA8A80D453C82E7D4679FE5153D"/>
  <p:tag name="ANSWERSALIAS" val="A¤B¤C¤D"/>
  <p:tag name="RESPONSESGATHERED" val="False"/>
  <p:tag name="QUESTIONTEXT" val="State the slope and the y-intercept of the graph of the equation 3x + y = 5."/>
  <p:tag name="QUESTIONALIAS" val="State the slope and the y-intercept of the graph of the equation 3x + y = 5."/>
  <p:tag name="ANIMREMOVED" val="False"/>
</p:tagLst>
</file>

<file path=ppt/tags/tag3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OLDNUMANSWERS" val="4"/>
  <p:tag name="TEXTLENGTH" val="10"/>
  <p:tag name="FONTSIZE" val="20"/>
  <p:tag name="BULLETTYPE" val="ppBulletAlphaUCPeriod"/>
  <p:tag name="ANSWERTEXT" val="A&#10;B&#10;C&#10;D"/>
</p:tagLst>
</file>

<file path=ppt/tags/tag3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TLENGTH" val="37"/>
  <p:tag name="FONTSIZE" val="24"/>
  <p:tag name="BULLETTYPE" val="ppBulletAlphaUCPeriod"/>
  <p:tag name="ANSWERTEXT" val="b = 11 &#10;b = –37&#10;b = –11&#10;b = 37"/>
</p:tagLst>
</file>

<file path=ppt/tags/tag3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LIDEID" val="F29F049DD2CB444584BFA2AA51C6DFF7"/>
  <p:tag name="DEMOGRAPHIC" val="False"/>
  <p:tag name="TEAMASSIGN" val="False"/>
  <p:tag name="SPEEDSCORING" val="False"/>
  <p:tag name="CORRECTPOINTVALUE" val="100"/>
  <p:tag name="INCORRECTPOINTVALUE" val="0"/>
  <p:tag name="ZEROBASED" val="False"/>
  <p:tag name="DELIMITERS" val="3.1"/>
  <p:tag name="SLIDEORDER" val="5"/>
  <p:tag name="RESPONSESGATHERED" val="False"/>
  <p:tag name="QUESTIONALIAS" val="Lesson 5 CYP3"/>
  <p:tag name="ANSWERSALIAS" val="A¤B¤C¤D"/>
</p:tagLst>
</file>

<file path=ppt/tags/tag3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LIDEID" val="59BE0101329C4F169ED1183E60B3EF18"/>
  <p:tag name="DEMOGRAPHIC" val="False"/>
  <p:tag name="TEAMASSIGN" val="False"/>
  <p:tag name="SPEEDSCORING" val="False"/>
  <p:tag name="CORRECTPOINTVALUE" val="100"/>
  <p:tag name="INCORRECTPOINTVALUE" val="0"/>
  <p:tag name="ZEROBASED" val="False"/>
  <p:tag name="DELIMITERS" val="3.1"/>
  <p:tag name="CHARTLABELS" val="0"/>
  <p:tag name="SLIDEORDER" val="8"/>
  <p:tag name="RESPONSESGATHERED" val="False"/>
  <p:tag name="QUESTIONALIAS" val="Lesson 5 CYP4"/>
  <p:tag name="ANSWERSALIAS" val="A. AnsA¤B. AnsB¤C. AnsC¤D. AnsD"/>
</p:tagLst>
</file>

<file path=ppt/tags/tag3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TLENGTH" val="37"/>
  <p:tag name="FONTSIZE" val="24"/>
  <p:tag name="BULLETTYPE" val="ppBulletAlphaUCPeriod"/>
  <p:tag name="ANSWERTEXT" val="b = 11 &#10;b = –37&#10;b = –11&#10;b = 37"/>
</p:tagLst>
</file>

<file path=ppt/tags/tag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LIDEID" val="59BE0101329C4F169ED1183E60B3EF18"/>
  <p:tag name="SLIDETYPE" val="Q"/>
  <p:tag name="DEMOGRAPHIC" val="False"/>
  <p:tag name="TEAMASSIGN" val="False"/>
  <p:tag name="SPEEDSCORING" val="False"/>
  <p:tag name="CORRECTPOINTVALUE" val="100"/>
  <p:tag name="INCORRECTPOINTVALUE" val="0"/>
  <p:tag name="ZEROBASED" val="False"/>
  <p:tag name="DELIMITERS" val="3.1"/>
  <p:tag name="CHARTLABELS" val="0"/>
  <p:tag name="SLIDEORDER" val="10"/>
  <p:tag name="SLIDEGUID" val="D8E9EFDEB6CC433B9FCAAD3E404F737B"/>
  <p:tag name="TOTALRESPONSES" val="5"/>
  <p:tag name="SLICED" val="False"/>
  <p:tag name="RESPONSES" val="NA,1,5,4;2;1;2;3;"/>
  <p:tag name="CHARTSTRINGSTD" val="1 2 1 1"/>
  <p:tag name="CHARTSTRINGREV" val="1 1 2 1"/>
  <p:tag name="CHARTSTRINGSTDPER" val="0.2 0.4 0.2 0.2"/>
  <p:tag name="CHARTSTRINGREVPER" val="0.2 0.2 0.4 0.2"/>
  <p:tag name="ANSWERSALIAS" val="A¤B¤C¤D"/>
  <p:tag name="RESPONSESGATHERED" val="False"/>
  <p:tag name="QUESTIONTEXT" val="Find f(–7) if f(x) = –3x + 2. "/>
  <p:tag name="QUESTIONALIAS" val="Find f(–7) if f(x) = –3x + 2. "/>
  <p:tag name="ANIMREMOVED" val="False"/>
</p:tagLst>
</file>

<file path=ppt/tags/tag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OLDNUMANSWERS" val="4"/>
  <p:tag name="TEXTLENGTH" val="10"/>
  <p:tag name="FONTSIZE" val="20"/>
  <p:tag name="BULLETTYPE" val="ppBulletAlphaUCPeriod"/>
  <p:tag name="ANSWERTEXT" val="A&#10;B&#10;C&#10;D"/>
</p:tagLst>
</file>

<file path=ppt/tags/tag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TLENGTH" val="37"/>
  <p:tag name="FONTSIZE" val="24"/>
  <p:tag name="BULLETTYPE" val="ppBulletAlphaUCPeriod"/>
  <p:tag name="ANSWERTEXT" val="b = 11 &#10;b = –37&#10;b = –11&#10;b = 37"/>
</p:tagLst>
</file>

<file path=ppt/tags/tag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LIDEID" val="F29F049DD2CB444584BFA2AA51C6DFF7"/>
  <p:tag name="SLIDETYPE" val="Q"/>
  <p:tag name="DEMOGRAPHIC" val="False"/>
  <p:tag name="TEAMASSIGN" val="False"/>
  <p:tag name="SPEEDSCORING" val="False"/>
  <p:tag name="CORRECTPOINTVALUE" val="100"/>
  <p:tag name="INCORRECTPOINTVALUE" val="0"/>
  <p:tag name="ZEROBASED" val="False"/>
  <p:tag name="DELIMITERS" val="3.1"/>
  <p:tag name="SLIDEORDER" val="10"/>
  <p:tag name="SLIDEGUID" val="062FD7D9C60D4B78BF1C3E54A3E386F5"/>
  <p:tag name="TOTALRESPONSES" val="5"/>
  <p:tag name="SLICED" val="False"/>
  <p:tag name="RESPONSES" val="NA,1,5,2;4;1;4;1;"/>
  <p:tag name="CHARTSTRINGSTD" val="2 1 0 2"/>
  <p:tag name="CHARTSTRINGREV" val="2 0 1 2"/>
  <p:tag name="CHARTSTRINGSTDPER" val="0.4 0.2 0 0.4"/>
  <p:tag name="CHARTSTRINGREVPER" val="0.4 0 0.2 0.4"/>
  <p:tag name="ANSWERSALIAS" val="A¤B¤C¤D"/>
  <p:tag name="RESPONSESGATHERED" val="False"/>
  <p:tag name="QUESTIONTEXT" val="Which function matches the function table? "/>
  <p:tag name="QUESTIONALIAS" val="Which function matches the function table? "/>
  <p:tag name="ANIMREMOVED" val="False"/>
</p:tagLst>
</file>

<file path=ppt/tags/tag9.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OLDNUMANSWERS" val="4"/>
  <p:tag name="TEXTLENGTH" val="10"/>
  <p:tag name="FONTSIZE" val="20"/>
  <p:tag name="BULLETTYPE" val="ppBulletArabicPeriod"/>
  <p:tag name="ANSWERTEXT" val="A&#10;B&#10;C&#10;D"/>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475</TotalTime>
  <Words>897</Words>
  <Application>Microsoft Macintosh PowerPoint</Application>
  <PresentationFormat>On-screen Show (4:3)</PresentationFormat>
  <Paragraphs>163</Paragraphs>
  <Slides>21</Slides>
  <Notes>20</Notes>
  <HiddenSlides>0</HiddenSlides>
  <MMClips>0</MMClips>
  <ScaleCrop>false</ScaleCrop>
  <HeadingPairs>
    <vt:vector size="4" baseType="variant">
      <vt:variant>
        <vt:lpstr>Design Template</vt:lpstr>
      </vt:variant>
      <vt:variant>
        <vt:i4>1</vt:i4>
      </vt:variant>
      <vt:variant>
        <vt:lpstr>Slide Titles</vt:lpstr>
      </vt:variant>
      <vt:variant>
        <vt:i4>21</vt:i4>
      </vt:variant>
    </vt:vector>
  </HeadingPairs>
  <TitlesOfParts>
    <vt:vector size="22" baseType="lpstr">
      <vt:lpstr>Office Theme</vt:lpstr>
      <vt:lpstr>Splash Screen</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Company>EUSD</Company>
  <LinksUpToDate>false</LinksUpToDate>
  <SharedDoc>false</SharedDoc>
  <HyperlinksChanged>false</HyperlinksChanged>
  <AppVersion>12.0258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5 MI/Vocab</dc:title>
  <dc:creator>Michael Mitchell</dc:creator>
  <cp:lastModifiedBy>Michael Mitchell</cp:lastModifiedBy>
  <cp:revision>43</cp:revision>
  <dcterms:created xsi:type="dcterms:W3CDTF">2009-03-06T01:26:08Z</dcterms:created>
  <dcterms:modified xsi:type="dcterms:W3CDTF">2009-03-06T04:46:51Z</dcterms:modified>
</cp:coreProperties>
</file>