
<file path=[Content_Types].xml><?xml version="1.0" encoding="utf-8"?>
<Types xmlns="http://schemas.openxmlformats.org/package/2006/content-types">
  <Override PartName="/ppt/tags/tag6.xml" ContentType="application/vnd.openxmlformats-officedocument.presentationml.tags+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slides/slide26.xml" ContentType="application/vnd.openxmlformats-officedocument.presentationml.slide+xml"/>
  <Override PartName="/ppt/slides/slide22.xml" ContentType="application/vnd.openxmlformats-officedocument.presentationml.slide+xml"/>
  <Override PartName="/ppt/tags/tag53.xml" ContentType="application/vnd.openxmlformats-officedocument.presentationml.tags+xml"/>
  <Override PartName="/ppt/tags/tag57.xml" ContentType="application/vnd.openxmlformats-officedocument.presentationml.tags+xml"/>
  <Override PartName="/ppt/tags/tag47.xml" ContentType="application/vnd.openxmlformats-officedocument.presentationml.tags+xml"/>
  <Override PartName="/ppt/tags/tag43.xml" ContentType="application/vnd.openxmlformats-officedocument.presentationml.tags+xml"/>
  <Override PartName="/ppt/slideLayouts/slideLayout7.xml" ContentType="application/vnd.openxmlformats-officedocument.presentationml.slideLayout+xml"/>
  <Override PartName="/ppt/slides/slide15.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Layouts/slideLayout3.xml" ContentType="application/vnd.openxmlformats-officedocument.presentationml.slideLayout+xml"/>
  <Default Extension="rels" ContentType="application/vnd.openxmlformats-package.relationships+xml"/>
  <Override PartName="/ppt/notesMasters/notesMaster1.xml" ContentType="application/vnd.openxmlformats-officedocument.presentationml.notesMaster+xml"/>
  <Override PartName="/ppt/notesSlides/notesSlide4.xml" ContentType="application/vnd.openxmlformats-officedocument.presentationml.notesSlide+xml"/>
  <Override PartName="/ppt/tags/tag32.xml" ContentType="application/vnd.openxmlformats-officedocument.presentationml.tags+xml"/>
  <Override PartName="/ppt/tags/tag36.xml" ContentType="application/vnd.openxmlformats-officedocument.presentationml.tags+xml"/>
  <Override PartName="/ppt/tags/tag26.xml" ContentType="application/vnd.openxmlformats-officedocument.presentationml.tags+xml"/>
  <Override PartName="/ppt/tags/tag22.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11.xml" ContentType="application/vnd.openxmlformats-officedocument.presentationml.tags+xml"/>
  <Override PartName="/ppt/slideMasters/slideMaster1.xml" ContentType="application/vnd.openxmlformats-officedocument.presentationml.slideMaster+xml"/>
  <Override PartName="/ppt/slides/slide2.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tags/tag61.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s/slide27.xml" ContentType="application/vnd.openxmlformats-officedocument.presentationml.slide+xml"/>
  <Override PartName="/ppt/tags/tag7.xml" ContentType="application/vnd.openxmlformats-officedocument.presentationml.tags+xml"/>
  <Override PartName="/ppt/slides/slide23.xml" ContentType="application/vnd.openxmlformats-officedocument.presentationml.slide+xml"/>
  <Override PartName="/ppt/tags/tag50.xml" ContentType="application/vnd.openxmlformats-officedocument.presentationml.tags+xml"/>
  <Override PartName="/ppt/tags/tag54.xml" ContentType="application/vnd.openxmlformats-officedocument.presentationml.tags+xml"/>
  <Override PartName="/ppt/tags/tag58.xml" ContentType="application/vnd.openxmlformats-officedocument.presentationml.tags+xml"/>
  <Override PartName="/ppt/tags/tag48.xml" ContentType="application/vnd.openxmlformats-officedocument.presentationml.tags+xml"/>
  <Override PartName="/ppt/tags/tag44.xml" ContentType="application/vnd.openxmlformats-officedocument.presentationml.tags+xml"/>
  <Override PartName="/ppt/tags/tag40.xml" ContentType="application/vnd.openxmlformats-officedocument.presentationml.tags+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s/slide12.xml" ContentType="application/vnd.openxmlformats-officedocument.presentationml.slide+xml"/>
  <Override PartName="/ppt/slides/slide16.xml" ContentType="application/vnd.openxmlformats-officedocument.presentationml.slide+xml"/>
  <Override PartName="/ppt/tags/tag37.xml" ContentType="application/vnd.openxmlformats-officedocument.presentationml.tags+xml"/>
  <Override PartName="/ppt/notesSlides/notesSlide1.xml" ContentType="application/vnd.openxmlformats-officedocument.presentationml.notesSlide+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heme/theme1.xml" ContentType="application/vnd.openxmlformats-officedocument.theme+xml"/>
  <Override PartName="/ppt/tags/tag23.xml" ContentType="application/vnd.openxmlformats-officedocument.presentationml.tags+xml"/>
  <Override PartName="/ppt/tags/tag27.xml" ContentType="application/vnd.openxmlformats-officedocument.presentationml.tags+xml"/>
  <Default Extension="bin" ContentType="application/vnd.openxmlformats-officedocument.presentationml.printerSettings"/>
  <Override PartName="/ppt/tags/tag16.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3.xml" ContentType="application/vnd.openxmlformats-officedocument.presentationml.slide+xml"/>
  <Override PartName="/ppt/viewProps.xml" ContentType="application/vnd.openxmlformats-officedocument.presentationml.viewProps+xml"/>
  <Override PartName="/ppt/notesSlides/notesSlide30.xml" ContentType="application/vnd.openxmlformats-officedocument.presentationml.notesSlide+xml"/>
  <Override PartName="/docProps/app.xml" ContentType="application/vnd.openxmlformats-officedocument.extended-properties+xml"/>
  <Default Extension="png" ContentType="image/png"/>
  <Override PartName="/ppt/notesSlides/notesSlide27.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jpeg" ContentType="image/jpeg"/>
  <Override PartName="/ppt/slides/slide30.xml" ContentType="application/vnd.openxmlformats-officedocument.presentationml.slide+xml"/>
  <Override PartName="/ppt/tags/tag8.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tags/tag51.xml" ContentType="application/vnd.openxmlformats-officedocument.presentationml.tags+xml"/>
  <Override PartName="/ppt/tags/tag55.xml" ContentType="application/vnd.openxmlformats-officedocument.presentationml.tags+xml"/>
  <Override PartName="/ppt/tags/tag59.xml" ContentType="application/vnd.openxmlformats-officedocument.presentationml.tags+xml"/>
  <Override PartName="/ppt/tags/tag49.xml" ContentType="application/vnd.openxmlformats-officedocument.presentationml.tags+xml"/>
  <Override PartName="/ppt/tags/tag45.xml" ContentType="application/vnd.openxmlformats-officedocument.presentationml.tags+xml"/>
  <Override PartName="/ppt/tags/tag41.xml" ContentType="application/vnd.openxmlformats-officedocument.presentationml.tags+xml"/>
  <Override PartName="/ppt/presProps.xml" ContentType="application/vnd.openxmlformats-officedocument.presentationml.presProps+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s/slide17.xml" ContentType="application/vnd.openxmlformats-officedocument.presentationml.slide+xml"/>
  <Override PartName="/ppt/slideLayouts/slideLayout1.xml" ContentType="application/vnd.openxmlformats-officedocument.presentationml.slideLayout+xml"/>
  <Override PartName="/ppt/slides/slide13.xml" ContentType="application/vnd.openxmlformats-officedocument.presentationml.slide+xml"/>
  <Override PartName="/docProps/core.xml" ContentType="application/vnd.openxmlformats-package.core-properties+xml"/>
  <Override PartName="/ppt/notesSlides/notesSlide6.xml" ContentType="application/vnd.openxmlformats-officedocument.presentationml.notesSlide+xml"/>
  <Override PartName="/ppt/tags/tag34.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Default Extension="xml" ContentType="application/xml"/>
  <Override PartName="/ppt/notesSlides/notesSlide9.xml" ContentType="application/vnd.openxmlformats-officedocument.presentationml.notesSlide+xml"/>
  <Override PartName="/ppt/tags/tag30.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tags/tag20.xml" ContentType="application/vnd.openxmlformats-officedocument.presentationml.tags+xml"/>
  <Override PartName="/ppt/tags/tag28.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slides/slide4.xml" ContentType="application/vnd.openxmlformats-officedocument.presentationml.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slides/slide31.xml" ContentType="application/vnd.openxmlformats-officedocument.presentationml.slide+xml"/>
  <Override PartName="/ppt/slideLayouts/slideLayout11.xml" ContentType="application/vnd.openxmlformats-officedocument.presentationml.slideLayout+xml"/>
  <Override PartName="/ppt/tags/tag9.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notesSlides/notesSlide13.xml" ContentType="application/vnd.openxmlformats-officedocument.presentationml.notesSlide+xml"/>
  <Override PartName="/ppt/slides/slide29.xml" ContentType="application/vnd.openxmlformats-officedocument.presentationml.slide+xml"/>
  <Override PartName="/ppt/notesSlides/notesSlide17.xml" ContentType="application/vnd.openxmlformats-officedocument.presentationml.notesSlide+xml"/>
  <Override PartName="/ppt/slides/slide21.xml" ContentType="application/vnd.openxmlformats-officedocument.presentationml.slide+xml"/>
  <Override PartName="/ppt/slides/slide25.xml" ContentType="application/vnd.openxmlformats-officedocument.presentationml.slide+xml"/>
  <Override PartName="/ppt/tags/tag52.xml" ContentType="application/vnd.openxmlformats-officedocument.presentationml.tags+xml"/>
  <Override PartName="/ppt/tags/tag56.xml" ContentType="application/vnd.openxmlformats-officedocument.presentationml.tags+xml"/>
  <Override PartName="/ppt/tags/tag46.xml" ContentType="application/vnd.openxmlformats-officedocument.presentationml.tags+xml"/>
  <Override PartName="/ppt/tags/tag42.xml" ContentType="application/vnd.openxmlformats-officedocument.presentationml.tags+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s/slide10.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tags/tag39.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29.xml" ContentType="application/vnd.openxmlformats-officedocument.presentationml.tags+xml"/>
  <Override PartName="/ppt/tags/tag25.xml" ContentType="application/vnd.openxmlformats-officedocument.presentationml.tags+xml"/>
  <Override PartName="/ppt/tags/tag21.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0.xml" ContentType="application/vnd.openxmlformats-officedocument.presentationml.tags+xml"/>
  <Override PartName="/ppt/slides/slide9.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tags/tag60.xml" ContentType="application/vnd.openxmlformats-officedocument.presentationml.tags+xml"/>
  <Override PartName="/ppt/slides/slide3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57" r:id="rId14"/>
    <p:sldId id="258" r:id="rId15"/>
    <p:sldId id="259" r:id="rId16"/>
    <p:sldId id="260" r:id="rId17"/>
    <p:sldId id="262" r:id="rId18"/>
    <p:sldId id="264" r:id="rId19"/>
    <p:sldId id="265" r:id="rId20"/>
    <p:sldId id="268" r:id="rId21"/>
    <p:sldId id="269" r:id="rId22"/>
    <p:sldId id="288" r:id="rId23"/>
    <p:sldId id="270" r:id="rId24"/>
    <p:sldId id="272" r:id="rId25"/>
    <p:sldId id="273" r:id="rId26"/>
    <p:sldId id="261" r:id="rId27"/>
    <p:sldId id="263" r:id="rId28"/>
    <p:sldId id="266" r:id="rId29"/>
    <p:sldId id="267" r:id="rId30"/>
    <p:sldId id="271" r:id="rId31"/>
    <p:sldId id="274" r:id="rId32"/>
    <p:sldId id="27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94660"/>
  </p:normalViewPr>
  <p:slideViewPr>
    <p:cSldViewPr snapToObjects="1" showGuides="1">
      <p:cViewPr varScale="1">
        <p:scale>
          <a:sx n="122" d="100"/>
          <a:sy n="122" d="100"/>
        </p:scale>
        <p:origin x="-400" y="-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8352"/>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theme" Target="theme/theme1.xml"/><Relationship Id="rId3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3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DEB8C-080D-5A46-9AB8-61A63F84A4EA}" type="datetimeFigureOut">
              <a:rPr lang="en-US" smtClean="0"/>
              <a:pPr/>
              <a:t>3/4/09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A31BA-67EB-AC40-B010-63277C06C7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01F91-DA3D-AF4F-A0E2-99F9B69CA393}" type="slidenum">
              <a:rPr lang="en-US"/>
              <a:pPr/>
              <a:t>10</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45955-7A4C-8F48-BA9D-813188B575A5}" type="slidenum">
              <a:rPr lang="en-US"/>
              <a:pPr/>
              <a:t>11</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BAA75-BFF0-8E44-A561-91513A414254}" type="slidenum">
              <a:rPr lang="en-US"/>
              <a:pPr/>
              <a:t>12</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DFD98-E4B6-304B-8C7D-9380E562CCF7}" type="slidenum">
              <a:rPr lang="en-US"/>
              <a:pPr/>
              <a:t>13</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FDE22-C2DA-D54B-8B0F-43B24418030D}" type="slidenum">
              <a:rPr lang="en-US"/>
              <a:pPr/>
              <a:t>14</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972F6-8440-4341-B217-2CB3A07D2B51}" type="slidenum">
              <a:rPr lang="en-US"/>
              <a:pPr/>
              <a:t>15</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26957-5853-B44E-A16E-8435D04A6893}" type="slidenum">
              <a:rPr lang="en-US"/>
              <a:pPr/>
              <a:t>16</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5B58F-EB39-0F49-B72A-3A792A30B353}" type="slidenum">
              <a:rPr lang="en-US"/>
              <a:pPr/>
              <a:t>17</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EEB5C-9231-894E-B1A5-C33C404B3472}" type="slidenum">
              <a:rPr lang="en-US"/>
              <a:pPr/>
              <a:t>18</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5398B-DB88-C044-9F71-6CE04D6F03F5}" type="slidenum">
              <a:rPr lang="en-US"/>
              <a:pPr/>
              <a:t>19</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BE238-6FAD-3A4F-A0AC-BB7EAFAC5801}" type="slidenum">
              <a:rPr lang="en-US"/>
              <a:pPr/>
              <a:t>2</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8E801-139F-7745-8056-AE6B91F15F04}" type="slidenum">
              <a:rPr lang="en-US"/>
              <a:pPr/>
              <a:t>20</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83D2D-F9AE-764B-87DC-12AF68719BEA}" type="slidenum">
              <a:rPr lang="en-US"/>
              <a:pPr/>
              <a:t>21</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48E86-8DB1-2E42-BDC3-BD7296C82DE0}" type="slidenum">
              <a:rPr lang="en-US"/>
              <a:pPr/>
              <a:t>23</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937EB-2F1E-9340-8558-40C793EF1AB8}" type="slidenum">
              <a:rPr lang="en-US"/>
              <a:pPr/>
              <a:t>24</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46633-6590-BB45-98F4-E72AB0EC81AD}" type="slidenum">
              <a:rPr lang="en-US"/>
              <a:pPr/>
              <a:t>25</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1D7A3-ED56-A045-9D98-316997914951}" type="slidenum">
              <a:rPr lang="en-US"/>
              <a:pPr/>
              <a:t>26</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AB867-1592-9D43-B151-2995B67DE421}" type="slidenum">
              <a:rPr lang="en-US"/>
              <a:pPr/>
              <a:t>27</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2CABC-EDE3-484A-B4E4-FC63543E3860}" type="slidenum">
              <a:rPr lang="en-US"/>
              <a:pPr/>
              <a:t>28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5379D-EDC4-5B47-9C3B-8BAD4DDD7079}" type="slidenum">
              <a:rPr lang="en-US"/>
              <a:pPr/>
              <a:t>29</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EE1C5-BEF0-7940-AF85-4F9EF23BA133}" type="slidenum">
              <a:rPr lang="en-US"/>
              <a:pPr/>
              <a:t>30</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DC11F-D9FE-C248-A019-70CA13A44E25}" type="slidenum">
              <a:rPr lang="en-US"/>
              <a:pPr/>
              <a:t>3</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08A22-CDCC-864A-82F0-43DDB0A14F64}" type="slidenum">
              <a:rPr lang="en-US"/>
              <a:pPr/>
              <a:t>31</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32866-35D9-B947-88FB-78780D5E3568}" type="slidenum">
              <a:rPr lang="en-US"/>
              <a:pPr/>
              <a:t>32</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729BD-6FDA-AE4A-837F-3E1CADA53B38}" type="slidenum">
              <a:rPr lang="en-US"/>
              <a:pPr/>
              <a:t>4</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67E1D-9821-584A-B5A2-8C3F315DD555}" type="slidenum">
              <a:rPr lang="en-US"/>
              <a:pPr/>
              <a:t>5</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D524C-22BD-DA4C-8A4A-A404F53AAEDF}" type="slidenum">
              <a:rPr lang="en-US"/>
              <a:pPr/>
              <a:t>6</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92A2A-0207-E240-8DBA-FD0C243C62CF}" type="slidenum">
              <a:rPr lang="en-US"/>
              <a:pPr/>
              <a:t>7</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37A77-957F-B44C-8DB5-C970E0C7E75F}" type="slidenum">
              <a:rPr lang="en-US"/>
              <a:pPr/>
              <a:t>8</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9F84C-49D0-DF47-81BA-D46FE696F822}" type="slidenum">
              <a:rPr lang="en-US"/>
              <a:pPr/>
              <a:t>9</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405F7C-0FF4-C540-BEBC-F7452EE35812}" type="datetimeFigureOut">
              <a:rPr lang="en-US" smtClean="0"/>
              <a:pPr/>
              <a:t>3/4/09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05F7C-0FF4-C540-BEBC-F7452EE35812}" type="datetimeFigureOut">
              <a:rPr lang="en-US" smtClean="0"/>
              <a:pPr/>
              <a:t>3/4/09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05F7C-0FF4-C540-BEBC-F7452EE35812}" type="datetimeFigureOut">
              <a:rPr lang="en-US" smtClean="0"/>
              <a:pPr/>
              <a:t>3/4/09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05F7C-0FF4-C540-BEBC-F7452EE35812}" type="datetimeFigureOut">
              <a:rPr lang="en-US" smtClean="0"/>
              <a:pPr/>
              <a:t>3/4/09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05F7C-0FF4-C540-BEBC-F7452EE35812}" type="datetimeFigureOut">
              <a:rPr lang="en-US" smtClean="0"/>
              <a:pPr/>
              <a:t>3/4/09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405F7C-0FF4-C540-BEBC-F7452EE35812}" type="datetimeFigureOut">
              <a:rPr lang="en-US" smtClean="0"/>
              <a:pPr/>
              <a:t>3/4/09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405F7C-0FF4-C540-BEBC-F7452EE35812}" type="datetimeFigureOut">
              <a:rPr lang="en-US" smtClean="0"/>
              <a:pPr/>
              <a:t>3/4/09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05F7C-0FF4-C540-BEBC-F7452EE35812}" type="datetimeFigureOut">
              <a:rPr lang="en-US" smtClean="0"/>
              <a:pPr/>
              <a:t>3/4/09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05F7C-0FF4-C540-BEBC-F7452EE35812}" type="datetimeFigureOut">
              <a:rPr lang="en-US" smtClean="0"/>
              <a:pPr/>
              <a:t>3/4/09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05F7C-0FF4-C540-BEBC-F7452EE35812}" type="datetimeFigureOut">
              <a:rPr lang="en-US" smtClean="0"/>
              <a:pPr/>
              <a:t>3/4/09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05F7C-0FF4-C540-BEBC-F7452EE35812}" type="datetimeFigureOut">
              <a:rPr lang="en-US" smtClean="0"/>
              <a:pPr/>
              <a:t>3/4/09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0EDCF-D424-2640-9719-EF8AA67F25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05F7C-0FF4-C540-BEBC-F7452EE35812}" type="datetimeFigureOut">
              <a:rPr lang="en-US" smtClean="0"/>
              <a:pPr/>
              <a:t>3/4/09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0EDCF-D424-2640-9719-EF8AA67F25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tags" Target="../tags/tag27.xml"/><Relationship Id="rId3" Type="http://schemas.openxmlformats.org/officeDocument/2006/relationships/tags" Target="../tags/tag28.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tags" Target="../tags/tag30.xml"/><Relationship Id="rId3" Type="http://schemas.openxmlformats.org/officeDocument/2006/relationships/tags" Target="../tags/tag31.xml"/><Relationship Id="rId4" Type="http://schemas.openxmlformats.org/officeDocument/2006/relationships/slideLayout" Target="../slideLayouts/slideLayout2.xml"/><Relationship Id="rId5" Type="http://schemas.openxmlformats.org/officeDocument/2006/relationships/notesSlide" Target="../notesSlides/notesSlide11.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s>
</file>

<file path=ppt/slides/_rels/slide12.xml.rels><?xml version="1.0" encoding="UTF-8" standalone="yes"?>
<Relationships xmlns="http://schemas.openxmlformats.org/package/2006/relationships"><Relationship Id="rId11" Type="http://schemas.openxmlformats.org/officeDocument/2006/relationships/image" Target="../media/image7.jpeg"/><Relationship Id="rId1" Type="http://schemas.openxmlformats.org/officeDocument/2006/relationships/tags" Target="../tags/tag32.xml"/><Relationship Id="rId2" Type="http://schemas.openxmlformats.org/officeDocument/2006/relationships/tags" Target="../tags/tag33.xml"/><Relationship Id="rId3" Type="http://schemas.openxmlformats.org/officeDocument/2006/relationships/tags" Target="../tags/tag34.xml"/><Relationship Id="rId4" Type="http://schemas.openxmlformats.org/officeDocument/2006/relationships/slideLayout" Target="../slideLayouts/slideLayout2.xml"/><Relationship Id="rId5" Type="http://schemas.openxmlformats.org/officeDocument/2006/relationships/notesSlide" Target="../notesSlides/notesSlide1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5.jpeg"/><Relationship Id="rId10"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image" Target="../media/image19.jpeg"/><Relationship Id="rId5"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image" Target="../media/image19.jpeg"/><Relationship Id="rId5"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image" Target="../media/image23.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image" Target="../media/image23.jpeg"/><Relationship Id="rId5" Type="http://schemas.openxmlformats.org/officeDocument/2006/relationships/image" Target="../media/image25.jpeg"/><Relationship Id="rId6" Type="http://schemas.openxmlformats.org/officeDocument/2006/relationships/image" Target="../media/image27.jpeg"/><Relationship Id="rId7" Type="http://schemas.openxmlformats.org/officeDocument/2006/relationships/image" Target="../media/image19.jpeg"/><Relationship Id="rId8"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image" Target="../media/image26.jpeg"/><Relationship Id="rId5" Type="http://schemas.openxmlformats.org/officeDocument/2006/relationships/image" Target="../media/image28.jpeg"/><Relationship Id="rId6" Type="http://schemas.openxmlformats.org/officeDocument/2006/relationships/image" Target="../media/image23.jpeg"/><Relationship Id="rId7"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image" Target="../media/image28.jpeg"/><Relationship Id="rId5" Type="http://schemas.openxmlformats.org/officeDocument/2006/relationships/image" Target="../media/image23.jpeg"/><Relationship Id="rId6" Type="http://schemas.openxmlformats.org/officeDocument/2006/relationships/image" Target="../media/image29.png"/><Relationship Id="rId7" Type="http://schemas.openxmlformats.org/officeDocument/2006/relationships/image" Target="../media/image19.jpeg"/><Relationship Id="rId8"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9.jpeg"/><Relationship Id="rId4" Type="http://schemas.openxmlformats.org/officeDocument/2006/relationships/image" Target="../media/image23.jpeg"/><Relationship Id="rId5" Type="http://schemas.openxmlformats.org/officeDocument/2006/relationships/image" Target="../media/image26.jpeg"/><Relationship Id="rId6"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notesSlide" Target="../notesSlides/notesSlide22.xml"/><Relationship Id="rId4" Type="http://schemas.openxmlformats.org/officeDocument/2006/relationships/image" Target="../media/image28.jpeg"/><Relationship Id="rId5" Type="http://schemas.openxmlformats.org/officeDocument/2006/relationships/image" Target="../media/image23.jpeg"/><Relationship Id="rId6" Type="http://schemas.openxmlformats.org/officeDocument/2006/relationships/image" Target="../media/image31.png"/><Relationship Id="rId7"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 Id="rId3" Type="http://schemas.openxmlformats.org/officeDocument/2006/relationships/notesSlide" Target="../notesSlides/notesSlide23.xml"/><Relationship Id="rId4" Type="http://schemas.openxmlformats.org/officeDocument/2006/relationships/image" Target="../media/image32.jpeg"/><Relationship Id="rId5" Type="http://schemas.openxmlformats.org/officeDocument/2006/relationships/image" Target="../media/image23.jpeg"/><Relationship Id="rId6" Type="http://schemas.openxmlformats.org/officeDocument/2006/relationships/image" Target="../media/image26.jpeg"/><Relationship Id="rId7" Type="http://schemas.openxmlformats.org/officeDocument/2006/relationships/image" Target="../media/image19.jpeg"/><Relationship Id="rId8"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2.xml"/><Relationship Id="rId3" Type="http://schemas.openxmlformats.org/officeDocument/2006/relationships/notesSlide" Target="../notesSlides/notesSlide24.xml"/><Relationship Id="rId4" Type="http://schemas.openxmlformats.org/officeDocument/2006/relationships/image" Target="../media/image32.jpeg"/><Relationship Id="rId5" Type="http://schemas.openxmlformats.org/officeDocument/2006/relationships/image" Target="../media/image23.jpeg"/><Relationship Id="rId6" Type="http://schemas.openxmlformats.org/officeDocument/2006/relationships/image" Target="../media/image34.png"/><Relationship Id="rId7"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tags" Target="../tags/tag48.xml"/><Relationship Id="rId3" Type="http://schemas.openxmlformats.org/officeDocument/2006/relationships/tags" Target="../tags/tag49.xml"/><Relationship Id="rId4" Type="http://schemas.openxmlformats.org/officeDocument/2006/relationships/slideLayout" Target="../slideLayouts/slideLayout2.xml"/><Relationship Id="rId5" Type="http://schemas.openxmlformats.org/officeDocument/2006/relationships/notesSlide" Target="../notesSlides/notesSlide25.xml"/><Relationship Id="rId6" Type="http://schemas.openxmlformats.org/officeDocument/2006/relationships/image" Target="../media/image35.jpeg"/><Relationship Id="rId7" Type="http://schemas.openxmlformats.org/officeDocument/2006/relationships/image" Target="../media/image22.jpeg"/><Relationship Id="rId8"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tags" Target="../tags/tag51.xml"/><Relationship Id="rId3" Type="http://schemas.openxmlformats.org/officeDocument/2006/relationships/tags" Target="../tags/tag52.xml"/><Relationship Id="rId4" Type="http://schemas.openxmlformats.org/officeDocument/2006/relationships/slideLayout" Target="../slideLayouts/slideLayout2.xml"/><Relationship Id="rId5" Type="http://schemas.openxmlformats.org/officeDocument/2006/relationships/notesSlide" Target="../notesSlides/notesSlide26.xml"/><Relationship Id="rId6" Type="http://schemas.openxmlformats.org/officeDocument/2006/relationships/image" Target="../media/image35.jpeg"/><Relationship Id="rId7" Type="http://schemas.openxmlformats.org/officeDocument/2006/relationships/image" Target="../media/image24.jpeg"/><Relationship Id="rId8"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notesSlide" Target="../notesSlides/notesSlide27.xml"/><Relationship Id="rId4" Type="http://schemas.openxmlformats.org/officeDocument/2006/relationships/image" Target="../media/image25.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 Id="rId3" Type="http://schemas.openxmlformats.org/officeDocument/2006/relationships/notesSlide" Target="../notesSlides/notesSlide28.xml"/><Relationship Id="rId4" Type="http://schemas.openxmlformats.org/officeDocument/2006/relationships/image" Target="../media/image25.jpeg"/><Relationship Id="rId5" Type="http://schemas.openxmlformats.org/officeDocument/2006/relationships/image" Target="../media/image35.jpeg"/><Relationship Id="rId6" Type="http://schemas.openxmlformats.org/officeDocument/2006/relationships/image" Target="../media/image37.jpeg"/><Relationship Id="rId7" Type="http://schemas.openxmlformats.org/officeDocument/2006/relationships/image" Target="../media/image19.jpeg"/><Relationship Id="rId8"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tags" Target="../tags/tag56.xml"/><Relationship Id="rId3" Type="http://schemas.openxmlformats.org/officeDocument/2006/relationships/tags" Target="../tags/tag57.xml"/><Relationship Id="rId4" Type="http://schemas.openxmlformats.org/officeDocument/2006/relationships/slideLayout" Target="../slideLayouts/slideLayout2.xml"/><Relationship Id="rId5" Type="http://schemas.openxmlformats.org/officeDocument/2006/relationships/notesSlide" Target="../notesSlides/notesSlide29.xml"/><Relationship Id="rId6" Type="http://schemas.openxmlformats.org/officeDocument/2006/relationships/image" Target="../media/image35.jpeg"/><Relationship Id="rId7" Type="http://schemas.openxmlformats.org/officeDocument/2006/relationships/image" Target="../media/image28.jpeg"/><Relationship Id="rId8" Type="http://schemas.openxmlformats.org/officeDocument/2006/relationships/image" Target="../media/image36.jpeg"/><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tags" Target="../tags/tag59.xml"/><Relationship Id="rId3" Type="http://schemas.openxmlformats.org/officeDocument/2006/relationships/tags" Target="../tags/tag60.xml"/><Relationship Id="rId4" Type="http://schemas.openxmlformats.org/officeDocument/2006/relationships/slideLayout" Target="../slideLayouts/slideLayout2.xml"/><Relationship Id="rId5" Type="http://schemas.openxmlformats.org/officeDocument/2006/relationships/notesSlide" Target="../notesSlides/notesSlide30.xml"/><Relationship Id="rId6" Type="http://schemas.openxmlformats.org/officeDocument/2006/relationships/image" Target="../media/image35.jpeg"/><Relationship Id="rId7" Type="http://schemas.openxmlformats.org/officeDocument/2006/relationships/image" Target="../media/image32.jpeg"/><Relationship Id="rId8" Type="http://schemas.openxmlformats.org/officeDocument/2006/relationships/image" Target="../media/image36.jpeg"/><Relationship Id="rId9"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2.xml"/><Relationship Id="rId3" Type="http://schemas.openxmlformats.org/officeDocument/2006/relationships/notesSlide" Target="../notesSlides/notesSlide31.xml"/><Relationship Id="rId4" Type="http://schemas.openxmlformats.org/officeDocument/2006/relationships/slide" Target="slide15.xml"/><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hyperlink" Target="http://www.ca.gr7math.com/" TargetMode="External"/><Relationship Id="rId9"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6.jpeg"/><Relationship Id="rId10"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7.jpeg"/><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jpeg"/><Relationship Id="rId10"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tags" Target="../tags/tag21.xml"/><Relationship Id="rId3" Type="http://schemas.openxmlformats.org/officeDocument/2006/relationships/tags" Target="../tags/tag22.xml"/><Relationship Id="rId4" Type="http://schemas.openxmlformats.org/officeDocument/2006/relationships/slideLayout" Target="../slideLayouts/slideLayout2.xml"/><Relationship Id="rId5" Type="http://schemas.openxmlformats.org/officeDocument/2006/relationships/notesSlide" Target="../notesSlides/notesSlide8.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2.jpeg"/><Relationship Id="rId10"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tags" Target="../tags/tag24.xml"/><Relationship Id="rId3" Type="http://schemas.openxmlformats.org/officeDocument/2006/relationships/tags" Target="../tags/tag25.xml"/><Relationship Id="rId4" Type="http://schemas.openxmlformats.org/officeDocument/2006/relationships/slideLayout" Target="../slideLayouts/slideLayout2.xml"/><Relationship Id="rId5" Type="http://schemas.openxmlformats.org/officeDocument/2006/relationships/notesSlide" Target="../notesSlides/notesSlide9.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861774"/>
          </a:xfrm>
          <a:prstGeom prst="rect">
            <a:avLst/>
          </a:prstGeom>
          <a:noFill/>
        </p:spPr>
        <p:txBody>
          <a:bodyPr wrap="square" rtlCol="0">
            <a:spAutoFit/>
          </a:bodyPr>
          <a:lstStyle/>
          <a:p>
            <a:pPr algn="ctr"/>
            <a:r>
              <a:rPr lang="en-US" sz="3200" dirty="0" smtClean="0">
                <a:solidFill>
                  <a:schemeClr val="bg1"/>
                </a:solidFill>
              </a:rPr>
              <a:t>Chapter 9</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b="1" dirty="0" smtClean="0">
                <a:solidFill>
                  <a:srgbClr val="FFFFFF"/>
                </a:solidFill>
                <a:latin typeface="Baskerville Old Face"/>
                <a:cs typeface="Baskerville Old Face"/>
              </a:rPr>
              <a:t>Lesson </a:t>
            </a:r>
            <a:r>
              <a:rPr lang="en-US" sz="2800" dirty="0" smtClean="0">
                <a:solidFill>
                  <a:srgbClr val="FFFFFF"/>
                </a:solidFill>
                <a:latin typeface="Baskerville Old Face"/>
                <a:cs typeface="Baskerville Old Face"/>
              </a:rPr>
              <a:t>9-8</a:t>
            </a:r>
            <a:endParaRPr lang="en-US" sz="2800" b="1" dirty="0">
              <a:solidFill>
                <a:srgbClr val="FFFFFF"/>
              </a:solidFill>
              <a:latin typeface="Baskerville Old Face"/>
              <a:cs typeface="Baskerville Old Fac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6086" name="Picture 22"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6087" name="Picture 23"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6066"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16069" name="Oval 5"/>
          <p:cNvSpPr>
            <a:spLocks noChangeArrowheads="1"/>
          </p:cNvSpPr>
          <p:nvPr/>
        </p:nvSpPr>
        <p:spPr bwMode="auto">
          <a:xfrm>
            <a:off x="1077256" y="2730560"/>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6070" name="TPAnswers"/>
          <p:cNvSpPr>
            <a:spLocks noChangeArrowheads="1"/>
          </p:cNvSpPr>
          <p:nvPr>
            <p:custDataLst>
              <p:tags r:id="rId3"/>
            </p:custDataLst>
          </p:nvPr>
        </p:nvSpPr>
        <p:spPr bwMode="auto">
          <a:xfrm>
            <a:off x="1066800" y="2649538"/>
            <a:ext cx="4152900" cy="3371850"/>
          </a:xfrm>
          <a:prstGeom prst="rect">
            <a:avLst/>
          </a:prstGeom>
          <a:noFill/>
          <a:ln w="9525">
            <a:noFill/>
            <a:miter lim="800000"/>
            <a:headEnd/>
            <a:tailEnd/>
          </a:ln>
          <a:effectLst/>
        </p:spPr>
        <p:txBody>
          <a:bodyPr>
            <a:prstTxWarp prst="textNoShape">
              <a:avLst/>
            </a:prstTxWarp>
          </a:bodyPr>
          <a:lstStyle/>
          <a:p>
            <a:pPr marL="533400" indent="-533400" algn="l">
              <a:spcBef>
                <a:spcPct val="77000"/>
              </a:spcBef>
              <a:spcAft>
                <a:spcPct val="77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–2; </a:t>
            </a:r>
            <a:r>
              <a:rPr lang="pt-BR" sz="2400" i="1" dirty="0">
                <a:solidFill>
                  <a:schemeClr val="tx1"/>
                </a:solidFill>
                <a:sym typeface="Symbol" pitchFamily="-97" charset="2"/>
              </a:rPr>
              <a:t>b</a:t>
            </a:r>
            <a:r>
              <a:rPr lang="pt-BR" sz="2400" dirty="0">
                <a:solidFill>
                  <a:schemeClr val="tx1"/>
                </a:solidFill>
                <a:sym typeface="Symbol" pitchFamily="-97" charset="2"/>
              </a:rPr>
              <a:t> = 4.5</a:t>
            </a:r>
            <a:endParaRPr lang="pt-BR" sz="2400" i="1" dirty="0">
              <a:solidFill>
                <a:schemeClr val="tx1"/>
              </a:solidFill>
              <a:sym typeface="Symbol" pitchFamily="-97" charset="2"/>
            </a:endParaRPr>
          </a:p>
          <a:p>
            <a:pPr marL="533400" indent="-533400" algn="l">
              <a:spcBef>
                <a:spcPct val="77000"/>
              </a:spcBef>
              <a:spcAft>
                <a:spcPct val="77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–2; </a:t>
            </a:r>
            <a:r>
              <a:rPr lang="pt-BR" sz="2400" i="1" dirty="0">
                <a:solidFill>
                  <a:schemeClr val="tx1"/>
                </a:solidFill>
                <a:sym typeface="Symbol" pitchFamily="-97" charset="2"/>
              </a:rPr>
              <a:t>b</a:t>
            </a:r>
            <a:r>
              <a:rPr lang="pt-BR" sz="2400" dirty="0">
                <a:solidFill>
                  <a:schemeClr val="tx1"/>
                </a:solidFill>
                <a:sym typeface="Symbol" pitchFamily="-97" charset="2"/>
              </a:rPr>
              <a:t> = –4.5</a:t>
            </a:r>
          </a:p>
          <a:p>
            <a:pPr marL="533400" indent="-533400" algn="l">
              <a:spcBef>
                <a:spcPct val="77000"/>
              </a:spcBef>
              <a:spcAft>
                <a:spcPct val="77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4.5; </a:t>
            </a:r>
            <a:r>
              <a:rPr lang="pt-BR" sz="2400" i="1" dirty="0">
                <a:solidFill>
                  <a:schemeClr val="tx1"/>
                </a:solidFill>
                <a:sym typeface="Symbol" pitchFamily="-97" charset="2"/>
              </a:rPr>
              <a:t>b</a:t>
            </a:r>
            <a:r>
              <a:rPr lang="pt-BR" sz="2400" dirty="0">
                <a:solidFill>
                  <a:schemeClr val="tx1"/>
                </a:solidFill>
                <a:sym typeface="Symbol" pitchFamily="-97" charset="2"/>
              </a:rPr>
              <a:t> = 2</a:t>
            </a:r>
          </a:p>
          <a:p>
            <a:pPr marL="533400" indent="-533400" algn="l">
              <a:spcBef>
                <a:spcPct val="77000"/>
              </a:spcBef>
              <a:spcAft>
                <a:spcPct val="77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4.5; </a:t>
            </a:r>
            <a:r>
              <a:rPr lang="pt-BR" sz="2400" i="1" dirty="0">
                <a:solidFill>
                  <a:schemeClr val="tx1"/>
                </a:solidFill>
                <a:sym typeface="Symbol" pitchFamily="-97" charset="2"/>
              </a:rPr>
              <a:t>b</a:t>
            </a:r>
            <a:r>
              <a:rPr lang="pt-BR" sz="2400" dirty="0">
                <a:solidFill>
                  <a:schemeClr val="tx1"/>
                </a:solidFill>
                <a:sym typeface="Symbol" pitchFamily="-97" charset="2"/>
              </a:rPr>
              <a:t> = –2</a:t>
            </a:r>
          </a:p>
        </p:txBody>
      </p:sp>
      <p:sp>
        <p:nvSpPr>
          <p:cNvPr id="216071" name="TPQuestion"/>
          <p:cNvSpPr>
            <a:spLocks noChangeArrowheads="1"/>
          </p:cNvSpPr>
          <p:nvPr/>
        </p:nvSpPr>
        <p:spPr bwMode="auto">
          <a:xfrm>
            <a:off x="685800" y="137160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State the slope and the </a:t>
            </a:r>
            <a:r>
              <a:rPr lang="en-US" sz="2400" b="1" i="1" dirty="0" err="1">
                <a:solidFill>
                  <a:srgbClr val="0000FF"/>
                </a:solidFill>
              </a:rPr>
              <a:t>y</a:t>
            </a:r>
            <a:r>
              <a:rPr lang="en-US" sz="2400" b="1" dirty="0">
                <a:solidFill>
                  <a:srgbClr val="0000FF"/>
                </a:solidFill>
              </a:rPr>
              <a:t>-intercept for the graph of the equation </a:t>
            </a:r>
            <a:r>
              <a:rPr lang="en-US" sz="2400" b="1" i="1" dirty="0" err="1">
                <a:solidFill>
                  <a:srgbClr val="0000FF"/>
                </a:solidFill>
              </a:rPr>
              <a:t>y</a:t>
            </a:r>
            <a:r>
              <a:rPr lang="en-US" sz="2400" b="1" dirty="0">
                <a:solidFill>
                  <a:srgbClr val="0000FF"/>
                </a:solidFill>
              </a:rPr>
              <a:t> = –2</a:t>
            </a:r>
            <a:r>
              <a:rPr lang="en-US" sz="2400" b="1" i="1" dirty="0">
                <a:solidFill>
                  <a:srgbClr val="0000FF"/>
                </a:solidFill>
              </a:rPr>
              <a:t>x</a:t>
            </a:r>
            <a:r>
              <a:rPr lang="en-US" sz="2400" b="1" dirty="0">
                <a:solidFill>
                  <a:srgbClr val="0000FF"/>
                </a:solidFill>
              </a:rPr>
              <a:t> + 4.5. </a:t>
            </a:r>
          </a:p>
        </p:txBody>
      </p:sp>
      <p:sp>
        <p:nvSpPr>
          <p:cNvPr id="216080"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9-5)</a:t>
            </a:r>
          </a:p>
        </p:txBody>
      </p:sp>
      <p:pic>
        <p:nvPicPr>
          <p:cNvPr id="216081"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wipe(left)">
                                      <p:cBhvr>
                                        <p:cTn id="7" dur="500"/>
                                        <p:tgtEl>
                                          <p:spTgt spid="2160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6070"/>
                                        </p:tgtEl>
                                        <p:attrNameLst>
                                          <p:attrName>style.visibility</p:attrName>
                                        </p:attrNameLst>
                                      </p:cBhvr>
                                      <p:to>
                                        <p:strVal val="visible"/>
                                      </p:to>
                                    </p:set>
                                    <p:animEffect transition="in" filter="wipe(left)">
                                      <p:cBhvr>
                                        <p:cTn id="11" dur="500"/>
                                        <p:tgtEl>
                                          <p:spTgt spid="21607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6069"/>
                                        </p:tgtEl>
                                        <p:attrNameLst>
                                          <p:attrName>style.visibility</p:attrName>
                                        </p:attrNameLst>
                                      </p:cBhvr>
                                      <p:to>
                                        <p:strVal val="visible"/>
                                      </p:to>
                                    </p:set>
                                    <p:animEffect transition="in" filter="box(in)">
                                      <p:cBhvr>
                                        <p:cTn id="16" dur="500"/>
                                        <p:tgtEl>
                                          <p:spTgt spid="21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utoUpdateAnimBg="0"/>
      <p:bldP spid="216071"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7110" name="Picture 22"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7111" name="Picture 23"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7090"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17093" name="Oval 5"/>
          <p:cNvSpPr>
            <a:spLocks noChangeArrowheads="1"/>
          </p:cNvSpPr>
          <p:nvPr/>
        </p:nvSpPr>
        <p:spPr bwMode="auto">
          <a:xfrm>
            <a:off x="1063607" y="4548187"/>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7094" name="TPAnswers"/>
          <p:cNvSpPr>
            <a:spLocks noChangeArrowheads="1"/>
          </p:cNvSpPr>
          <p:nvPr>
            <p:custDataLst>
              <p:tags r:id="rId3"/>
            </p:custDataLst>
          </p:nvPr>
        </p:nvSpPr>
        <p:spPr bwMode="auto">
          <a:xfrm>
            <a:off x="1066800" y="2636838"/>
            <a:ext cx="3397250" cy="3275974"/>
          </a:xfrm>
          <a:prstGeom prst="rect">
            <a:avLst/>
          </a:prstGeom>
          <a:noFill/>
          <a:ln w="9525">
            <a:noFill/>
            <a:miter lim="800000"/>
            <a:headEnd/>
            <a:tailEnd/>
          </a:ln>
          <a:effectLst/>
        </p:spPr>
        <p:txBody>
          <a:bodyPr>
            <a:prstTxWarp prst="textNoShape">
              <a:avLst/>
            </a:prstTxWarp>
            <a:spAutoFit/>
          </a:bodyPr>
          <a:lstStyle/>
          <a:p>
            <a:pPr marL="533400" indent="-533400" algn="l">
              <a:spcBef>
                <a:spcPct val="77000"/>
              </a:spcBef>
              <a:spcAft>
                <a:spcPct val="77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–4; </a:t>
            </a:r>
            <a:r>
              <a:rPr lang="pt-BR" sz="2400" i="1" dirty="0">
                <a:solidFill>
                  <a:schemeClr val="tx1"/>
                </a:solidFill>
                <a:sym typeface="Symbol" pitchFamily="-97" charset="2"/>
              </a:rPr>
              <a:t>b</a:t>
            </a:r>
            <a:r>
              <a:rPr lang="pt-BR" sz="2400" dirty="0">
                <a:solidFill>
                  <a:schemeClr val="tx1"/>
                </a:solidFill>
                <a:sym typeface="Symbol" pitchFamily="-97" charset="2"/>
              </a:rPr>
              <a:t> = 3 </a:t>
            </a:r>
          </a:p>
          <a:p>
            <a:pPr marL="533400" indent="-533400" algn="l">
              <a:spcBef>
                <a:spcPct val="77000"/>
              </a:spcBef>
              <a:spcAft>
                <a:spcPct val="77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–3; </a:t>
            </a:r>
            <a:r>
              <a:rPr lang="pt-BR" sz="2400" i="1" dirty="0">
                <a:solidFill>
                  <a:schemeClr val="tx1"/>
                </a:solidFill>
                <a:sym typeface="Symbol" pitchFamily="-97" charset="2"/>
              </a:rPr>
              <a:t>b</a:t>
            </a:r>
            <a:r>
              <a:rPr lang="pt-BR" sz="2400" dirty="0">
                <a:solidFill>
                  <a:schemeClr val="tx1"/>
                </a:solidFill>
                <a:sym typeface="Symbol" pitchFamily="-97" charset="2"/>
              </a:rPr>
              <a:t> = 4</a:t>
            </a:r>
          </a:p>
          <a:p>
            <a:pPr marL="533400" indent="-533400" algn="l">
              <a:spcBef>
                <a:spcPct val="77000"/>
              </a:spcBef>
              <a:spcAft>
                <a:spcPct val="77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3; </a:t>
            </a:r>
            <a:r>
              <a:rPr lang="pt-BR" sz="2400" i="1" dirty="0">
                <a:solidFill>
                  <a:schemeClr val="tx1"/>
                </a:solidFill>
                <a:sym typeface="Symbol" pitchFamily="-97" charset="2"/>
              </a:rPr>
              <a:t>b</a:t>
            </a:r>
            <a:r>
              <a:rPr lang="pt-BR" sz="2400" dirty="0">
                <a:solidFill>
                  <a:schemeClr val="tx1"/>
                </a:solidFill>
                <a:sym typeface="Symbol" pitchFamily="-97" charset="2"/>
              </a:rPr>
              <a:t> = –4</a:t>
            </a:r>
          </a:p>
          <a:p>
            <a:pPr marL="533400" indent="-533400" algn="l">
              <a:spcBef>
                <a:spcPct val="77000"/>
              </a:spcBef>
              <a:spcAft>
                <a:spcPct val="77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a:t>
            </a:r>
            <a:r>
              <a:rPr lang="pt-BR" sz="2400" i="1" dirty="0">
                <a:solidFill>
                  <a:schemeClr val="tx1"/>
                </a:solidFill>
                <a:sym typeface="Symbol" pitchFamily="-97" charset="2"/>
              </a:rPr>
              <a:t>m</a:t>
            </a:r>
            <a:r>
              <a:rPr lang="pt-BR" sz="2400" dirty="0">
                <a:solidFill>
                  <a:schemeClr val="tx1"/>
                </a:solidFill>
                <a:sym typeface="Symbol" pitchFamily="-97" charset="2"/>
              </a:rPr>
              <a:t> = 4; </a:t>
            </a:r>
            <a:r>
              <a:rPr lang="pt-BR" sz="2400" i="1" dirty="0">
                <a:solidFill>
                  <a:schemeClr val="tx1"/>
                </a:solidFill>
                <a:sym typeface="Symbol" pitchFamily="-97" charset="2"/>
              </a:rPr>
              <a:t>b</a:t>
            </a:r>
            <a:r>
              <a:rPr lang="pt-BR" sz="2400" dirty="0">
                <a:solidFill>
                  <a:schemeClr val="tx1"/>
                </a:solidFill>
                <a:sym typeface="Symbol" pitchFamily="-97" charset="2"/>
              </a:rPr>
              <a:t> = –3</a:t>
            </a:r>
          </a:p>
        </p:txBody>
      </p:sp>
      <p:sp>
        <p:nvSpPr>
          <p:cNvPr id="217095" name="TPQuestion"/>
          <p:cNvSpPr>
            <a:spLocks noChangeArrowheads="1"/>
          </p:cNvSpPr>
          <p:nvPr/>
        </p:nvSpPr>
        <p:spPr bwMode="auto">
          <a:xfrm>
            <a:off x="685800" y="1447800"/>
            <a:ext cx="8020050" cy="830997"/>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State the slope and the </a:t>
            </a:r>
            <a:r>
              <a:rPr lang="en-US" sz="2400" b="1" i="1" dirty="0" err="1">
                <a:solidFill>
                  <a:srgbClr val="0000FF"/>
                </a:solidFill>
              </a:rPr>
              <a:t>y</a:t>
            </a:r>
            <a:r>
              <a:rPr lang="en-US" sz="2400" b="1" dirty="0">
                <a:solidFill>
                  <a:srgbClr val="0000FF"/>
                </a:solidFill>
              </a:rPr>
              <a:t>-intercept for the graph of the equation 3</a:t>
            </a:r>
            <a:r>
              <a:rPr lang="en-US" sz="2400" b="1" i="1" dirty="0">
                <a:solidFill>
                  <a:srgbClr val="0000FF"/>
                </a:solidFill>
              </a:rPr>
              <a:t>x</a:t>
            </a:r>
            <a:r>
              <a:rPr lang="en-US" sz="2400" b="1" dirty="0">
                <a:solidFill>
                  <a:srgbClr val="0000FF"/>
                </a:solidFill>
              </a:rPr>
              <a:t> – </a:t>
            </a:r>
            <a:r>
              <a:rPr lang="en-US" sz="2400" b="1" i="1" dirty="0" err="1">
                <a:solidFill>
                  <a:srgbClr val="0000FF"/>
                </a:solidFill>
              </a:rPr>
              <a:t>y</a:t>
            </a:r>
            <a:r>
              <a:rPr lang="en-US" sz="2400" b="1" dirty="0">
                <a:solidFill>
                  <a:srgbClr val="0000FF"/>
                </a:solidFill>
              </a:rPr>
              <a:t> = 4. </a:t>
            </a:r>
          </a:p>
        </p:txBody>
      </p:sp>
      <p:sp>
        <p:nvSpPr>
          <p:cNvPr id="217104"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9-5)</a:t>
            </a:r>
          </a:p>
        </p:txBody>
      </p:sp>
      <p:pic>
        <p:nvPicPr>
          <p:cNvPr id="217105"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7095"/>
                                        </p:tgtEl>
                                        <p:attrNameLst>
                                          <p:attrName>style.visibility</p:attrName>
                                        </p:attrNameLst>
                                      </p:cBhvr>
                                      <p:to>
                                        <p:strVal val="visible"/>
                                      </p:to>
                                    </p:set>
                                    <p:animEffect transition="in" filter="wipe(left)">
                                      <p:cBhvr>
                                        <p:cTn id="7" dur="500"/>
                                        <p:tgtEl>
                                          <p:spTgt spid="2170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7094"/>
                                        </p:tgtEl>
                                        <p:attrNameLst>
                                          <p:attrName>style.visibility</p:attrName>
                                        </p:attrNameLst>
                                      </p:cBhvr>
                                      <p:to>
                                        <p:strVal val="visible"/>
                                      </p:to>
                                    </p:set>
                                    <p:animEffect transition="in" filter="wipe(left)">
                                      <p:cBhvr>
                                        <p:cTn id="11" dur="500"/>
                                        <p:tgtEl>
                                          <p:spTgt spid="21709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7093"/>
                                        </p:tgtEl>
                                        <p:attrNameLst>
                                          <p:attrName>style.visibility</p:attrName>
                                        </p:attrNameLst>
                                      </p:cBhvr>
                                      <p:to>
                                        <p:strVal val="visible"/>
                                      </p:to>
                                    </p:set>
                                    <p:animEffect transition="in" filter="box(in)">
                                      <p:cBhvr>
                                        <p:cTn id="16"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P spid="217094" grpId="0" autoUpdateAnimBg="0"/>
      <p:bldP spid="217095"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9167" name="Picture 31"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9168" name="Picture 32"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9138"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19141" name="Oval 5"/>
          <p:cNvSpPr>
            <a:spLocks noChangeArrowheads="1"/>
          </p:cNvSpPr>
          <p:nvPr/>
        </p:nvSpPr>
        <p:spPr bwMode="auto">
          <a:xfrm>
            <a:off x="1033408" y="4442484"/>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9143" name="TPQuestion"/>
          <p:cNvSpPr>
            <a:spLocks noChangeArrowheads="1"/>
          </p:cNvSpPr>
          <p:nvPr/>
        </p:nvSpPr>
        <p:spPr bwMode="auto">
          <a:xfrm>
            <a:off x="685800" y="1800225"/>
            <a:ext cx="533400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What is the equation of the graph shown? </a:t>
            </a:r>
          </a:p>
        </p:txBody>
      </p:sp>
      <p:sp>
        <p:nvSpPr>
          <p:cNvPr id="219153" name="Text Box 17"/>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9-5)</a:t>
            </a:r>
          </a:p>
        </p:txBody>
      </p:sp>
      <p:pic>
        <p:nvPicPr>
          <p:cNvPr id="219154"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219160" name="Picture 24" descr="5m_11_6A"/>
          <p:cNvPicPr>
            <a:picLocks noChangeAspect="1" noChangeArrowheads="1"/>
          </p:cNvPicPr>
          <p:nvPr/>
        </p:nvPicPr>
        <p:blipFill>
          <a:blip r:embed="rId9"/>
          <a:srcRect/>
          <a:stretch>
            <a:fillRect/>
          </a:stretch>
        </p:blipFill>
        <p:spPr bwMode="auto">
          <a:xfrm>
            <a:off x="5684550" y="1608138"/>
            <a:ext cx="3002250" cy="3040062"/>
          </a:xfrm>
          <a:prstGeom prst="rect">
            <a:avLst/>
          </a:prstGeom>
          <a:noFill/>
        </p:spPr>
      </p:pic>
      <p:grpSp>
        <p:nvGrpSpPr>
          <p:cNvPr id="2" name="Group 30"/>
          <p:cNvGrpSpPr>
            <a:grpSpLocks/>
          </p:cNvGrpSpPr>
          <p:nvPr/>
        </p:nvGrpSpPr>
        <p:grpSpPr bwMode="auto">
          <a:xfrm>
            <a:off x="1066800" y="2609850"/>
            <a:ext cx="2790825" cy="3548063"/>
            <a:chOff x="672" y="1644"/>
            <a:chExt cx="1758" cy="2235"/>
          </a:xfrm>
        </p:grpSpPr>
        <p:sp>
          <p:nvSpPr>
            <p:cNvPr id="219142" name="TPAnswers"/>
            <p:cNvSpPr>
              <a:spLocks noChangeArrowheads="1"/>
            </p:cNvSpPr>
            <p:nvPr>
              <p:custDataLst>
                <p:tags r:id="rId3"/>
              </p:custDataLst>
            </p:nvPr>
          </p:nvSpPr>
          <p:spPr bwMode="auto">
            <a:xfrm>
              <a:off x="672" y="1755"/>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67000"/>
                </a:spcBef>
                <a:spcAft>
                  <a:spcPct val="67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219165" name="Picture 29" descr="5m_9"/>
            <p:cNvPicPr>
              <a:picLocks noChangeAspect="1" noChangeArrowheads="1"/>
            </p:cNvPicPr>
            <p:nvPr/>
          </p:nvPicPr>
          <p:blipFill>
            <a:blip r:embed="rId10"/>
            <a:srcRect/>
            <a:stretch>
              <a:fillRect/>
            </a:stretch>
          </p:blipFill>
          <p:spPr bwMode="auto">
            <a:xfrm>
              <a:off x="1044" y="1644"/>
              <a:ext cx="933" cy="2031"/>
            </a:xfrm>
            <a:prstGeom prst="rect">
              <a:avLst/>
            </a:prstGeom>
            <a:noFill/>
          </p:spPr>
        </p:pic>
      </p:grpSp>
      <p:pic>
        <p:nvPicPr>
          <p:cNvPr id="219171" name="Picture 35" descr="CAStdPrac"/>
          <p:cNvPicPr>
            <a:picLocks noChangeAspect="1" noChangeArrowheads="1"/>
          </p:cNvPicPr>
          <p:nvPr/>
        </p:nvPicPr>
        <p:blipFill>
          <a:blip r:embed="rId11"/>
          <a:srcRect/>
          <a:stretch>
            <a:fillRect/>
          </a:stretch>
        </p:blipFill>
        <p:spPr bwMode="auto">
          <a:xfrm>
            <a:off x="414338" y="1231900"/>
            <a:ext cx="2017712" cy="376238"/>
          </a:xfrm>
          <a:prstGeom prst="rect">
            <a:avLst/>
          </a:prstGeom>
          <a:noFill/>
        </p:spPr>
      </p:pic>
      <p:sp>
        <p:nvSpPr>
          <p:cNvPr id="22" name="Action Button: Forward or Next 2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9171"/>
                                        </p:tgtEl>
                                        <p:attrNameLst>
                                          <p:attrName>style.visibility</p:attrName>
                                        </p:attrNameLst>
                                      </p:cBhvr>
                                      <p:to>
                                        <p:strVal val="visible"/>
                                      </p:to>
                                    </p:set>
                                    <p:animEffect transition="in" filter="wipe(left)">
                                      <p:cBhvr>
                                        <p:cTn id="7" dur="500"/>
                                        <p:tgtEl>
                                          <p:spTgt spid="2191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9143"/>
                                        </p:tgtEl>
                                        <p:attrNameLst>
                                          <p:attrName>style.visibility</p:attrName>
                                        </p:attrNameLst>
                                      </p:cBhvr>
                                      <p:to>
                                        <p:strVal val="visible"/>
                                      </p:to>
                                    </p:set>
                                    <p:animEffect transition="in" filter="wipe(left)">
                                      <p:cBhvr>
                                        <p:cTn id="11" dur="500"/>
                                        <p:tgtEl>
                                          <p:spTgt spid="21914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9160"/>
                                        </p:tgtEl>
                                        <p:attrNameLst>
                                          <p:attrName>style.visibility</p:attrName>
                                        </p:attrNameLst>
                                      </p:cBhvr>
                                      <p:to>
                                        <p:strVal val="visible"/>
                                      </p:to>
                                    </p:set>
                                    <p:animEffect transition="in" filter="wipe(left)">
                                      <p:cBhvr>
                                        <p:cTn id="15" dur="500"/>
                                        <p:tgtEl>
                                          <p:spTgt spid="21916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9141"/>
                                        </p:tgtEl>
                                        <p:attrNameLst>
                                          <p:attrName>style.visibility</p:attrName>
                                        </p:attrNameLst>
                                      </p:cBhvr>
                                      <p:to>
                                        <p:strVal val="visible"/>
                                      </p:to>
                                    </p:set>
                                    <p:animEffect transition="in" filter="box(in)">
                                      <p:cBhvr>
                                        <p:cTn id="24" dur="500"/>
                                        <p:tgtEl>
                                          <p:spTgt spid="21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nimBg="1"/>
      <p:bldP spid="219143"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2915" name="Picture 3" descr="Vocab Head"/>
          <p:cNvPicPr>
            <a:picLocks noChangeAspect="1" noChangeArrowheads="1"/>
          </p:cNvPicPr>
          <p:nvPr/>
        </p:nvPicPr>
        <p:blipFill>
          <a:blip r:embed="rId4"/>
          <a:srcRect/>
          <a:stretch>
            <a:fillRect/>
          </a:stretch>
        </p:blipFill>
        <p:spPr bwMode="auto">
          <a:xfrm>
            <a:off x="1104900" y="2797175"/>
            <a:ext cx="3529013" cy="511175"/>
          </a:xfrm>
          <a:prstGeom prst="rect">
            <a:avLst/>
          </a:prstGeom>
          <a:noFill/>
        </p:spPr>
      </p:pic>
      <p:sp>
        <p:nvSpPr>
          <p:cNvPr id="422916" name="Rectangle 4"/>
          <p:cNvSpPr>
            <a:spLocks noChangeArrowheads="1"/>
          </p:cNvSpPr>
          <p:nvPr/>
        </p:nvSpPr>
        <p:spPr bwMode="auto">
          <a:xfrm>
            <a:off x="1057275" y="3443287"/>
            <a:ext cx="3819525" cy="461665"/>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sz="2400" b="0" dirty="0">
                <a:solidFill>
                  <a:srgbClr val="000000"/>
                </a:solidFill>
              </a:rPr>
              <a:t>scatter plot</a:t>
            </a:r>
          </a:p>
        </p:txBody>
      </p:sp>
      <p:pic>
        <p:nvPicPr>
          <p:cNvPr id="422917"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422918" name="Rectangle 6"/>
          <p:cNvSpPr>
            <a:spLocks noChangeArrowheads="1"/>
          </p:cNvSpPr>
          <p:nvPr/>
        </p:nvSpPr>
        <p:spPr bwMode="auto">
          <a:xfrm>
            <a:off x="1057275" y="4840287"/>
            <a:ext cx="3895725" cy="461665"/>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sz="2400" b="0" dirty="0">
                <a:solidFill>
                  <a:srgbClr val="000000"/>
                </a:solidFill>
              </a:rPr>
              <a:t>line of fit</a:t>
            </a:r>
          </a:p>
        </p:txBody>
      </p:sp>
      <p:sp>
        <p:nvSpPr>
          <p:cNvPr id="422919" name="Rectangle 7"/>
          <p:cNvSpPr>
            <a:spLocks noChangeArrowheads="1"/>
          </p:cNvSpPr>
          <p:nvPr/>
        </p:nvSpPr>
        <p:spPr bwMode="auto">
          <a:xfrm>
            <a:off x="1057275" y="1500188"/>
            <a:ext cx="7553325" cy="461665"/>
          </a:xfrm>
          <a:prstGeom prst="rect">
            <a:avLst/>
          </a:prstGeom>
          <a:noFill/>
          <a:ln w="9525">
            <a:noFill/>
            <a:miter lim="800000"/>
            <a:headEnd/>
            <a:tailEnd/>
          </a:ln>
          <a:effectLst/>
        </p:spPr>
        <p:txBody>
          <a:bodyPr>
            <a:prstTxWarp prst="textNoShape">
              <a:avLst/>
            </a:prstTxWarp>
            <a:spAutoFit/>
          </a:bodyPr>
          <a:lstStyle/>
          <a:p>
            <a:pPr marL="342900" indent="-342900" algn="l">
              <a:buFontTx/>
              <a:buChar char="•"/>
            </a:pPr>
            <a:r>
              <a:rPr lang="en-US" sz="2400" b="0" dirty="0">
                <a:solidFill>
                  <a:srgbClr val="000000"/>
                </a:solidFill>
              </a:rPr>
              <a:t>Construct and interpret scatter plots</a:t>
            </a:r>
            <a:r>
              <a:rPr lang="en-US" b="0" dirty="0">
                <a:solidFill>
                  <a:srgbClr val="000000"/>
                </a:solidFill>
              </a:rPr>
              <a:t>.</a:t>
            </a:r>
          </a:p>
        </p:txBody>
      </p:sp>
      <p:pic>
        <p:nvPicPr>
          <p:cNvPr id="422922" name="Picture 10" descr="LH_9-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2917"/>
                                        </p:tgtEl>
                                        <p:attrNameLst>
                                          <p:attrName>style.visibility</p:attrName>
                                        </p:attrNameLst>
                                      </p:cBhvr>
                                      <p:to>
                                        <p:strVal val="visible"/>
                                      </p:to>
                                    </p:set>
                                    <p:animEffect transition="in" filter="wipe(left)">
                                      <p:cBhvr>
                                        <p:cTn id="7" dur="500"/>
                                        <p:tgtEl>
                                          <p:spTgt spid="4229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19">
                                            <p:txEl>
                                              <p:pRg st="0" end="0"/>
                                            </p:txEl>
                                          </p:spTgt>
                                        </p:tgtEl>
                                        <p:attrNameLst>
                                          <p:attrName>style.visibility</p:attrName>
                                        </p:attrNameLst>
                                      </p:cBhvr>
                                      <p:to>
                                        <p:strVal val="visible"/>
                                      </p:to>
                                    </p:set>
                                    <p:animEffect transition="in" filter="wipe(left)">
                                      <p:cBhvr>
                                        <p:cTn id="12" dur="500"/>
                                        <p:tgtEl>
                                          <p:spTgt spid="4229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2915"/>
                                        </p:tgtEl>
                                        <p:attrNameLst>
                                          <p:attrName>style.visibility</p:attrName>
                                        </p:attrNameLst>
                                      </p:cBhvr>
                                      <p:to>
                                        <p:strVal val="visible"/>
                                      </p:to>
                                    </p:set>
                                    <p:animEffect transition="in" filter="wipe(left)">
                                      <p:cBhvr>
                                        <p:cTn id="17" dur="500"/>
                                        <p:tgtEl>
                                          <p:spTgt spid="4229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16"/>
                                        </p:tgtEl>
                                        <p:attrNameLst>
                                          <p:attrName>style.visibility</p:attrName>
                                        </p:attrNameLst>
                                      </p:cBhvr>
                                      <p:to>
                                        <p:strVal val="visible"/>
                                      </p:to>
                                    </p:set>
                                    <p:animEffect transition="in" filter="wipe(left)">
                                      <p:cBhvr>
                                        <p:cTn id="22" dur="500"/>
                                        <p:tgtEl>
                                          <p:spTgt spid="4229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2918">
                                            <p:txEl>
                                              <p:pRg st="0" end="0"/>
                                            </p:txEl>
                                          </p:spTgt>
                                        </p:tgtEl>
                                        <p:attrNameLst>
                                          <p:attrName>style.visibility</p:attrName>
                                        </p:attrNameLst>
                                      </p:cBhvr>
                                      <p:to>
                                        <p:strVal val="visible"/>
                                      </p:to>
                                    </p:set>
                                    <p:animEffect transition="in" filter="wipe(left)">
                                      <p:cBhvr>
                                        <p:cTn id="27" dur="500"/>
                                        <p:tgtEl>
                                          <p:spTgt spid="4229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autoUpdateAnimBg="0"/>
      <p:bldP spid="422918" grpId="0" build="p" autoUpdateAnimBg="0"/>
      <p:bldP spid="422919" grpId="0" build="p" autoUpdateAnimBg="0" advAuto="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4" name="Rectangle 4"/>
          <p:cNvSpPr>
            <a:spLocks noChangeArrowheads="1"/>
          </p:cNvSpPr>
          <p:nvPr/>
        </p:nvSpPr>
        <p:spPr bwMode="auto">
          <a:xfrm>
            <a:off x="1057275" y="1901825"/>
            <a:ext cx="7705725" cy="1938992"/>
          </a:xfrm>
          <a:prstGeom prst="rect">
            <a:avLst/>
          </a:prstGeom>
          <a:noFill/>
          <a:ln w="9525">
            <a:noFill/>
            <a:miter lim="800000"/>
            <a:headEnd/>
            <a:tailEnd/>
          </a:ln>
          <a:effectLst/>
        </p:spPr>
        <p:txBody>
          <a:bodyPr>
            <a:prstTxWarp prst="textNoShape">
              <a:avLst/>
            </a:prstTxWarp>
            <a:spAutoFit/>
          </a:bodyPr>
          <a:lstStyle/>
          <a:p>
            <a:pPr algn="l"/>
            <a:r>
              <a:rPr lang="en-US" sz="2400" dirty="0"/>
              <a:t>Standard 7SDAP1.2  </a:t>
            </a:r>
            <a:r>
              <a:rPr lang="en-US" sz="2400" b="1" dirty="0">
                <a:solidFill>
                  <a:srgbClr val="0000FF"/>
                </a:solidFill>
              </a:rPr>
              <a:t>Represent two numerical variables on a scatter plot and informally describe how the data points are distributed and any apparent relationship that exists between the two variables (e.g., between time spent on homework and grade level).</a:t>
            </a:r>
          </a:p>
        </p:txBody>
      </p:sp>
      <p:pic>
        <p:nvPicPr>
          <p:cNvPr id="424967" name="Picture 7" descr="LH_9-8"/>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424968" name="Picture 8" descr="CA STDS ICON"/>
          <p:cNvPicPr>
            <a:picLocks noChangeAspect="1" noChangeArrowheads="1"/>
          </p:cNvPicPr>
          <p:nvPr/>
        </p:nvPicPr>
        <p:blipFill>
          <a:blip r:embed="rId5"/>
          <a:srcRect/>
          <a:stretch>
            <a:fillRect/>
          </a:stretch>
        </p:blipFill>
        <p:spPr bwMode="auto">
          <a:xfrm>
            <a:off x="1147763" y="765175"/>
            <a:ext cx="4378325" cy="695325"/>
          </a:xfrm>
          <a:prstGeom prst="rect">
            <a:avLst/>
          </a:prstGeom>
          <a:noFill/>
        </p:spPr>
      </p:pic>
      <p:sp>
        <p:nvSpPr>
          <p:cNvPr id="8" name="Action Button: Forward or Next 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4294" name="Picture 6" descr="LH_9-8"/>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524295" name="Picture 7" descr="KC_p504"/>
          <p:cNvPicPr>
            <a:picLocks noChangeAspect="1" noChangeArrowheads="1"/>
          </p:cNvPicPr>
          <p:nvPr/>
        </p:nvPicPr>
        <p:blipFill>
          <a:blip r:embed="rId5"/>
          <a:srcRect/>
          <a:stretch>
            <a:fillRect/>
          </a:stretch>
        </p:blipFill>
        <p:spPr bwMode="auto">
          <a:xfrm>
            <a:off x="493713" y="1181100"/>
            <a:ext cx="8135937" cy="3643313"/>
          </a:xfrm>
          <a:prstGeom prst="rect">
            <a:avLst/>
          </a:prstGeom>
          <a:noFill/>
        </p:spPr>
      </p:pic>
      <p:sp>
        <p:nvSpPr>
          <p:cNvPr id="7" name="Action Button: Forward or Next 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90600" y="3886200"/>
            <a:ext cx="2057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276600" y="3886200"/>
            <a:ext cx="2286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867400" y="3886200"/>
            <a:ext cx="2362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2000" y="1828800"/>
            <a:ext cx="2286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276600" y="1828800"/>
            <a:ext cx="2286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867400" y="1828800"/>
            <a:ext cx="2362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242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14"/>
                                        </p:tgtEl>
                                      </p:cBhvr>
                                    </p:animEffect>
                                    <p:set>
                                      <p:cBhvr>
                                        <p:cTn id="26" dur="1" fill="hold">
                                          <p:stCondLst>
                                            <p:cond delay="1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12"/>
                                        </p:tgtEl>
                                      </p:cBhvr>
                                    </p:animEffect>
                                    <p:set>
                                      <p:cBhvr>
                                        <p:cTn id="31" dur="1" fill="hold">
                                          <p:stCondLst>
                                            <p:cond delay="19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5"/>
                                        </p:tgtEl>
                                      </p:cBhvr>
                                    </p:animEffect>
                                    <p:set>
                                      <p:cBhvr>
                                        <p:cTn id="34" dur="1" fill="hold">
                                          <p:stCondLst>
                                            <p:cond delay="1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000"/>
                                        <p:tgtEl>
                                          <p:spTgt spid="13"/>
                                        </p:tgtEl>
                                      </p:cBhvr>
                                    </p:animEffect>
                                    <p:set>
                                      <p:cBhvr>
                                        <p:cTn id="39" dur="1" fill="hold">
                                          <p:stCondLst>
                                            <p:cond delay="19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16"/>
                                        </p:tgtEl>
                                      </p:cBhvr>
                                    </p:animEffect>
                                    <p:set>
                                      <p:cBhvr>
                                        <p:cTn id="4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2"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7011"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427012"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427013" name="Text Box 5"/>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Identify a Relationship</a:t>
            </a:r>
          </a:p>
        </p:txBody>
      </p:sp>
      <p:sp>
        <p:nvSpPr>
          <p:cNvPr id="427014" name="Rectangle 6"/>
          <p:cNvSpPr>
            <a:spLocks noChangeArrowheads="1"/>
          </p:cNvSpPr>
          <p:nvPr/>
        </p:nvSpPr>
        <p:spPr bwMode="auto">
          <a:xfrm>
            <a:off x="876300" y="1503363"/>
            <a:ext cx="7705725" cy="1569660"/>
          </a:xfrm>
          <a:prstGeom prst="rect">
            <a:avLst/>
          </a:prstGeom>
          <a:noFill/>
          <a:ln w="9525">
            <a:noFill/>
            <a:miter lim="800000"/>
            <a:headEnd/>
            <a:tailEnd/>
          </a:ln>
          <a:effectLst/>
        </p:spPr>
        <p:txBody>
          <a:bodyPr>
            <a:prstTxWarp prst="textNoShape">
              <a:avLst/>
            </a:prstTxWarp>
            <a:spAutoFit/>
          </a:bodyPr>
          <a:lstStyle/>
          <a:p>
            <a:pPr algn="l"/>
            <a:r>
              <a:rPr lang="en-US" sz="2400" b="1" dirty="0">
                <a:solidFill>
                  <a:srgbClr val="0000FF"/>
                </a:solidFill>
              </a:rPr>
              <a:t>Explain whether a scatter plot of the data for the number of cups of hot chocolate sold at a concession stand and the outside temperature might show a </a:t>
            </a:r>
            <a:r>
              <a:rPr lang="en-US" sz="2400" b="1" i="1" dirty="0">
                <a:solidFill>
                  <a:srgbClr val="0000FF"/>
                </a:solidFill>
              </a:rPr>
              <a:t>positive</a:t>
            </a:r>
            <a:r>
              <a:rPr lang="en-US" sz="2400" b="1" dirty="0">
                <a:solidFill>
                  <a:srgbClr val="0000FF"/>
                </a:solidFill>
              </a:rPr>
              <a:t>, </a:t>
            </a:r>
            <a:r>
              <a:rPr lang="en-US" sz="2400" b="1" i="1" dirty="0">
                <a:solidFill>
                  <a:srgbClr val="0000FF"/>
                </a:solidFill>
              </a:rPr>
              <a:t>negative</a:t>
            </a:r>
            <a:r>
              <a:rPr lang="en-US" sz="2400" b="1" dirty="0">
                <a:solidFill>
                  <a:srgbClr val="0000FF"/>
                </a:solidFill>
              </a:rPr>
              <a:t>, or </a:t>
            </a:r>
            <a:r>
              <a:rPr lang="en-US" sz="2400" b="1" i="1" dirty="0">
                <a:solidFill>
                  <a:srgbClr val="0000FF"/>
                </a:solidFill>
              </a:rPr>
              <a:t>no</a:t>
            </a:r>
            <a:r>
              <a:rPr lang="en-US" sz="2400" b="1" dirty="0">
                <a:solidFill>
                  <a:srgbClr val="0000FF"/>
                </a:solidFill>
              </a:rPr>
              <a:t> </a:t>
            </a:r>
            <a:r>
              <a:rPr lang="en-US" sz="2400" b="1" i="1" dirty="0">
                <a:solidFill>
                  <a:srgbClr val="0000FF"/>
                </a:solidFill>
              </a:rPr>
              <a:t>relationship</a:t>
            </a:r>
            <a:r>
              <a:rPr lang="en-US" sz="2400" b="1" dirty="0">
                <a:solidFill>
                  <a:srgbClr val="0000FF"/>
                </a:solidFill>
              </a:rPr>
              <a:t>.</a:t>
            </a:r>
          </a:p>
        </p:txBody>
      </p:sp>
      <p:sp>
        <p:nvSpPr>
          <p:cNvPr id="427015" name="Text Box 7"/>
          <p:cNvSpPr txBox="1">
            <a:spLocks noChangeArrowheads="1"/>
          </p:cNvSpPr>
          <p:nvPr/>
        </p:nvSpPr>
        <p:spPr bwMode="auto">
          <a:xfrm>
            <a:off x="533400" y="3376613"/>
            <a:ext cx="8077200" cy="830997"/>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rPr>
              <a:t>As the temperature decreases, the number of cups of hot chocolate sold increases.</a:t>
            </a:r>
            <a:r>
              <a:rPr lang="en-US" sz="2400" b="0" dirty="0" smtClean="0">
                <a:solidFill>
                  <a:srgbClr val="000000"/>
                </a:solidFill>
              </a:rPr>
              <a:t> </a:t>
            </a:r>
            <a:endParaRPr lang="en-US" sz="2400" b="0" dirty="0">
              <a:solidFill>
                <a:srgbClr val="000000"/>
              </a:solidFill>
            </a:endParaRPr>
          </a:p>
        </p:txBody>
      </p:sp>
      <p:sp>
        <p:nvSpPr>
          <p:cNvPr id="427016" name="Rectangle 8"/>
          <p:cNvSpPr>
            <a:spLocks noChangeArrowheads="1"/>
          </p:cNvSpPr>
          <p:nvPr/>
        </p:nvSpPr>
        <p:spPr bwMode="auto">
          <a:xfrm>
            <a:off x="533400" y="5675312"/>
            <a:ext cx="8229600" cy="400110"/>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000" b="1" dirty="0">
                <a:solidFill>
                  <a:srgbClr val="0000FF"/>
                </a:solidFill>
              </a:rPr>
              <a:t>Answer: </a:t>
            </a:r>
            <a:r>
              <a:rPr lang="en-US" b="0" dirty="0"/>
              <a:t>	</a:t>
            </a:r>
            <a:r>
              <a:rPr lang="en-US" sz="2000" b="0" dirty="0"/>
              <a:t>negative</a:t>
            </a:r>
            <a:endParaRPr lang="en-US" b="0" dirty="0"/>
          </a:p>
        </p:txBody>
      </p:sp>
      <p:pic>
        <p:nvPicPr>
          <p:cNvPr id="427019" name="Picture 11" descr="LH_9-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5105400" y="4420395"/>
            <a:ext cx="2514600" cy="1828005"/>
            <a:chOff x="5029200" y="4420395"/>
            <a:chExt cx="2514600" cy="1828005"/>
          </a:xfrm>
        </p:grpSpPr>
        <p:grpSp>
          <p:nvGrpSpPr>
            <p:cNvPr id="19" name="Group 18"/>
            <p:cNvGrpSpPr/>
            <p:nvPr/>
          </p:nvGrpSpPr>
          <p:grpSpPr>
            <a:xfrm>
              <a:off x="5865814" y="4420395"/>
              <a:ext cx="1677986" cy="1373187"/>
              <a:chOff x="5103814" y="4420395"/>
              <a:chExt cx="1677986" cy="1373187"/>
            </a:xfrm>
          </p:grpSpPr>
          <p:cxnSp>
            <p:nvCxnSpPr>
              <p:cNvPr id="14" name="Straight Connector 13"/>
              <p:cNvCxnSpPr/>
              <p:nvPr/>
            </p:nvCxnSpPr>
            <p:spPr>
              <a:xfrm rot="5400000">
                <a:off x="4418412" y="5105797"/>
                <a:ext cx="13723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04606" y="5791994"/>
                <a:ext cx="1677194"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5029200" y="4953000"/>
              <a:ext cx="838200" cy="646331"/>
            </a:xfrm>
            <a:prstGeom prst="rect">
              <a:avLst/>
            </a:prstGeom>
            <a:noFill/>
          </p:spPr>
          <p:txBody>
            <a:bodyPr wrap="square" rtlCol="0">
              <a:spAutoFit/>
            </a:bodyPr>
            <a:lstStyle/>
            <a:p>
              <a:pPr algn="ctr"/>
              <a:r>
                <a:rPr lang="en-US" b="1" dirty="0" smtClean="0">
                  <a:solidFill>
                    <a:srgbClr val="0000FF"/>
                  </a:solidFill>
                </a:rPr>
                <a:t>Cups</a:t>
              </a:r>
            </a:p>
            <a:p>
              <a:pPr algn="ctr"/>
              <a:r>
                <a:rPr lang="en-US" b="1" dirty="0" smtClean="0">
                  <a:solidFill>
                    <a:srgbClr val="0000FF"/>
                  </a:solidFill>
                </a:rPr>
                <a:t>Sold</a:t>
              </a:r>
              <a:endParaRPr lang="en-US" b="1" dirty="0">
                <a:solidFill>
                  <a:srgbClr val="0000FF"/>
                </a:solidFill>
              </a:endParaRPr>
            </a:p>
          </p:txBody>
        </p:sp>
        <p:sp>
          <p:nvSpPr>
            <p:cNvPr id="21" name="TextBox 20"/>
            <p:cNvSpPr txBox="1"/>
            <p:nvPr/>
          </p:nvSpPr>
          <p:spPr>
            <a:xfrm>
              <a:off x="5943600" y="5879068"/>
              <a:ext cx="1524000" cy="369332"/>
            </a:xfrm>
            <a:prstGeom prst="rect">
              <a:avLst/>
            </a:prstGeom>
            <a:noFill/>
          </p:spPr>
          <p:txBody>
            <a:bodyPr wrap="square" rtlCol="0">
              <a:spAutoFit/>
            </a:bodyPr>
            <a:lstStyle/>
            <a:p>
              <a:pPr algn="ctr"/>
              <a:r>
                <a:rPr lang="en-US" b="1" dirty="0" smtClean="0">
                  <a:solidFill>
                    <a:srgbClr val="0000FF"/>
                  </a:solidFill>
                </a:rPr>
                <a:t>Temperature</a:t>
              </a:r>
              <a:endParaRPr lang="en-US" b="1" dirty="0">
                <a:solidFill>
                  <a:srgbClr val="0000FF"/>
                </a:solidFill>
              </a:endParaRPr>
            </a:p>
          </p:txBody>
        </p:sp>
      </p:grpSp>
      <p:grpSp>
        <p:nvGrpSpPr>
          <p:cNvPr id="48" name="Group 47"/>
          <p:cNvGrpSpPr/>
          <p:nvPr/>
        </p:nvGrpSpPr>
        <p:grpSpPr>
          <a:xfrm>
            <a:off x="6096000" y="4495800"/>
            <a:ext cx="1295400" cy="1219200"/>
            <a:chOff x="6019800" y="4495800"/>
            <a:chExt cx="1295400" cy="1219200"/>
          </a:xfrm>
        </p:grpSpPr>
        <p:sp>
          <p:nvSpPr>
            <p:cNvPr id="22" name="Oval 21"/>
            <p:cNvSpPr/>
            <p:nvPr/>
          </p:nvSpPr>
          <p:spPr>
            <a:xfrm>
              <a:off x="6172200" y="45720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6324600" y="46482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6324600" y="48006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6400800" y="49530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6629400" y="49530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6553200" y="51816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6934200" y="52578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6629400" y="51054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781800" y="51054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6781800" y="52578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6858000" y="54102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7010400" y="54864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7086600" y="55626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7239000" y="56388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6477000" y="48006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019800" y="44958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6096000" y="47244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7012"/>
                                        </p:tgtEl>
                                        <p:attrNameLst>
                                          <p:attrName>style.visibility</p:attrName>
                                        </p:attrNameLst>
                                      </p:cBhvr>
                                      <p:to>
                                        <p:strVal val="visible"/>
                                      </p:to>
                                    </p:set>
                                    <p:animEffect transition="in" filter="wipe(left)">
                                      <p:cBhvr>
                                        <p:cTn id="7" dur="500"/>
                                        <p:tgtEl>
                                          <p:spTgt spid="4270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7013"/>
                                        </p:tgtEl>
                                        <p:attrNameLst>
                                          <p:attrName>style.visibility</p:attrName>
                                        </p:attrNameLst>
                                      </p:cBhvr>
                                      <p:to>
                                        <p:strVal val="visible"/>
                                      </p:to>
                                    </p:set>
                                    <p:animEffect transition="in" filter="wipe(left)">
                                      <p:cBhvr>
                                        <p:cTn id="11" dur="500"/>
                                        <p:tgtEl>
                                          <p:spTgt spid="42701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27011"/>
                                        </p:tgtEl>
                                        <p:attrNameLst>
                                          <p:attrName>style.visibility</p:attrName>
                                        </p:attrNameLst>
                                      </p:cBhvr>
                                      <p:to>
                                        <p:strVal val="visible"/>
                                      </p:to>
                                    </p:set>
                                    <p:animEffect transition="in" filter="box(out)">
                                      <p:cBhvr>
                                        <p:cTn id="15" dur="500"/>
                                        <p:tgtEl>
                                          <p:spTgt spid="4270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7014">
                                            <p:txEl>
                                              <p:pRg st="0" end="0"/>
                                            </p:txEl>
                                          </p:spTgt>
                                        </p:tgtEl>
                                        <p:attrNameLst>
                                          <p:attrName>style.visibility</p:attrName>
                                        </p:attrNameLst>
                                      </p:cBhvr>
                                      <p:to>
                                        <p:strVal val="visible"/>
                                      </p:to>
                                    </p:set>
                                    <p:animEffect transition="in" filter="wipe(left)">
                                      <p:cBhvr>
                                        <p:cTn id="19" dur="500"/>
                                        <p:tgtEl>
                                          <p:spTgt spid="4270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7015">
                                            <p:txEl>
                                              <p:pRg st="0" end="0"/>
                                            </p:txEl>
                                          </p:spTgt>
                                        </p:tgtEl>
                                        <p:attrNameLst>
                                          <p:attrName>style.visibility</p:attrName>
                                        </p:attrNameLst>
                                      </p:cBhvr>
                                      <p:to>
                                        <p:strVal val="visible"/>
                                      </p:to>
                                    </p:set>
                                    <p:animEffect transition="in" filter="wipe(left)">
                                      <p:cBhvr>
                                        <p:cTn id="31" dur="500"/>
                                        <p:tgtEl>
                                          <p:spTgt spid="4270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27016">
                                            <p:txEl>
                                              <p:pRg st="0" end="0"/>
                                            </p:txEl>
                                          </p:spTgt>
                                        </p:tgtEl>
                                        <p:attrNameLst>
                                          <p:attrName>style.visibility</p:attrName>
                                        </p:attrNameLst>
                                      </p:cBhvr>
                                      <p:to>
                                        <p:strVal val="visible"/>
                                      </p:to>
                                    </p:set>
                                    <p:animEffect transition="in" filter="wipe(left)">
                                      <p:cBhvr>
                                        <p:cTn id="41" dur="500"/>
                                        <p:tgtEl>
                                          <p:spTgt spid="4270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autoUpdateAnimBg="0"/>
      <p:bldP spid="427014" grpId="0" build="p" autoUpdateAnimBg="0" advAuto="0"/>
      <p:bldP spid="427015" grpId="0" build="p" autoUpdateAnimBg="0"/>
      <p:bldP spid="427016"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3155"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433156"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Identify a Relationship</a:t>
            </a:r>
          </a:p>
        </p:txBody>
      </p:sp>
      <p:sp>
        <p:nvSpPr>
          <p:cNvPr id="433157" name="Rectangle 5"/>
          <p:cNvSpPr>
            <a:spLocks noChangeArrowheads="1"/>
          </p:cNvSpPr>
          <p:nvPr/>
        </p:nvSpPr>
        <p:spPr bwMode="auto">
          <a:xfrm>
            <a:off x="876300" y="1503363"/>
            <a:ext cx="7705725" cy="1200328"/>
          </a:xfrm>
          <a:prstGeom prst="rect">
            <a:avLst/>
          </a:prstGeom>
          <a:noFill/>
          <a:ln w="9525">
            <a:noFill/>
            <a:miter lim="800000"/>
            <a:headEnd/>
            <a:tailEnd/>
          </a:ln>
          <a:effectLst/>
        </p:spPr>
        <p:txBody>
          <a:bodyPr>
            <a:prstTxWarp prst="textNoShape">
              <a:avLst/>
            </a:prstTxWarp>
            <a:spAutoFit/>
          </a:bodyPr>
          <a:lstStyle/>
          <a:p>
            <a:pPr algn="l">
              <a:lnSpc>
                <a:spcPct val="100000"/>
              </a:lnSpc>
              <a:spcBef>
                <a:spcPct val="0"/>
              </a:spcBef>
              <a:spcAft>
                <a:spcPct val="0"/>
              </a:spcAft>
            </a:pPr>
            <a:r>
              <a:rPr lang="en-US" sz="2400" b="1" dirty="0">
                <a:solidFill>
                  <a:srgbClr val="0000FF"/>
                </a:solidFill>
              </a:rPr>
              <a:t>Explain whether a scatter plot of the data for the birthday and number of sports played might show a </a:t>
            </a:r>
            <a:r>
              <a:rPr lang="en-US" sz="2400" b="1" i="1" dirty="0">
                <a:solidFill>
                  <a:srgbClr val="0000FF"/>
                </a:solidFill>
              </a:rPr>
              <a:t>positive</a:t>
            </a:r>
            <a:r>
              <a:rPr lang="en-US" sz="2400" b="1" dirty="0">
                <a:solidFill>
                  <a:srgbClr val="0000FF"/>
                </a:solidFill>
              </a:rPr>
              <a:t>, </a:t>
            </a:r>
            <a:r>
              <a:rPr lang="en-US" sz="2400" b="1" i="1" dirty="0">
                <a:solidFill>
                  <a:srgbClr val="0000FF"/>
                </a:solidFill>
              </a:rPr>
              <a:t>negative</a:t>
            </a:r>
            <a:r>
              <a:rPr lang="en-US" sz="2400" b="1" dirty="0">
                <a:solidFill>
                  <a:srgbClr val="0000FF"/>
                </a:solidFill>
              </a:rPr>
              <a:t>, or </a:t>
            </a:r>
            <a:r>
              <a:rPr lang="en-US" sz="2400" b="1" i="1" dirty="0">
                <a:solidFill>
                  <a:srgbClr val="0000FF"/>
                </a:solidFill>
              </a:rPr>
              <a:t>no</a:t>
            </a:r>
            <a:r>
              <a:rPr lang="en-US" sz="2400" b="1" dirty="0">
                <a:solidFill>
                  <a:srgbClr val="0000FF"/>
                </a:solidFill>
              </a:rPr>
              <a:t> </a:t>
            </a:r>
            <a:r>
              <a:rPr lang="en-US" sz="2400" b="1" i="1" dirty="0">
                <a:solidFill>
                  <a:srgbClr val="0000FF"/>
                </a:solidFill>
              </a:rPr>
              <a:t>relationship</a:t>
            </a:r>
            <a:r>
              <a:rPr lang="en-US" sz="2400" b="1" dirty="0">
                <a:solidFill>
                  <a:srgbClr val="0000FF"/>
                </a:solidFill>
              </a:rPr>
              <a:t>.</a:t>
            </a:r>
          </a:p>
        </p:txBody>
      </p:sp>
      <p:sp>
        <p:nvSpPr>
          <p:cNvPr id="433158" name="Text Box 6"/>
          <p:cNvSpPr txBox="1">
            <a:spLocks noChangeArrowheads="1"/>
          </p:cNvSpPr>
          <p:nvPr/>
        </p:nvSpPr>
        <p:spPr bwMode="auto">
          <a:xfrm>
            <a:off x="533400" y="3381375"/>
            <a:ext cx="8077200" cy="830997"/>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chemeClr val="tx1"/>
                </a:solidFill>
              </a:rPr>
              <a:t>The number of sports played does not depend on your birthday.</a:t>
            </a:r>
          </a:p>
        </p:txBody>
      </p:sp>
      <p:pic>
        <p:nvPicPr>
          <p:cNvPr id="433159" name="Picture 7" descr="Example2"/>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433160" name="Rectangle 8"/>
          <p:cNvSpPr>
            <a:spLocks noChangeArrowheads="1"/>
          </p:cNvSpPr>
          <p:nvPr/>
        </p:nvSpPr>
        <p:spPr bwMode="auto">
          <a:xfrm>
            <a:off x="304800" y="4872335"/>
            <a:ext cx="5181600" cy="1200328"/>
          </a:xfrm>
          <a:prstGeom prst="rect">
            <a:avLst/>
          </a:prstGeom>
          <a:noFill/>
          <a:ln w="9525">
            <a:noFill/>
            <a:miter lim="800000"/>
            <a:headEnd/>
            <a:tailEnd/>
          </a:ln>
          <a:effectLst/>
        </p:spPr>
        <p:txBody>
          <a:bodyPr wrap="square">
            <a:prstTxWarp prst="textNoShape">
              <a:avLst/>
            </a:prstTxWarp>
            <a:spAutoFit/>
          </a:bodyPr>
          <a:lstStyle/>
          <a:p>
            <a:pPr marL="1712913" indent="-1368425" algn="l">
              <a:spcAft>
                <a:spcPct val="0"/>
              </a:spcAft>
              <a:buClr>
                <a:srgbClr val="FFFFFF"/>
              </a:buClr>
              <a:tabLst>
                <a:tab pos="1943100" algn="l"/>
              </a:tabLst>
            </a:pPr>
            <a:r>
              <a:rPr lang="en-US" sz="2400" b="1" dirty="0">
                <a:solidFill>
                  <a:srgbClr val="0000FF"/>
                </a:solidFill>
              </a:rPr>
              <a:t>Answer: </a:t>
            </a:r>
            <a:r>
              <a:rPr lang="en-US" sz="2400" b="0" dirty="0" smtClean="0"/>
              <a:t>	Therefore the scatter plot shows no relationship between age and sports.</a:t>
            </a:r>
            <a:endParaRPr lang="en-US" sz="2400" b="0" dirty="0"/>
          </a:p>
        </p:txBody>
      </p:sp>
      <p:pic>
        <p:nvPicPr>
          <p:cNvPr id="433163" name="Picture 11" descr="LH_9-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5638800" y="4114800"/>
            <a:ext cx="2514600" cy="1676400"/>
            <a:chOff x="5029200" y="4420395"/>
            <a:chExt cx="2514600" cy="1676400"/>
          </a:xfrm>
        </p:grpSpPr>
        <p:grpSp>
          <p:nvGrpSpPr>
            <p:cNvPr id="14" name="Group 18"/>
            <p:cNvGrpSpPr/>
            <p:nvPr/>
          </p:nvGrpSpPr>
          <p:grpSpPr>
            <a:xfrm>
              <a:off x="5865814" y="4420395"/>
              <a:ext cx="1677986" cy="1373187"/>
              <a:chOff x="5103814" y="4420395"/>
              <a:chExt cx="1677986" cy="1373187"/>
            </a:xfrm>
          </p:grpSpPr>
          <p:cxnSp>
            <p:nvCxnSpPr>
              <p:cNvPr id="17" name="Straight Connector 16"/>
              <p:cNvCxnSpPr/>
              <p:nvPr/>
            </p:nvCxnSpPr>
            <p:spPr>
              <a:xfrm rot="5400000">
                <a:off x="4418412" y="5105797"/>
                <a:ext cx="13723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04606" y="5791994"/>
                <a:ext cx="1677194"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5029200" y="4953000"/>
              <a:ext cx="838200" cy="646331"/>
            </a:xfrm>
            <a:prstGeom prst="rect">
              <a:avLst/>
            </a:prstGeom>
            <a:noFill/>
          </p:spPr>
          <p:txBody>
            <a:bodyPr wrap="square" rtlCol="0">
              <a:spAutoFit/>
            </a:bodyPr>
            <a:lstStyle/>
            <a:p>
              <a:pPr algn="ctr"/>
              <a:r>
                <a:rPr lang="en-US" b="1" dirty="0" smtClean="0">
                  <a:solidFill>
                    <a:srgbClr val="0000FF"/>
                  </a:solidFill>
                </a:rPr>
                <a:t>Sports</a:t>
              </a:r>
            </a:p>
            <a:p>
              <a:pPr algn="ctr"/>
              <a:r>
                <a:rPr lang="en-US" b="1" dirty="0" smtClean="0">
                  <a:solidFill>
                    <a:srgbClr val="0000FF"/>
                  </a:solidFill>
                </a:rPr>
                <a:t>Played</a:t>
              </a:r>
              <a:endParaRPr lang="en-US" b="1" dirty="0">
                <a:solidFill>
                  <a:srgbClr val="0000FF"/>
                </a:solidFill>
              </a:endParaRPr>
            </a:p>
          </p:txBody>
        </p:sp>
        <p:sp>
          <p:nvSpPr>
            <p:cNvPr id="16" name="TextBox 15"/>
            <p:cNvSpPr txBox="1"/>
            <p:nvPr/>
          </p:nvSpPr>
          <p:spPr>
            <a:xfrm>
              <a:off x="5943600" y="5727463"/>
              <a:ext cx="1524000" cy="369332"/>
            </a:xfrm>
            <a:prstGeom prst="rect">
              <a:avLst/>
            </a:prstGeom>
            <a:noFill/>
          </p:spPr>
          <p:txBody>
            <a:bodyPr wrap="square" rtlCol="0">
              <a:spAutoFit/>
            </a:bodyPr>
            <a:lstStyle/>
            <a:p>
              <a:pPr algn="ctr"/>
              <a:r>
                <a:rPr lang="en-US" b="1" dirty="0" smtClean="0">
                  <a:solidFill>
                    <a:srgbClr val="0000FF"/>
                  </a:solidFill>
                </a:rPr>
                <a:t>Age</a:t>
              </a:r>
              <a:endParaRPr lang="en-US" b="1" dirty="0">
                <a:solidFill>
                  <a:srgbClr val="0000FF"/>
                </a:solidFill>
              </a:endParaRPr>
            </a:p>
          </p:txBody>
        </p:sp>
      </p:grpSp>
      <p:grpSp>
        <p:nvGrpSpPr>
          <p:cNvPr id="37" name="Group 36"/>
          <p:cNvGrpSpPr/>
          <p:nvPr/>
        </p:nvGrpSpPr>
        <p:grpSpPr>
          <a:xfrm>
            <a:off x="6553200" y="4190205"/>
            <a:ext cx="1524000" cy="1143795"/>
            <a:chOff x="6705600" y="4190205"/>
            <a:chExt cx="1524000" cy="1143795"/>
          </a:xfrm>
        </p:grpSpPr>
        <p:sp>
          <p:nvSpPr>
            <p:cNvPr id="20" name="Oval 19"/>
            <p:cNvSpPr/>
            <p:nvPr/>
          </p:nvSpPr>
          <p:spPr>
            <a:xfrm>
              <a:off x="7696200" y="42664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7239000" y="46482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7086600" y="50292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7620000" y="46474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6781800" y="46474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7772400" y="48760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153400" y="49522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7086600" y="47998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8001000" y="44196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8001000" y="47244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7391400" y="51046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7772400" y="51808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7162800" y="52578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6705600" y="5105400"/>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7391400" y="44950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7239000" y="41902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6858000" y="4418805"/>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3155"/>
                                        </p:tgtEl>
                                        <p:attrNameLst>
                                          <p:attrName>style.visibility</p:attrName>
                                        </p:attrNameLst>
                                      </p:cBhvr>
                                      <p:to>
                                        <p:strVal val="visible"/>
                                      </p:to>
                                    </p:set>
                                    <p:animEffect transition="in" filter="wipe(left)">
                                      <p:cBhvr>
                                        <p:cTn id="7" dur="500"/>
                                        <p:tgtEl>
                                          <p:spTgt spid="4331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3156"/>
                                        </p:tgtEl>
                                        <p:attrNameLst>
                                          <p:attrName>style.visibility</p:attrName>
                                        </p:attrNameLst>
                                      </p:cBhvr>
                                      <p:to>
                                        <p:strVal val="visible"/>
                                      </p:to>
                                    </p:set>
                                    <p:animEffect transition="in" filter="wipe(left)">
                                      <p:cBhvr>
                                        <p:cTn id="11" dur="500"/>
                                        <p:tgtEl>
                                          <p:spTgt spid="43315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33159"/>
                                        </p:tgtEl>
                                        <p:attrNameLst>
                                          <p:attrName>style.visibility</p:attrName>
                                        </p:attrNameLst>
                                      </p:cBhvr>
                                      <p:to>
                                        <p:strVal val="visible"/>
                                      </p:to>
                                    </p:set>
                                    <p:animEffect transition="in" filter="box(out)">
                                      <p:cBhvr>
                                        <p:cTn id="15" dur="500"/>
                                        <p:tgtEl>
                                          <p:spTgt spid="4331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3157">
                                            <p:txEl>
                                              <p:pRg st="0" end="0"/>
                                            </p:txEl>
                                          </p:spTgt>
                                        </p:tgtEl>
                                        <p:attrNameLst>
                                          <p:attrName>style.visibility</p:attrName>
                                        </p:attrNameLst>
                                      </p:cBhvr>
                                      <p:to>
                                        <p:strVal val="visible"/>
                                      </p:to>
                                    </p:set>
                                    <p:animEffect transition="in" filter="wipe(left)">
                                      <p:cBhvr>
                                        <p:cTn id="19" dur="500"/>
                                        <p:tgtEl>
                                          <p:spTgt spid="43315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3158">
                                            <p:txEl>
                                              <p:pRg st="0" end="0"/>
                                            </p:txEl>
                                          </p:spTgt>
                                        </p:tgtEl>
                                        <p:attrNameLst>
                                          <p:attrName>style.visibility</p:attrName>
                                        </p:attrNameLst>
                                      </p:cBhvr>
                                      <p:to>
                                        <p:strVal val="visible"/>
                                      </p:to>
                                    </p:set>
                                    <p:animEffect transition="in" filter="wipe(left)">
                                      <p:cBhvr>
                                        <p:cTn id="31" dur="500"/>
                                        <p:tgtEl>
                                          <p:spTgt spid="43315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20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33160">
                                            <p:txEl>
                                              <p:pRg st="0" end="0"/>
                                            </p:txEl>
                                          </p:spTgt>
                                        </p:tgtEl>
                                        <p:attrNameLst>
                                          <p:attrName>style.visibility</p:attrName>
                                        </p:attrNameLst>
                                      </p:cBhvr>
                                      <p:to>
                                        <p:strVal val="visible"/>
                                      </p:to>
                                    </p:set>
                                    <p:animEffect transition="in" filter="wipe(left)">
                                      <p:cBhvr>
                                        <p:cTn id="41" dur="500"/>
                                        <p:tgtEl>
                                          <p:spTgt spid="4331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autoUpdateAnimBg="0"/>
      <p:bldP spid="433157" grpId="0" build="p" autoUpdateAnimBg="0" advAuto="0"/>
      <p:bldP spid="433158" grpId="0" build="p" autoUpdateAnimBg="0"/>
      <p:bldP spid="433160"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9299"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439300"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Line of Fit</a:t>
            </a:r>
          </a:p>
        </p:txBody>
      </p:sp>
      <p:sp>
        <p:nvSpPr>
          <p:cNvPr id="439301" name="Rectangle 5"/>
          <p:cNvSpPr>
            <a:spLocks noChangeArrowheads="1"/>
          </p:cNvSpPr>
          <p:nvPr/>
        </p:nvSpPr>
        <p:spPr bwMode="auto">
          <a:xfrm>
            <a:off x="876300" y="1447800"/>
            <a:ext cx="4667250" cy="2308324"/>
          </a:xfrm>
          <a:prstGeom prst="rect">
            <a:avLst/>
          </a:prstGeom>
          <a:noFill/>
          <a:ln w="9525">
            <a:noFill/>
            <a:miter lim="800000"/>
            <a:headEnd/>
            <a:tailEnd/>
          </a:ln>
          <a:effectLst/>
        </p:spPr>
        <p:txBody>
          <a:bodyPr wrap="square">
            <a:prstTxWarp prst="textNoShape">
              <a:avLst/>
            </a:prstTxWarp>
            <a:spAutoFit/>
          </a:bodyPr>
          <a:lstStyle/>
          <a:p>
            <a:pPr algn="l"/>
            <a:r>
              <a:rPr lang="en-US" sz="2400" dirty="0"/>
              <a:t>ZOOS</a:t>
            </a:r>
            <a:r>
              <a:rPr lang="en-US" sz="2400" dirty="0">
                <a:solidFill>
                  <a:srgbClr val="FFEB55"/>
                </a:solidFill>
              </a:rPr>
              <a:t>  </a:t>
            </a:r>
            <a:r>
              <a:rPr lang="en-US" sz="2400" b="1" dirty="0">
                <a:solidFill>
                  <a:srgbClr val="0000FF"/>
                </a:solidFill>
              </a:rPr>
              <a:t>The table to the right shows the average and maximum longevity of various animals in captivity. Make a scatter plot using the data. Then draw a line that seems to best represent the data.</a:t>
            </a:r>
          </a:p>
        </p:txBody>
      </p:sp>
      <p:pic>
        <p:nvPicPr>
          <p:cNvPr id="439303" name="Picture 7" descr="Example3"/>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439308" name="Picture 12" descr="11-20"/>
          <p:cNvPicPr>
            <a:picLocks noChangeAspect="1" noChangeArrowheads="1"/>
          </p:cNvPicPr>
          <p:nvPr/>
        </p:nvPicPr>
        <p:blipFill>
          <a:blip r:embed="rId6"/>
          <a:srcRect/>
          <a:stretch>
            <a:fillRect/>
          </a:stretch>
        </p:blipFill>
        <p:spPr bwMode="auto">
          <a:xfrm>
            <a:off x="5724525" y="1538288"/>
            <a:ext cx="2649538" cy="3949700"/>
          </a:xfrm>
          <a:prstGeom prst="rect">
            <a:avLst/>
          </a:prstGeom>
          <a:noFill/>
        </p:spPr>
      </p:pic>
      <p:pic>
        <p:nvPicPr>
          <p:cNvPr id="439309" name="Picture 13"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9299"/>
                                        </p:tgtEl>
                                        <p:attrNameLst>
                                          <p:attrName>style.visibility</p:attrName>
                                        </p:attrNameLst>
                                      </p:cBhvr>
                                      <p:to>
                                        <p:strVal val="visible"/>
                                      </p:to>
                                    </p:set>
                                    <p:animEffect transition="in" filter="wipe(left)">
                                      <p:cBhvr>
                                        <p:cTn id="7" dur="500"/>
                                        <p:tgtEl>
                                          <p:spTgt spid="4392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9300"/>
                                        </p:tgtEl>
                                        <p:attrNameLst>
                                          <p:attrName>style.visibility</p:attrName>
                                        </p:attrNameLst>
                                      </p:cBhvr>
                                      <p:to>
                                        <p:strVal val="visible"/>
                                      </p:to>
                                    </p:set>
                                    <p:animEffect transition="in" filter="wipe(left)">
                                      <p:cBhvr>
                                        <p:cTn id="11" dur="500"/>
                                        <p:tgtEl>
                                          <p:spTgt spid="43930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39303"/>
                                        </p:tgtEl>
                                        <p:attrNameLst>
                                          <p:attrName>style.visibility</p:attrName>
                                        </p:attrNameLst>
                                      </p:cBhvr>
                                      <p:to>
                                        <p:strVal val="visible"/>
                                      </p:to>
                                    </p:set>
                                    <p:animEffect transition="in" filter="box(out)">
                                      <p:cBhvr>
                                        <p:cTn id="15" dur="500"/>
                                        <p:tgtEl>
                                          <p:spTgt spid="43930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9301">
                                            <p:txEl>
                                              <p:pRg st="0" end="0"/>
                                            </p:txEl>
                                          </p:spTgt>
                                        </p:tgtEl>
                                        <p:attrNameLst>
                                          <p:attrName>style.visibility</p:attrName>
                                        </p:attrNameLst>
                                      </p:cBhvr>
                                      <p:to>
                                        <p:strVal val="visible"/>
                                      </p:to>
                                    </p:set>
                                    <p:animEffect transition="in" filter="wipe(left)">
                                      <p:cBhvr>
                                        <p:cTn id="19" dur="500"/>
                                        <p:tgtEl>
                                          <p:spTgt spid="439301">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39308"/>
                                        </p:tgtEl>
                                        <p:attrNameLst>
                                          <p:attrName>style.visibility</p:attrName>
                                        </p:attrNameLst>
                                      </p:cBhvr>
                                      <p:to>
                                        <p:strVal val="visible"/>
                                      </p:to>
                                    </p:set>
                                    <p:animEffect transition="in" filter="wipe(up)">
                                      <p:cBhvr>
                                        <p:cTn id="23" dur="500"/>
                                        <p:tgtEl>
                                          <p:spTgt spid="43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autoUpdateAnimBg="0"/>
      <p:bldP spid="439301" grpId="0" build="p" autoUpdateAnimBg="0" advAuto="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1347"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441348"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Line of Fit</a:t>
            </a:r>
          </a:p>
        </p:txBody>
      </p:sp>
      <p:sp>
        <p:nvSpPr>
          <p:cNvPr id="441349" name="Rectangle 5"/>
          <p:cNvSpPr>
            <a:spLocks noChangeArrowheads="1"/>
          </p:cNvSpPr>
          <p:nvPr/>
        </p:nvSpPr>
        <p:spPr bwMode="auto">
          <a:xfrm>
            <a:off x="876300" y="1219200"/>
            <a:ext cx="7705725" cy="461665"/>
          </a:xfrm>
          <a:prstGeom prst="rect">
            <a:avLst/>
          </a:prstGeom>
          <a:noFill/>
          <a:ln w="9525">
            <a:noFill/>
            <a:miter lim="800000"/>
            <a:headEnd/>
            <a:tailEnd/>
          </a:ln>
          <a:effectLst/>
        </p:spPr>
        <p:txBody>
          <a:bodyPr>
            <a:prstTxWarp prst="textNoShape">
              <a:avLst/>
            </a:prstTxWarp>
            <a:spAutoFit/>
          </a:bodyPr>
          <a:lstStyle/>
          <a:p>
            <a:pPr algn="l"/>
            <a:r>
              <a:rPr lang="en-US" sz="2400" b="0" dirty="0">
                <a:solidFill>
                  <a:schemeClr val="tx1"/>
                </a:solidFill>
              </a:rPr>
              <a:t>Graph each of the data points. </a:t>
            </a:r>
          </a:p>
        </p:txBody>
      </p:sp>
      <p:pic>
        <p:nvPicPr>
          <p:cNvPr id="441351" name="Picture 7" descr="Example3"/>
          <p:cNvPicPr>
            <a:picLocks noChangeAspect="1" noChangeArrowheads="1"/>
          </p:cNvPicPr>
          <p:nvPr/>
        </p:nvPicPr>
        <p:blipFill>
          <a:blip r:embed="rId5"/>
          <a:srcRect/>
          <a:stretch>
            <a:fillRect/>
          </a:stretch>
        </p:blipFill>
        <p:spPr bwMode="auto">
          <a:xfrm>
            <a:off x="420688" y="1266825"/>
            <a:ext cx="457200" cy="457200"/>
          </a:xfrm>
          <a:prstGeom prst="rect">
            <a:avLst/>
          </a:prstGeom>
          <a:noFill/>
        </p:spPr>
      </p:pic>
      <p:sp>
        <p:nvSpPr>
          <p:cNvPr id="441352" name="Rectangle 8"/>
          <p:cNvSpPr>
            <a:spLocks noChangeArrowheads="1"/>
          </p:cNvSpPr>
          <p:nvPr/>
        </p:nvSpPr>
        <p:spPr bwMode="auto">
          <a:xfrm>
            <a:off x="990600" y="2779712"/>
            <a:ext cx="2130425" cy="400110"/>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000" b="1" dirty="0">
                <a:solidFill>
                  <a:srgbClr val="0000FF"/>
                </a:solidFill>
              </a:rPr>
              <a:t>Answer: 	</a:t>
            </a:r>
          </a:p>
        </p:txBody>
      </p:sp>
      <p:pic>
        <p:nvPicPr>
          <p:cNvPr id="441359" name="Picture 15" descr="11-21a"/>
          <p:cNvPicPr>
            <a:picLocks noChangeAspect="1" noChangeArrowheads="1"/>
          </p:cNvPicPr>
          <p:nvPr/>
        </p:nvPicPr>
        <p:blipFill>
          <a:blip r:embed="rId6"/>
          <a:srcRect/>
          <a:stretch>
            <a:fillRect/>
          </a:stretch>
        </p:blipFill>
        <p:spPr bwMode="auto">
          <a:xfrm>
            <a:off x="2755900" y="2911475"/>
            <a:ext cx="3565525" cy="3565525"/>
          </a:xfrm>
          <a:prstGeom prst="rect">
            <a:avLst/>
          </a:prstGeom>
          <a:noFill/>
        </p:spPr>
      </p:pic>
      <p:sp>
        <p:nvSpPr>
          <p:cNvPr id="441360" name="Rectangle 16"/>
          <p:cNvSpPr>
            <a:spLocks noChangeArrowheads="1"/>
          </p:cNvSpPr>
          <p:nvPr/>
        </p:nvSpPr>
        <p:spPr bwMode="auto">
          <a:xfrm>
            <a:off x="876300" y="1973263"/>
            <a:ext cx="7705725" cy="461665"/>
          </a:xfrm>
          <a:prstGeom prst="rect">
            <a:avLst/>
          </a:prstGeom>
          <a:noFill/>
          <a:ln w="9525">
            <a:noFill/>
            <a:miter lim="800000"/>
            <a:headEnd/>
            <a:tailEnd/>
          </a:ln>
          <a:effectLst/>
        </p:spPr>
        <p:txBody>
          <a:bodyPr>
            <a:prstTxWarp prst="textNoShape">
              <a:avLst/>
            </a:prstTxWarp>
            <a:spAutoFit/>
          </a:bodyPr>
          <a:lstStyle/>
          <a:p>
            <a:pPr algn="l"/>
            <a:r>
              <a:rPr lang="en-US" sz="2400" b="0" dirty="0">
                <a:solidFill>
                  <a:schemeClr val="tx1"/>
                </a:solidFill>
              </a:rPr>
              <a:t>Draw a line that best fits the data.</a:t>
            </a:r>
          </a:p>
        </p:txBody>
      </p:sp>
      <p:pic>
        <p:nvPicPr>
          <p:cNvPr id="441363" name="Picture 19"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11-20"/>
          <p:cNvPicPr>
            <a:picLocks noChangeAspect="1" noChangeArrowheads="1"/>
          </p:cNvPicPr>
          <p:nvPr/>
        </p:nvPicPr>
        <p:blipFill>
          <a:blip r:embed="rId8"/>
          <a:srcRect/>
          <a:stretch>
            <a:fillRect/>
          </a:stretch>
        </p:blipFill>
        <p:spPr bwMode="auto">
          <a:xfrm>
            <a:off x="6778625" y="701675"/>
            <a:ext cx="1984375" cy="2958133"/>
          </a:xfrm>
          <a:prstGeom prst="rect">
            <a:avLst/>
          </a:prstGeom>
          <a:noFill/>
        </p:spPr>
      </p:pic>
      <p:cxnSp>
        <p:nvCxnSpPr>
          <p:cNvPr id="17" name="Straight Arrow Connector 16"/>
          <p:cNvCxnSpPr/>
          <p:nvPr/>
        </p:nvCxnSpPr>
        <p:spPr>
          <a:xfrm rot="10800000" flipV="1">
            <a:off x="3487395" y="3727004"/>
            <a:ext cx="2248591" cy="16657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1349">
                                            <p:txEl>
                                              <p:pRg st="0" end="0"/>
                                            </p:txEl>
                                          </p:spTgt>
                                        </p:tgtEl>
                                        <p:attrNameLst>
                                          <p:attrName>style.visibility</p:attrName>
                                        </p:attrNameLst>
                                      </p:cBhvr>
                                      <p:to>
                                        <p:strVal val="visible"/>
                                      </p:to>
                                    </p:set>
                                    <p:animEffect transition="in" filter="wipe(left)">
                                      <p:cBhvr>
                                        <p:cTn id="7" dur="500"/>
                                        <p:tgtEl>
                                          <p:spTgt spid="441349">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41359"/>
                                        </p:tgtEl>
                                        <p:attrNameLst>
                                          <p:attrName>style.visibility</p:attrName>
                                        </p:attrNameLst>
                                      </p:cBhvr>
                                      <p:to>
                                        <p:strVal val="visible"/>
                                      </p:to>
                                    </p:set>
                                    <p:animEffect transition="in" filter="fade">
                                      <p:cBhvr>
                                        <p:cTn id="17" dur="2000"/>
                                        <p:tgtEl>
                                          <p:spTgt spid="4413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1360">
                                            <p:txEl>
                                              <p:pRg st="0" end="0"/>
                                            </p:txEl>
                                          </p:spTgt>
                                        </p:tgtEl>
                                        <p:attrNameLst>
                                          <p:attrName>style.visibility</p:attrName>
                                        </p:attrNameLst>
                                      </p:cBhvr>
                                      <p:to>
                                        <p:strVal val="visible"/>
                                      </p:to>
                                    </p:set>
                                    <p:animEffect transition="in" filter="wipe(left)">
                                      <p:cBhvr>
                                        <p:cTn id="22" dur="500"/>
                                        <p:tgtEl>
                                          <p:spTgt spid="4413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1352">
                                            <p:txEl>
                                              <p:pRg st="0" end="0"/>
                                            </p:txEl>
                                          </p:spTgt>
                                        </p:tgtEl>
                                        <p:attrNameLst>
                                          <p:attrName>style.visibility</p:attrName>
                                        </p:attrNameLst>
                                      </p:cBhvr>
                                      <p:to>
                                        <p:strVal val="visible"/>
                                      </p:to>
                                    </p:set>
                                    <p:animEffect transition="in" filter="wipe(left)">
                                      <p:cBhvr>
                                        <p:cTn id="27" dur="500"/>
                                        <p:tgtEl>
                                          <p:spTgt spid="44135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9" grpId="0" build="p" autoUpdateAnimBg="0" advAuto="0"/>
      <p:bldP spid="441352" grpId="0" build="p" autoUpdateAnimBg="0"/>
      <p:bldP spid="441360"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0246" name="Picture 22"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80247" name="Picture 23"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80227"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80230" name="Oval 6"/>
          <p:cNvSpPr>
            <a:spLocks noChangeArrowheads="1"/>
          </p:cNvSpPr>
          <p:nvPr/>
        </p:nvSpPr>
        <p:spPr bwMode="auto">
          <a:xfrm>
            <a:off x="1077256" y="3680544"/>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80231" name="TPAnswers"/>
          <p:cNvSpPr>
            <a:spLocks noChangeArrowheads="1"/>
          </p:cNvSpPr>
          <p:nvPr>
            <p:custDataLst>
              <p:tags r:id="rId3"/>
            </p:custDataLst>
          </p:nvPr>
        </p:nvSpPr>
        <p:spPr bwMode="auto">
          <a:xfrm>
            <a:off x="1066800" y="2651125"/>
            <a:ext cx="2790825" cy="3408933"/>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a:t>
            </a:r>
            <a:r>
              <a:rPr lang="pt-BR" sz="2400" i="1" dirty="0">
                <a:solidFill>
                  <a:schemeClr val="tx1"/>
                </a:solidFill>
                <a:sym typeface="Symbol" pitchFamily="-97" charset="2"/>
              </a:rPr>
              <a:t>a</a:t>
            </a:r>
            <a:r>
              <a:rPr lang="pt-BR" sz="2400" dirty="0">
                <a:solidFill>
                  <a:schemeClr val="tx1"/>
                </a:solidFill>
                <a:sym typeface="Symbol" pitchFamily="-97" charset="2"/>
              </a:rPr>
              <a:t> &lt; –9</a:t>
            </a:r>
          </a:p>
          <a:p>
            <a:pPr marL="533400" indent="-533400" algn="l">
              <a:spcBef>
                <a:spcPct val="83000"/>
              </a:spcBef>
              <a:spcAft>
                <a:spcPct val="83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a:t>
            </a:r>
            <a:r>
              <a:rPr lang="pt-BR" sz="2400" i="1" dirty="0">
                <a:solidFill>
                  <a:schemeClr val="tx1"/>
                </a:solidFill>
                <a:sym typeface="Symbol" pitchFamily="-97" charset="2"/>
              </a:rPr>
              <a:t>a</a:t>
            </a:r>
            <a:r>
              <a:rPr lang="pt-BR" sz="2400" dirty="0">
                <a:solidFill>
                  <a:schemeClr val="tx1"/>
                </a:solidFill>
                <a:sym typeface="Symbol" pitchFamily="-97" charset="2"/>
              </a:rPr>
              <a:t> &gt; –9</a:t>
            </a:r>
          </a:p>
          <a:p>
            <a:pPr marL="533400" indent="-533400" algn="l">
              <a:spcBef>
                <a:spcPct val="83000"/>
              </a:spcBef>
              <a:spcAft>
                <a:spcPct val="83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a:t>
            </a:r>
            <a:r>
              <a:rPr lang="pt-BR" sz="2400" i="1" dirty="0">
                <a:solidFill>
                  <a:schemeClr val="tx1"/>
                </a:solidFill>
                <a:sym typeface="Symbol" pitchFamily="-97" charset="2"/>
              </a:rPr>
              <a:t>a</a:t>
            </a:r>
            <a:r>
              <a:rPr lang="pt-BR" sz="2400" dirty="0">
                <a:solidFill>
                  <a:schemeClr val="tx1"/>
                </a:solidFill>
                <a:sym typeface="Symbol" pitchFamily="-97" charset="2"/>
              </a:rPr>
              <a:t> &gt; 9</a:t>
            </a:r>
          </a:p>
          <a:p>
            <a:pPr marL="533400" indent="-533400" algn="l">
              <a:spcBef>
                <a:spcPct val="83000"/>
              </a:spcBef>
              <a:spcAft>
                <a:spcPct val="83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a:t>
            </a:r>
            <a:r>
              <a:rPr lang="pt-BR" sz="2400" i="1" dirty="0">
                <a:solidFill>
                  <a:schemeClr val="tx1"/>
                </a:solidFill>
                <a:sym typeface="Symbol" pitchFamily="-97" charset="2"/>
              </a:rPr>
              <a:t>a</a:t>
            </a:r>
            <a:r>
              <a:rPr lang="pt-BR" sz="2400" dirty="0">
                <a:solidFill>
                  <a:schemeClr val="tx1"/>
                </a:solidFill>
                <a:sym typeface="Symbol" pitchFamily="-97" charset="2"/>
              </a:rPr>
              <a:t> &lt; 9</a:t>
            </a:r>
          </a:p>
        </p:txBody>
      </p:sp>
      <p:sp>
        <p:nvSpPr>
          <p:cNvPr id="180232" name="TPQuestion"/>
          <p:cNvSpPr>
            <a:spLocks noChangeArrowheads="1"/>
          </p:cNvSpPr>
          <p:nvPr/>
        </p:nvSpPr>
        <p:spPr bwMode="auto">
          <a:xfrm>
            <a:off x="685800" y="1657350"/>
            <a:ext cx="8020050" cy="461665"/>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Solve the inequality </a:t>
            </a:r>
            <a:r>
              <a:rPr lang="en-US" sz="2400" b="1" i="1" dirty="0">
                <a:solidFill>
                  <a:srgbClr val="0000FF"/>
                </a:solidFill>
              </a:rPr>
              <a:t>a</a:t>
            </a:r>
            <a:r>
              <a:rPr lang="en-US" sz="2400" b="1" dirty="0">
                <a:solidFill>
                  <a:srgbClr val="0000FF"/>
                </a:solidFill>
              </a:rPr>
              <a:t> + 2 &gt; –7.  Then check your solution. </a:t>
            </a:r>
          </a:p>
        </p:txBody>
      </p:sp>
      <p:sp>
        <p:nvSpPr>
          <p:cNvPr id="180241" name="Text Box 17"/>
          <p:cNvSpPr txBox="1">
            <a:spLocks noChangeArrowheads="1"/>
          </p:cNvSpPr>
          <p:nvPr/>
        </p:nvSpPr>
        <p:spPr bwMode="auto">
          <a:xfrm>
            <a:off x="4848225" y="752475"/>
            <a:ext cx="2201863"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Chapter 8)</a:t>
            </a:r>
          </a:p>
        </p:txBody>
      </p:sp>
      <p:pic>
        <p:nvPicPr>
          <p:cNvPr id="180242"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wipe(left)">
                                      <p:cBhvr>
                                        <p:cTn id="7" dur="500"/>
                                        <p:tgtEl>
                                          <p:spTgt spid="1802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0231"/>
                                        </p:tgtEl>
                                        <p:attrNameLst>
                                          <p:attrName>style.visibility</p:attrName>
                                        </p:attrNameLst>
                                      </p:cBhvr>
                                      <p:to>
                                        <p:strVal val="visible"/>
                                      </p:to>
                                    </p:set>
                                    <p:animEffect transition="in" filter="wipe(left)">
                                      <p:cBhvr>
                                        <p:cTn id="11" dur="500"/>
                                        <p:tgtEl>
                                          <p:spTgt spid="18023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80230"/>
                                        </p:tgtEl>
                                        <p:attrNameLst>
                                          <p:attrName>style.visibility</p:attrName>
                                        </p:attrNameLst>
                                      </p:cBhvr>
                                      <p:to>
                                        <p:strVal val="visible"/>
                                      </p:to>
                                    </p:set>
                                    <p:animEffect transition="in" filter="box(in)">
                                      <p:cBhvr>
                                        <p:cTn id="16" dur="5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animBg="1"/>
      <p:bldP spid="180231" grpId="0" autoUpdateAnimBg="0"/>
      <p:bldP spid="180232"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5453" name="Picture 13" descr="11-20"/>
          <p:cNvPicPr>
            <a:picLocks noChangeAspect="1" noChangeArrowheads="1"/>
          </p:cNvPicPr>
          <p:nvPr/>
        </p:nvPicPr>
        <p:blipFill>
          <a:blip r:embed="rId4"/>
          <a:srcRect/>
          <a:stretch>
            <a:fillRect/>
          </a:stretch>
        </p:blipFill>
        <p:spPr bwMode="auto">
          <a:xfrm>
            <a:off x="5505450" y="1547813"/>
            <a:ext cx="3098800" cy="4618037"/>
          </a:xfrm>
          <a:prstGeom prst="rect">
            <a:avLst/>
          </a:prstGeom>
          <a:noFill/>
        </p:spPr>
      </p:pic>
      <p:cxnSp>
        <p:nvCxnSpPr>
          <p:cNvPr id="15" name="Straight Arrow Connector 14"/>
          <p:cNvCxnSpPr/>
          <p:nvPr/>
        </p:nvCxnSpPr>
        <p:spPr>
          <a:xfrm flipV="1">
            <a:off x="3276600" y="4340225"/>
            <a:ext cx="2438400" cy="4603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752600" y="3581400"/>
            <a:ext cx="3962400" cy="1219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5445" name="Rectangle 5"/>
          <p:cNvSpPr>
            <a:spLocks noChangeArrowheads="1"/>
          </p:cNvSpPr>
          <p:nvPr/>
        </p:nvSpPr>
        <p:spPr bwMode="auto">
          <a:xfrm>
            <a:off x="876300" y="1514475"/>
            <a:ext cx="4381500" cy="1938992"/>
          </a:xfrm>
          <a:prstGeom prst="rect">
            <a:avLst/>
          </a:prstGeom>
          <a:noFill/>
          <a:ln w="9525">
            <a:noFill/>
            <a:miter lim="800000"/>
            <a:headEnd/>
            <a:tailEnd/>
          </a:ln>
          <a:effectLst/>
        </p:spPr>
        <p:txBody>
          <a:bodyPr wrap="square">
            <a:prstTxWarp prst="textNoShape">
              <a:avLst/>
            </a:prstTxWarp>
            <a:spAutoFit/>
          </a:bodyPr>
          <a:lstStyle/>
          <a:p>
            <a:pPr algn="l"/>
            <a:r>
              <a:rPr lang="en-US" sz="2400" dirty="0"/>
              <a:t>ZOOS  </a:t>
            </a:r>
            <a:r>
              <a:rPr lang="en-US" sz="2400" b="1" dirty="0">
                <a:solidFill>
                  <a:srgbClr val="0000FF"/>
                </a:solidFill>
              </a:rPr>
              <a:t>The table to the right shows the average and maximum longevity of various animals in captivity. </a:t>
            </a:r>
            <a:r>
              <a:rPr lang="en-US" sz="2400" b="1" u="sng" dirty="0">
                <a:solidFill>
                  <a:srgbClr val="0000FF"/>
                </a:solidFill>
              </a:rPr>
              <a:t>Write an equation for the line of fit</a:t>
            </a:r>
            <a:r>
              <a:rPr lang="en-US" sz="2400" b="1" dirty="0">
                <a:solidFill>
                  <a:srgbClr val="0000FF"/>
                </a:solidFill>
              </a:rPr>
              <a:t>.</a:t>
            </a:r>
          </a:p>
        </p:txBody>
      </p:sp>
      <p:sp>
        <p:nvSpPr>
          <p:cNvPr id="445446" name="Text Box 6"/>
          <p:cNvSpPr txBox="1">
            <a:spLocks noChangeArrowheads="1"/>
          </p:cNvSpPr>
          <p:nvPr/>
        </p:nvSpPr>
        <p:spPr bwMode="auto">
          <a:xfrm>
            <a:off x="533400" y="4340225"/>
            <a:ext cx="4867275" cy="1200328"/>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chemeClr val="tx1"/>
                </a:solidFill>
              </a:rPr>
              <a:t>The line passes through the points at (15, 40) and (35, 70). Use these points to find the slope of the line.</a:t>
            </a:r>
          </a:p>
        </p:txBody>
      </p:sp>
      <p:pic>
        <p:nvPicPr>
          <p:cNvPr id="445447" name="Picture 7" descr="Example4"/>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445451" name="Picture 11" descr="EXAMPLEhead"/>
          <p:cNvPicPr>
            <a:picLocks noChangeAspect="1" noChangeArrowheads="1"/>
          </p:cNvPicPr>
          <p:nvPr/>
        </p:nvPicPr>
        <p:blipFill>
          <a:blip r:embed="rId6"/>
          <a:srcRect/>
          <a:stretch>
            <a:fillRect/>
          </a:stretch>
        </p:blipFill>
        <p:spPr bwMode="auto">
          <a:xfrm>
            <a:off x="412750" y="701675"/>
            <a:ext cx="2133600" cy="549275"/>
          </a:xfrm>
          <a:prstGeom prst="rect">
            <a:avLst/>
          </a:prstGeom>
          <a:noFill/>
        </p:spPr>
      </p:pic>
      <p:sp>
        <p:nvSpPr>
          <p:cNvPr id="445452" name="Text Box 12"/>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Line of Fit</a:t>
            </a:r>
          </a:p>
        </p:txBody>
      </p:sp>
      <p:pic>
        <p:nvPicPr>
          <p:cNvPr id="445454" name="Picture 14"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5451"/>
                                        </p:tgtEl>
                                        <p:attrNameLst>
                                          <p:attrName>style.visibility</p:attrName>
                                        </p:attrNameLst>
                                      </p:cBhvr>
                                      <p:to>
                                        <p:strVal val="visible"/>
                                      </p:to>
                                    </p:set>
                                    <p:animEffect transition="in" filter="wipe(left)">
                                      <p:cBhvr>
                                        <p:cTn id="7" dur="500"/>
                                        <p:tgtEl>
                                          <p:spTgt spid="4454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5452"/>
                                        </p:tgtEl>
                                        <p:attrNameLst>
                                          <p:attrName>style.visibility</p:attrName>
                                        </p:attrNameLst>
                                      </p:cBhvr>
                                      <p:to>
                                        <p:strVal val="visible"/>
                                      </p:to>
                                    </p:set>
                                    <p:animEffect transition="in" filter="wipe(left)">
                                      <p:cBhvr>
                                        <p:cTn id="11" dur="500"/>
                                        <p:tgtEl>
                                          <p:spTgt spid="44545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45447"/>
                                        </p:tgtEl>
                                        <p:attrNameLst>
                                          <p:attrName>style.visibility</p:attrName>
                                        </p:attrNameLst>
                                      </p:cBhvr>
                                      <p:to>
                                        <p:strVal val="visible"/>
                                      </p:to>
                                    </p:set>
                                    <p:animEffect transition="in" filter="box(out)">
                                      <p:cBhvr>
                                        <p:cTn id="15" dur="500"/>
                                        <p:tgtEl>
                                          <p:spTgt spid="44544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5445">
                                            <p:txEl>
                                              <p:pRg st="0" end="0"/>
                                            </p:txEl>
                                          </p:spTgt>
                                        </p:tgtEl>
                                        <p:attrNameLst>
                                          <p:attrName>style.visibility</p:attrName>
                                        </p:attrNameLst>
                                      </p:cBhvr>
                                      <p:to>
                                        <p:strVal val="visible"/>
                                      </p:to>
                                    </p:set>
                                    <p:animEffect transition="in" filter="wipe(left)">
                                      <p:cBhvr>
                                        <p:cTn id="19" dur="500"/>
                                        <p:tgtEl>
                                          <p:spTgt spid="445445">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45453"/>
                                        </p:tgtEl>
                                        <p:attrNameLst>
                                          <p:attrName>style.visibility</p:attrName>
                                        </p:attrNameLst>
                                      </p:cBhvr>
                                      <p:to>
                                        <p:strVal val="visible"/>
                                      </p:to>
                                    </p:set>
                                    <p:animEffect transition="in" filter="wipe(up)">
                                      <p:cBhvr>
                                        <p:cTn id="23" dur="500"/>
                                        <p:tgtEl>
                                          <p:spTgt spid="4454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5446">
                                            <p:txEl>
                                              <p:pRg st="0" end="0"/>
                                            </p:txEl>
                                          </p:spTgt>
                                        </p:tgtEl>
                                        <p:attrNameLst>
                                          <p:attrName>style.visibility</p:attrName>
                                        </p:attrNameLst>
                                      </p:cBhvr>
                                      <p:to>
                                        <p:strVal val="visible"/>
                                      </p:to>
                                    </p:set>
                                    <p:animEffect transition="in" filter="wipe(left)">
                                      <p:cBhvr>
                                        <p:cTn id="28" dur="500"/>
                                        <p:tgtEl>
                                          <p:spTgt spid="44544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build="p" autoUpdateAnimBg="0" advAuto="0"/>
      <p:bldP spid="445446" grpId="0" build="p" autoUpdateAnimBg="0"/>
      <p:bldP spid="445452"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7495" name="Picture 7"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447499" name="Picture 11"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447500" name="Text Box 12"/>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dirty="0"/>
              <a:t>Line of Fit</a:t>
            </a:r>
          </a:p>
        </p:txBody>
      </p:sp>
      <p:pic>
        <p:nvPicPr>
          <p:cNvPr id="447503" name="Picture 15" descr="M3_232"/>
          <p:cNvPicPr>
            <a:picLocks noChangeAspect="1" noChangeArrowheads="1"/>
          </p:cNvPicPr>
          <p:nvPr/>
        </p:nvPicPr>
        <p:blipFill>
          <a:blip r:embed="rId6"/>
          <a:srcRect t="51115" b="23065"/>
          <a:stretch>
            <a:fillRect/>
          </a:stretch>
        </p:blipFill>
        <p:spPr bwMode="auto">
          <a:xfrm>
            <a:off x="909638" y="4013200"/>
            <a:ext cx="7651750" cy="863600"/>
          </a:xfrm>
          <a:prstGeom prst="rect">
            <a:avLst/>
          </a:prstGeom>
          <a:noFill/>
        </p:spPr>
      </p:pic>
      <p:pic>
        <p:nvPicPr>
          <p:cNvPr id="447504" name="Picture 16" descr="M3_232"/>
          <p:cNvPicPr>
            <a:picLocks noChangeAspect="1" noChangeArrowheads="1"/>
          </p:cNvPicPr>
          <p:nvPr/>
        </p:nvPicPr>
        <p:blipFill>
          <a:blip r:embed="rId6"/>
          <a:srcRect t="26341" b="48885"/>
          <a:stretch>
            <a:fillRect/>
          </a:stretch>
        </p:blipFill>
        <p:spPr bwMode="auto">
          <a:xfrm>
            <a:off x="909638" y="2676525"/>
            <a:ext cx="7651750" cy="828675"/>
          </a:xfrm>
          <a:prstGeom prst="rect">
            <a:avLst/>
          </a:prstGeom>
          <a:noFill/>
        </p:spPr>
      </p:pic>
      <p:pic>
        <p:nvPicPr>
          <p:cNvPr id="447505" name="Picture 17" descr="M3_232"/>
          <p:cNvPicPr>
            <a:picLocks noChangeAspect="1" noChangeArrowheads="1"/>
          </p:cNvPicPr>
          <p:nvPr/>
        </p:nvPicPr>
        <p:blipFill>
          <a:blip r:embed="rId6"/>
          <a:srcRect b="73659"/>
          <a:stretch>
            <a:fillRect/>
          </a:stretch>
        </p:blipFill>
        <p:spPr bwMode="auto">
          <a:xfrm>
            <a:off x="909638" y="1323975"/>
            <a:ext cx="7651750" cy="881063"/>
          </a:xfrm>
          <a:prstGeom prst="rect">
            <a:avLst/>
          </a:prstGeom>
          <a:noFill/>
        </p:spPr>
      </p:pic>
      <p:pic>
        <p:nvPicPr>
          <p:cNvPr id="447506" name="Picture 18"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7059626" y="63319"/>
            <a:ext cx="1753516" cy="2613206"/>
            <a:chOff x="7059626" y="63319"/>
            <a:chExt cx="1753516" cy="2613206"/>
          </a:xfrm>
        </p:grpSpPr>
        <p:pic>
          <p:nvPicPr>
            <p:cNvPr id="12" name="Picture 13" descr="11-20"/>
            <p:cNvPicPr>
              <a:picLocks noChangeAspect="1" noChangeArrowheads="1"/>
            </p:cNvPicPr>
            <p:nvPr/>
          </p:nvPicPr>
          <p:blipFill>
            <a:blip r:embed="rId8"/>
            <a:srcRect/>
            <a:stretch>
              <a:fillRect/>
            </a:stretch>
          </p:blipFill>
          <p:spPr bwMode="auto">
            <a:xfrm>
              <a:off x="7059626" y="63319"/>
              <a:ext cx="1753516" cy="2613206"/>
            </a:xfrm>
            <a:prstGeom prst="rect">
              <a:avLst/>
            </a:prstGeom>
            <a:noFill/>
          </p:spPr>
        </p:pic>
        <p:sp>
          <p:nvSpPr>
            <p:cNvPr id="15" name="Rectangle 14"/>
            <p:cNvSpPr/>
            <p:nvPr/>
          </p:nvSpPr>
          <p:spPr>
            <a:xfrm>
              <a:off x="7120531" y="1066800"/>
              <a:ext cx="1571930" cy="255350"/>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86600" y="1572006"/>
              <a:ext cx="1632835" cy="208212"/>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47800" y="5486400"/>
            <a:ext cx="7651750" cy="771525"/>
            <a:chOff x="909638" y="5486400"/>
            <a:chExt cx="7651750" cy="771525"/>
          </a:xfrm>
        </p:grpSpPr>
        <p:pic>
          <p:nvPicPr>
            <p:cNvPr id="447502" name="Picture 14" descr="M3_232"/>
            <p:cNvPicPr>
              <a:picLocks noChangeAspect="1" noChangeArrowheads="1"/>
            </p:cNvPicPr>
            <p:nvPr/>
          </p:nvPicPr>
          <p:blipFill>
            <a:blip r:embed="rId6"/>
            <a:srcRect t="76933"/>
            <a:stretch>
              <a:fillRect/>
            </a:stretch>
          </p:blipFill>
          <p:spPr bwMode="auto">
            <a:xfrm>
              <a:off x="909638" y="5486400"/>
              <a:ext cx="7651750" cy="771525"/>
            </a:xfrm>
            <a:prstGeom prst="rect">
              <a:avLst/>
            </a:prstGeom>
            <a:noFill/>
          </p:spPr>
        </p:pic>
        <p:sp>
          <p:nvSpPr>
            <p:cNvPr id="18" name="Rectangle 17"/>
            <p:cNvSpPr/>
            <p:nvPr/>
          </p:nvSpPr>
          <p:spPr>
            <a:xfrm>
              <a:off x="2999280" y="5638800"/>
              <a:ext cx="3859226"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47505"/>
                                        </p:tgtEl>
                                        <p:attrNameLst>
                                          <p:attrName>style.visibility</p:attrName>
                                        </p:attrNameLst>
                                      </p:cBhvr>
                                      <p:to>
                                        <p:strVal val="visible"/>
                                      </p:to>
                                    </p:set>
                                    <p:animEffect transition="in" filter="wipe(left)">
                                      <p:cBhvr>
                                        <p:cTn id="10" dur="500"/>
                                        <p:tgtEl>
                                          <p:spTgt spid="44750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47504"/>
                                        </p:tgtEl>
                                        <p:attrNameLst>
                                          <p:attrName>style.visibility</p:attrName>
                                        </p:attrNameLst>
                                      </p:cBhvr>
                                      <p:to>
                                        <p:strVal val="visible"/>
                                      </p:to>
                                    </p:set>
                                    <p:animEffect transition="in" filter="wipe(left)">
                                      <p:cBhvr>
                                        <p:cTn id="15" dur="500"/>
                                        <p:tgtEl>
                                          <p:spTgt spid="44750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47503"/>
                                        </p:tgtEl>
                                        <p:attrNameLst>
                                          <p:attrName>style.visibility</p:attrName>
                                        </p:attrNameLst>
                                      </p:cBhvr>
                                      <p:to>
                                        <p:strVal val="visible"/>
                                      </p:to>
                                    </p:set>
                                    <p:animEffect transition="in" filter="wipe(left)">
                                      <p:cBhvr>
                                        <p:cTn id="20" dur="500"/>
                                        <p:tgtEl>
                                          <p:spTgt spid="44750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Oval 12"/>
          <p:cNvSpPr/>
          <p:nvPr/>
        </p:nvSpPr>
        <p:spPr>
          <a:xfrm>
            <a:off x="1700549" y="5203209"/>
            <a:ext cx="114511" cy="10410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1143000" y="2792716"/>
            <a:ext cx="3536430" cy="3608084"/>
            <a:chOff x="1524000" y="2792716"/>
            <a:chExt cx="3536430" cy="3608084"/>
          </a:xfrm>
        </p:grpSpPr>
        <p:grpSp>
          <p:nvGrpSpPr>
            <p:cNvPr id="38" name="Group 37"/>
            <p:cNvGrpSpPr/>
            <p:nvPr/>
          </p:nvGrpSpPr>
          <p:grpSpPr>
            <a:xfrm>
              <a:off x="1590155" y="2792716"/>
              <a:ext cx="3470275" cy="3608084"/>
              <a:chOff x="2590800" y="2133600"/>
              <a:chExt cx="3470275" cy="3608084"/>
            </a:xfrm>
          </p:grpSpPr>
          <p:pic>
            <p:nvPicPr>
              <p:cNvPr id="4" name="Picture 44" descr="coordinate plane (4)"/>
              <p:cNvPicPr>
                <a:picLocks noChangeAspect="1" noChangeArrowheads="1"/>
              </p:cNvPicPr>
              <p:nvPr/>
            </p:nvPicPr>
            <p:blipFill>
              <a:blip r:embed="rId2"/>
              <a:srcRect/>
              <a:stretch>
                <a:fillRect/>
              </a:stretch>
            </p:blipFill>
            <p:spPr bwMode="auto">
              <a:xfrm>
                <a:off x="2590800" y="2133600"/>
                <a:ext cx="3470275" cy="3608084"/>
              </a:xfrm>
              <a:prstGeom prst="rect">
                <a:avLst/>
              </a:prstGeom>
              <a:noFill/>
            </p:spPr>
          </p:pic>
          <p:sp>
            <p:nvSpPr>
              <p:cNvPr id="17" name="TextBox 16"/>
              <p:cNvSpPr txBox="1"/>
              <p:nvPr/>
            </p:nvSpPr>
            <p:spPr>
              <a:xfrm>
                <a:off x="3009690" y="5226567"/>
                <a:ext cx="533400" cy="307777"/>
              </a:xfrm>
              <a:prstGeom prst="rect">
                <a:avLst/>
              </a:prstGeom>
              <a:noFill/>
            </p:spPr>
            <p:txBody>
              <a:bodyPr wrap="square" rtlCol="0">
                <a:spAutoFit/>
              </a:bodyPr>
              <a:lstStyle/>
              <a:p>
                <a:pPr algn="ctr"/>
                <a:r>
                  <a:rPr lang="en-US" sz="1400" dirty="0" smtClean="0"/>
                  <a:t>10</a:t>
                </a:r>
                <a:endParaRPr lang="en-US" dirty="0"/>
              </a:p>
            </p:txBody>
          </p:sp>
          <p:sp>
            <p:nvSpPr>
              <p:cNvPr id="18" name="TextBox 17"/>
              <p:cNvSpPr txBox="1"/>
              <p:nvPr/>
            </p:nvSpPr>
            <p:spPr>
              <a:xfrm>
                <a:off x="3363210" y="5226567"/>
                <a:ext cx="533400" cy="307777"/>
              </a:xfrm>
              <a:prstGeom prst="rect">
                <a:avLst/>
              </a:prstGeom>
              <a:noFill/>
            </p:spPr>
            <p:txBody>
              <a:bodyPr wrap="square" rtlCol="0">
                <a:spAutoFit/>
              </a:bodyPr>
              <a:lstStyle/>
              <a:p>
                <a:pPr algn="ctr"/>
                <a:r>
                  <a:rPr lang="en-US" sz="1400" dirty="0" smtClean="0"/>
                  <a:t>2</a:t>
                </a:r>
                <a:r>
                  <a:rPr lang="en-US" sz="1400" dirty="0" smtClean="0"/>
                  <a:t>0</a:t>
                </a:r>
                <a:endParaRPr lang="en-US" dirty="0"/>
              </a:p>
            </p:txBody>
          </p:sp>
          <p:sp>
            <p:nvSpPr>
              <p:cNvPr id="19" name="TextBox 18"/>
              <p:cNvSpPr txBox="1"/>
              <p:nvPr/>
            </p:nvSpPr>
            <p:spPr>
              <a:xfrm>
                <a:off x="3685080" y="5226567"/>
                <a:ext cx="533400" cy="307777"/>
              </a:xfrm>
              <a:prstGeom prst="rect">
                <a:avLst/>
              </a:prstGeom>
              <a:noFill/>
            </p:spPr>
            <p:txBody>
              <a:bodyPr wrap="square" rtlCol="0">
                <a:spAutoFit/>
              </a:bodyPr>
              <a:lstStyle/>
              <a:p>
                <a:pPr algn="ctr"/>
                <a:r>
                  <a:rPr lang="en-US" sz="1400" dirty="0" smtClean="0"/>
                  <a:t>3</a:t>
                </a:r>
                <a:r>
                  <a:rPr lang="en-US" sz="1400" dirty="0" smtClean="0"/>
                  <a:t>0</a:t>
                </a:r>
                <a:endParaRPr lang="en-US" dirty="0"/>
              </a:p>
            </p:txBody>
          </p:sp>
          <p:sp>
            <p:nvSpPr>
              <p:cNvPr id="20" name="TextBox 19"/>
              <p:cNvSpPr txBox="1"/>
              <p:nvPr/>
            </p:nvSpPr>
            <p:spPr>
              <a:xfrm>
                <a:off x="4038600" y="5226567"/>
                <a:ext cx="533400" cy="307777"/>
              </a:xfrm>
              <a:prstGeom prst="rect">
                <a:avLst/>
              </a:prstGeom>
              <a:noFill/>
            </p:spPr>
            <p:txBody>
              <a:bodyPr wrap="square" rtlCol="0">
                <a:spAutoFit/>
              </a:bodyPr>
              <a:lstStyle/>
              <a:p>
                <a:pPr algn="ctr"/>
                <a:r>
                  <a:rPr lang="en-US" sz="1400" dirty="0" smtClean="0"/>
                  <a:t>4</a:t>
                </a:r>
                <a:r>
                  <a:rPr lang="en-US" sz="1400" dirty="0" smtClean="0"/>
                  <a:t>0</a:t>
                </a:r>
                <a:endParaRPr lang="en-US" dirty="0"/>
              </a:p>
            </p:txBody>
          </p:sp>
          <p:sp>
            <p:nvSpPr>
              <p:cNvPr id="21" name="TextBox 20"/>
              <p:cNvSpPr txBox="1"/>
              <p:nvPr/>
            </p:nvSpPr>
            <p:spPr>
              <a:xfrm>
                <a:off x="4370880" y="5223244"/>
                <a:ext cx="533400" cy="307777"/>
              </a:xfrm>
              <a:prstGeom prst="rect">
                <a:avLst/>
              </a:prstGeom>
              <a:noFill/>
            </p:spPr>
            <p:txBody>
              <a:bodyPr wrap="square" rtlCol="0">
                <a:spAutoFit/>
              </a:bodyPr>
              <a:lstStyle/>
              <a:p>
                <a:pPr algn="ctr"/>
                <a:r>
                  <a:rPr lang="en-US" sz="1400" dirty="0" smtClean="0"/>
                  <a:t>5</a:t>
                </a:r>
                <a:r>
                  <a:rPr lang="en-US" sz="1400" dirty="0" smtClean="0"/>
                  <a:t>0</a:t>
                </a:r>
                <a:endParaRPr lang="en-US" dirty="0"/>
              </a:p>
            </p:txBody>
          </p:sp>
          <p:sp>
            <p:nvSpPr>
              <p:cNvPr id="22" name="TextBox 21"/>
              <p:cNvSpPr txBox="1"/>
              <p:nvPr/>
            </p:nvSpPr>
            <p:spPr>
              <a:xfrm>
                <a:off x="4724400" y="5223244"/>
                <a:ext cx="533400" cy="307777"/>
              </a:xfrm>
              <a:prstGeom prst="rect">
                <a:avLst/>
              </a:prstGeom>
              <a:noFill/>
            </p:spPr>
            <p:txBody>
              <a:bodyPr wrap="square" rtlCol="0">
                <a:spAutoFit/>
              </a:bodyPr>
              <a:lstStyle/>
              <a:p>
                <a:pPr algn="ctr"/>
                <a:r>
                  <a:rPr lang="en-US" sz="1400" dirty="0" smtClean="0"/>
                  <a:t>6</a:t>
                </a:r>
                <a:r>
                  <a:rPr lang="en-US" sz="1400" dirty="0" smtClean="0"/>
                  <a:t>0</a:t>
                </a:r>
                <a:endParaRPr lang="en-US" dirty="0"/>
              </a:p>
            </p:txBody>
          </p:sp>
          <p:sp>
            <p:nvSpPr>
              <p:cNvPr id="23" name="TextBox 22"/>
              <p:cNvSpPr txBox="1"/>
              <p:nvPr/>
            </p:nvSpPr>
            <p:spPr>
              <a:xfrm>
                <a:off x="5036280" y="5236978"/>
                <a:ext cx="533400" cy="307777"/>
              </a:xfrm>
              <a:prstGeom prst="rect">
                <a:avLst/>
              </a:prstGeom>
              <a:noFill/>
            </p:spPr>
            <p:txBody>
              <a:bodyPr wrap="square" rtlCol="0">
                <a:spAutoFit/>
              </a:bodyPr>
              <a:lstStyle/>
              <a:p>
                <a:pPr algn="ctr"/>
                <a:r>
                  <a:rPr lang="en-US" sz="1400" dirty="0" smtClean="0"/>
                  <a:t>70</a:t>
                </a:r>
                <a:endParaRPr lang="en-US" dirty="0"/>
              </a:p>
            </p:txBody>
          </p:sp>
        </p:grpSp>
        <p:grpSp>
          <p:nvGrpSpPr>
            <p:cNvPr id="37" name="Group 36"/>
            <p:cNvGrpSpPr/>
            <p:nvPr/>
          </p:nvGrpSpPr>
          <p:grpSpPr>
            <a:xfrm>
              <a:off x="1524000" y="3066283"/>
              <a:ext cx="543810" cy="2687822"/>
              <a:chOff x="2559570" y="2407167"/>
              <a:chExt cx="543810" cy="2687822"/>
            </a:xfrm>
          </p:grpSpPr>
          <p:sp>
            <p:nvSpPr>
              <p:cNvPr id="24" name="TextBox 23"/>
              <p:cNvSpPr txBox="1"/>
              <p:nvPr/>
            </p:nvSpPr>
            <p:spPr>
              <a:xfrm>
                <a:off x="2569980" y="4787212"/>
                <a:ext cx="533400" cy="307777"/>
              </a:xfrm>
              <a:prstGeom prst="rect">
                <a:avLst/>
              </a:prstGeom>
              <a:noFill/>
            </p:spPr>
            <p:txBody>
              <a:bodyPr wrap="square" rtlCol="0">
                <a:spAutoFit/>
              </a:bodyPr>
              <a:lstStyle/>
              <a:p>
                <a:pPr algn="ctr"/>
                <a:r>
                  <a:rPr lang="en-US" sz="1400" dirty="0" smtClean="0"/>
                  <a:t>10</a:t>
                </a:r>
                <a:endParaRPr lang="en-US" dirty="0"/>
              </a:p>
            </p:txBody>
          </p:sp>
          <p:sp>
            <p:nvSpPr>
              <p:cNvPr id="25" name="TextBox 24"/>
              <p:cNvSpPr txBox="1"/>
              <p:nvPr/>
            </p:nvSpPr>
            <p:spPr>
              <a:xfrm>
                <a:off x="2569980" y="4447068"/>
                <a:ext cx="533400" cy="307777"/>
              </a:xfrm>
              <a:prstGeom prst="rect">
                <a:avLst/>
              </a:prstGeom>
              <a:noFill/>
            </p:spPr>
            <p:txBody>
              <a:bodyPr wrap="square" rtlCol="0">
                <a:spAutoFit/>
              </a:bodyPr>
              <a:lstStyle/>
              <a:p>
                <a:pPr algn="ctr"/>
                <a:r>
                  <a:rPr lang="en-US" sz="1400" dirty="0" smtClean="0"/>
                  <a:t>2</a:t>
                </a:r>
                <a:r>
                  <a:rPr lang="en-US" sz="1400" dirty="0" smtClean="0"/>
                  <a:t>0</a:t>
                </a:r>
                <a:endParaRPr lang="en-US" dirty="0"/>
              </a:p>
            </p:txBody>
          </p:sp>
          <p:sp>
            <p:nvSpPr>
              <p:cNvPr id="26" name="TextBox 25"/>
              <p:cNvSpPr txBox="1"/>
              <p:nvPr/>
            </p:nvSpPr>
            <p:spPr>
              <a:xfrm>
                <a:off x="2559570" y="4087678"/>
                <a:ext cx="533400" cy="307777"/>
              </a:xfrm>
              <a:prstGeom prst="rect">
                <a:avLst/>
              </a:prstGeom>
              <a:noFill/>
            </p:spPr>
            <p:txBody>
              <a:bodyPr wrap="square" rtlCol="0">
                <a:spAutoFit/>
              </a:bodyPr>
              <a:lstStyle/>
              <a:p>
                <a:pPr algn="ctr"/>
                <a:r>
                  <a:rPr lang="en-US" sz="1400" dirty="0" smtClean="0"/>
                  <a:t>3</a:t>
                </a:r>
                <a:r>
                  <a:rPr lang="en-US" sz="1400" dirty="0" smtClean="0"/>
                  <a:t>0</a:t>
                </a:r>
                <a:endParaRPr lang="en-US" dirty="0"/>
              </a:p>
            </p:txBody>
          </p:sp>
          <p:sp>
            <p:nvSpPr>
              <p:cNvPr id="27" name="TextBox 26"/>
              <p:cNvSpPr txBox="1"/>
              <p:nvPr/>
            </p:nvSpPr>
            <p:spPr>
              <a:xfrm>
                <a:off x="2559570" y="3747534"/>
                <a:ext cx="533400" cy="307777"/>
              </a:xfrm>
              <a:prstGeom prst="rect">
                <a:avLst/>
              </a:prstGeom>
              <a:noFill/>
            </p:spPr>
            <p:txBody>
              <a:bodyPr wrap="square" rtlCol="0">
                <a:spAutoFit/>
              </a:bodyPr>
              <a:lstStyle/>
              <a:p>
                <a:pPr algn="ctr"/>
                <a:r>
                  <a:rPr lang="en-US" sz="1400" dirty="0" smtClean="0"/>
                  <a:t>4</a:t>
                </a:r>
                <a:r>
                  <a:rPr lang="en-US" sz="1400" dirty="0" smtClean="0"/>
                  <a:t>0</a:t>
                </a:r>
                <a:endParaRPr lang="en-US" dirty="0"/>
              </a:p>
            </p:txBody>
          </p:sp>
          <p:sp>
            <p:nvSpPr>
              <p:cNvPr id="28" name="TextBox 27"/>
              <p:cNvSpPr txBox="1"/>
              <p:nvPr/>
            </p:nvSpPr>
            <p:spPr>
              <a:xfrm>
                <a:off x="2566230" y="3422700"/>
                <a:ext cx="533400" cy="307777"/>
              </a:xfrm>
              <a:prstGeom prst="rect">
                <a:avLst/>
              </a:prstGeom>
              <a:noFill/>
            </p:spPr>
            <p:txBody>
              <a:bodyPr wrap="square" rtlCol="0">
                <a:spAutoFit/>
              </a:bodyPr>
              <a:lstStyle/>
              <a:p>
                <a:pPr algn="ctr"/>
                <a:r>
                  <a:rPr lang="en-US" sz="1400" dirty="0" smtClean="0"/>
                  <a:t>5</a:t>
                </a:r>
                <a:r>
                  <a:rPr lang="en-US" sz="1400" dirty="0" smtClean="0"/>
                  <a:t>0</a:t>
                </a:r>
                <a:endParaRPr lang="en-US" dirty="0"/>
              </a:p>
            </p:txBody>
          </p:sp>
          <p:sp>
            <p:nvSpPr>
              <p:cNvPr id="29" name="TextBox 28"/>
              <p:cNvSpPr txBox="1"/>
              <p:nvPr/>
            </p:nvSpPr>
            <p:spPr>
              <a:xfrm>
                <a:off x="2566230" y="3082556"/>
                <a:ext cx="533400" cy="307777"/>
              </a:xfrm>
              <a:prstGeom prst="rect">
                <a:avLst/>
              </a:prstGeom>
              <a:noFill/>
            </p:spPr>
            <p:txBody>
              <a:bodyPr wrap="square" rtlCol="0">
                <a:spAutoFit/>
              </a:bodyPr>
              <a:lstStyle/>
              <a:p>
                <a:pPr algn="ctr"/>
                <a:r>
                  <a:rPr lang="en-US" sz="1400" dirty="0" smtClean="0"/>
                  <a:t>6</a:t>
                </a:r>
                <a:r>
                  <a:rPr lang="en-US" sz="1400" dirty="0" smtClean="0"/>
                  <a:t>0</a:t>
                </a:r>
                <a:endParaRPr lang="en-US" dirty="0"/>
              </a:p>
            </p:txBody>
          </p:sp>
          <p:sp>
            <p:nvSpPr>
              <p:cNvPr id="30" name="TextBox 29"/>
              <p:cNvSpPr txBox="1"/>
              <p:nvPr/>
            </p:nvSpPr>
            <p:spPr>
              <a:xfrm>
                <a:off x="2562480" y="2747311"/>
                <a:ext cx="533400" cy="307777"/>
              </a:xfrm>
              <a:prstGeom prst="rect">
                <a:avLst/>
              </a:prstGeom>
              <a:noFill/>
            </p:spPr>
            <p:txBody>
              <a:bodyPr wrap="square" rtlCol="0">
                <a:spAutoFit/>
              </a:bodyPr>
              <a:lstStyle/>
              <a:p>
                <a:pPr algn="ctr"/>
                <a:r>
                  <a:rPr lang="en-US" sz="1400" dirty="0" smtClean="0"/>
                  <a:t>7</a:t>
                </a:r>
                <a:r>
                  <a:rPr lang="en-US" sz="1400" dirty="0" smtClean="0"/>
                  <a:t>0</a:t>
                </a:r>
                <a:endParaRPr lang="en-US" dirty="0"/>
              </a:p>
            </p:txBody>
          </p:sp>
          <p:sp>
            <p:nvSpPr>
              <p:cNvPr id="31" name="TextBox 30"/>
              <p:cNvSpPr txBox="1"/>
              <p:nvPr/>
            </p:nvSpPr>
            <p:spPr>
              <a:xfrm>
                <a:off x="2562480" y="2407167"/>
                <a:ext cx="533400" cy="307777"/>
              </a:xfrm>
              <a:prstGeom prst="rect">
                <a:avLst/>
              </a:prstGeom>
              <a:noFill/>
            </p:spPr>
            <p:txBody>
              <a:bodyPr wrap="square" rtlCol="0">
                <a:spAutoFit/>
              </a:bodyPr>
              <a:lstStyle/>
              <a:p>
                <a:pPr algn="ctr"/>
                <a:r>
                  <a:rPr lang="en-US" sz="1400" dirty="0" smtClean="0"/>
                  <a:t>8</a:t>
                </a:r>
                <a:r>
                  <a:rPr lang="en-US" sz="1400" dirty="0" smtClean="0"/>
                  <a:t>0</a:t>
                </a:r>
                <a:endParaRPr lang="en-US" dirty="0"/>
              </a:p>
            </p:txBody>
          </p:sp>
        </p:grpSp>
      </p:grpSp>
      <p:sp>
        <p:nvSpPr>
          <p:cNvPr id="9" name="Oval 8"/>
          <p:cNvSpPr/>
          <p:nvPr/>
        </p:nvSpPr>
        <p:spPr>
          <a:xfrm>
            <a:off x="2483369" y="4105173"/>
            <a:ext cx="114511" cy="10410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36119" y="3807464"/>
            <a:ext cx="114511" cy="10410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829809" y="3295912"/>
            <a:ext cx="114511" cy="10410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684489" y="3526809"/>
            <a:ext cx="114511" cy="1041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043239" y="4548642"/>
            <a:ext cx="114511" cy="1041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96409" y="4209286"/>
            <a:ext cx="114511" cy="10410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863359" y="4285483"/>
            <a:ext cx="114511" cy="10410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18" descr="LH_9-8"/>
          <p:cNvPicPr>
            <a:picLocks noChangeAspect="1" noChangeArrowheads="1"/>
          </p:cNvPicPr>
          <p:nvPr/>
        </p:nvPicPr>
        <p:blipFill>
          <a:blip r:embed="rId3"/>
          <a:srcRect/>
          <a:stretch>
            <a:fillRect/>
          </a:stretch>
        </p:blipFill>
        <p:spPr bwMode="hidden">
          <a:xfrm>
            <a:off x="0" y="0"/>
            <a:ext cx="9144000" cy="731838"/>
          </a:xfrm>
          <a:prstGeom prst="rect">
            <a:avLst/>
          </a:prstGeom>
          <a:noFill/>
        </p:spPr>
      </p:pic>
      <p:pic>
        <p:nvPicPr>
          <p:cNvPr id="40" name="Picture 11"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41" name="Text Box 12"/>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dirty="0"/>
              <a:t>Line of Fit</a:t>
            </a:r>
          </a:p>
        </p:txBody>
      </p:sp>
      <p:grpSp>
        <p:nvGrpSpPr>
          <p:cNvPr id="5" name="Group 4"/>
          <p:cNvGrpSpPr/>
          <p:nvPr/>
        </p:nvGrpSpPr>
        <p:grpSpPr>
          <a:xfrm>
            <a:off x="7059626" y="63319"/>
            <a:ext cx="1753516" cy="2613206"/>
            <a:chOff x="7059626" y="63319"/>
            <a:chExt cx="1753516" cy="2613206"/>
          </a:xfrm>
        </p:grpSpPr>
        <p:pic>
          <p:nvPicPr>
            <p:cNvPr id="6" name="Picture 13" descr="11-20"/>
            <p:cNvPicPr>
              <a:picLocks noChangeAspect="1" noChangeArrowheads="1"/>
            </p:cNvPicPr>
            <p:nvPr/>
          </p:nvPicPr>
          <p:blipFill>
            <a:blip r:embed="rId5"/>
            <a:srcRect/>
            <a:stretch>
              <a:fillRect/>
            </a:stretch>
          </p:blipFill>
          <p:spPr bwMode="auto">
            <a:xfrm>
              <a:off x="7059626" y="63319"/>
              <a:ext cx="1753516" cy="2613206"/>
            </a:xfrm>
            <a:prstGeom prst="rect">
              <a:avLst/>
            </a:prstGeom>
            <a:noFill/>
          </p:spPr>
        </p:pic>
        <p:sp>
          <p:nvSpPr>
            <p:cNvPr id="7" name="Rectangle 6"/>
            <p:cNvSpPr/>
            <p:nvPr/>
          </p:nvSpPr>
          <p:spPr>
            <a:xfrm>
              <a:off x="7120531" y="1066800"/>
              <a:ext cx="1571930" cy="255350"/>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86600" y="1572006"/>
              <a:ext cx="1632835" cy="208212"/>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Box 41"/>
          <p:cNvSpPr txBox="1"/>
          <p:nvPr/>
        </p:nvSpPr>
        <p:spPr>
          <a:xfrm>
            <a:off x="5181600" y="3200400"/>
            <a:ext cx="3886200" cy="1569660"/>
          </a:xfrm>
          <a:prstGeom prst="rect">
            <a:avLst/>
          </a:prstGeom>
          <a:noFill/>
        </p:spPr>
        <p:txBody>
          <a:bodyPr wrap="square" rtlCol="0">
            <a:spAutoFit/>
          </a:bodyPr>
          <a:lstStyle/>
          <a:p>
            <a:r>
              <a:rPr lang="en-US" sz="2400" dirty="0" smtClean="0"/>
              <a:t>We now need to draw a line of fit. We do so by looking for largest amount of points we can connect.</a:t>
            </a:r>
            <a:endParaRPr lang="en-US" sz="2400" dirty="0"/>
          </a:p>
        </p:txBody>
      </p:sp>
      <p:cxnSp>
        <p:nvCxnSpPr>
          <p:cNvPr id="44" name="Straight Arrow Connector 43"/>
          <p:cNvCxnSpPr/>
          <p:nvPr/>
        </p:nvCxnSpPr>
        <p:spPr>
          <a:xfrm rot="5400000" flipH="1" flipV="1">
            <a:off x="1167503" y="3519293"/>
            <a:ext cx="2324604" cy="1436388"/>
          </a:xfrm>
          <a:prstGeom prst="straightConnector1">
            <a:avLst/>
          </a:prstGeom>
          <a:ln w="38100">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3960" y="1595735"/>
            <a:ext cx="6071640" cy="461665"/>
          </a:xfrm>
          <a:prstGeom prst="rect">
            <a:avLst/>
          </a:prstGeom>
          <a:noFill/>
        </p:spPr>
        <p:txBody>
          <a:bodyPr wrap="square" rtlCol="0">
            <a:spAutoFit/>
          </a:bodyPr>
          <a:lstStyle/>
          <a:p>
            <a:r>
              <a:rPr lang="en-US" sz="2400" dirty="0" smtClean="0"/>
              <a:t>We now need to plot our coordinates:</a:t>
            </a:r>
            <a:endParaRPr lang="en-US" sz="2400" dirty="0"/>
          </a:p>
        </p:txBody>
      </p:sp>
      <p:sp>
        <p:nvSpPr>
          <p:cNvPr id="48" name="TextBox 47"/>
          <p:cNvSpPr txBox="1"/>
          <p:nvPr/>
        </p:nvSpPr>
        <p:spPr>
          <a:xfrm>
            <a:off x="5209080" y="5059740"/>
            <a:ext cx="3604062" cy="1200328"/>
          </a:xfrm>
          <a:prstGeom prst="rect">
            <a:avLst/>
          </a:prstGeom>
          <a:noFill/>
        </p:spPr>
        <p:txBody>
          <a:bodyPr wrap="square" rtlCol="0">
            <a:spAutoFit/>
          </a:bodyPr>
          <a:lstStyle/>
          <a:p>
            <a:r>
              <a:rPr lang="en-US" sz="2400" dirty="0" smtClean="0"/>
              <a:t>The slope intercepts </a:t>
            </a:r>
            <a:r>
              <a:rPr lang="en-US" sz="2400" dirty="0" err="1" smtClean="0"/>
              <a:t>y</a:t>
            </a:r>
            <a:r>
              <a:rPr lang="en-US" sz="2400" dirty="0" smtClean="0"/>
              <a:t> at  approximately 17.5 on the y-axis.</a:t>
            </a:r>
            <a:endParaRPr lang="en-US" sz="2400" dirty="0"/>
          </a:p>
        </p:txBody>
      </p:sp>
      <p:sp>
        <p:nvSpPr>
          <p:cNvPr id="50" name="Oval 49"/>
          <p:cNvSpPr/>
          <p:nvPr/>
        </p:nvSpPr>
        <p:spPr>
          <a:xfrm>
            <a:off x="1496098" y="5368560"/>
            <a:ext cx="135332" cy="1145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3" descr="Example4"/>
          <p:cNvPicPr>
            <a:picLocks noChangeAspect="1" noChangeArrowheads="1"/>
          </p:cNvPicPr>
          <p:nvPr/>
        </p:nvPicPr>
        <p:blipFill>
          <a:blip r:embed="rId6"/>
          <a:srcRect/>
          <a:stretch>
            <a:fillRect/>
          </a:stretch>
        </p:blipFill>
        <p:spPr bwMode="auto">
          <a:xfrm>
            <a:off x="194040" y="1641179"/>
            <a:ext cx="457200"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500"/>
                            </p:stCondLst>
                            <p:childTnLst>
                              <p:par>
                                <p:cTn id="19" presetID="53"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500"/>
                            </p:stCondLst>
                            <p:childTnLst>
                              <p:par>
                                <p:cTn id="32" presetID="53"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1500"/>
                            </p:stCondLst>
                            <p:childTnLst>
                              <p:par>
                                <p:cTn id="44" presetID="53"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2000"/>
                            </p:stCondLst>
                            <p:childTnLst>
                              <p:par>
                                <p:cTn id="50" presetID="53"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2500"/>
                            </p:stCondLst>
                            <p:childTnLst>
                              <p:par>
                                <p:cTn id="56" presetID="53"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3500"/>
                            </p:stCondLst>
                            <p:childTnLst>
                              <p:par>
                                <p:cTn id="68" presetID="53"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par>
                          <p:cTn id="90" fill="hold">
                            <p:stCondLst>
                              <p:cond delay="500"/>
                            </p:stCondLst>
                            <p:childTnLst>
                              <p:par>
                                <p:cTn id="91" presetID="53" presetClass="entr" presetSubtype="0"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Effect transition="in" filter="fade">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11" grpId="0" animBg="1"/>
      <p:bldP spid="12" grpId="0" animBg="1"/>
      <p:bldP spid="14" grpId="0" animBg="1"/>
      <p:bldP spid="15" grpId="0" animBg="1"/>
      <p:bldP spid="16" grpId="0" animBg="1"/>
      <p:bldP spid="41" grpId="0"/>
      <p:bldP spid="42" grpId="0"/>
      <p:bldP spid="46" grpId="0"/>
      <p:bldP spid="48" grpId="0"/>
      <p:bldP spid="5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9715" name="Picture 3"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499716" name="Rectangle 4"/>
          <p:cNvSpPr>
            <a:spLocks noChangeArrowheads="1"/>
          </p:cNvSpPr>
          <p:nvPr/>
        </p:nvSpPr>
        <p:spPr bwMode="auto">
          <a:xfrm>
            <a:off x="533400" y="5630862"/>
            <a:ext cx="1760538" cy="400110"/>
          </a:xfrm>
          <a:prstGeom prst="rect">
            <a:avLst/>
          </a:prstGeom>
          <a:noFill/>
          <a:ln w="9525">
            <a:noFill/>
            <a:miter lim="800000"/>
            <a:headEnd/>
            <a:tailEnd/>
          </a:ln>
          <a:effectLst/>
        </p:spPr>
        <p:txBody>
          <a:bodyPr wrap="square">
            <a:prstTxWarp prst="textNoShape">
              <a:avLst/>
            </a:prstTxWarp>
            <a:spAutoFit/>
          </a:bodyPr>
          <a:lstStyle/>
          <a:p>
            <a:pPr marL="1712913" indent="-1368425" algn="l">
              <a:spcAft>
                <a:spcPct val="0"/>
              </a:spcAft>
              <a:buClr>
                <a:srgbClr val="FFFFFF"/>
              </a:buClr>
              <a:tabLst>
                <a:tab pos="1943100" algn="l"/>
              </a:tabLst>
            </a:pPr>
            <a:r>
              <a:rPr lang="en-US" sz="2000" b="1" dirty="0">
                <a:solidFill>
                  <a:srgbClr val="0000FF"/>
                </a:solidFill>
              </a:rPr>
              <a:t>Answer:</a:t>
            </a:r>
          </a:p>
        </p:txBody>
      </p:sp>
      <p:pic>
        <p:nvPicPr>
          <p:cNvPr id="499719" name="Picture 7"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499720" name="Text Box 8"/>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Line of Fit</a:t>
            </a:r>
          </a:p>
        </p:txBody>
      </p:sp>
      <p:sp>
        <p:nvSpPr>
          <p:cNvPr id="499725" name="Text Box 13"/>
          <p:cNvSpPr txBox="1">
            <a:spLocks noChangeArrowheads="1"/>
          </p:cNvSpPr>
          <p:nvPr/>
        </p:nvSpPr>
        <p:spPr bwMode="auto">
          <a:xfrm>
            <a:off x="514350" y="1465263"/>
            <a:ext cx="8077200" cy="461665"/>
          </a:xfrm>
          <a:prstGeom prst="rect">
            <a:avLst/>
          </a:prstGeom>
          <a:noFill/>
          <a:ln w="9525">
            <a:noFill/>
            <a:miter lim="800000"/>
            <a:headEnd/>
            <a:tailEnd/>
          </a:ln>
          <a:effectLst/>
        </p:spPr>
        <p:txBody>
          <a:bodyPr>
            <a:prstTxWarp prst="textNoShape">
              <a:avLst/>
            </a:prstTxWarp>
            <a:spAutoFit/>
          </a:bodyPr>
          <a:lstStyle/>
          <a:p>
            <a:pPr marL="342900" algn="l">
              <a:lnSpc>
                <a:spcPct val="100000"/>
              </a:lnSpc>
              <a:spcBef>
                <a:spcPct val="0"/>
              </a:spcBef>
              <a:spcAft>
                <a:spcPct val="0"/>
              </a:spcAft>
            </a:pPr>
            <a:r>
              <a:rPr lang="en-US" sz="2400" b="0" dirty="0">
                <a:solidFill>
                  <a:schemeClr val="tx1"/>
                </a:solidFill>
              </a:rPr>
              <a:t>Use the slope and the </a:t>
            </a:r>
            <a:r>
              <a:rPr lang="en-US" sz="2400" b="0" i="1" dirty="0" err="1">
                <a:solidFill>
                  <a:schemeClr val="tx1"/>
                </a:solidFill>
              </a:rPr>
              <a:t>y</a:t>
            </a:r>
            <a:r>
              <a:rPr lang="en-US" sz="2400" b="0" i="1" dirty="0">
                <a:solidFill>
                  <a:schemeClr val="tx1"/>
                </a:solidFill>
              </a:rPr>
              <a:t>-</a:t>
            </a:r>
            <a:r>
              <a:rPr lang="en-US" sz="2400" b="0" dirty="0">
                <a:solidFill>
                  <a:schemeClr val="tx1"/>
                </a:solidFill>
              </a:rPr>
              <a:t>intercept to write the equation.</a:t>
            </a:r>
          </a:p>
        </p:txBody>
      </p:sp>
      <p:pic>
        <p:nvPicPr>
          <p:cNvPr id="499726" name="Picture 14" descr="M3_233"/>
          <p:cNvPicPr>
            <a:picLocks noChangeAspect="1" noChangeArrowheads="1"/>
          </p:cNvPicPr>
          <p:nvPr/>
        </p:nvPicPr>
        <p:blipFill>
          <a:blip r:embed="rId6"/>
          <a:srcRect t="68275"/>
          <a:stretch>
            <a:fillRect/>
          </a:stretch>
        </p:blipFill>
        <p:spPr bwMode="auto">
          <a:xfrm>
            <a:off x="2293938" y="5445125"/>
            <a:ext cx="6334125" cy="803275"/>
          </a:xfrm>
          <a:prstGeom prst="rect">
            <a:avLst/>
          </a:prstGeom>
          <a:noFill/>
        </p:spPr>
      </p:pic>
      <p:pic>
        <p:nvPicPr>
          <p:cNvPr id="499727" name="Picture 15" descr="M3_233"/>
          <p:cNvPicPr>
            <a:picLocks noChangeAspect="1" noChangeArrowheads="1"/>
          </p:cNvPicPr>
          <p:nvPr/>
        </p:nvPicPr>
        <p:blipFill>
          <a:blip r:embed="rId6"/>
          <a:srcRect t="18495" b="47398"/>
          <a:stretch>
            <a:fillRect/>
          </a:stretch>
        </p:blipFill>
        <p:spPr bwMode="auto">
          <a:xfrm>
            <a:off x="925513" y="2362200"/>
            <a:ext cx="6334125" cy="863600"/>
          </a:xfrm>
          <a:prstGeom prst="rect">
            <a:avLst/>
          </a:prstGeom>
          <a:noFill/>
        </p:spPr>
      </p:pic>
      <p:pic>
        <p:nvPicPr>
          <p:cNvPr id="499729" name="Picture 17"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447800" y="3957935"/>
            <a:ext cx="1066800" cy="461665"/>
          </a:xfrm>
          <a:prstGeom prst="rect">
            <a:avLst/>
          </a:prstGeom>
          <a:noFill/>
        </p:spPr>
        <p:txBody>
          <a:bodyPr wrap="square" rtlCol="0">
            <a:spAutoFit/>
          </a:bodyPr>
          <a:lstStyle/>
          <a:p>
            <a:r>
              <a:rPr lang="en-US" sz="2400" dirty="0" smtClean="0"/>
              <a:t>Slope</a:t>
            </a:r>
            <a:endParaRPr lang="en-US" sz="2400" dirty="0"/>
          </a:p>
        </p:txBody>
      </p:sp>
      <p:grpSp>
        <p:nvGrpSpPr>
          <p:cNvPr id="22" name="Group 21"/>
          <p:cNvGrpSpPr/>
          <p:nvPr/>
        </p:nvGrpSpPr>
        <p:grpSpPr>
          <a:xfrm>
            <a:off x="1759313" y="3029493"/>
            <a:ext cx="2123666" cy="928443"/>
            <a:chOff x="1759313" y="3029493"/>
            <a:chExt cx="2123666" cy="928443"/>
          </a:xfrm>
        </p:grpSpPr>
        <p:cxnSp>
          <p:nvCxnSpPr>
            <p:cNvPr id="19" name="Straight Arrow Connector 18"/>
            <p:cNvCxnSpPr>
              <a:stCxn id="17" idx="0"/>
            </p:cNvCxnSpPr>
            <p:nvPr/>
          </p:nvCxnSpPr>
          <p:spPr>
            <a:xfrm rot="16200000" flipV="1">
              <a:off x="1437267" y="3414002"/>
              <a:ext cx="865979" cy="2218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0"/>
            </p:cNvCxnSpPr>
            <p:nvPr/>
          </p:nvCxnSpPr>
          <p:spPr>
            <a:xfrm rot="5400000" flipH="1" flipV="1">
              <a:off x="2467868" y="2542825"/>
              <a:ext cx="928443" cy="1901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3352800" y="3972811"/>
            <a:ext cx="2514600" cy="461665"/>
          </a:xfrm>
          <a:prstGeom prst="rect">
            <a:avLst/>
          </a:prstGeom>
          <a:noFill/>
        </p:spPr>
        <p:txBody>
          <a:bodyPr wrap="square" rtlCol="0">
            <a:spAutoFit/>
          </a:bodyPr>
          <a:lstStyle/>
          <a:p>
            <a:r>
              <a:rPr lang="en-US" sz="2400" dirty="0" err="1" smtClean="0"/>
              <a:t>y</a:t>
            </a:r>
            <a:r>
              <a:rPr lang="en-US" sz="2400" dirty="0" smtClean="0"/>
              <a:t>-intercept</a:t>
            </a:r>
            <a:endParaRPr lang="en-US" sz="2400" dirty="0"/>
          </a:p>
        </p:txBody>
      </p:sp>
      <p:grpSp>
        <p:nvGrpSpPr>
          <p:cNvPr id="28" name="Group 27"/>
          <p:cNvGrpSpPr/>
          <p:nvPr/>
        </p:nvGrpSpPr>
        <p:grpSpPr>
          <a:xfrm>
            <a:off x="2546351" y="2977439"/>
            <a:ext cx="2419282" cy="995373"/>
            <a:chOff x="2546351" y="2977439"/>
            <a:chExt cx="2419282" cy="995373"/>
          </a:xfrm>
        </p:grpSpPr>
        <p:cxnSp>
          <p:nvCxnSpPr>
            <p:cNvPr id="25" name="Straight Arrow Connector 24"/>
            <p:cNvCxnSpPr/>
            <p:nvPr/>
          </p:nvCxnSpPr>
          <p:spPr>
            <a:xfrm rot="10800000">
              <a:off x="2546351" y="3029493"/>
              <a:ext cx="1336629" cy="9433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82979" y="2977439"/>
              <a:ext cx="1082654" cy="9953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9725">
                                            <p:txEl>
                                              <p:pRg st="0" end="0"/>
                                            </p:txEl>
                                          </p:spTgt>
                                        </p:tgtEl>
                                        <p:attrNameLst>
                                          <p:attrName>style.visibility</p:attrName>
                                        </p:attrNameLst>
                                      </p:cBhvr>
                                      <p:to>
                                        <p:strVal val="visible"/>
                                      </p:to>
                                    </p:set>
                                    <p:animEffect transition="in" filter="wipe(left)">
                                      <p:cBhvr>
                                        <p:cTn id="7" dur="500"/>
                                        <p:tgtEl>
                                          <p:spTgt spid="499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9727"/>
                                        </p:tgtEl>
                                        <p:attrNameLst>
                                          <p:attrName>style.visibility</p:attrName>
                                        </p:attrNameLst>
                                      </p:cBhvr>
                                      <p:to>
                                        <p:strVal val="visible"/>
                                      </p:to>
                                    </p:set>
                                    <p:animEffect transition="in" filter="wipe(left)">
                                      <p:cBhvr>
                                        <p:cTn id="12" dur="500"/>
                                        <p:tgtEl>
                                          <p:spTgt spid="4997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22"/>
                                        </p:tgtEl>
                                        <p:attrNameLst>
                                          <p:attrName>ppt_w</p:attrName>
                                        </p:attrNameLst>
                                      </p:cBhvr>
                                      <p:tavLst>
                                        <p:tav tm="0">
                                          <p:val>
                                            <p:strVal val="ppt_w"/>
                                          </p:val>
                                        </p:tav>
                                        <p:tav tm="100000">
                                          <p:val>
                                            <p:fltVal val="0"/>
                                          </p:val>
                                        </p:tav>
                                      </p:tavLst>
                                    </p:anim>
                                    <p:anim calcmode="lin" valueType="num">
                                      <p:cBhvr>
                                        <p:cTn id="26" dur="500"/>
                                        <p:tgtEl>
                                          <p:spTgt spid="22"/>
                                        </p:tgtEl>
                                        <p:attrNameLst>
                                          <p:attrName>ppt_h</p:attrName>
                                        </p:attrNameLst>
                                      </p:cBhvr>
                                      <p:tavLst>
                                        <p:tav tm="0">
                                          <p:val>
                                            <p:strVal val="ppt_h"/>
                                          </p:val>
                                        </p:tav>
                                        <p:tav tm="100000">
                                          <p:val>
                                            <p:fltVal val="0"/>
                                          </p:val>
                                        </p:tav>
                                      </p:tavLst>
                                    </p:anim>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nodeType="clickEffect">
                                  <p:stCondLst>
                                    <p:cond delay="0"/>
                                  </p:stCondLst>
                                  <p:childTnLst>
                                    <p:anim calcmode="lin" valueType="num">
                                      <p:cBhvr>
                                        <p:cTn id="41" dur="500"/>
                                        <p:tgtEl>
                                          <p:spTgt spid="28"/>
                                        </p:tgtEl>
                                        <p:attrNameLst>
                                          <p:attrName>ppt_w</p:attrName>
                                        </p:attrNameLst>
                                      </p:cBhvr>
                                      <p:tavLst>
                                        <p:tav tm="0">
                                          <p:val>
                                            <p:strVal val="ppt_w"/>
                                          </p:val>
                                        </p:tav>
                                        <p:tav tm="100000">
                                          <p:val>
                                            <p:fltVal val="0"/>
                                          </p:val>
                                        </p:tav>
                                      </p:tavLst>
                                    </p:anim>
                                    <p:anim calcmode="lin" valueType="num">
                                      <p:cBhvr>
                                        <p:cTn id="42" dur="500"/>
                                        <p:tgtEl>
                                          <p:spTgt spid="28"/>
                                        </p:tgtEl>
                                        <p:attrNameLst>
                                          <p:attrName>ppt_h</p:attrName>
                                        </p:attrNameLst>
                                      </p:cBhvr>
                                      <p:tavLst>
                                        <p:tav tm="0">
                                          <p:val>
                                            <p:strVal val="ppt_h"/>
                                          </p:val>
                                        </p:tav>
                                        <p:tav tm="100000">
                                          <p:val>
                                            <p:fltVal val="0"/>
                                          </p:val>
                                        </p:tav>
                                      </p:tavLst>
                                    </p:anim>
                                    <p:set>
                                      <p:cBhvr>
                                        <p:cTn id="43" dur="1" fill="hold">
                                          <p:stCondLst>
                                            <p:cond delay="499"/>
                                          </p:stCondLst>
                                        </p:cTn>
                                        <p:tgtEl>
                                          <p:spTgt spid="2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99716">
                                            <p:txEl>
                                              <p:pRg st="0" end="0"/>
                                            </p:txEl>
                                          </p:spTgt>
                                        </p:tgtEl>
                                        <p:attrNameLst>
                                          <p:attrName>style.visibility</p:attrName>
                                        </p:attrNameLst>
                                      </p:cBhvr>
                                      <p:to>
                                        <p:strVal val="visible"/>
                                      </p:to>
                                    </p:set>
                                    <p:animEffect transition="in" filter="wipe(left)">
                                      <p:cBhvr>
                                        <p:cTn id="48" dur="500"/>
                                        <p:tgtEl>
                                          <p:spTgt spid="499716">
                                            <p:txEl>
                                              <p:pRg st="0" end="0"/>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99726"/>
                                        </p:tgtEl>
                                        <p:attrNameLst>
                                          <p:attrName>style.visibility</p:attrName>
                                        </p:attrNameLst>
                                      </p:cBhvr>
                                      <p:to>
                                        <p:strVal val="visible"/>
                                      </p:to>
                                    </p:set>
                                    <p:animEffect transition="in" filter="wipe(left)">
                                      <p:cBhvr>
                                        <p:cTn id="52" dur="500"/>
                                        <p:tgtEl>
                                          <p:spTgt spid="499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build="p" autoUpdateAnimBg="0"/>
      <p:bldP spid="499725" grpId="0" build="p" autoUpdateAnimBg="0" advAuto="0"/>
      <p:bldP spid="17" grpId="0"/>
      <p:bldP spid="23"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1590" name="Picture 6" descr="Example5"/>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451595" name="Picture 11"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451596" name="Text Box 12"/>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dirty="0"/>
              <a:t>Line of Fit</a:t>
            </a:r>
          </a:p>
        </p:txBody>
      </p:sp>
      <p:sp>
        <p:nvSpPr>
          <p:cNvPr id="451588" name="Rectangle 4"/>
          <p:cNvSpPr>
            <a:spLocks noChangeArrowheads="1"/>
          </p:cNvSpPr>
          <p:nvPr/>
        </p:nvSpPr>
        <p:spPr bwMode="auto">
          <a:xfrm>
            <a:off x="876300" y="1333500"/>
            <a:ext cx="4740275" cy="3298339"/>
          </a:xfrm>
          <a:prstGeom prst="rect">
            <a:avLst/>
          </a:prstGeom>
          <a:noFill/>
          <a:ln w="9525">
            <a:noFill/>
            <a:miter lim="800000"/>
            <a:headEnd/>
            <a:tailEnd/>
          </a:ln>
          <a:effectLst/>
        </p:spPr>
        <p:txBody>
          <a:bodyPr>
            <a:prstTxWarp prst="textNoShape">
              <a:avLst/>
            </a:prstTxWarp>
            <a:spAutoFit/>
          </a:bodyPr>
          <a:lstStyle/>
          <a:p>
            <a:pPr algn="l">
              <a:lnSpc>
                <a:spcPct val="150000"/>
              </a:lnSpc>
            </a:pPr>
            <a:r>
              <a:rPr lang="en-US" sz="2000" dirty="0"/>
              <a:t>ZOOS </a:t>
            </a:r>
            <a:r>
              <a:rPr lang="en-US" sz="2000" dirty="0" smtClean="0"/>
              <a:t> </a:t>
            </a:r>
            <a:r>
              <a:rPr lang="en-US" sz="2000" b="1" dirty="0" smtClean="0">
                <a:solidFill>
                  <a:srgbClr val="0000FF"/>
                </a:solidFill>
              </a:rPr>
              <a:t>We worked with t</a:t>
            </a:r>
            <a:r>
              <a:rPr lang="en-US" sz="2000" b="1" dirty="0" smtClean="0">
                <a:solidFill>
                  <a:srgbClr val="0000FF"/>
                </a:solidFill>
              </a:rPr>
              <a:t>he </a:t>
            </a:r>
            <a:r>
              <a:rPr lang="en-US" sz="2000" b="1" dirty="0">
                <a:solidFill>
                  <a:srgbClr val="0000FF"/>
                </a:solidFill>
              </a:rPr>
              <a:t>table to the </a:t>
            </a:r>
            <a:r>
              <a:rPr lang="en-US" sz="2000" b="1" dirty="0" smtClean="0">
                <a:solidFill>
                  <a:srgbClr val="0000FF"/>
                </a:solidFill>
              </a:rPr>
              <a:t>right earlier. It </a:t>
            </a:r>
            <a:r>
              <a:rPr lang="en-US" sz="2000" b="1" dirty="0">
                <a:solidFill>
                  <a:srgbClr val="0000FF"/>
                </a:solidFill>
              </a:rPr>
              <a:t>shows the average and maximum longevity of various animals in captivity.</a:t>
            </a:r>
            <a:r>
              <a:rPr lang="en-US" sz="2000" b="1" dirty="0" smtClean="0">
                <a:solidFill>
                  <a:srgbClr val="0000FF"/>
                </a:solidFill>
              </a:rPr>
              <a:t> </a:t>
            </a:r>
            <a:r>
              <a:rPr lang="en-US" sz="2000" b="1" u="sng" dirty="0" smtClean="0">
                <a:solidFill>
                  <a:srgbClr val="0000FF"/>
                </a:solidFill>
              </a:rPr>
              <a:t>We can u</a:t>
            </a:r>
            <a:r>
              <a:rPr lang="en-US" sz="2000" b="1" u="sng" dirty="0" smtClean="0">
                <a:solidFill>
                  <a:srgbClr val="0000FF"/>
                </a:solidFill>
              </a:rPr>
              <a:t>se </a:t>
            </a:r>
            <a:r>
              <a:rPr lang="en-US" sz="2000" b="1" u="sng" dirty="0">
                <a:solidFill>
                  <a:srgbClr val="0000FF"/>
                </a:solidFill>
              </a:rPr>
              <a:t>the equation</a:t>
            </a:r>
            <a:r>
              <a:rPr lang="en-US" sz="2000" b="1" u="sng" dirty="0" smtClean="0">
                <a:solidFill>
                  <a:srgbClr val="0000FF"/>
                </a:solidFill>
              </a:rPr>
              <a:t> to </a:t>
            </a:r>
            <a:r>
              <a:rPr lang="en-US" sz="2000" b="1" u="sng" dirty="0">
                <a:solidFill>
                  <a:srgbClr val="0000FF"/>
                </a:solidFill>
              </a:rPr>
              <a:t>predict the maximum longevity for an animal with an average longevity of 33 years.</a:t>
            </a:r>
          </a:p>
        </p:txBody>
      </p:sp>
      <p:pic>
        <p:nvPicPr>
          <p:cNvPr id="451600" name="Picture 16" descr="11-20"/>
          <p:cNvPicPr>
            <a:picLocks noChangeAspect="1" noChangeArrowheads="1"/>
          </p:cNvPicPr>
          <p:nvPr/>
        </p:nvPicPr>
        <p:blipFill>
          <a:blip r:embed="rId6"/>
          <a:srcRect/>
          <a:stretch>
            <a:fillRect/>
          </a:stretch>
        </p:blipFill>
        <p:spPr bwMode="auto">
          <a:xfrm>
            <a:off x="5659438" y="1520825"/>
            <a:ext cx="2874962" cy="4284663"/>
          </a:xfrm>
          <a:prstGeom prst="rect">
            <a:avLst/>
          </a:prstGeom>
          <a:noFill/>
        </p:spPr>
      </p:pic>
      <p:pic>
        <p:nvPicPr>
          <p:cNvPr id="451601" name="Picture 17"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3" descr="m3_234"/>
          <p:cNvPicPr>
            <a:picLocks noChangeAspect="1" noChangeArrowheads="1"/>
          </p:cNvPicPr>
          <p:nvPr/>
        </p:nvPicPr>
        <p:blipFill>
          <a:blip r:embed="rId8"/>
          <a:srcRect/>
          <a:stretch>
            <a:fillRect/>
          </a:stretch>
        </p:blipFill>
        <p:spPr bwMode="auto">
          <a:xfrm>
            <a:off x="5489575" y="5995987"/>
            <a:ext cx="1901825" cy="785813"/>
          </a:xfrm>
          <a:prstGeom prst="rect">
            <a:avLst/>
          </a:prstGeom>
          <a:noFill/>
        </p:spPr>
      </p:pic>
      <p:sp>
        <p:nvSpPr>
          <p:cNvPr id="15" name="TextBox 14"/>
          <p:cNvSpPr txBox="1"/>
          <p:nvPr/>
        </p:nvSpPr>
        <p:spPr>
          <a:xfrm>
            <a:off x="412750" y="5352872"/>
            <a:ext cx="3854450" cy="1200328"/>
          </a:xfrm>
          <a:prstGeom prst="rect">
            <a:avLst/>
          </a:prstGeom>
          <a:noFill/>
        </p:spPr>
        <p:txBody>
          <a:bodyPr wrap="square" rtlCol="0">
            <a:spAutoFit/>
          </a:bodyPr>
          <a:lstStyle/>
          <a:p>
            <a:r>
              <a:rPr lang="en-US" sz="2400" dirty="0" smtClean="0"/>
              <a:t>Using the coordinates (15, 40) &amp; (35, 70) our equation for a line of fit was</a:t>
            </a:r>
            <a:endParaRPr lang="en-US" sz="2400" dirty="0"/>
          </a:p>
        </p:txBody>
      </p:sp>
      <p:cxnSp>
        <p:nvCxnSpPr>
          <p:cNvPr id="19" name="Straight Arrow Connector 18"/>
          <p:cNvCxnSpPr/>
          <p:nvPr/>
        </p:nvCxnSpPr>
        <p:spPr>
          <a:xfrm>
            <a:off x="2903200" y="6374705"/>
            <a:ext cx="240665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595"/>
                                        </p:tgtEl>
                                        <p:attrNameLst>
                                          <p:attrName>style.visibility</p:attrName>
                                        </p:attrNameLst>
                                      </p:cBhvr>
                                      <p:to>
                                        <p:strVal val="visible"/>
                                      </p:to>
                                    </p:set>
                                    <p:animEffect transition="in" filter="wipe(left)">
                                      <p:cBhvr>
                                        <p:cTn id="7" dur="500"/>
                                        <p:tgtEl>
                                          <p:spTgt spid="4515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1596"/>
                                        </p:tgtEl>
                                        <p:attrNameLst>
                                          <p:attrName>style.visibility</p:attrName>
                                        </p:attrNameLst>
                                      </p:cBhvr>
                                      <p:to>
                                        <p:strVal val="visible"/>
                                      </p:to>
                                    </p:set>
                                    <p:animEffect transition="in" filter="wipe(left)">
                                      <p:cBhvr>
                                        <p:cTn id="11" dur="500"/>
                                        <p:tgtEl>
                                          <p:spTgt spid="45159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51590"/>
                                        </p:tgtEl>
                                        <p:attrNameLst>
                                          <p:attrName>style.visibility</p:attrName>
                                        </p:attrNameLst>
                                      </p:cBhvr>
                                      <p:to>
                                        <p:strVal val="visible"/>
                                      </p:to>
                                    </p:set>
                                    <p:animEffect transition="in" filter="box(out)">
                                      <p:cBhvr>
                                        <p:cTn id="15" dur="500"/>
                                        <p:tgtEl>
                                          <p:spTgt spid="45159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1600"/>
                                        </p:tgtEl>
                                        <p:attrNameLst>
                                          <p:attrName>style.visibility</p:attrName>
                                        </p:attrNameLst>
                                      </p:cBhvr>
                                      <p:to>
                                        <p:strVal val="visible"/>
                                      </p:to>
                                    </p:set>
                                    <p:animEffect transition="in" filter="wipe(up)">
                                      <p:cBhvr>
                                        <p:cTn id="19" dur="500"/>
                                        <p:tgtEl>
                                          <p:spTgt spid="4516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51588"/>
                                        </p:tgtEl>
                                        <p:attrNameLst>
                                          <p:attrName>style.visibility</p:attrName>
                                        </p:attrNameLst>
                                      </p:cBhvr>
                                      <p:to>
                                        <p:strVal val="visible"/>
                                      </p:to>
                                    </p:set>
                                    <p:animEffect transition="in" filter="wipe(left)">
                                      <p:cBhvr>
                                        <p:cTn id="24" dur="500"/>
                                        <p:tgtEl>
                                          <p:spTgt spid="45158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6" grpId="0" autoUpdateAnimBg="0"/>
      <p:bldP spid="451588" grpId="0"/>
      <p:bldP spid="1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3638" name="Picture 6" descr="Example5"/>
          <p:cNvPicPr>
            <a:picLocks noChangeAspect="1" noChangeArrowheads="1"/>
          </p:cNvPicPr>
          <p:nvPr/>
        </p:nvPicPr>
        <p:blipFill>
          <a:blip r:embed="rId4"/>
          <a:srcRect/>
          <a:stretch>
            <a:fillRect/>
          </a:stretch>
        </p:blipFill>
        <p:spPr bwMode="auto">
          <a:xfrm>
            <a:off x="420688" y="1765300"/>
            <a:ext cx="457200" cy="457200"/>
          </a:xfrm>
          <a:prstGeom prst="rect">
            <a:avLst/>
          </a:prstGeom>
          <a:noFill/>
        </p:spPr>
      </p:pic>
      <p:sp>
        <p:nvSpPr>
          <p:cNvPr id="453640" name="Rectangle 8"/>
          <p:cNvSpPr>
            <a:spLocks noChangeArrowheads="1"/>
          </p:cNvSpPr>
          <p:nvPr/>
        </p:nvSpPr>
        <p:spPr bwMode="auto">
          <a:xfrm>
            <a:off x="-152401" y="5370512"/>
            <a:ext cx="8734425" cy="830997"/>
          </a:xfrm>
          <a:prstGeom prst="rect">
            <a:avLst/>
          </a:prstGeom>
          <a:noFill/>
          <a:ln w="9525">
            <a:noFill/>
            <a:miter lim="800000"/>
            <a:headEnd/>
            <a:tailEnd/>
          </a:ln>
          <a:effectLst/>
        </p:spPr>
        <p:txBody>
          <a:bodyPr wrap="square">
            <a:prstTxWarp prst="textNoShape">
              <a:avLst/>
            </a:prstTxWarp>
            <a:spAutoFit/>
          </a:bodyPr>
          <a:lstStyle/>
          <a:p>
            <a:pPr marL="1712913" indent="-1368425">
              <a:spcAft>
                <a:spcPct val="0"/>
              </a:spcAft>
              <a:buClr>
                <a:srgbClr val="FFFFFF"/>
              </a:buClr>
              <a:tabLst>
                <a:tab pos="1943100" algn="l"/>
              </a:tabLst>
            </a:pPr>
            <a:r>
              <a:rPr lang="en-US" sz="2400" b="1" dirty="0">
                <a:solidFill>
                  <a:srgbClr val="0000FF"/>
                </a:solidFill>
              </a:rPr>
              <a:t>Answer: </a:t>
            </a:r>
            <a:r>
              <a:rPr lang="en-US" sz="2400" b="0" dirty="0" smtClean="0"/>
              <a:t>	</a:t>
            </a:r>
            <a:r>
              <a:rPr lang="en-US" sz="2400" dirty="0" smtClean="0"/>
              <a:t>We can </a:t>
            </a:r>
            <a:r>
              <a:rPr lang="en-US" sz="2400" dirty="0" smtClean="0"/>
              <a:t>calculate the maximum longevity would be 67.</a:t>
            </a:r>
          </a:p>
          <a:p>
            <a:pPr marL="1712913" indent="-1368425" algn="l">
              <a:spcAft>
                <a:spcPct val="0"/>
              </a:spcAft>
              <a:buClr>
                <a:srgbClr val="FFFFFF"/>
              </a:buClr>
              <a:tabLst>
                <a:tab pos="1943100" algn="l"/>
              </a:tabLst>
            </a:pPr>
            <a:endParaRPr lang="en-US" sz="2400" b="0" dirty="0"/>
          </a:p>
        </p:txBody>
      </p:sp>
      <p:pic>
        <p:nvPicPr>
          <p:cNvPr id="453643" name="Picture 11"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453644" name="Text Box 12"/>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Line of Fit</a:t>
            </a:r>
          </a:p>
        </p:txBody>
      </p:sp>
      <p:pic>
        <p:nvPicPr>
          <p:cNvPr id="453645" name="Picture 13" descr="M3_235"/>
          <p:cNvPicPr>
            <a:picLocks noChangeAspect="1" noChangeArrowheads="1"/>
          </p:cNvPicPr>
          <p:nvPr/>
        </p:nvPicPr>
        <p:blipFill>
          <a:blip r:embed="rId6"/>
          <a:srcRect t="50049"/>
          <a:stretch>
            <a:fillRect/>
          </a:stretch>
        </p:blipFill>
        <p:spPr bwMode="auto">
          <a:xfrm>
            <a:off x="909638" y="3154362"/>
            <a:ext cx="7019925" cy="808038"/>
          </a:xfrm>
          <a:prstGeom prst="rect">
            <a:avLst/>
          </a:prstGeom>
          <a:noFill/>
        </p:spPr>
      </p:pic>
      <p:pic>
        <p:nvPicPr>
          <p:cNvPr id="453646" name="Picture 14" descr="M3_235"/>
          <p:cNvPicPr>
            <a:picLocks noChangeAspect="1" noChangeArrowheads="1"/>
          </p:cNvPicPr>
          <p:nvPr/>
        </p:nvPicPr>
        <p:blipFill>
          <a:blip r:embed="rId6"/>
          <a:srcRect b="47792"/>
          <a:stretch>
            <a:fillRect/>
          </a:stretch>
        </p:blipFill>
        <p:spPr bwMode="auto">
          <a:xfrm>
            <a:off x="909638" y="1593850"/>
            <a:ext cx="7019925" cy="844550"/>
          </a:xfrm>
          <a:prstGeom prst="rect">
            <a:avLst/>
          </a:prstGeom>
          <a:noFill/>
        </p:spPr>
      </p:pic>
      <p:pic>
        <p:nvPicPr>
          <p:cNvPr id="453647" name="Picture 15"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67200" y="496669"/>
            <a:ext cx="4572000" cy="646331"/>
          </a:xfrm>
          <a:prstGeom prst="rect">
            <a:avLst/>
          </a:prstGeom>
        </p:spPr>
        <p:txBody>
          <a:bodyPr>
            <a:spAutoFit/>
          </a:bodyPr>
          <a:lstStyle/>
          <a:p>
            <a:r>
              <a:rPr lang="en-US" b="1" u="sng" dirty="0" smtClean="0">
                <a:solidFill>
                  <a:srgbClr val="0000FF"/>
                </a:solidFill>
              </a:rPr>
              <a:t>Predict </a:t>
            </a:r>
            <a:r>
              <a:rPr lang="en-US" b="1" u="sng" dirty="0" smtClean="0">
                <a:solidFill>
                  <a:srgbClr val="0000FF"/>
                </a:solidFill>
              </a:rPr>
              <a:t>the maximum longevity for an animal with an average longevity of 33 years.</a:t>
            </a:r>
            <a:endParaRPr lang="en-US" dirty="0"/>
          </a:p>
        </p:txBody>
      </p:sp>
      <p:sp>
        <p:nvSpPr>
          <p:cNvPr id="15" name="Freeform 14"/>
          <p:cNvSpPr/>
          <p:nvPr/>
        </p:nvSpPr>
        <p:spPr>
          <a:xfrm>
            <a:off x="2019566" y="1155580"/>
            <a:ext cx="7483149" cy="2134178"/>
          </a:xfrm>
          <a:custGeom>
            <a:avLst/>
            <a:gdLst>
              <a:gd name="connsiteX0" fmla="*/ 5142605 w 7483149"/>
              <a:gd name="connsiteY0" fmla="*/ 0 h 2134178"/>
              <a:gd name="connsiteX1" fmla="*/ 5215476 w 7483149"/>
              <a:gd name="connsiteY1" fmla="*/ 333140 h 2134178"/>
              <a:gd name="connsiteX2" fmla="*/ 6620844 w 7483149"/>
              <a:gd name="connsiteY2" fmla="*/ 468478 h 2134178"/>
              <a:gd name="connsiteX3" fmla="*/ 6589613 w 7483149"/>
              <a:gd name="connsiteY3" fmla="*/ 1551183 h 2134178"/>
              <a:gd name="connsiteX4" fmla="*/ 1259626 w 7483149"/>
              <a:gd name="connsiteY4" fmla="*/ 1572004 h 2134178"/>
              <a:gd name="connsiteX5" fmla="*/ 0 w 7483149"/>
              <a:gd name="connsiteY5" fmla="*/ 2134178 h 21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3149" h="2134178">
                <a:moveTo>
                  <a:pt x="5142605" y="0"/>
                </a:moveTo>
                <a:cubicBezTo>
                  <a:pt x="5055854" y="127530"/>
                  <a:pt x="4969103" y="255060"/>
                  <a:pt x="5215476" y="333140"/>
                </a:cubicBezTo>
                <a:cubicBezTo>
                  <a:pt x="5461849" y="411220"/>
                  <a:pt x="6391821" y="265471"/>
                  <a:pt x="6620844" y="468478"/>
                </a:cubicBezTo>
                <a:cubicBezTo>
                  <a:pt x="6849867" y="671485"/>
                  <a:pt x="7483149" y="1367262"/>
                  <a:pt x="6589613" y="1551183"/>
                </a:cubicBezTo>
                <a:cubicBezTo>
                  <a:pt x="5696077" y="1735104"/>
                  <a:pt x="2357895" y="1474838"/>
                  <a:pt x="1259626" y="1572004"/>
                </a:cubicBezTo>
                <a:cubicBezTo>
                  <a:pt x="161357" y="1669170"/>
                  <a:pt x="0" y="2134178"/>
                  <a:pt x="0" y="2134178"/>
                </a:cubicBezTo>
              </a:path>
            </a:pathLst>
          </a:cu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4419600" y="3199534"/>
            <a:ext cx="4572000" cy="830997"/>
          </a:xfrm>
          <a:prstGeom prst="rect">
            <a:avLst/>
          </a:prstGeom>
        </p:spPr>
        <p:txBody>
          <a:bodyPr>
            <a:spAutoFit/>
          </a:bodyPr>
          <a:lstStyle/>
          <a:p>
            <a:r>
              <a:rPr lang="en-US" sz="2400" dirty="0" smtClean="0"/>
              <a:t>Using our equation, we replace the variable with the value </a:t>
            </a:r>
            <a:r>
              <a:rPr lang="en-US" sz="2400" dirty="0" smtClean="0"/>
              <a:t>33. </a:t>
            </a:r>
            <a:endParaRPr lang="en-US" sz="2400" dirty="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3646"/>
                                        </p:tgtEl>
                                        <p:attrNameLst>
                                          <p:attrName>style.visibility</p:attrName>
                                        </p:attrNameLst>
                                      </p:cBhvr>
                                      <p:to>
                                        <p:strVal val="visible"/>
                                      </p:to>
                                    </p:set>
                                    <p:animEffect transition="in" filter="wipe(left)">
                                      <p:cBhvr>
                                        <p:cTn id="7" dur="500"/>
                                        <p:tgtEl>
                                          <p:spTgt spid="4536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3645"/>
                                        </p:tgtEl>
                                        <p:attrNameLst>
                                          <p:attrName>style.visibility</p:attrName>
                                        </p:attrNameLst>
                                      </p:cBhvr>
                                      <p:to>
                                        <p:strVal val="visible"/>
                                      </p:to>
                                    </p:set>
                                    <p:animEffect transition="in" filter="wipe(left)">
                                      <p:cBhvr>
                                        <p:cTn id="12" dur="500"/>
                                        <p:tgtEl>
                                          <p:spTgt spid="453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3640">
                                            <p:txEl>
                                              <p:pRg st="0" end="0"/>
                                            </p:txEl>
                                          </p:spTgt>
                                        </p:tgtEl>
                                        <p:attrNameLst>
                                          <p:attrName>style.visibility</p:attrName>
                                        </p:attrNameLst>
                                      </p:cBhvr>
                                      <p:to>
                                        <p:strVal val="visible"/>
                                      </p:to>
                                    </p:set>
                                    <p:animEffect transition="in" filter="wipe(left)">
                                      <p:cBhvr>
                                        <p:cTn id="27" dur="500"/>
                                        <p:tgtEl>
                                          <p:spTgt spid="4536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40" grpId="0" build="p" autoUpdateAnimBg="0"/>
      <p:bldP spid="15" grpId="0" animBg="1"/>
      <p:bldP spid="16"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7" name="TPAnswers"/>
          <p:cNvSpPr>
            <a:spLocks noGrp="1" noChangeArrowheads="1"/>
          </p:cNvSpPr>
          <p:nvPr>
            <p:ph type="body" idx="1"/>
            <p:custDataLst>
              <p:tags r:id="rId2"/>
            </p:custDataLst>
          </p:nvPr>
        </p:nvSpPr>
        <p:spPr bwMode="hidden">
          <a:xfrm>
            <a:off x="6480175" y="4365625"/>
            <a:ext cx="1090613" cy="579438"/>
          </a:xfrm>
        </p:spPr>
        <p:txBody>
          <a:bodyPr/>
          <a:lstStyle/>
          <a:p>
            <a:pPr marL="609600" indent="-609600">
              <a:buFontTx/>
              <a:buAutoNum type="arabicPeriod"/>
            </a:pPr>
            <a:r>
              <a:rPr lang="en-US" sz="900">
                <a:solidFill>
                  <a:schemeClr val="bg1"/>
                </a:solidFill>
              </a:rPr>
              <a:t>A</a:t>
            </a:r>
          </a:p>
          <a:p>
            <a:pPr marL="609600" indent="-609600">
              <a:buFontTx/>
              <a:buAutoNum type="arabicPeriod"/>
            </a:pPr>
            <a:r>
              <a:rPr lang="en-US" sz="900">
                <a:solidFill>
                  <a:schemeClr val="bg1"/>
                </a:solidFill>
              </a:rPr>
              <a:t>B</a:t>
            </a:r>
          </a:p>
          <a:p>
            <a:pPr marL="609600" indent="-609600">
              <a:buFontTx/>
              <a:buAutoNum type="arabicPeriod"/>
            </a:pPr>
            <a:r>
              <a:rPr lang="en-US" sz="900">
                <a:solidFill>
                  <a:schemeClr val="bg1"/>
                </a:solidFill>
              </a:rPr>
              <a:t>C</a:t>
            </a:r>
          </a:p>
        </p:txBody>
      </p:sp>
      <p:sp>
        <p:nvSpPr>
          <p:cNvPr id="492550" name="Oval 6"/>
          <p:cNvSpPr>
            <a:spLocks noChangeArrowheads="1"/>
          </p:cNvSpPr>
          <p:nvPr/>
        </p:nvSpPr>
        <p:spPr bwMode="auto">
          <a:xfrm>
            <a:off x="913415" y="3435081"/>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492551" name="TPAnswers"/>
          <p:cNvSpPr>
            <a:spLocks noChangeArrowheads="1"/>
          </p:cNvSpPr>
          <p:nvPr>
            <p:custDataLst>
              <p:tags r:id="rId3"/>
            </p:custDataLst>
          </p:nvPr>
        </p:nvSpPr>
        <p:spPr bwMode="auto">
          <a:xfrm>
            <a:off x="923925" y="3357563"/>
            <a:ext cx="3549650" cy="1643527"/>
          </a:xfrm>
          <a:prstGeom prst="rect">
            <a:avLst/>
          </a:prstGeom>
          <a:noFill/>
          <a:ln w="9525">
            <a:noFill/>
            <a:miter lim="800000"/>
            <a:headEnd/>
            <a:tailEnd/>
          </a:ln>
          <a:effectLst/>
        </p:spPr>
        <p:txBody>
          <a:bodyPr>
            <a:prstTxWarp prst="textNoShape">
              <a:avLst/>
            </a:prstTxWarp>
            <a:spAutoFit/>
          </a:bodyPr>
          <a:lstStyle/>
          <a:p>
            <a:pPr marL="533400" indent="-533400" algn="l">
              <a:spcBef>
                <a:spcPct val="30000"/>
              </a:spcBef>
              <a:spcAft>
                <a:spcPct val="30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positive</a:t>
            </a:r>
          </a:p>
          <a:p>
            <a:pPr marL="533400" indent="-533400" algn="l">
              <a:spcBef>
                <a:spcPct val="30000"/>
              </a:spcBef>
              <a:spcAft>
                <a:spcPct val="30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negative</a:t>
            </a:r>
          </a:p>
          <a:p>
            <a:pPr marL="533400" indent="-533400" algn="l">
              <a:spcBef>
                <a:spcPct val="30000"/>
              </a:spcBef>
              <a:spcAft>
                <a:spcPct val="30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no relationship</a:t>
            </a:r>
          </a:p>
        </p:txBody>
      </p:sp>
      <p:sp>
        <p:nvSpPr>
          <p:cNvPr id="492552" name="TPQuestion"/>
          <p:cNvSpPr>
            <a:spLocks noChangeArrowheads="1"/>
          </p:cNvSpPr>
          <p:nvPr/>
        </p:nvSpPr>
        <p:spPr bwMode="auto">
          <a:xfrm>
            <a:off x="533400" y="1504950"/>
            <a:ext cx="8305800" cy="1846659"/>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Determine whether a scatter plot of the data for the number of cups of lemonade sold at a concession stand and the outside temperature might show a </a:t>
            </a:r>
            <a:r>
              <a:rPr lang="en-US" sz="2400" b="1" i="1" dirty="0">
                <a:solidFill>
                  <a:srgbClr val="0000FF"/>
                </a:solidFill>
              </a:rPr>
              <a:t>positive</a:t>
            </a:r>
            <a:r>
              <a:rPr lang="en-US" sz="2400" b="1" dirty="0">
                <a:solidFill>
                  <a:srgbClr val="0000FF"/>
                </a:solidFill>
              </a:rPr>
              <a:t>, </a:t>
            </a:r>
            <a:r>
              <a:rPr lang="en-US" sz="2400" b="1" i="1" dirty="0">
                <a:solidFill>
                  <a:srgbClr val="0000FF"/>
                </a:solidFill>
              </a:rPr>
              <a:t>negative</a:t>
            </a:r>
            <a:r>
              <a:rPr lang="en-US" sz="2400" b="1" dirty="0">
                <a:solidFill>
                  <a:srgbClr val="0000FF"/>
                </a:solidFill>
              </a:rPr>
              <a:t>, or </a:t>
            </a:r>
            <a:r>
              <a:rPr lang="en-US" sz="2400" b="1" i="1" dirty="0">
                <a:solidFill>
                  <a:srgbClr val="0000FF"/>
                </a:solidFill>
              </a:rPr>
              <a:t>no</a:t>
            </a:r>
            <a:r>
              <a:rPr lang="en-US" sz="2400" b="1" dirty="0">
                <a:solidFill>
                  <a:srgbClr val="0000FF"/>
                </a:solidFill>
              </a:rPr>
              <a:t> </a:t>
            </a:r>
            <a:r>
              <a:rPr lang="en-US" sz="2400" b="1" i="1" dirty="0">
                <a:solidFill>
                  <a:srgbClr val="0000FF"/>
                </a:solidFill>
              </a:rPr>
              <a:t>relationship</a:t>
            </a:r>
            <a:r>
              <a:rPr lang="en-US" sz="2400" b="1" dirty="0">
                <a:solidFill>
                  <a:srgbClr val="0000FF"/>
                </a:solidFill>
              </a:rPr>
              <a:t>.</a:t>
            </a:r>
            <a:r>
              <a:rPr lang="en-US" dirty="0">
                <a:solidFill>
                  <a:srgbClr val="00539D"/>
                </a:solidFill>
              </a:rPr>
              <a:t/>
            </a:r>
            <a:br>
              <a:rPr lang="en-US" dirty="0">
                <a:solidFill>
                  <a:srgbClr val="00539D"/>
                </a:solidFill>
              </a:rPr>
            </a:br>
            <a:endParaRPr lang="en-US" dirty="0">
              <a:solidFill>
                <a:srgbClr val="00539D"/>
              </a:solidFill>
            </a:endParaRPr>
          </a:p>
        </p:txBody>
      </p:sp>
      <p:pic>
        <p:nvPicPr>
          <p:cNvPr id="492553" name="Picture 9"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492554" name="Picture 10"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492558" name="Picture 14" descr="LH_9-8"/>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2553"/>
                                        </p:tgtEl>
                                        <p:attrNameLst>
                                          <p:attrName>style.visibility</p:attrName>
                                        </p:attrNameLst>
                                      </p:cBhvr>
                                      <p:to>
                                        <p:strVal val="visible"/>
                                      </p:to>
                                    </p:set>
                                    <p:animEffect transition="in" filter="wipe(left)">
                                      <p:cBhvr>
                                        <p:cTn id="7" dur="500"/>
                                        <p:tgtEl>
                                          <p:spTgt spid="49255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92554"/>
                                        </p:tgtEl>
                                        <p:attrNameLst>
                                          <p:attrName>style.visibility</p:attrName>
                                        </p:attrNameLst>
                                      </p:cBhvr>
                                      <p:to>
                                        <p:strVal val="visible"/>
                                      </p:to>
                                    </p:set>
                                    <p:animEffect transition="in" filter="box(out)">
                                      <p:cBhvr>
                                        <p:cTn id="11" dur="500"/>
                                        <p:tgtEl>
                                          <p:spTgt spid="49255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2552"/>
                                        </p:tgtEl>
                                        <p:attrNameLst>
                                          <p:attrName>style.visibility</p:attrName>
                                        </p:attrNameLst>
                                      </p:cBhvr>
                                      <p:to>
                                        <p:strVal val="visible"/>
                                      </p:to>
                                    </p:set>
                                    <p:animEffect transition="in" filter="wipe(left)">
                                      <p:cBhvr>
                                        <p:cTn id="15" dur="500"/>
                                        <p:tgtEl>
                                          <p:spTgt spid="4925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2551"/>
                                        </p:tgtEl>
                                        <p:attrNameLst>
                                          <p:attrName>style.visibility</p:attrName>
                                        </p:attrNameLst>
                                      </p:cBhvr>
                                      <p:to>
                                        <p:strVal val="visible"/>
                                      </p:to>
                                    </p:set>
                                    <p:animEffect transition="in" filter="wipe(left)">
                                      <p:cBhvr>
                                        <p:cTn id="19" dur="500"/>
                                        <p:tgtEl>
                                          <p:spTgt spid="49255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92550"/>
                                        </p:tgtEl>
                                        <p:attrNameLst>
                                          <p:attrName>style.visibility</p:attrName>
                                        </p:attrNameLst>
                                      </p:cBhvr>
                                      <p:to>
                                        <p:strVal val="visible"/>
                                      </p:to>
                                    </p:set>
                                    <p:animEffect transition="in" filter="box(in)">
                                      <p:cBhvr>
                                        <p:cTn id="24" dur="500"/>
                                        <p:tgtEl>
                                          <p:spTgt spid="49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0" grpId="0" animBg="1"/>
      <p:bldP spid="492551" grpId="0" autoUpdateAnimBg="0"/>
      <p:bldP spid="492552" grpId="0"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4595" name="TPAnswers"/>
          <p:cNvSpPr>
            <a:spLocks noGrp="1" noChangeArrowheads="1"/>
          </p:cNvSpPr>
          <p:nvPr>
            <p:ph type="body" idx="1"/>
            <p:custDataLst>
              <p:tags r:id="rId2"/>
            </p:custDataLst>
          </p:nvPr>
        </p:nvSpPr>
        <p:spPr bwMode="hidden">
          <a:xfrm>
            <a:off x="6227763" y="4616450"/>
            <a:ext cx="1377950" cy="579438"/>
          </a:xfrm>
        </p:spPr>
        <p:txBody>
          <a:bodyPr/>
          <a:lstStyle/>
          <a:p>
            <a:pPr marL="609600" indent="-609600">
              <a:buFontTx/>
              <a:buAutoNum type="arabicPeriod"/>
            </a:pPr>
            <a:r>
              <a:rPr lang="en-US" sz="900">
                <a:solidFill>
                  <a:schemeClr val="bg1"/>
                </a:solidFill>
              </a:rPr>
              <a:t>A</a:t>
            </a:r>
          </a:p>
          <a:p>
            <a:pPr marL="609600" indent="-609600">
              <a:buFontTx/>
              <a:buAutoNum type="arabicPeriod"/>
            </a:pPr>
            <a:r>
              <a:rPr lang="en-US" sz="900">
                <a:solidFill>
                  <a:schemeClr val="bg1"/>
                </a:solidFill>
              </a:rPr>
              <a:t>B</a:t>
            </a:r>
          </a:p>
          <a:p>
            <a:pPr marL="609600" indent="-609600">
              <a:buFontTx/>
              <a:buAutoNum type="arabicPeriod"/>
            </a:pPr>
            <a:r>
              <a:rPr lang="en-US" sz="900">
                <a:solidFill>
                  <a:schemeClr val="bg1"/>
                </a:solidFill>
              </a:rPr>
              <a:t>C</a:t>
            </a:r>
          </a:p>
        </p:txBody>
      </p:sp>
      <p:sp>
        <p:nvSpPr>
          <p:cNvPr id="494598" name="TPQuestion"/>
          <p:cNvSpPr>
            <a:spLocks noChangeArrowheads="1"/>
          </p:cNvSpPr>
          <p:nvPr/>
        </p:nvSpPr>
        <p:spPr bwMode="auto">
          <a:xfrm>
            <a:off x="533400" y="1504950"/>
            <a:ext cx="8172450" cy="1200328"/>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Determine whether a scatter plot of the data for your age and the color of your hair might show a </a:t>
            </a:r>
            <a:r>
              <a:rPr lang="en-US" sz="2400" b="1" i="1" dirty="0">
                <a:solidFill>
                  <a:srgbClr val="0000FF"/>
                </a:solidFill>
              </a:rPr>
              <a:t>positive</a:t>
            </a:r>
            <a:r>
              <a:rPr lang="en-US" sz="2400" b="1" dirty="0">
                <a:solidFill>
                  <a:srgbClr val="0000FF"/>
                </a:solidFill>
              </a:rPr>
              <a:t>, </a:t>
            </a:r>
            <a:r>
              <a:rPr lang="en-US" sz="2400" b="1" i="1" dirty="0">
                <a:solidFill>
                  <a:srgbClr val="0000FF"/>
                </a:solidFill>
              </a:rPr>
              <a:t>negative</a:t>
            </a:r>
            <a:r>
              <a:rPr lang="en-US" sz="2400" b="1" dirty="0">
                <a:solidFill>
                  <a:srgbClr val="0000FF"/>
                </a:solidFill>
              </a:rPr>
              <a:t>, or </a:t>
            </a:r>
            <a:r>
              <a:rPr lang="en-US" sz="2400" b="1" i="1" dirty="0">
                <a:solidFill>
                  <a:srgbClr val="0000FF"/>
                </a:solidFill>
              </a:rPr>
              <a:t>no</a:t>
            </a:r>
            <a:r>
              <a:rPr lang="en-US" sz="2400" b="1" dirty="0">
                <a:solidFill>
                  <a:srgbClr val="0000FF"/>
                </a:solidFill>
              </a:rPr>
              <a:t> </a:t>
            </a:r>
            <a:r>
              <a:rPr lang="en-US" sz="2400" b="1" i="1" dirty="0">
                <a:solidFill>
                  <a:srgbClr val="0000FF"/>
                </a:solidFill>
              </a:rPr>
              <a:t>relationship</a:t>
            </a:r>
            <a:r>
              <a:rPr lang="en-US" sz="2400" b="1" dirty="0">
                <a:solidFill>
                  <a:srgbClr val="0000FF"/>
                </a:solidFill>
              </a:rPr>
              <a:t>.</a:t>
            </a:r>
          </a:p>
        </p:txBody>
      </p:sp>
      <p:pic>
        <p:nvPicPr>
          <p:cNvPr id="494599" name="Picture 7"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494600" name="Picture 8"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sp>
        <p:nvSpPr>
          <p:cNvPr id="494605" name="Oval 13"/>
          <p:cNvSpPr>
            <a:spLocks noChangeArrowheads="1"/>
          </p:cNvSpPr>
          <p:nvPr/>
        </p:nvSpPr>
        <p:spPr bwMode="auto">
          <a:xfrm>
            <a:off x="913415" y="4606117"/>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494604" name="TPAnswers"/>
          <p:cNvSpPr>
            <a:spLocks noChangeArrowheads="1"/>
          </p:cNvSpPr>
          <p:nvPr>
            <p:custDataLst>
              <p:tags r:id="rId3"/>
            </p:custDataLst>
          </p:nvPr>
        </p:nvSpPr>
        <p:spPr bwMode="auto">
          <a:xfrm>
            <a:off x="923925" y="3357563"/>
            <a:ext cx="3549650" cy="1643527"/>
          </a:xfrm>
          <a:prstGeom prst="rect">
            <a:avLst/>
          </a:prstGeom>
          <a:noFill/>
          <a:ln w="9525">
            <a:noFill/>
            <a:miter lim="800000"/>
            <a:headEnd/>
            <a:tailEnd/>
          </a:ln>
          <a:effectLst/>
        </p:spPr>
        <p:txBody>
          <a:bodyPr>
            <a:prstTxWarp prst="textNoShape">
              <a:avLst/>
            </a:prstTxWarp>
            <a:spAutoFit/>
          </a:bodyPr>
          <a:lstStyle/>
          <a:p>
            <a:pPr marL="533400" indent="-533400" algn="l">
              <a:spcBef>
                <a:spcPct val="30000"/>
              </a:spcBef>
              <a:spcAft>
                <a:spcPct val="30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positive</a:t>
            </a:r>
          </a:p>
          <a:p>
            <a:pPr marL="533400" indent="-533400" algn="l">
              <a:spcBef>
                <a:spcPct val="30000"/>
              </a:spcBef>
              <a:spcAft>
                <a:spcPct val="30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negative</a:t>
            </a:r>
          </a:p>
          <a:p>
            <a:pPr marL="533400" indent="-533400" algn="l">
              <a:spcBef>
                <a:spcPct val="30000"/>
              </a:spcBef>
              <a:spcAft>
                <a:spcPct val="30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no relationship</a:t>
            </a:r>
          </a:p>
        </p:txBody>
      </p:sp>
      <p:pic>
        <p:nvPicPr>
          <p:cNvPr id="494606" name="Picture 14" descr="LH_9-8"/>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4599"/>
                                        </p:tgtEl>
                                        <p:attrNameLst>
                                          <p:attrName>style.visibility</p:attrName>
                                        </p:attrNameLst>
                                      </p:cBhvr>
                                      <p:to>
                                        <p:strVal val="visible"/>
                                      </p:to>
                                    </p:set>
                                    <p:animEffect transition="in" filter="wipe(left)">
                                      <p:cBhvr>
                                        <p:cTn id="7" dur="500"/>
                                        <p:tgtEl>
                                          <p:spTgt spid="49459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94600"/>
                                        </p:tgtEl>
                                        <p:attrNameLst>
                                          <p:attrName>style.visibility</p:attrName>
                                        </p:attrNameLst>
                                      </p:cBhvr>
                                      <p:to>
                                        <p:strVal val="visible"/>
                                      </p:to>
                                    </p:set>
                                    <p:animEffect transition="in" filter="box(out)">
                                      <p:cBhvr>
                                        <p:cTn id="11" dur="500"/>
                                        <p:tgtEl>
                                          <p:spTgt spid="49460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4598"/>
                                        </p:tgtEl>
                                        <p:attrNameLst>
                                          <p:attrName>style.visibility</p:attrName>
                                        </p:attrNameLst>
                                      </p:cBhvr>
                                      <p:to>
                                        <p:strVal val="visible"/>
                                      </p:to>
                                    </p:set>
                                    <p:animEffect transition="in" filter="wipe(left)">
                                      <p:cBhvr>
                                        <p:cTn id="15" dur="500"/>
                                        <p:tgtEl>
                                          <p:spTgt spid="49459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4604"/>
                                        </p:tgtEl>
                                        <p:attrNameLst>
                                          <p:attrName>style.visibility</p:attrName>
                                        </p:attrNameLst>
                                      </p:cBhvr>
                                      <p:to>
                                        <p:strVal val="visible"/>
                                      </p:to>
                                    </p:set>
                                    <p:animEffect transition="in" filter="wipe(left)">
                                      <p:cBhvr>
                                        <p:cTn id="19" dur="500"/>
                                        <p:tgtEl>
                                          <p:spTgt spid="49460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94605"/>
                                        </p:tgtEl>
                                        <p:attrNameLst>
                                          <p:attrName>style.visibility</p:attrName>
                                        </p:attrNameLst>
                                      </p:cBhvr>
                                      <p:to>
                                        <p:strVal val="visible"/>
                                      </p:to>
                                    </p:set>
                                    <p:animEffect transition="in" filter="box(in)">
                                      <p:cBhvr>
                                        <p:cTn id="24" dur="500"/>
                                        <p:tgtEl>
                                          <p:spTgt spid="494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8" grpId="0" autoUpdateAnimBg="0"/>
      <p:bldP spid="494605" grpId="0" animBg="1"/>
      <p:bldP spid="494604"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3399" name="TPQuestion"/>
          <p:cNvSpPr>
            <a:spLocks noChangeArrowheads="1"/>
          </p:cNvSpPr>
          <p:nvPr/>
        </p:nvSpPr>
        <p:spPr bwMode="auto">
          <a:xfrm>
            <a:off x="533400" y="1504950"/>
            <a:ext cx="4794250" cy="2677656"/>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dirty="0"/>
              <a:t>PRODUCTION  </a:t>
            </a:r>
            <a:r>
              <a:rPr lang="en-US" sz="2400" b="1" dirty="0">
                <a:solidFill>
                  <a:srgbClr val="0000FF"/>
                </a:solidFill>
              </a:rPr>
              <a:t>The table to the right shows the average hourly earnings of U.S. production workers since 1995. Make a scatter plot using the data. Then draw a line that seems to best represent the data.</a:t>
            </a:r>
          </a:p>
        </p:txBody>
      </p:sp>
      <p:pic>
        <p:nvPicPr>
          <p:cNvPr id="443400" name="Picture 8" descr="Example3"/>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443401" name="Picture 9"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pic>
        <p:nvPicPr>
          <p:cNvPr id="443406" name="Picture 14" descr="11-22"/>
          <p:cNvPicPr>
            <a:picLocks noChangeAspect="1" noChangeArrowheads="1"/>
          </p:cNvPicPr>
          <p:nvPr/>
        </p:nvPicPr>
        <p:blipFill>
          <a:blip r:embed="rId6"/>
          <a:srcRect/>
          <a:stretch>
            <a:fillRect/>
          </a:stretch>
        </p:blipFill>
        <p:spPr bwMode="auto">
          <a:xfrm>
            <a:off x="5292725" y="1662113"/>
            <a:ext cx="3409950" cy="4662487"/>
          </a:xfrm>
          <a:prstGeom prst="rect">
            <a:avLst/>
          </a:prstGeom>
          <a:noFill/>
        </p:spPr>
      </p:pic>
      <p:pic>
        <p:nvPicPr>
          <p:cNvPr id="443407" name="Picture 15"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9" name="Action Button: Forward or Next 8">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3401"/>
                                        </p:tgtEl>
                                        <p:attrNameLst>
                                          <p:attrName>style.visibility</p:attrName>
                                        </p:attrNameLst>
                                      </p:cBhvr>
                                      <p:to>
                                        <p:strVal val="visible"/>
                                      </p:to>
                                    </p:set>
                                    <p:animEffect transition="in" filter="wipe(left)">
                                      <p:cBhvr>
                                        <p:cTn id="7" dur="500"/>
                                        <p:tgtEl>
                                          <p:spTgt spid="44340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43400"/>
                                        </p:tgtEl>
                                        <p:attrNameLst>
                                          <p:attrName>style.visibility</p:attrName>
                                        </p:attrNameLst>
                                      </p:cBhvr>
                                      <p:to>
                                        <p:strVal val="visible"/>
                                      </p:to>
                                    </p:set>
                                    <p:animEffect transition="in" filter="box(out)">
                                      <p:cBhvr>
                                        <p:cTn id="11" dur="500"/>
                                        <p:tgtEl>
                                          <p:spTgt spid="44340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3399"/>
                                        </p:tgtEl>
                                        <p:attrNameLst>
                                          <p:attrName>style.visibility</p:attrName>
                                        </p:attrNameLst>
                                      </p:cBhvr>
                                      <p:to>
                                        <p:strVal val="visible"/>
                                      </p:to>
                                    </p:set>
                                    <p:animEffect transition="in" filter="wipe(left)">
                                      <p:cBhvr>
                                        <p:cTn id="15" dur="500"/>
                                        <p:tgtEl>
                                          <p:spTgt spid="44339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43406"/>
                                        </p:tgtEl>
                                        <p:attrNameLst>
                                          <p:attrName>style.visibility</p:attrName>
                                        </p:attrNameLst>
                                      </p:cBhvr>
                                      <p:to>
                                        <p:strVal val="visible"/>
                                      </p:to>
                                    </p:set>
                                    <p:animEffect transition="in" filter="wipe(up)">
                                      <p:cBhvr>
                                        <p:cTn id="19" dur="500"/>
                                        <p:tgtEl>
                                          <p:spTgt spid="443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9"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7667" name="TPQuestion"/>
          <p:cNvSpPr>
            <a:spLocks noChangeArrowheads="1"/>
          </p:cNvSpPr>
          <p:nvPr/>
        </p:nvSpPr>
        <p:spPr bwMode="auto">
          <a:xfrm>
            <a:off x="533400" y="1504950"/>
            <a:ext cx="8172450" cy="369332"/>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b="1" dirty="0">
                <a:solidFill>
                  <a:srgbClr val="0000FF"/>
                </a:solidFill>
              </a:rPr>
              <a:t>Answer:  </a:t>
            </a:r>
          </a:p>
        </p:txBody>
      </p:sp>
      <p:pic>
        <p:nvPicPr>
          <p:cNvPr id="497668" name="Picture 4" descr="Example3"/>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497669" name="Picture 5"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pic>
        <p:nvPicPr>
          <p:cNvPr id="497672" name="Picture 8" descr="11-23"/>
          <p:cNvPicPr>
            <a:picLocks noChangeAspect="1" noChangeArrowheads="1"/>
          </p:cNvPicPr>
          <p:nvPr/>
        </p:nvPicPr>
        <p:blipFill>
          <a:blip r:embed="rId6"/>
          <a:srcRect/>
          <a:stretch>
            <a:fillRect/>
          </a:stretch>
        </p:blipFill>
        <p:spPr bwMode="auto">
          <a:xfrm>
            <a:off x="2057400" y="1592263"/>
            <a:ext cx="3479800" cy="4141787"/>
          </a:xfrm>
          <a:prstGeom prst="rect">
            <a:avLst/>
          </a:prstGeom>
          <a:noFill/>
          <a:effectLst>
            <a:outerShdw blurRad="50800" dist="38100" dir="2700000" algn="tl" rotWithShape="0">
              <a:srgbClr val="000000">
                <a:alpha val="43000"/>
              </a:srgbClr>
            </a:outerShdw>
          </a:effectLst>
        </p:spPr>
      </p:pic>
      <p:pic>
        <p:nvPicPr>
          <p:cNvPr id="497673" name="Picture 9" descr="LH_9-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9" name="Action Button: Forward or Next 8">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4" descr="11-22"/>
          <p:cNvPicPr>
            <a:picLocks noChangeAspect="1" noChangeArrowheads="1"/>
          </p:cNvPicPr>
          <p:nvPr/>
        </p:nvPicPr>
        <p:blipFill>
          <a:blip r:embed="rId8"/>
          <a:srcRect/>
          <a:stretch>
            <a:fillRect/>
          </a:stretch>
        </p:blipFill>
        <p:spPr bwMode="auto">
          <a:xfrm>
            <a:off x="6858000" y="573881"/>
            <a:ext cx="2016712" cy="2757487"/>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7667"/>
                                        </p:tgtEl>
                                        <p:attrNameLst>
                                          <p:attrName>style.visibility</p:attrName>
                                        </p:attrNameLst>
                                      </p:cBhvr>
                                      <p:to>
                                        <p:strVal val="visible"/>
                                      </p:to>
                                    </p:set>
                                    <p:animEffect transition="in" filter="wipe(left)">
                                      <p:cBhvr>
                                        <p:cTn id="11" dur="500"/>
                                        <p:tgtEl>
                                          <p:spTgt spid="49766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7672"/>
                                        </p:tgtEl>
                                        <p:attrNameLst>
                                          <p:attrName>style.visibility</p:attrName>
                                        </p:attrNameLst>
                                      </p:cBhvr>
                                      <p:to>
                                        <p:strVal val="visible"/>
                                      </p:to>
                                    </p:set>
                                    <p:animEffect transition="in" filter="wipe(up)">
                                      <p:cBhvr>
                                        <p:cTn id="15" dur="500"/>
                                        <p:tgtEl>
                                          <p:spTgt spid="497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3560" name="Picture 24"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3561" name="Picture 25"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3539"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dirty="0">
                <a:solidFill>
                  <a:schemeClr val="bg1"/>
                </a:solidFill>
              </a:rPr>
              <a:t>A</a:t>
            </a:r>
          </a:p>
          <a:p>
            <a:pPr marL="609600" indent="-609600">
              <a:buFontTx/>
              <a:buAutoNum type="arabicPeriod"/>
            </a:pPr>
            <a:r>
              <a:rPr lang="en-US" sz="2000" dirty="0">
                <a:solidFill>
                  <a:schemeClr val="bg1"/>
                </a:solidFill>
              </a:rPr>
              <a:t>B</a:t>
            </a:r>
          </a:p>
          <a:p>
            <a:pPr marL="609600" indent="-609600">
              <a:buFontTx/>
              <a:buAutoNum type="arabicPeriod"/>
            </a:pPr>
            <a:r>
              <a:rPr lang="en-US" sz="2000" dirty="0">
                <a:solidFill>
                  <a:schemeClr val="bg1"/>
                </a:solidFill>
              </a:rPr>
              <a:t>C</a:t>
            </a:r>
          </a:p>
          <a:p>
            <a:pPr marL="609600" indent="-609600">
              <a:buFontTx/>
              <a:buAutoNum type="arabicPeriod"/>
            </a:pPr>
            <a:r>
              <a:rPr lang="en-US" sz="2000" dirty="0">
                <a:solidFill>
                  <a:schemeClr val="bg1"/>
                </a:solidFill>
              </a:rPr>
              <a:t>D</a:t>
            </a:r>
          </a:p>
        </p:txBody>
      </p:sp>
      <p:sp>
        <p:nvSpPr>
          <p:cNvPr id="193541" name="Oval 5"/>
          <p:cNvSpPr>
            <a:spLocks noChangeArrowheads="1"/>
          </p:cNvSpPr>
          <p:nvPr/>
        </p:nvSpPr>
        <p:spPr bwMode="auto">
          <a:xfrm>
            <a:off x="1088697" y="2876610"/>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3543" name="TPQuestion"/>
          <p:cNvSpPr>
            <a:spLocks noChangeArrowheads="1"/>
          </p:cNvSpPr>
          <p:nvPr/>
        </p:nvSpPr>
        <p:spPr bwMode="auto">
          <a:xfrm>
            <a:off x="685800" y="137160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Elizabeth is buying candles. They are $5.43 each.  She is not sure how many she wants to buy. Write a function to calculate the total cost for any given number of candles. </a:t>
            </a:r>
          </a:p>
        </p:txBody>
      </p:sp>
      <p:sp>
        <p:nvSpPr>
          <p:cNvPr id="193552"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9-1)</a:t>
            </a:r>
          </a:p>
        </p:txBody>
      </p:sp>
      <p:pic>
        <p:nvPicPr>
          <p:cNvPr id="193553"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23"/>
          <p:cNvGrpSpPr>
            <a:grpSpLocks/>
          </p:cNvGrpSpPr>
          <p:nvPr/>
        </p:nvGrpSpPr>
        <p:grpSpPr bwMode="auto">
          <a:xfrm>
            <a:off x="1066800" y="2819400"/>
            <a:ext cx="2790825" cy="3371850"/>
            <a:chOff x="672" y="2024"/>
            <a:chExt cx="1758" cy="2124"/>
          </a:xfrm>
        </p:grpSpPr>
        <p:sp>
          <p:nvSpPr>
            <p:cNvPr id="193542" name="TPAnswers"/>
            <p:cNvSpPr>
              <a:spLocks noChangeArrowheads="1"/>
            </p:cNvSpPr>
            <p:nvPr>
              <p:custDataLst>
                <p:tags r:id="rId3"/>
              </p:custDataLst>
            </p:nvPr>
          </p:nvSpPr>
          <p:spPr bwMode="auto">
            <a:xfrm>
              <a:off x="672" y="2024"/>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a:t>
              </a:r>
              <a:r>
                <a:rPr lang="pt-BR" sz="2400" b="0" i="1" dirty="0">
                  <a:solidFill>
                    <a:schemeClr val="tx1"/>
                  </a:solidFill>
                  <a:sym typeface="Symbol" pitchFamily="-97" charset="2"/>
                </a:rPr>
                <a:t>f</a:t>
              </a:r>
              <a:r>
                <a:rPr lang="pt-BR" sz="2400" b="0" dirty="0">
                  <a:solidFill>
                    <a:schemeClr val="tx1"/>
                  </a:solidFill>
                  <a:sym typeface="Symbol" pitchFamily="-97" charset="2"/>
                </a:rPr>
                <a:t>(</a:t>
              </a:r>
              <a:r>
                <a:rPr lang="pt-BR" sz="2400" b="0" i="1" dirty="0">
                  <a:solidFill>
                    <a:schemeClr val="tx1"/>
                  </a:solidFill>
                  <a:sym typeface="Symbol" pitchFamily="-97" charset="2"/>
                </a:rPr>
                <a:t>x</a:t>
              </a:r>
              <a:r>
                <a:rPr lang="pt-BR" sz="2400" b="0" dirty="0">
                  <a:solidFill>
                    <a:schemeClr val="tx1"/>
                  </a:solidFill>
                  <a:sym typeface="Symbol" pitchFamily="-97" charset="2"/>
                </a:rPr>
                <a:t>) = 5.43</a:t>
              </a:r>
              <a:r>
                <a:rPr lang="pt-BR" sz="2400" b="0" i="1" dirty="0">
                  <a:solidFill>
                    <a:schemeClr val="tx1"/>
                  </a:solidFill>
                  <a:sym typeface="Symbol" pitchFamily="-97" charset="2"/>
                </a:rPr>
                <a:t>x</a:t>
              </a:r>
            </a:p>
            <a:p>
              <a:pPr marL="533400" indent="-533400" algn="l">
                <a:spcBef>
                  <a:spcPct val="83000"/>
                </a:spcBef>
                <a:spcAft>
                  <a:spcPct val="83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a:t>
              </a:r>
            </a:p>
            <a:p>
              <a:pPr marL="533400" indent="-533400" algn="l">
                <a:spcBef>
                  <a:spcPct val="83000"/>
                </a:spcBef>
                <a:spcAft>
                  <a:spcPct val="83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a:t>
              </a:r>
              <a:r>
                <a:rPr lang="pt-BR" sz="2400" b="0" i="1" dirty="0">
                  <a:solidFill>
                    <a:schemeClr val="tx1"/>
                  </a:solidFill>
                  <a:sym typeface="Symbol" pitchFamily="-97" charset="2"/>
                </a:rPr>
                <a:t>f</a:t>
              </a:r>
              <a:r>
                <a:rPr lang="pt-BR" sz="2400" b="0" dirty="0">
                  <a:solidFill>
                    <a:schemeClr val="tx1"/>
                  </a:solidFill>
                  <a:sym typeface="Symbol" pitchFamily="-97" charset="2"/>
                </a:rPr>
                <a:t>(</a:t>
              </a:r>
              <a:r>
                <a:rPr lang="pt-BR" sz="2400" b="0" i="1" dirty="0">
                  <a:solidFill>
                    <a:schemeClr val="tx1"/>
                  </a:solidFill>
                  <a:sym typeface="Symbol" pitchFamily="-97" charset="2"/>
                </a:rPr>
                <a:t>x</a:t>
              </a:r>
              <a:r>
                <a:rPr lang="pt-BR" sz="2400" b="0" dirty="0">
                  <a:solidFill>
                    <a:schemeClr val="tx1"/>
                  </a:solidFill>
                  <a:sym typeface="Symbol" pitchFamily="-97" charset="2"/>
                </a:rPr>
                <a:t>) = 5.43 + </a:t>
              </a:r>
              <a:r>
                <a:rPr lang="pt-BR" sz="2400" b="0" i="1" dirty="0">
                  <a:solidFill>
                    <a:schemeClr val="tx1"/>
                  </a:solidFill>
                  <a:sym typeface="Symbol" pitchFamily="-97" charset="2"/>
                </a:rPr>
                <a:t>x</a:t>
              </a:r>
              <a:endParaRPr lang="pt-BR" sz="2400" b="0" dirty="0">
                <a:solidFill>
                  <a:schemeClr val="tx1"/>
                </a:solidFill>
                <a:sym typeface="Symbol" pitchFamily="-97" charset="2"/>
              </a:endParaRPr>
            </a:p>
            <a:p>
              <a:pPr marL="533400" indent="-533400" algn="l">
                <a:spcBef>
                  <a:spcPct val="83000"/>
                </a:spcBef>
                <a:spcAft>
                  <a:spcPct val="83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a:t>
              </a:r>
              <a:r>
                <a:rPr lang="pt-BR" sz="2400" b="0" i="1" dirty="0">
                  <a:solidFill>
                    <a:schemeClr val="tx1"/>
                  </a:solidFill>
                  <a:sym typeface="Symbol" pitchFamily="-97" charset="2"/>
                </a:rPr>
                <a:t>f</a:t>
              </a:r>
              <a:r>
                <a:rPr lang="pt-BR" sz="2400" b="0" dirty="0">
                  <a:solidFill>
                    <a:schemeClr val="tx1"/>
                  </a:solidFill>
                  <a:sym typeface="Symbol" pitchFamily="-97" charset="2"/>
                </a:rPr>
                <a:t>(</a:t>
              </a:r>
              <a:r>
                <a:rPr lang="pt-BR" sz="2400" b="0" i="1" dirty="0">
                  <a:solidFill>
                    <a:schemeClr val="tx1"/>
                  </a:solidFill>
                  <a:sym typeface="Symbol" pitchFamily="-97" charset="2"/>
                </a:rPr>
                <a:t>x</a:t>
              </a:r>
              <a:r>
                <a:rPr lang="pt-BR" sz="2400" b="0" dirty="0">
                  <a:solidFill>
                    <a:schemeClr val="tx1"/>
                  </a:solidFill>
                  <a:sym typeface="Symbol" pitchFamily="-97" charset="2"/>
                </a:rPr>
                <a:t>) = 5.43 – </a:t>
              </a:r>
              <a:r>
                <a:rPr lang="pt-BR" sz="2400" b="0" i="1" dirty="0">
                  <a:solidFill>
                    <a:schemeClr val="tx1"/>
                  </a:solidFill>
                  <a:sym typeface="Symbol" pitchFamily="-97" charset="2"/>
                </a:rPr>
                <a:t>x</a:t>
              </a:r>
            </a:p>
          </p:txBody>
        </p:sp>
        <p:pic>
          <p:nvPicPr>
            <p:cNvPr id="193557" name="Picture 21" descr="m3_270"/>
            <p:cNvPicPr>
              <a:picLocks noChangeAspect="1" noChangeArrowheads="1"/>
            </p:cNvPicPr>
            <p:nvPr/>
          </p:nvPicPr>
          <p:blipFill>
            <a:blip r:embed="rId9"/>
            <a:srcRect t="74524"/>
            <a:stretch>
              <a:fillRect/>
            </a:stretch>
          </p:blipFill>
          <p:spPr bwMode="auto">
            <a:xfrm>
              <a:off x="1049" y="2455"/>
              <a:ext cx="985" cy="535"/>
            </a:xfrm>
            <a:prstGeom prst="rect">
              <a:avLst/>
            </a:prstGeom>
            <a:noFill/>
          </p:spPr>
        </p:pic>
      </p:grpSp>
      <p:sp>
        <p:nvSpPr>
          <p:cNvPr id="20" name="Action Button: Forward or Next 1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3543"/>
                                        </p:tgtEl>
                                        <p:attrNameLst>
                                          <p:attrName>style.visibility</p:attrName>
                                        </p:attrNameLst>
                                      </p:cBhvr>
                                      <p:to>
                                        <p:strVal val="visible"/>
                                      </p:to>
                                    </p:set>
                                    <p:animEffect transition="in" filter="wipe(left)">
                                      <p:cBhvr>
                                        <p:cTn id="7" dur="500"/>
                                        <p:tgtEl>
                                          <p:spTgt spid="1935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3541"/>
                                        </p:tgtEl>
                                        <p:attrNameLst>
                                          <p:attrName>style.visibility</p:attrName>
                                        </p:attrNameLst>
                                      </p:cBhvr>
                                      <p:to>
                                        <p:strVal val="visible"/>
                                      </p:to>
                                    </p:set>
                                    <p:animEffect transition="in" filter="box(in)">
                                      <p:cBhvr>
                                        <p:cTn id="16" dur="5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193543" grpId="0"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9538"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449541" name="Oval 5"/>
          <p:cNvSpPr>
            <a:spLocks noChangeArrowheads="1"/>
          </p:cNvSpPr>
          <p:nvPr/>
        </p:nvSpPr>
        <p:spPr bwMode="auto">
          <a:xfrm>
            <a:off x="900113" y="5185994"/>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449542" name="TPAnswers"/>
          <p:cNvSpPr>
            <a:spLocks noChangeArrowheads="1"/>
          </p:cNvSpPr>
          <p:nvPr>
            <p:custDataLst>
              <p:tags r:id="rId3"/>
            </p:custDataLst>
          </p:nvPr>
        </p:nvSpPr>
        <p:spPr bwMode="auto">
          <a:xfrm>
            <a:off x="876300" y="3797300"/>
            <a:ext cx="3840163" cy="1815882"/>
          </a:xfrm>
          <a:prstGeom prst="rect">
            <a:avLst/>
          </a:prstGeom>
          <a:noFill/>
          <a:ln w="9525">
            <a:noFill/>
            <a:miter lim="800000"/>
            <a:headEnd/>
            <a:tailEnd/>
          </a:ln>
          <a:effectLst/>
        </p:spPr>
        <p:txBody>
          <a:bodyPr>
            <a:prstTxWarp prst="textNoShape">
              <a:avLst/>
            </a:prstTxWarp>
            <a:spAutoFit/>
          </a:bodyPr>
          <a:lstStyle/>
          <a:p>
            <a:pPr marL="400050" indent="-400050" algn="l">
              <a:buClr>
                <a:srgbClr val="00539D"/>
              </a:buClr>
              <a:tabLst>
                <a:tab pos="2914650" algn="l"/>
                <a:tab pos="3429000" algn="l"/>
              </a:tabLst>
            </a:pPr>
            <a:r>
              <a:rPr lang="pt-BR" sz="2800" dirty="0">
                <a:solidFill>
                  <a:srgbClr val="00539D"/>
                </a:solidFill>
                <a:sym typeface="Symbol" pitchFamily="-97" charset="2"/>
              </a:rPr>
              <a:t>A.</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1.4</a:t>
            </a:r>
            <a:r>
              <a:rPr lang="pt-BR" sz="2800" i="1" dirty="0">
                <a:solidFill>
                  <a:schemeClr val="tx1"/>
                </a:solidFill>
                <a:sym typeface="Symbol" pitchFamily="-97" charset="2"/>
              </a:rPr>
              <a:t>x</a:t>
            </a:r>
            <a:r>
              <a:rPr lang="pt-BR" sz="2800" dirty="0">
                <a:solidFill>
                  <a:schemeClr val="tx1"/>
                </a:solidFill>
                <a:sym typeface="Symbol" pitchFamily="-97" charset="2"/>
              </a:rPr>
              <a:t> + 12.15	</a:t>
            </a:r>
          </a:p>
          <a:p>
            <a:pPr marL="400050" indent="-400050" algn="l">
              <a:buClr>
                <a:srgbClr val="00539D"/>
              </a:buClr>
              <a:tabLst>
                <a:tab pos="2914650" algn="l"/>
                <a:tab pos="3429000" algn="l"/>
              </a:tabLst>
            </a:pPr>
            <a:r>
              <a:rPr lang="pt-BR" sz="2800" dirty="0">
                <a:solidFill>
                  <a:srgbClr val="00539D"/>
                </a:solidFill>
                <a:sym typeface="Symbol" pitchFamily="-97" charset="2"/>
              </a:rPr>
              <a:t>B.	</a:t>
            </a:r>
            <a:r>
              <a:rPr lang="pt-BR" sz="2800" i="1" dirty="0">
                <a:solidFill>
                  <a:schemeClr val="tx1"/>
                </a:solidFill>
                <a:sym typeface="Symbol" pitchFamily="-97" charset="2"/>
              </a:rPr>
              <a:t>y</a:t>
            </a:r>
            <a:r>
              <a:rPr lang="pt-BR" sz="2800" dirty="0">
                <a:solidFill>
                  <a:schemeClr val="tx1"/>
                </a:solidFill>
                <a:sym typeface="Symbol" pitchFamily="-97" charset="2"/>
              </a:rPr>
              <a:t> = 0.924</a:t>
            </a:r>
            <a:r>
              <a:rPr lang="pt-BR" sz="2800" i="1" dirty="0">
                <a:solidFill>
                  <a:schemeClr val="tx1"/>
                </a:solidFill>
                <a:sym typeface="Symbol" pitchFamily="-97" charset="2"/>
              </a:rPr>
              <a:t>x</a:t>
            </a:r>
            <a:r>
              <a:rPr lang="pt-BR" sz="2800" dirty="0">
                <a:solidFill>
                  <a:schemeClr val="tx1"/>
                </a:solidFill>
                <a:sym typeface="Symbol" pitchFamily="-97" charset="2"/>
              </a:rPr>
              <a:t> + 3.07 </a:t>
            </a:r>
          </a:p>
          <a:p>
            <a:pPr marL="400050" indent="-400050" algn="l">
              <a:buClr>
                <a:srgbClr val="00539D"/>
              </a:buClr>
              <a:tabLst>
                <a:tab pos="2914650" algn="l"/>
                <a:tab pos="3429000" algn="l"/>
              </a:tabLst>
            </a:pPr>
            <a:r>
              <a:rPr lang="pt-BR" sz="2800" dirty="0">
                <a:solidFill>
                  <a:srgbClr val="00539D"/>
                </a:solidFill>
                <a:sym typeface="Symbol" pitchFamily="-97" charset="2"/>
              </a:rPr>
              <a:t>C.</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0.815</a:t>
            </a:r>
            <a:r>
              <a:rPr lang="pt-BR" sz="2800" i="1" dirty="0">
                <a:solidFill>
                  <a:schemeClr val="tx1"/>
                </a:solidFill>
                <a:sym typeface="Symbol" pitchFamily="-97" charset="2"/>
              </a:rPr>
              <a:t>x</a:t>
            </a:r>
            <a:r>
              <a:rPr lang="pt-BR" sz="2800" dirty="0">
                <a:solidFill>
                  <a:schemeClr val="tx1"/>
                </a:solidFill>
                <a:sym typeface="Symbol" pitchFamily="-97" charset="2"/>
              </a:rPr>
              <a:t> + 9.21 	</a:t>
            </a:r>
          </a:p>
          <a:p>
            <a:pPr marL="400050" indent="-400050" algn="l">
              <a:buClr>
                <a:srgbClr val="00539D"/>
              </a:buClr>
              <a:tabLst>
                <a:tab pos="2914650" algn="l"/>
                <a:tab pos="3429000" algn="l"/>
              </a:tabLst>
            </a:pPr>
            <a:r>
              <a:rPr lang="pt-BR" sz="2800" dirty="0">
                <a:solidFill>
                  <a:srgbClr val="00539D"/>
                </a:solidFill>
                <a:sym typeface="Symbol" pitchFamily="-97" charset="2"/>
              </a:rPr>
              <a:t>D.</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0.466</a:t>
            </a:r>
            <a:r>
              <a:rPr lang="pt-BR" sz="2800" i="1" dirty="0">
                <a:solidFill>
                  <a:schemeClr val="tx1"/>
                </a:solidFill>
                <a:sym typeface="Symbol" pitchFamily="-97" charset="2"/>
              </a:rPr>
              <a:t>x</a:t>
            </a:r>
            <a:r>
              <a:rPr lang="pt-BR" sz="2800" dirty="0">
                <a:solidFill>
                  <a:schemeClr val="tx1"/>
                </a:solidFill>
                <a:sym typeface="Symbol" pitchFamily="-97" charset="2"/>
              </a:rPr>
              <a:t> + 11.43</a:t>
            </a:r>
          </a:p>
        </p:txBody>
      </p:sp>
      <p:sp>
        <p:nvSpPr>
          <p:cNvPr id="449543" name="TPQuestion"/>
          <p:cNvSpPr>
            <a:spLocks noChangeArrowheads="1"/>
          </p:cNvSpPr>
          <p:nvPr/>
        </p:nvSpPr>
        <p:spPr bwMode="auto">
          <a:xfrm>
            <a:off x="533400" y="1504950"/>
            <a:ext cx="5715000" cy="1938992"/>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dirty="0"/>
              <a:t>PRODUCTION  </a:t>
            </a:r>
            <a:r>
              <a:rPr lang="en-US" sz="2400" b="1" dirty="0">
                <a:solidFill>
                  <a:srgbClr val="0000FF"/>
                </a:solidFill>
              </a:rPr>
              <a:t>The table to the right shows the average hourly earnings of U.S. production workers since 1995. Write an equation for the line of fit using the points (0, 11.43) and (5, 13.76).</a:t>
            </a:r>
          </a:p>
        </p:txBody>
      </p:sp>
      <p:pic>
        <p:nvPicPr>
          <p:cNvPr id="449544"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449546" name="Picture 10" descr="Example4"/>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449549" name="Picture 13" descr="11-22"/>
          <p:cNvPicPr>
            <a:picLocks noChangeAspect="1" noChangeArrowheads="1"/>
          </p:cNvPicPr>
          <p:nvPr/>
        </p:nvPicPr>
        <p:blipFill>
          <a:blip r:embed="rId8"/>
          <a:srcRect/>
          <a:stretch>
            <a:fillRect/>
          </a:stretch>
        </p:blipFill>
        <p:spPr bwMode="auto">
          <a:xfrm>
            <a:off x="6281738" y="685800"/>
            <a:ext cx="2557462" cy="3498850"/>
          </a:xfrm>
          <a:prstGeom prst="rect">
            <a:avLst/>
          </a:prstGeom>
          <a:noFill/>
        </p:spPr>
      </p:pic>
      <p:pic>
        <p:nvPicPr>
          <p:cNvPr id="449550" name="Picture 14" descr="LH_9-8"/>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9544"/>
                                        </p:tgtEl>
                                        <p:attrNameLst>
                                          <p:attrName>style.visibility</p:attrName>
                                        </p:attrNameLst>
                                      </p:cBhvr>
                                      <p:to>
                                        <p:strVal val="visible"/>
                                      </p:to>
                                    </p:set>
                                    <p:animEffect transition="in" filter="wipe(left)">
                                      <p:cBhvr>
                                        <p:cTn id="7" dur="500"/>
                                        <p:tgtEl>
                                          <p:spTgt spid="44954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49546"/>
                                        </p:tgtEl>
                                        <p:attrNameLst>
                                          <p:attrName>style.visibility</p:attrName>
                                        </p:attrNameLst>
                                      </p:cBhvr>
                                      <p:to>
                                        <p:strVal val="visible"/>
                                      </p:to>
                                    </p:set>
                                    <p:animEffect transition="in" filter="box(out)">
                                      <p:cBhvr>
                                        <p:cTn id="11" dur="500"/>
                                        <p:tgtEl>
                                          <p:spTgt spid="4495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9543"/>
                                        </p:tgtEl>
                                        <p:attrNameLst>
                                          <p:attrName>style.visibility</p:attrName>
                                        </p:attrNameLst>
                                      </p:cBhvr>
                                      <p:to>
                                        <p:strVal val="visible"/>
                                      </p:to>
                                    </p:set>
                                    <p:animEffect transition="in" filter="wipe(left)">
                                      <p:cBhvr>
                                        <p:cTn id="15" dur="500"/>
                                        <p:tgtEl>
                                          <p:spTgt spid="44954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49549"/>
                                        </p:tgtEl>
                                        <p:attrNameLst>
                                          <p:attrName>style.visibility</p:attrName>
                                        </p:attrNameLst>
                                      </p:cBhvr>
                                      <p:to>
                                        <p:strVal val="visible"/>
                                      </p:to>
                                    </p:set>
                                    <p:animEffect transition="in" filter="wipe(up)">
                                      <p:cBhvr>
                                        <p:cTn id="19" dur="500"/>
                                        <p:tgtEl>
                                          <p:spTgt spid="4495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9542"/>
                                        </p:tgtEl>
                                        <p:attrNameLst>
                                          <p:attrName>style.visibility</p:attrName>
                                        </p:attrNameLst>
                                      </p:cBhvr>
                                      <p:to>
                                        <p:strVal val="visible"/>
                                      </p:to>
                                    </p:set>
                                    <p:animEffect transition="in" filter="wipe(left)">
                                      <p:cBhvr>
                                        <p:cTn id="23" dur="500"/>
                                        <p:tgtEl>
                                          <p:spTgt spid="44954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49541"/>
                                        </p:tgtEl>
                                        <p:attrNameLst>
                                          <p:attrName>style.visibility</p:attrName>
                                        </p:attrNameLst>
                                      </p:cBhvr>
                                      <p:to>
                                        <p:strVal val="visible"/>
                                      </p:to>
                                    </p:set>
                                    <p:animEffect transition="in" filter="box(in)">
                                      <p:cBhvr>
                                        <p:cTn id="28" dur="500"/>
                                        <p:tgtEl>
                                          <p:spTgt spid="449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1" grpId="0" animBg="1"/>
      <p:bldP spid="449542" grpId="0" autoUpdateAnimBg="0"/>
      <p:bldP spid="449543" grpId="0"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5682"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455685" name="Oval 5"/>
          <p:cNvSpPr>
            <a:spLocks noChangeArrowheads="1"/>
          </p:cNvSpPr>
          <p:nvPr/>
        </p:nvSpPr>
        <p:spPr bwMode="auto">
          <a:xfrm>
            <a:off x="3651068" y="4500932"/>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455686" name="TPAnswers"/>
          <p:cNvSpPr>
            <a:spLocks noChangeArrowheads="1"/>
          </p:cNvSpPr>
          <p:nvPr>
            <p:custDataLst>
              <p:tags r:id="rId3"/>
            </p:custDataLst>
          </p:nvPr>
        </p:nvSpPr>
        <p:spPr bwMode="auto">
          <a:xfrm>
            <a:off x="914400" y="4441825"/>
            <a:ext cx="4845050" cy="830997"/>
          </a:xfrm>
          <a:prstGeom prst="rect">
            <a:avLst/>
          </a:prstGeom>
          <a:noFill/>
          <a:ln w="9525">
            <a:noFill/>
            <a:miter lim="800000"/>
            <a:headEnd/>
            <a:tailEnd/>
          </a:ln>
          <a:effectLst/>
        </p:spPr>
        <p:txBody>
          <a:bodyPr>
            <a:prstTxWarp prst="textNoShape">
              <a:avLst/>
            </a:prstTxWarp>
            <a:spAutoFit/>
          </a:bodyPr>
          <a:lstStyle/>
          <a:p>
            <a:pPr marL="533400" indent="-533400" algn="l">
              <a:buClr>
                <a:srgbClr val="00539D"/>
              </a:buClr>
              <a:tabLst>
                <a:tab pos="2743200" algn="l"/>
                <a:tab pos="3314700" algn="l"/>
              </a:tabLst>
            </a:pPr>
            <a:r>
              <a:rPr lang="pt-BR" sz="2400" dirty="0">
                <a:solidFill>
                  <a:srgbClr val="00539D"/>
                </a:solidFill>
                <a:sym typeface="Symbol" pitchFamily="-97" charset="2"/>
              </a:rPr>
              <a:t>A.</a:t>
            </a:r>
            <a:r>
              <a:rPr lang="pt-BR" sz="2400" dirty="0">
                <a:solidFill>
                  <a:schemeClr val="tx1"/>
                </a:solidFill>
                <a:sym typeface="Symbol" pitchFamily="-97" charset="2"/>
              </a:rPr>
              <a:t>	$14.81	</a:t>
            </a:r>
            <a:r>
              <a:rPr lang="pt-BR" sz="2400" dirty="0">
                <a:solidFill>
                  <a:srgbClr val="00539D"/>
                </a:solidFill>
                <a:sym typeface="Symbol" pitchFamily="-97" charset="2"/>
              </a:rPr>
              <a:t>B.</a:t>
            </a:r>
            <a:r>
              <a:rPr lang="pt-BR" sz="2400" dirty="0">
                <a:solidFill>
                  <a:schemeClr val="tx1"/>
                </a:solidFill>
                <a:sym typeface="Symbol" pitchFamily="-97" charset="2"/>
              </a:rPr>
              <a:t>	$15.62</a:t>
            </a:r>
          </a:p>
          <a:p>
            <a:pPr marL="533400" indent="-533400" algn="l">
              <a:buClr>
                <a:srgbClr val="00539D"/>
              </a:buClr>
              <a:tabLst>
                <a:tab pos="2743200" algn="l"/>
                <a:tab pos="3314700" algn="l"/>
              </a:tabLst>
            </a:pPr>
            <a:r>
              <a:rPr lang="pt-BR" sz="2400" dirty="0">
                <a:solidFill>
                  <a:srgbClr val="00539D"/>
                </a:solidFill>
                <a:sym typeface="Symbol" pitchFamily="-97" charset="2"/>
              </a:rPr>
              <a:t>C.</a:t>
            </a:r>
            <a:r>
              <a:rPr lang="pt-BR" sz="2400" dirty="0">
                <a:solidFill>
                  <a:schemeClr val="tx1"/>
                </a:solidFill>
                <a:sym typeface="Symbol" pitchFamily="-97" charset="2"/>
              </a:rPr>
              <a:t>	$15.92	</a:t>
            </a:r>
            <a:r>
              <a:rPr lang="pt-BR" sz="2400" dirty="0">
                <a:solidFill>
                  <a:srgbClr val="00539D"/>
                </a:solidFill>
                <a:sym typeface="Symbol" pitchFamily="-97" charset="2"/>
              </a:rPr>
              <a:t>D.</a:t>
            </a:r>
            <a:r>
              <a:rPr lang="pt-BR" sz="2400" dirty="0">
                <a:solidFill>
                  <a:schemeClr val="tx1"/>
                </a:solidFill>
                <a:sym typeface="Symbol" pitchFamily="-97" charset="2"/>
              </a:rPr>
              <a:t>	$16.07</a:t>
            </a:r>
          </a:p>
        </p:txBody>
      </p:sp>
      <p:sp>
        <p:nvSpPr>
          <p:cNvPr id="455687" name="TPQuestion"/>
          <p:cNvSpPr>
            <a:spLocks noChangeArrowheads="1"/>
          </p:cNvSpPr>
          <p:nvPr/>
        </p:nvSpPr>
        <p:spPr bwMode="auto">
          <a:xfrm>
            <a:off x="533400" y="1504950"/>
            <a:ext cx="5715000" cy="2308324"/>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dirty="0"/>
              <a:t>PRODUCTION  </a:t>
            </a:r>
            <a:r>
              <a:rPr lang="en-US" sz="2400" b="1" dirty="0">
                <a:solidFill>
                  <a:srgbClr val="0000FF"/>
                </a:solidFill>
              </a:rPr>
              <a:t>The table to the right shows the average hourly earnings of U.S. production workers since 1995. Use the equation </a:t>
            </a:r>
            <a:r>
              <a:rPr lang="en-US" sz="2400" b="1" i="1" dirty="0" err="1">
                <a:solidFill>
                  <a:srgbClr val="0000FF"/>
                </a:solidFill>
              </a:rPr>
              <a:t>y</a:t>
            </a:r>
            <a:r>
              <a:rPr lang="en-US" sz="2400" b="1" dirty="0">
                <a:solidFill>
                  <a:srgbClr val="0000FF"/>
                </a:solidFill>
              </a:rPr>
              <a:t> = 0.466</a:t>
            </a:r>
            <a:r>
              <a:rPr lang="en-US" sz="2400" b="1" i="1" dirty="0">
                <a:solidFill>
                  <a:srgbClr val="0000FF"/>
                </a:solidFill>
              </a:rPr>
              <a:t>x</a:t>
            </a:r>
            <a:r>
              <a:rPr lang="en-US" sz="2400" b="1" dirty="0">
                <a:solidFill>
                  <a:srgbClr val="0000FF"/>
                </a:solidFill>
              </a:rPr>
              <a:t> + 11.43 to predict the average hourly earnings of  U.S. production workers in 2004.</a:t>
            </a:r>
          </a:p>
        </p:txBody>
      </p:sp>
      <p:pic>
        <p:nvPicPr>
          <p:cNvPr id="455688"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455690" name="Picture 10" descr="Example5"/>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455693" name="Picture 13" descr="11-22"/>
          <p:cNvPicPr>
            <a:picLocks noChangeAspect="1" noChangeArrowheads="1"/>
          </p:cNvPicPr>
          <p:nvPr/>
        </p:nvPicPr>
        <p:blipFill>
          <a:blip r:embed="rId8"/>
          <a:srcRect/>
          <a:stretch>
            <a:fillRect/>
          </a:stretch>
        </p:blipFill>
        <p:spPr bwMode="auto">
          <a:xfrm>
            <a:off x="6249988" y="762000"/>
            <a:ext cx="2589212" cy="3541713"/>
          </a:xfrm>
          <a:prstGeom prst="rect">
            <a:avLst/>
          </a:prstGeom>
          <a:noFill/>
        </p:spPr>
      </p:pic>
      <p:pic>
        <p:nvPicPr>
          <p:cNvPr id="455694" name="Picture 14" descr="LH_9-8"/>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5688"/>
                                        </p:tgtEl>
                                        <p:attrNameLst>
                                          <p:attrName>style.visibility</p:attrName>
                                        </p:attrNameLst>
                                      </p:cBhvr>
                                      <p:to>
                                        <p:strVal val="visible"/>
                                      </p:to>
                                    </p:set>
                                    <p:animEffect transition="in" filter="wipe(left)">
                                      <p:cBhvr>
                                        <p:cTn id="7" dur="500"/>
                                        <p:tgtEl>
                                          <p:spTgt spid="45568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55690"/>
                                        </p:tgtEl>
                                        <p:attrNameLst>
                                          <p:attrName>style.visibility</p:attrName>
                                        </p:attrNameLst>
                                      </p:cBhvr>
                                      <p:to>
                                        <p:strVal val="visible"/>
                                      </p:to>
                                    </p:set>
                                    <p:animEffect transition="in" filter="box(out)">
                                      <p:cBhvr>
                                        <p:cTn id="11" dur="500"/>
                                        <p:tgtEl>
                                          <p:spTgt spid="45569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5687"/>
                                        </p:tgtEl>
                                        <p:attrNameLst>
                                          <p:attrName>style.visibility</p:attrName>
                                        </p:attrNameLst>
                                      </p:cBhvr>
                                      <p:to>
                                        <p:strVal val="visible"/>
                                      </p:to>
                                    </p:set>
                                    <p:animEffect transition="in" filter="wipe(left)">
                                      <p:cBhvr>
                                        <p:cTn id="15" dur="500"/>
                                        <p:tgtEl>
                                          <p:spTgt spid="45568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5693"/>
                                        </p:tgtEl>
                                        <p:attrNameLst>
                                          <p:attrName>style.visibility</p:attrName>
                                        </p:attrNameLst>
                                      </p:cBhvr>
                                      <p:to>
                                        <p:strVal val="visible"/>
                                      </p:to>
                                    </p:set>
                                    <p:animEffect transition="in" filter="wipe(up)">
                                      <p:cBhvr>
                                        <p:cTn id="19" dur="500"/>
                                        <p:tgtEl>
                                          <p:spTgt spid="45569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5686"/>
                                        </p:tgtEl>
                                        <p:attrNameLst>
                                          <p:attrName>style.visibility</p:attrName>
                                        </p:attrNameLst>
                                      </p:cBhvr>
                                      <p:to>
                                        <p:strVal val="visible"/>
                                      </p:to>
                                    </p:set>
                                    <p:animEffect transition="in" filter="wipe(left)">
                                      <p:cBhvr>
                                        <p:cTn id="23" dur="500"/>
                                        <p:tgtEl>
                                          <p:spTgt spid="45568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55685"/>
                                        </p:tgtEl>
                                        <p:attrNameLst>
                                          <p:attrName>style.visibility</p:attrName>
                                        </p:attrNameLst>
                                      </p:cBhvr>
                                      <p:to>
                                        <p:strVal val="visible"/>
                                      </p:to>
                                    </p:set>
                                    <p:animEffect transition="in" filter="box(in)">
                                      <p:cBhvr>
                                        <p:cTn id="28" dur="500"/>
                                        <p:tgtEl>
                                          <p:spTgt spid="455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animBg="1"/>
      <p:bldP spid="455686" grpId="0" autoUpdateAnimBg="0"/>
      <p:bldP spid="455687" grpId="0"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7741" name="Picture 13"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457733" name="Picture 5" descr="RESOURCES3">
            <a:hlinkClick r:id="" action="ppaction://noaction" highlightClick="1"/>
          </p:cNvPr>
          <p:cNvPicPr>
            <a:picLocks noChangeAspect="1" noChangeArrowheads="1"/>
          </p:cNvPicPr>
          <p:nvPr/>
        </p:nvPicPr>
        <p:blipFill>
          <a:blip r:embed="rId6"/>
          <a:srcRect/>
          <a:stretch>
            <a:fillRect/>
          </a:stretch>
        </p:blipFill>
        <p:spPr bwMode="hidden">
          <a:xfrm>
            <a:off x="5724525" y="6465888"/>
            <a:ext cx="914400" cy="365125"/>
          </a:xfrm>
          <a:prstGeom prst="rect">
            <a:avLst/>
          </a:prstGeom>
          <a:noFill/>
        </p:spPr>
      </p:pic>
      <p:pic>
        <p:nvPicPr>
          <p:cNvPr id="457736" name="Picture 8" descr="Menu">
            <a:hlinkClick r:id="rId4" action="ppaction://hlinksldjump" highlightClick="1"/>
          </p:cNvPr>
          <p:cNvPicPr>
            <a:picLocks noChangeAspect="1" noChangeArrowheads="1"/>
          </p:cNvPicPr>
          <p:nvPr/>
        </p:nvPicPr>
        <p:blipFill>
          <a:blip r:embed="rId7"/>
          <a:srcRect/>
          <a:stretch>
            <a:fillRect/>
          </a:stretch>
        </p:blipFill>
        <p:spPr bwMode="hidden">
          <a:xfrm>
            <a:off x="6705600" y="6465888"/>
            <a:ext cx="461963" cy="369887"/>
          </a:xfrm>
          <a:prstGeom prst="rect">
            <a:avLst/>
          </a:prstGeom>
          <a:noFill/>
        </p:spPr>
      </p:pic>
      <p:pic>
        <p:nvPicPr>
          <p:cNvPr id="457739" name="Picture 11" descr="Math NAV-Online">
            <a:hlinkClick r:id="rId8" highlightClick="1"/>
          </p:cNvPr>
          <p:cNvPicPr>
            <a:picLocks noChangeAspect="1" noChangeArrowheads="1"/>
          </p:cNvPicPr>
          <p:nvPr/>
        </p:nvPicPr>
        <p:blipFill>
          <a:blip r:embed="rId9"/>
          <a:srcRect/>
          <a:stretch>
            <a:fillRect/>
          </a:stretch>
        </p:blipFill>
        <p:spPr bwMode="hidden">
          <a:xfrm>
            <a:off x="5057775" y="6503988"/>
            <a:ext cx="609600" cy="334962"/>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8682" name="Picture 26"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8683" name="Picture 27"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8658"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98661" name="Oval 5"/>
          <p:cNvSpPr>
            <a:spLocks noChangeArrowheads="1"/>
          </p:cNvSpPr>
          <p:nvPr/>
        </p:nvSpPr>
        <p:spPr bwMode="auto">
          <a:xfrm>
            <a:off x="1077256" y="3762265"/>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8662" name="TPAnswers"/>
          <p:cNvSpPr>
            <a:spLocks noChangeArrowheads="1"/>
          </p:cNvSpPr>
          <p:nvPr>
            <p:custDataLst>
              <p:tags r:id="rId3"/>
            </p:custDataLst>
          </p:nvPr>
        </p:nvSpPr>
        <p:spPr bwMode="auto">
          <a:xfrm>
            <a:off x="1066800" y="2971121"/>
            <a:ext cx="2790825" cy="2591479"/>
          </a:xfrm>
          <a:prstGeom prst="rect">
            <a:avLst/>
          </a:prstGeom>
          <a:noFill/>
          <a:ln w="9525">
            <a:noFill/>
            <a:miter lim="800000"/>
            <a:headEnd/>
            <a:tailEnd/>
          </a:ln>
          <a:effectLst/>
        </p:spPr>
        <p:txBody>
          <a:bodyPr>
            <a:prstTxWarp prst="textNoShape">
              <a:avLst/>
            </a:prstTxWarp>
            <a:spAutoFit/>
          </a:bodyPr>
          <a:lstStyle/>
          <a:p>
            <a:pPr marL="533400" indent="-533400" algn="l">
              <a:spcBef>
                <a:spcPct val="30000"/>
              </a:spcBef>
              <a:spcAft>
                <a:spcPct val="30000"/>
              </a:spcAft>
              <a:buClr>
                <a:srgbClr val="00539D"/>
              </a:buClr>
            </a:pPr>
            <a:r>
              <a:rPr lang="pt-BR" sz="2800" dirty="0">
                <a:solidFill>
                  <a:srgbClr val="00539D"/>
                </a:solidFill>
                <a:sym typeface="Symbol" pitchFamily="-97" charset="2"/>
              </a:rPr>
              <a:t>A.</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a:t>
            </a:r>
            <a:r>
              <a:rPr lang="pt-BR" sz="2800" i="1" dirty="0">
                <a:solidFill>
                  <a:schemeClr val="tx1"/>
                </a:solidFill>
                <a:sym typeface="Symbol" pitchFamily="-97" charset="2"/>
              </a:rPr>
              <a:t>x</a:t>
            </a:r>
            <a:r>
              <a:rPr lang="pt-BR" sz="2800" dirty="0">
                <a:solidFill>
                  <a:schemeClr val="tx1"/>
                </a:solidFill>
                <a:sym typeface="Symbol" pitchFamily="-97" charset="2"/>
              </a:rPr>
              <a:t> – 1</a:t>
            </a:r>
          </a:p>
          <a:p>
            <a:pPr marL="533400" indent="-533400" algn="l">
              <a:spcBef>
                <a:spcPct val="30000"/>
              </a:spcBef>
              <a:spcAft>
                <a:spcPct val="30000"/>
              </a:spcAft>
              <a:buClr>
                <a:srgbClr val="00539D"/>
              </a:buClr>
            </a:pPr>
            <a:r>
              <a:rPr lang="pt-BR" sz="2800" dirty="0">
                <a:solidFill>
                  <a:srgbClr val="00539D"/>
                </a:solidFill>
                <a:sym typeface="Symbol" pitchFamily="-97" charset="2"/>
              </a:rPr>
              <a:t>B.</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2</a:t>
            </a:r>
            <a:r>
              <a:rPr lang="pt-BR" sz="2800" i="1" dirty="0">
                <a:solidFill>
                  <a:schemeClr val="tx1"/>
                </a:solidFill>
                <a:sym typeface="Symbol" pitchFamily="-97" charset="2"/>
              </a:rPr>
              <a:t>x</a:t>
            </a:r>
            <a:r>
              <a:rPr lang="pt-BR" sz="2800" dirty="0">
                <a:solidFill>
                  <a:schemeClr val="tx1"/>
                </a:solidFill>
                <a:sym typeface="Symbol" pitchFamily="-97" charset="2"/>
              </a:rPr>
              <a:t> – 1</a:t>
            </a:r>
          </a:p>
          <a:p>
            <a:pPr marL="533400" indent="-533400" algn="l">
              <a:spcBef>
                <a:spcPct val="30000"/>
              </a:spcBef>
              <a:spcAft>
                <a:spcPct val="30000"/>
              </a:spcAft>
              <a:buClr>
                <a:srgbClr val="00539D"/>
              </a:buClr>
            </a:pPr>
            <a:r>
              <a:rPr lang="pt-BR" sz="2800" dirty="0">
                <a:solidFill>
                  <a:srgbClr val="00539D"/>
                </a:solidFill>
                <a:sym typeface="Symbol" pitchFamily="-97" charset="2"/>
              </a:rPr>
              <a:t>C.</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a:t>
            </a:r>
            <a:r>
              <a:rPr lang="pt-BR" sz="2800" i="1" dirty="0">
                <a:solidFill>
                  <a:schemeClr val="tx1"/>
                </a:solidFill>
                <a:sym typeface="Symbol" pitchFamily="-97" charset="2"/>
              </a:rPr>
              <a:t>x</a:t>
            </a:r>
            <a:endParaRPr lang="pt-BR" sz="2800" dirty="0">
              <a:solidFill>
                <a:schemeClr val="tx1"/>
              </a:solidFill>
              <a:sym typeface="Symbol" pitchFamily="-97" charset="2"/>
            </a:endParaRPr>
          </a:p>
          <a:p>
            <a:pPr marL="533400" indent="-533400" algn="l">
              <a:spcBef>
                <a:spcPct val="30000"/>
              </a:spcBef>
              <a:spcAft>
                <a:spcPct val="30000"/>
              </a:spcAft>
              <a:buClr>
                <a:srgbClr val="00539D"/>
              </a:buClr>
            </a:pPr>
            <a:r>
              <a:rPr lang="pt-BR" sz="2800" dirty="0">
                <a:solidFill>
                  <a:srgbClr val="00539D"/>
                </a:solidFill>
                <a:sym typeface="Symbol" pitchFamily="-97" charset="2"/>
              </a:rPr>
              <a:t>D.</a:t>
            </a:r>
            <a:r>
              <a:rPr lang="pt-BR" sz="2800" dirty="0">
                <a:solidFill>
                  <a:schemeClr val="tx1"/>
                </a:solidFill>
                <a:sym typeface="Symbol" pitchFamily="-97" charset="2"/>
              </a:rPr>
              <a:t>	</a:t>
            </a:r>
            <a:r>
              <a:rPr lang="pt-BR" sz="2800" i="1" dirty="0">
                <a:solidFill>
                  <a:schemeClr val="tx1"/>
                </a:solidFill>
                <a:sym typeface="Symbol" pitchFamily="-97" charset="2"/>
              </a:rPr>
              <a:t>y</a:t>
            </a:r>
            <a:r>
              <a:rPr lang="pt-BR" sz="2800" dirty="0">
                <a:solidFill>
                  <a:schemeClr val="tx1"/>
                </a:solidFill>
                <a:sym typeface="Symbol" pitchFamily="-97" charset="2"/>
              </a:rPr>
              <a:t> = 3</a:t>
            </a:r>
            <a:r>
              <a:rPr lang="pt-BR" sz="2800" i="1" dirty="0">
                <a:solidFill>
                  <a:schemeClr val="tx1"/>
                </a:solidFill>
                <a:sym typeface="Symbol" pitchFamily="-97" charset="2"/>
              </a:rPr>
              <a:t>x</a:t>
            </a:r>
            <a:r>
              <a:rPr lang="pt-BR" sz="2800" dirty="0">
                <a:solidFill>
                  <a:schemeClr val="tx1"/>
                </a:solidFill>
                <a:sym typeface="Symbol" pitchFamily="-97" charset="2"/>
              </a:rPr>
              <a:t> – 3</a:t>
            </a:r>
          </a:p>
        </p:txBody>
      </p:sp>
      <p:sp>
        <p:nvSpPr>
          <p:cNvPr id="198663" name="TPQuestion"/>
          <p:cNvSpPr>
            <a:spLocks noChangeArrowheads="1"/>
          </p:cNvSpPr>
          <p:nvPr/>
        </p:nvSpPr>
        <p:spPr bwMode="auto">
          <a:xfrm>
            <a:off x="685800" y="1800225"/>
            <a:ext cx="541020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ea typeface="Times New Roman" pitchFamily="-97" charset="0"/>
                <a:cs typeface="Times New Roman" pitchFamily="-97" charset="0"/>
              </a:rPr>
              <a:t>Which function is graphed in the figure shown?</a:t>
            </a:r>
          </a:p>
        </p:txBody>
      </p:sp>
      <p:sp>
        <p:nvSpPr>
          <p:cNvPr id="198672"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9-2)</a:t>
            </a:r>
          </a:p>
        </p:txBody>
      </p:sp>
      <p:pic>
        <p:nvPicPr>
          <p:cNvPr id="198673"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198680" name="Picture 24" descr="5m_11_3M"/>
          <p:cNvPicPr>
            <a:picLocks noChangeAspect="1" noChangeArrowheads="1"/>
          </p:cNvPicPr>
          <p:nvPr/>
        </p:nvPicPr>
        <p:blipFill>
          <a:blip r:embed="rId9"/>
          <a:srcRect/>
          <a:stretch>
            <a:fillRect/>
          </a:stretch>
        </p:blipFill>
        <p:spPr bwMode="auto">
          <a:xfrm>
            <a:off x="5535682" y="1905000"/>
            <a:ext cx="3160643" cy="3200400"/>
          </a:xfrm>
          <a:prstGeom prst="rect">
            <a:avLst/>
          </a:prstGeom>
          <a:noFill/>
        </p:spPr>
      </p:pic>
      <p:pic>
        <p:nvPicPr>
          <p:cNvPr id="198686" name="Picture 30" descr="CAStdPrac"/>
          <p:cNvPicPr>
            <a:picLocks noChangeAspect="1" noChangeArrowheads="1"/>
          </p:cNvPicPr>
          <p:nvPr/>
        </p:nvPicPr>
        <p:blipFill>
          <a:blip r:embed="rId10"/>
          <a:srcRect/>
          <a:stretch>
            <a:fillRect/>
          </a:stretch>
        </p:blipFill>
        <p:spPr bwMode="auto">
          <a:xfrm>
            <a:off x="414338" y="1231900"/>
            <a:ext cx="2017712" cy="376238"/>
          </a:xfrm>
          <a:prstGeom prst="rect">
            <a:avLst/>
          </a:prstGeom>
          <a:noFill/>
        </p:spPr>
      </p:pic>
      <p:sp>
        <p:nvSpPr>
          <p:cNvPr id="20" name="Action Button: Forward or Next 1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686"/>
                                        </p:tgtEl>
                                        <p:attrNameLst>
                                          <p:attrName>style.visibility</p:attrName>
                                        </p:attrNameLst>
                                      </p:cBhvr>
                                      <p:to>
                                        <p:strVal val="visible"/>
                                      </p:to>
                                    </p:set>
                                    <p:animEffect transition="in" filter="wipe(left)">
                                      <p:cBhvr>
                                        <p:cTn id="7" dur="500"/>
                                        <p:tgtEl>
                                          <p:spTgt spid="19868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8663"/>
                                        </p:tgtEl>
                                        <p:attrNameLst>
                                          <p:attrName>style.visibility</p:attrName>
                                        </p:attrNameLst>
                                      </p:cBhvr>
                                      <p:to>
                                        <p:strVal val="visible"/>
                                      </p:to>
                                    </p:set>
                                    <p:animEffect transition="in" filter="wipe(left)">
                                      <p:cBhvr>
                                        <p:cTn id="11" dur="500"/>
                                        <p:tgtEl>
                                          <p:spTgt spid="19866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8680"/>
                                        </p:tgtEl>
                                        <p:attrNameLst>
                                          <p:attrName>style.visibility</p:attrName>
                                        </p:attrNameLst>
                                      </p:cBhvr>
                                      <p:to>
                                        <p:strVal val="visible"/>
                                      </p:to>
                                    </p:set>
                                    <p:animEffect transition="in" filter="wipe(left)">
                                      <p:cBhvr>
                                        <p:cTn id="15" dur="500"/>
                                        <p:tgtEl>
                                          <p:spTgt spid="19868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8662"/>
                                        </p:tgtEl>
                                        <p:attrNameLst>
                                          <p:attrName>style.visibility</p:attrName>
                                        </p:attrNameLst>
                                      </p:cBhvr>
                                      <p:to>
                                        <p:strVal val="visible"/>
                                      </p:to>
                                    </p:set>
                                    <p:animEffect transition="in" filter="wipe(left)">
                                      <p:cBhvr>
                                        <p:cTn id="19" dur="500"/>
                                        <p:tgtEl>
                                          <p:spTgt spid="19866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98661"/>
                                        </p:tgtEl>
                                        <p:attrNameLst>
                                          <p:attrName>style.visibility</p:attrName>
                                        </p:attrNameLst>
                                      </p:cBhvr>
                                      <p:to>
                                        <p:strVal val="visible"/>
                                      </p:to>
                                    </p:set>
                                    <p:animEffect transition="in" filter="box(in)">
                                      <p:cBhvr>
                                        <p:cTn id="24" dur="5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p:bldP spid="198662" grpId="0" autoUpdateAnimBg="0"/>
      <p:bldP spid="198663"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2780" name="Picture 28"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2781" name="Picture 29"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2755"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02757" name="Oval 5"/>
          <p:cNvSpPr>
            <a:spLocks noChangeArrowheads="1"/>
          </p:cNvSpPr>
          <p:nvPr/>
        </p:nvSpPr>
        <p:spPr bwMode="auto">
          <a:xfrm>
            <a:off x="1060067" y="3556869"/>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2759"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Find the slope of the line that passes through the points</a:t>
            </a:r>
            <a:r>
              <a:rPr lang="en-US" sz="2400" b="1" dirty="0" smtClean="0">
                <a:solidFill>
                  <a:srgbClr val="0000FF"/>
                </a:solidFill>
              </a:rPr>
              <a:t> </a:t>
            </a:r>
          </a:p>
          <a:p>
            <a:pPr marL="342900" algn="l">
              <a:spcBef>
                <a:spcPct val="0"/>
              </a:spcBef>
              <a:spcAft>
                <a:spcPct val="0"/>
              </a:spcAft>
            </a:pPr>
            <a:r>
              <a:rPr lang="en-US" sz="2400" b="1" i="1" dirty="0" smtClean="0">
                <a:solidFill>
                  <a:srgbClr val="0000FF"/>
                </a:solidFill>
              </a:rPr>
              <a:t>M</a:t>
            </a:r>
            <a:r>
              <a:rPr lang="en-US" sz="2400" b="1" dirty="0">
                <a:solidFill>
                  <a:srgbClr val="0000FF"/>
                </a:solidFill>
              </a:rPr>
              <a:t>(–3, 2) and </a:t>
            </a:r>
            <a:r>
              <a:rPr lang="en-US" sz="2400" b="1" i="1" dirty="0">
                <a:solidFill>
                  <a:srgbClr val="0000FF"/>
                </a:solidFill>
              </a:rPr>
              <a:t>N</a:t>
            </a:r>
            <a:r>
              <a:rPr lang="en-US" sz="2400" b="1" dirty="0">
                <a:solidFill>
                  <a:srgbClr val="0000FF"/>
                </a:solidFill>
              </a:rPr>
              <a:t>(7, –5). </a:t>
            </a:r>
          </a:p>
        </p:txBody>
      </p:sp>
      <p:sp>
        <p:nvSpPr>
          <p:cNvPr id="202768"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9-3)</a:t>
            </a:r>
          </a:p>
        </p:txBody>
      </p:sp>
      <p:pic>
        <p:nvPicPr>
          <p:cNvPr id="202769"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20" name="Action Button: Forward or Next 1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PAnswers"/>
          <p:cNvSpPr>
            <a:spLocks noChangeArrowheads="1"/>
          </p:cNvSpPr>
          <p:nvPr>
            <p:custDataLst>
              <p:tags r:id="rId3"/>
            </p:custDataLst>
          </p:nvPr>
        </p:nvSpPr>
        <p:spPr bwMode="auto">
          <a:xfrm>
            <a:off x="1066800" y="2814638"/>
            <a:ext cx="2028825" cy="3630613"/>
          </a:xfrm>
          <a:prstGeom prst="rect">
            <a:avLst/>
          </a:prstGeom>
          <a:noFill/>
          <a:ln w="9525">
            <a:noFill/>
            <a:miter lim="800000"/>
            <a:headEnd/>
            <a:tailEnd/>
          </a:ln>
          <a:effectLst/>
        </p:spPr>
        <p:txBody>
          <a:bodyPr>
            <a:prstTxWarp prst="textNoShape">
              <a:avLst/>
            </a:prstTxWarp>
          </a:bodyPr>
          <a:lstStyle/>
          <a:p>
            <a:pPr marL="533400" indent="-533400" algn="l">
              <a:spcBef>
                <a:spcPct val="67000"/>
              </a:spcBef>
              <a:spcAft>
                <a:spcPct val="67000"/>
              </a:spcAft>
              <a:buClr>
                <a:srgbClr val="00539D"/>
              </a:buClr>
            </a:pPr>
            <a:r>
              <a:rPr lang="pt-BR" sz="2000" dirty="0">
                <a:solidFill>
                  <a:srgbClr val="00539D"/>
                </a:solidFill>
                <a:sym typeface="Symbol" pitchFamily="-97" charset="2"/>
              </a:rPr>
              <a:t>A.</a:t>
            </a:r>
            <a:r>
              <a:rPr lang="pt-BR" sz="2000" dirty="0" smtClean="0">
                <a:solidFill>
                  <a:schemeClr val="tx1"/>
                </a:solidFill>
                <a:sym typeface="Symbol" pitchFamily="-97" charset="2"/>
              </a:rPr>
              <a:t>	-3/4</a:t>
            </a:r>
          </a:p>
          <a:p>
            <a:pPr marL="533400" indent="-533400" algn="l">
              <a:spcBef>
                <a:spcPct val="67000"/>
              </a:spcBef>
              <a:spcAft>
                <a:spcPct val="67000"/>
              </a:spcAft>
              <a:buClr>
                <a:srgbClr val="00539D"/>
              </a:buClr>
            </a:pPr>
            <a:r>
              <a:rPr lang="pt-BR" sz="2000" dirty="0">
                <a:solidFill>
                  <a:srgbClr val="00539D"/>
                </a:solidFill>
                <a:sym typeface="Symbol" pitchFamily="-97" charset="2"/>
              </a:rPr>
              <a:t>B.</a:t>
            </a:r>
            <a:r>
              <a:rPr lang="pt-BR" sz="2000" dirty="0" smtClean="0">
                <a:solidFill>
                  <a:schemeClr val="tx1"/>
                </a:solidFill>
                <a:sym typeface="Symbol" pitchFamily="-97" charset="2"/>
              </a:rPr>
              <a:t>	-7/10</a:t>
            </a:r>
          </a:p>
          <a:p>
            <a:pPr marL="533400" indent="-533400" algn="l">
              <a:spcBef>
                <a:spcPct val="67000"/>
              </a:spcBef>
              <a:spcAft>
                <a:spcPct val="67000"/>
              </a:spcAft>
              <a:buClr>
                <a:srgbClr val="00539D"/>
              </a:buClr>
            </a:pPr>
            <a:r>
              <a:rPr lang="pt-BR" sz="2000" dirty="0">
                <a:solidFill>
                  <a:srgbClr val="00539D"/>
                </a:solidFill>
                <a:sym typeface="Symbol" pitchFamily="-97" charset="2"/>
              </a:rPr>
              <a:t>C.</a:t>
            </a:r>
            <a:r>
              <a:rPr lang="pt-BR" sz="2000" dirty="0" smtClean="0">
                <a:solidFill>
                  <a:schemeClr val="tx1"/>
                </a:solidFill>
                <a:sym typeface="Symbol" pitchFamily="-97" charset="2"/>
              </a:rPr>
              <a:t>	3/4</a:t>
            </a:r>
          </a:p>
          <a:p>
            <a:pPr marL="533400" indent="-533400" algn="l">
              <a:spcBef>
                <a:spcPct val="67000"/>
              </a:spcBef>
              <a:spcAft>
                <a:spcPct val="67000"/>
              </a:spcAft>
              <a:buClr>
                <a:srgbClr val="00539D"/>
              </a:buClr>
            </a:pPr>
            <a:r>
              <a:rPr lang="pt-BR" sz="2000" dirty="0">
                <a:solidFill>
                  <a:srgbClr val="00539D"/>
                </a:solidFill>
                <a:sym typeface="Symbol" pitchFamily="-97" charset="2"/>
              </a:rPr>
              <a:t>D.</a:t>
            </a:r>
            <a:r>
              <a:rPr lang="pt-BR" sz="2000" dirty="0" smtClean="0">
                <a:solidFill>
                  <a:schemeClr val="tx1"/>
                </a:solidFill>
                <a:sym typeface="Symbol" pitchFamily="-97" charset="2"/>
              </a:rPr>
              <a:t>	7/10</a:t>
            </a:r>
            <a:endParaRPr lang="pt-BR" sz="2000" dirty="0">
              <a:solidFill>
                <a:schemeClr val="tx1"/>
              </a:solidFill>
              <a:sym typeface="Symbol" pitchFamily="-97" charset="2"/>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759"/>
                                        </p:tgtEl>
                                        <p:attrNameLst>
                                          <p:attrName>style.visibility</p:attrName>
                                        </p:attrNameLst>
                                      </p:cBhvr>
                                      <p:to>
                                        <p:strVal val="visible"/>
                                      </p:to>
                                    </p:set>
                                    <p:animEffect transition="in" filter="wipe(left)">
                                      <p:cBhvr>
                                        <p:cTn id="7" dur="500"/>
                                        <p:tgtEl>
                                          <p:spTgt spid="2027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2757"/>
                                        </p:tgtEl>
                                        <p:attrNameLst>
                                          <p:attrName>style.visibility</p:attrName>
                                        </p:attrNameLst>
                                      </p:cBhvr>
                                      <p:to>
                                        <p:strVal val="visible"/>
                                      </p:to>
                                    </p:set>
                                    <p:animEffect transition="in" filter="box(in)">
                                      <p:cBhvr>
                                        <p:cTn id="12" dur="5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P spid="202759"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6" name="Picture 26"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4827" name="Picture 27"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4802"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04805" name="Oval 5"/>
          <p:cNvSpPr>
            <a:spLocks noChangeArrowheads="1"/>
          </p:cNvSpPr>
          <p:nvPr/>
        </p:nvSpPr>
        <p:spPr bwMode="auto">
          <a:xfrm>
            <a:off x="1054374" y="3581400"/>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4807" name="TPQuestion"/>
          <p:cNvSpPr>
            <a:spLocks noChangeArrowheads="1"/>
          </p:cNvSpPr>
          <p:nvPr/>
        </p:nvSpPr>
        <p:spPr bwMode="auto">
          <a:xfrm>
            <a:off x="685800" y="1657350"/>
            <a:ext cx="8020050" cy="830997"/>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Find the slope of the line that passes through the points</a:t>
            </a:r>
            <a:r>
              <a:rPr lang="en-US" sz="2400" b="1" dirty="0" smtClean="0">
                <a:solidFill>
                  <a:srgbClr val="0000FF"/>
                </a:solidFill>
              </a:rPr>
              <a:t> </a:t>
            </a:r>
          </a:p>
          <a:p>
            <a:pPr marL="342900" algn="l">
              <a:spcBef>
                <a:spcPct val="0"/>
              </a:spcBef>
              <a:spcAft>
                <a:spcPct val="0"/>
              </a:spcAft>
            </a:pPr>
            <a:r>
              <a:rPr lang="en-US" sz="2400" b="1" i="1" dirty="0" smtClean="0">
                <a:solidFill>
                  <a:srgbClr val="0000FF"/>
                </a:solidFill>
              </a:rPr>
              <a:t>K</a:t>
            </a:r>
            <a:r>
              <a:rPr lang="en-US" sz="2400" b="1" dirty="0">
                <a:solidFill>
                  <a:srgbClr val="0000FF"/>
                </a:solidFill>
              </a:rPr>
              <a:t>(6, –3) and </a:t>
            </a:r>
            <a:r>
              <a:rPr lang="en-US" sz="2400" b="1" i="1" dirty="0">
                <a:solidFill>
                  <a:srgbClr val="0000FF"/>
                </a:solidFill>
              </a:rPr>
              <a:t>L</a:t>
            </a:r>
            <a:r>
              <a:rPr lang="en-US" sz="2400" b="1" dirty="0">
                <a:solidFill>
                  <a:srgbClr val="0000FF"/>
                </a:solidFill>
              </a:rPr>
              <a:t>(16, –4). </a:t>
            </a:r>
          </a:p>
        </p:txBody>
      </p:sp>
      <p:sp>
        <p:nvSpPr>
          <p:cNvPr id="204816"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9-3)</a:t>
            </a:r>
          </a:p>
        </p:txBody>
      </p:sp>
      <p:pic>
        <p:nvPicPr>
          <p:cNvPr id="204817"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21" name="Action Button: Forward or Next 2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7"/>
          <p:cNvGrpSpPr>
            <a:grpSpLocks/>
          </p:cNvGrpSpPr>
          <p:nvPr/>
        </p:nvGrpSpPr>
        <p:grpSpPr bwMode="auto">
          <a:xfrm>
            <a:off x="1066800" y="2619375"/>
            <a:ext cx="2028825" cy="3825875"/>
            <a:chOff x="685" y="1564"/>
            <a:chExt cx="1278" cy="2410"/>
          </a:xfrm>
        </p:grpSpPr>
        <p:sp>
          <p:nvSpPr>
            <p:cNvPr id="24" name="TPAnswers"/>
            <p:cNvSpPr>
              <a:spLocks noChangeArrowheads="1"/>
            </p:cNvSpPr>
            <p:nvPr>
              <p:custDataLst>
                <p:tags r:id="rId3"/>
              </p:custDataLst>
            </p:nvPr>
          </p:nvSpPr>
          <p:spPr bwMode="auto">
            <a:xfrm>
              <a:off x="685" y="1687"/>
              <a:ext cx="1278" cy="2287"/>
            </a:xfrm>
            <a:prstGeom prst="rect">
              <a:avLst/>
            </a:prstGeom>
            <a:noFill/>
            <a:ln w="9525">
              <a:noFill/>
              <a:miter lim="800000"/>
              <a:headEnd/>
              <a:tailEnd/>
            </a:ln>
            <a:effectLst/>
          </p:spPr>
          <p:txBody>
            <a:bodyPr>
              <a:prstTxWarp prst="textNoShape">
                <a:avLst/>
              </a:prstTxWarp>
            </a:bodyPr>
            <a:lstStyle/>
            <a:p>
              <a:pPr marL="533400" indent="-533400" algn="l">
                <a:spcBef>
                  <a:spcPct val="67000"/>
                </a:spcBef>
                <a:spcAft>
                  <a:spcPct val="67000"/>
                </a:spcAft>
                <a:buClr>
                  <a:srgbClr val="00539D"/>
                </a:buClr>
              </a:pPr>
              <a:r>
                <a:rPr lang="pt-BR" sz="2000" dirty="0">
                  <a:solidFill>
                    <a:srgbClr val="00539D"/>
                  </a:solidFill>
                  <a:sym typeface="Symbol" pitchFamily="-97" charset="2"/>
                </a:rPr>
                <a:t>A.</a:t>
              </a:r>
              <a:r>
                <a:rPr lang="pt-BR" sz="2000" dirty="0">
                  <a:solidFill>
                    <a:schemeClr val="tx1"/>
                  </a:solidFill>
                  <a:sym typeface="Symbol" pitchFamily="-97" charset="2"/>
                </a:rPr>
                <a:t>	</a:t>
              </a:r>
            </a:p>
            <a:p>
              <a:pPr marL="533400" indent="-533400" algn="l">
                <a:spcBef>
                  <a:spcPct val="67000"/>
                </a:spcBef>
                <a:spcAft>
                  <a:spcPct val="67000"/>
                </a:spcAft>
                <a:buClr>
                  <a:srgbClr val="00539D"/>
                </a:buClr>
              </a:pPr>
              <a:r>
                <a:rPr lang="pt-BR" sz="2000" dirty="0">
                  <a:solidFill>
                    <a:srgbClr val="00539D"/>
                  </a:solidFill>
                  <a:sym typeface="Symbol" pitchFamily="-97" charset="2"/>
                </a:rPr>
                <a:t>B.</a:t>
              </a:r>
              <a:r>
                <a:rPr lang="pt-BR" sz="2000" dirty="0">
                  <a:solidFill>
                    <a:schemeClr val="tx1"/>
                  </a:solidFill>
                  <a:sym typeface="Symbol" pitchFamily="-97" charset="2"/>
                </a:rPr>
                <a:t>	</a:t>
              </a:r>
            </a:p>
            <a:p>
              <a:pPr marL="533400" indent="-533400" algn="l">
                <a:spcBef>
                  <a:spcPct val="67000"/>
                </a:spcBef>
                <a:spcAft>
                  <a:spcPct val="67000"/>
                </a:spcAft>
                <a:buClr>
                  <a:srgbClr val="00539D"/>
                </a:buClr>
              </a:pPr>
              <a:r>
                <a:rPr lang="pt-BR" sz="2000" dirty="0">
                  <a:solidFill>
                    <a:srgbClr val="00539D"/>
                  </a:solidFill>
                  <a:sym typeface="Symbol" pitchFamily="-97" charset="2"/>
                </a:rPr>
                <a:t>C.</a:t>
              </a:r>
              <a:r>
                <a:rPr lang="pt-BR" sz="2000" dirty="0">
                  <a:solidFill>
                    <a:schemeClr val="tx1"/>
                  </a:solidFill>
                  <a:sym typeface="Symbol" pitchFamily="-97" charset="2"/>
                </a:rPr>
                <a:t>	</a:t>
              </a:r>
              <a:endParaRPr lang="pt-BR" sz="2000"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sz="2000" dirty="0" smtClean="0">
                  <a:solidFill>
                    <a:srgbClr val="00539D"/>
                  </a:solidFill>
                  <a:sym typeface="Symbol" pitchFamily="-97" charset="2"/>
                </a:rPr>
                <a:t>D</a:t>
              </a:r>
              <a:r>
                <a:rPr lang="pt-BR" sz="2000" dirty="0">
                  <a:solidFill>
                    <a:srgbClr val="00539D"/>
                  </a:solidFill>
                  <a:sym typeface="Symbol" pitchFamily="-97" charset="2"/>
                </a:rPr>
                <a:t>.</a:t>
              </a:r>
              <a:r>
                <a:rPr lang="pt-BR" sz="2000" dirty="0">
                  <a:solidFill>
                    <a:schemeClr val="tx1"/>
                  </a:solidFill>
                  <a:sym typeface="Symbol" pitchFamily="-97" charset="2"/>
                </a:rPr>
                <a:t>	</a:t>
              </a:r>
            </a:p>
          </p:txBody>
        </p:sp>
        <p:pic>
          <p:nvPicPr>
            <p:cNvPr id="25" name="Picture 26" descr="5m_4"/>
            <p:cNvPicPr>
              <a:picLocks noChangeAspect="1" noChangeArrowheads="1"/>
            </p:cNvPicPr>
            <p:nvPr/>
          </p:nvPicPr>
          <p:blipFill>
            <a:blip r:embed="rId9"/>
            <a:srcRect/>
            <a:stretch>
              <a:fillRect/>
            </a:stretch>
          </p:blipFill>
          <p:spPr bwMode="auto">
            <a:xfrm>
              <a:off x="1042" y="1564"/>
              <a:ext cx="415" cy="2048"/>
            </a:xfrm>
            <a:prstGeom prst="rect">
              <a:avLst/>
            </a:prstGeom>
            <a:noFill/>
          </p:spPr>
        </p:pic>
      </p:grpSp>
      <p:grpSp>
        <p:nvGrpSpPr>
          <p:cNvPr id="18" name="Group 17"/>
          <p:cNvGrpSpPr/>
          <p:nvPr/>
        </p:nvGrpSpPr>
        <p:grpSpPr>
          <a:xfrm>
            <a:off x="1054374" y="3427412"/>
            <a:ext cx="2053677" cy="1622610"/>
            <a:chOff x="1054374" y="3427412"/>
            <a:chExt cx="2053677" cy="1622610"/>
          </a:xfrm>
        </p:grpSpPr>
        <p:cxnSp>
          <p:nvCxnSpPr>
            <p:cNvPr id="15" name="Straight Connector 14"/>
            <p:cNvCxnSpPr/>
            <p:nvPr/>
          </p:nvCxnSpPr>
          <p:spPr>
            <a:xfrm>
              <a:off x="1054374" y="3427412"/>
              <a:ext cx="204125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66800" y="4258524"/>
              <a:ext cx="204125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66800" y="5048434"/>
              <a:ext cx="204125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07"/>
                                        </p:tgtEl>
                                        <p:attrNameLst>
                                          <p:attrName>style.visibility</p:attrName>
                                        </p:attrNameLst>
                                      </p:cBhvr>
                                      <p:to>
                                        <p:strVal val="visible"/>
                                      </p:to>
                                    </p:set>
                                    <p:animEffect transition="in" filter="wipe(left)">
                                      <p:cBhvr>
                                        <p:cTn id="7" dur="500"/>
                                        <p:tgtEl>
                                          <p:spTgt spid="20480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04805"/>
                                        </p:tgtEl>
                                        <p:attrNameLst>
                                          <p:attrName>style.visibility</p:attrName>
                                        </p:attrNameLst>
                                      </p:cBhvr>
                                      <p:to>
                                        <p:strVal val="visible"/>
                                      </p:to>
                                    </p:set>
                                    <p:animEffect transition="in" filter="box(in)">
                                      <p:cBhvr>
                                        <p:cTn id="18" dur="5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animBg="1"/>
      <p:bldP spid="204807"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6877" name="Picture 29"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6878" name="Picture 30"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6850"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06853" name="Oval 5"/>
          <p:cNvSpPr>
            <a:spLocks noChangeArrowheads="1"/>
          </p:cNvSpPr>
          <p:nvPr/>
        </p:nvSpPr>
        <p:spPr bwMode="auto">
          <a:xfrm>
            <a:off x="1065815" y="3654036"/>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6855" name="TPQuestion"/>
          <p:cNvSpPr>
            <a:spLocks noChangeArrowheads="1"/>
          </p:cNvSpPr>
          <p:nvPr/>
        </p:nvSpPr>
        <p:spPr bwMode="auto">
          <a:xfrm>
            <a:off x="685800" y="1800225"/>
            <a:ext cx="487680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Refer to the figure. What is the slope of the graph? </a:t>
            </a:r>
          </a:p>
        </p:txBody>
      </p:sp>
      <p:sp>
        <p:nvSpPr>
          <p:cNvPr id="206865" name="Text Box 17"/>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9-3)</a:t>
            </a:r>
          </a:p>
        </p:txBody>
      </p:sp>
      <p:pic>
        <p:nvPicPr>
          <p:cNvPr id="206866"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206874" name="Picture 26" descr="5m_11_4A"/>
          <p:cNvPicPr>
            <a:picLocks noChangeAspect="1" noChangeArrowheads="1"/>
          </p:cNvPicPr>
          <p:nvPr/>
        </p:nvPicPr>
        <p:blipFill>
          <a:blip r:embed="rId9"/>
          <a:srcRect/>
          <a:stretch>
            <a:fillRect/>
          </a:stretch>
        </p:blipFill>
        <p:spPr bwMode="auto">
          <a:xfrm>
            <a:off x="5219910" y="1435100"/>
            <a:ext cx="3549440" cy="3594100"/>
          </a:xfrm>
          <a:prstGeom prst="rect">
            <a:avLst/>
          </a:prstGeom>
          <a:noFill/>
        </p:spPr>
      </p:pic>
      <p:grpSp>
        <p:nvGrpSpPr>
          <p:cNvPr id="2" name="Group 28"/>
          <p:cNvGrpSpPr>
            <a:grpSpLocks/>
          </p:cNvGrpSpPr>
          <p:nvPr/>
        </p:nvGrpSpPr>
        <p:grpSpPr bwMode="auto">
          <a:xfrm>
            <a:off x="1066800" y="2800350"/>
            <a:ext cx="2790825" cy="3371850"/>
            <a:chOff x="672" y="1602"/>
            <a:chExt cx="1758" cy="2124"/>
          </a:xfrm>
        </p:grpSpPr>
        <p:sp>
          <p:nvSpPr>
            <p:cNvPr id="206854" name="TPAnswers"/>
            <p:cNvSpPr>
              <a:spLocks noChangeArrowheads="1"/>
            </p:cNvSpPr>
            <p:nvPr>
              <p:custDataLst>
                <p:tags r:id="rId3"/>
              </p:custDataLst>
            </p:nvPr>
          </p:nvSpPr>
          <p:spPr bwMode="auto">
            <a:xfrm>
              <a:off x="672" y="1602"/>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pPr>
              <a:r>
                <a:rPr lang="pt-BR" sz="2000" dirty="0">
                  <a:solidFill>
                    <a:srgbClr val="00539D"/>
                  </a:solidFill>
                  <a:sym typeface="Symbol" pitchFamily="-97" charset="2"/>
                </a:rPr>
                <a:t>A.</a:t>
              </a:r>
              <a:r>
                <a:rPr lang="pt-BR" sz="2000" dirty="0" smtClean="0">
                  <a:solidFill>
                    <a:schemeClr val="tx1"/>
                  </a:solidFill>
                  <a:sym typeface="Symbol" pitchFamily="-97" charset="2"/>
                </a:rPr>
                <a:t>	   </a:t>
              </a:r>
              <a:r>
                <a:rPr lang="pt-BR" sz="2000" b="0" dirty="0" smtClean="0">
                  <a:solidFill>
                    <a:schemeClr val="tx1"/>
                  </a:solidFill>
                  <a:sym typeface="Symbol" pitchFamily="-97" charset="2"/>
                </a:rPr>
                <a:t>3</a:t>
              </a:r>
              <a:endParaRPr lang="pt-BR" sz="2000" b="0" dirty="0">
                <a:solidFill>
                  <a:schemeClr val="tx1"/>
                </a:solidFill>
                <a:sym typeface="Symbol" pitchFamily="-97" charset="2"/>
              </a:endParaRPr>
            </a:p>
            <a:p>
              <a:pPr marL="533400" indent="-533400" algn="l">
                <a:spcBef>
                  <a:spcPct val="83000"/>
                </a:spcBef>
                <a:spcAft>
                  <a:spcPct val="83000"/>
                </a:spcAft>
                <a:buClr>
                  <a:srgbClr val="00539D"/>
                </a:buClr>
              </a:pPr>
              <a:r>
                <a:rPr lang="pt-BR" sz="2000" dirty="0">
                  <a:solidFill>
                    <a:srgbClr val="00539D"/>
                  </a:solidFill>
                  <a:sym typeface="Symbol" pitchFamily="-97" charset="2"/>
                </a:rPr>
                <a:t>B.</a:t>
              </a:r>
              <a:r>
                <a:rPr lang="pt-BR" sz="2000" dirty="0">
                  <a:solidFill>
                    <a:schemeClr val="tx1"/>
                  </a:solidFill>
                  <a:sym typeface="Symbol" pitchFamily="-97" charset="2"/>
                </a:rPr>
                <a:t>	</a:t>
              </a:r>
            </a:p>
            <a:p>
              <a:pPr marL="533400" indent="-533400" algn="l">
                <a:spcBef>
                  <a:spcPct val="83000"/>
                </a:spcBef>
                <a:spcAft>
                  <a:spcPct val="83000"/>
                </a:spcAft>
                <a:buClr>
                  <a:srgbClr val="00539D"/>
                </a:buClr>
              </a:pPr>
              <a:r>
                <a:rPr lang="pt-BR" sz="2000" dirty="0">
                  <a:solidFill>
                    <a:srgbClr val="00539D"/>
                  </a:solidFill>
                  <a:sym typeface="Symbol" pitchFamily="-97" charset="2"/>
                </a:rPr>
                <a:t>C.</a:t>
              </a:r>
              <a:r>
                <a:rPr lang="pt-BR" sz="2000" dirty="0">
                  <a:solidFill>
                    <a:schemeClr val="tx1"/>
                  </a:solidFill>
                  <a:sym typeface="Symbol" pitchFamily="-97" charset="2"/>
                </a:rPr>
                <a:t>	</a:t>
              </a:r>
            </a:p>
            <a:p>
              <a:pPr marL="533400" indent="-533400" algn="l">
                <a:spcBef>
                  <a:spcPct val="83000"/>
                </a:spcBef>
                <a:spcAft>
                  <a:spcPct val="83000"/>
                </a:spcAft>
                <a:buClr>
                  <a:srgbClr val="00539D"/>
                </a:buClr>
              </a:pPr>
              <a:r>
                <a:rPr lang="pt-BR" sz="2000" dirty="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r>
                <a:rPr lang="pt-BR" b="0" dirty="0">
                  <a:solidFill>
                    <a:schemeClr val="tx1"/>
                  </a:solidFill>
                  <a:sym typeface="Symbol" pitchFamily="-97" charset="2"/>
                </a:rPr>
                <a:t>–3</a:t>
              </a:r>
            </a:p>
          </p:txBody>
        </p:sp>
        <p:pic>
          <p:nvPicPr>
            <p:cNvPr id="206872" name="Picture 24" descr="m3_271"/>
            <p:cNvPicPr>
              <a:picLocks noChangeAspect="1" noChangeArrowheads="1"/>
            </p:cNvPicPr>
            <p:nvPr/>
          </p:nvPicPr>
          <p:blipFill>
            <a:blip r:embed="rId10"/>
            <a:srcRect t="85820" b="7874"/>
            <a:stretch>
              <a:fillRect/>
            </a:stretch>
          </p:blipFill>
          <p:spPr bwMode="auto">
            <a:xfrm>
              <a:off x="1152" y="2132"/>
              <a:ext cx="370" cy="298"/>
            </a:xfrm>
            <a:prstGeom prst="rect">
              <a:avLst/>
            </a:prstGeom>
            <a:noFill/>
          </p:spPr>
        </p:pic>
        <p:pic>
          <p:nvPicPr>
            <p:cNvPr id="206875" name="Picture 27" descr="5m_8"/>
            <p:cNvPicPr>
              <a:picLocks noChangeAspect="1" noChangeArrowheads="1"/>
            </p:cNvPicPr>
            <p:nvPr/>
          </p:nvPicPr>
          <p:blipFill>
            <a:blip r:embed="rId11"/>
            <a:srcRect/>
            <a:stretch>
              <a:fillRect/>
            </a:stretch>
          </p:blipFill>
          <p:spPr bwMode="auto">
            <a:xfrm>
              <a:off x="1062" y="2622"/>
              <a:ext cx="186" cy="288"/>
            </a:xfrm>
            <a:prstGeom prst="rect">
              <a:avLst/>
            </a:prstGeom>
            <a:noFill/>
          </p:spPr>
        </p:pic>
      </p:grpSp>
      <p:pic>
        <p:nvPicPr>
          <p:cNvPr id="206881" name="Picture 33" descr="CAStdPrac"/>
          <p:cNvPicPr>
            <a:picLocks noChangeAspect="1" noChangeArrowheads="1"/>
          </p:cNvPicPr>
          <p:nvPr/>
        </p:nvPicPr>
        <p:blipFill>
          <a:blip r:embed="rId12"/>
          <a:srcRect/>
          <a:stretch>
            <a:fillRect/>
          </a:stretch>
        </p:blipFill>
        <p:spPr bwMode="auto">
          <a:xfrm>
            <a:off x="414338" y="1231900"/>
            <a:ext cx="2017712" cy="376238"/>
          </a:xfrm>
          <a:prstGeom prst="rect">
            <a:avLst/>
          </a:prstGeom>
          <a:noFill/>
        </p:spPr>
      </p:pic>
      <p:sp>
        <p:nvSpPr>
          <p:cNvPr id="23" name="Action Button: Forward or Next 2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6881"/>
                                        </p:tgtEl>
                                        <p:attrNameLst>
                                          <p:attrName>style.visibility</p:attrName>
                                        </p:attrNameLst>
                                      </p:cBhvr>
                                      <p:to>
                                        <p:strVal val="visible"/>
                                      </p:to>
                                    </p:set>
                                    <p:animEffect transition="in" filter="wipe(left)">
                                      <p:cBhvr>
                                        <p:cTn id="7" dur="500"/>
                                        <p:tgtEl>
                                          <p:spTgt spid="2068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6855"/>
                                        </p:tgtEl>
                                        <p:attrNameLst>
                                          <p:attrName>style.visibility</p:attrName>
                                        </p:attrNameLst>
                                      </p:cBhvr>
                                      <p:to>
                                        <p:strVal val="visible"/>
                                      </p:to>
                                    </p:set>
                                    <p:animEffect transition="in" filter="wipe(left)">
                                      <p:cBhvr>
                                        <p:cTn id="11" dur="500"/>
                                        <p:tgtEl>
                                          <p:spTgt spid="20685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6874"/>
                                        </p:tgtEl>
                                        <p:attrNameLst>
                                          <p:attrName>style.visibility</p:attrName>
                                        </p:attrNameLst>
                                      </p:cBhvr>
                                      <p:to>
                                        <p:strVal val="visible"/>
                                      </p:to>
                                    </p:set>
                                    <p:animEffect transition="in" filter="wipe(left)">
                                      <p:cBhvr>
                                        <p:cTn id="15" dur="500"/>
                                        <p:tgtEl>
                                          <p:spTgt spid="20687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6853"/>
                                        </p:tgtEl>
                                        <p:attrNameLst>
                                          <p:attrName>style.visibility</p:attrName>
                                        </p:attrNameLst>
                                      </p:cBhvr>
                                      <p:to>
                                        <p:strVal val="visible"/>
                                      </p:to>
                                    </p:set>
                                    <p:animEffect transition="in" filter="box(in)">
                                      <p:cBhvr>
                                        <p:cTn id="24" dur="5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P spid="206855"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9945" name="Picture 2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9946" name="Picture 26"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992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dirty="0">
                <a:solidFill>
                  <a:schemeClr val="bg1"/>
                </a:solidFill>
              </a:rPr>
              <a:t>A</a:t>
            </a:r>
          </a:p>
          <a:p>
            <a:pPr marL="609600" indent="-609600">
              <a:buFontTx/>
              <a:buAutoNum type="arabicPeriod"/>
            </a:pPr>
            <a:r>
              <a:rPr lang="en-US" sz="2000" dirty="0">
                <a:solidFill>
                  <a:schemeClr val="bg1"/>
                </a:solidFill>
              </a:rPr>
              <a:t>B</a:t>
            </a:r>
          </a:p>
          <a:p>
            <a:pPr marL="609600" indent="-609600">
              <a:buFontTx/>
              <a:buAutoNum type="arabicPeriod"/>
            </a:pPr>
            <a:r>
              <a:rPr lang="en-US" sz="2000" dirty="0">
                <a:solidFill>
                  <a:schemeClr val="bg1"/>
                </a:solidFill>
              </a:rPr>
              <a:t>C</a:t>
            </a:r>
          </a:p>
          <a:p>
            <a:pPr marL="609600" indent="-609600">
              <a:buFontTx/>
              <a:buAutoNum type="arabicPeriod"/>
            </a:pPr>
            <a:r>
              <a:rPr lang="en-US" sz="2000" dirty="0">
                <a:solidFill>
                  <a:schemeClr val="bg1"/>
                </a:solidFill>
              </a:rPr>
              <a:t>D</a:t>
            </a:r>
          </a:p>
        </p:txBody>
      </p:sp>
      <p:sp>
        <p:nvSpPr>
          <p:cNvPr id="209925" name="Oval 5"/>
          <p:cNvSpPr>
            <a:spLocks noChangeArrowheads="1"/>
          </p:cNvSpPr>
          <p:nvPr/>
        </p:nvSpPr>
        <p:spPr bwMode="auto">
          <a:xfrm>
            <a:off x="4993400" y="4682526"/>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9927"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Determine whether the linear function is a direct variation. If so, state the constant of variation. </a:t>
            </a:r>
          </a:p>
        </p:txBody>
      </p:sp>
      <p:sp>
        <p:nvSpPr>
          <p:cNvPr id="209936"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9-4)</a:t>
            </a:r>
          </a:p>
        </p:txBody>
      </p:sp>
      <p:pic>
        <p:nvPicPr>
          <p:cNvPr id="209937"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209941" name="Picture 21" descr="5m_11_5B"/>
          <p:cNvPicPr>
            <a:picLocks noChangeAspect="1" noChangeArrowheads="1"/>
          </p:cNvPicPr>
          <p:nvPr/>
        </p:nvPicPr>
        <p:blipFill>
          <a:blip r:embed="rId9"/>
          <a:srcRect/>
          <a:stretch>
            <a:fillRect/>
          </a:stretch>
        </p:blipFill>
        <p:spPr bwMode="auto">
          <a:xfrm>
            <a:off x="1460500" y="2835275"/>
            <a:ext cx="5451475" cy="593725"/>
          </a:xfrm>
          <a:prstGeom prst="rect">
            <a:avLst/>
          </a:prstGeom>
          <a:noFill/>
        </p:spPr>
      </p:pic>
      <p:grpSp>
        <p:nvGrpSpPr>
          <p:cNvPr id="2" name="Group 24"/>
          <p:cNvGrpSpPr>
            <a:grpSpLocks/>
          </p:cNvGrpSpPr>
          <p:nvPr/>
        </p:nvGrpSpPr>
        <p:grpSpPr bwMode="auto">
          <a:xfrm>
            <a:off x="2286000" y="3768725"/>
            <a:ext cx="4505325" cy="2098675"/>
            <a:chOff x="260" y="2075"/>
            <a:chExt cx="2838" cy="1322"/>
          </a:xfrm>
        </p:grpSpPr>
        <p:sp>
          <p:nvSpPr>
            <p:cNvPr id="209926" name="TPAnswers"/>
            <p:cNvSpPr>
              <a:spLocks noChangeArrowheads="1"/>
            </p:cNvSpPr>
            <p:nvPr>
              <p:custDataLst>
                <p:tags r:id="rId3"/>
              </p:custDataLst>
            </p:nvPr>
          </p:nvSpPr>
          <p:spPr bwMode="auto">
            <a:xfrm>
              <a:off x="260" y="2075"/>
              <a:ext cx="2752" cy="1322"/>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tabLst>
                  <a:tab pos="2743200" algn="l"/>
                  <a:tab pos="3314700" algn="l"/>
                </a:tabLst>
              </a:pPr>
              <a:r>
                <a:rPr lang="pt-BR" dirty="0">
                  <a:solidFill>
                    <a:srgbClr val="00539D"/>
                  </a:solidFill>
                  <a:sym typeface="Symbol" pitchFamily="-97" charset="2"/>
                </a:rPr>
                <a:t>A.</a:t>
              </a:r>
              <a:r>
                <a:rPr lang="pt-BR" dirty="0">
                  <a:solidFill>
                    <a:schemeClr val="tx1"/>
                  </a:solidFill>
                  <a:sym typeface="Symbol" pitchFamily="-97" charset="2"/>
                </a:rPr>
                <a:t>	</a:t>
              </a:r>
              <a:r>
                <a:rPr lang="pt-BR" sz="2400" b="0" dirty="0">
                  <a:solidFill>
                    <a:schemeClr val="tx1"/>
                  </a:solidFill>
                  <a:sym typeface="Symbol" pitchFamily="-97" charset="2"/>
                </a:rPr>
                <a:t>no</a:t>
              </a:r>
              <a:r>
                <a:rPr lang="pt-BR" dirty="0">
                  <a:solidFill>
                    <a:schemeClr val="tx1"/>
                  </a:solidFill>
                  <a:sym typeface="Symbol" pitchFamily="-97" charset="2"/>
                </a:rPr>
                <a:t>	</a:t>
              </a:r>
              <a:r>
                <a:rPr lang="pt-BR" dirty="0">
                  <a:solidFill>
                    <a:srgbClr val="00539D"/>
                  </a:solidFill>
                  <a:sym typeface="Symbol" pitchFamily="-97" charset="2"/>
                </a:rPr>
                <a:t>B.</a:t>
              </a:r>
              <a:r>
                <a:rPr lang="pt-BR" dirty="0">
                  <a:solidFill>
                    <a:schemeClr val="tx1"/>
                  </a:solidFill>
                  <a:sym typeface="Symbol" pitchFamily="-97" charset="2"/>
                </a:rPr>
                <a:t>	</a:t>
              </a:r>
              <a:r>
                <a:rPr lang="pt-BR" sz="2400" b="0" dirty="0">
                  <a:solidFill>
                    <a:schemeClr val="tx1"/>
                  </a:solidFill>
                  <a:sym typeface="Symbol" pitchFamily="-97" charset="2"/>
                </a:rPr>
                <a:t>yes; 2</a:t>
              </a:r>
              <a:endParaRPr lang="pt-BR" b="0" dirty="0">
                <a:solidFill>
                  <a:schemeClr val="tx1"/>
                </a:solidFill>
                <a:sym typeface="Symbol" pitchFamily="-97" charset="2"/>
              </a:endParaRPr>
            </a:p>
            <a:p>
              <a:pPr marL="533400" indent="-533400" algn="l">
                <a:spcBef>
                  <a:spcPct val="83000"/>
                </a:spcBef>
                <a:spcAft>
                  <a:spcPct val="83000"/>
                </a:spcAft>
                <a:buClr>
                  <a:srgbClr val="00539D"/>
                </a:buClr>
                <a:tabLst>
                  <a:tab pos="2743200" algn="l"/>
                  <a:tab pos="3314700" algn="l"/>
                </a:tabLst>
              </a:pPr>
              <a:r>
                <a:rPr lang="pt-BR" dirty="0">
                  <a:solidFill>
                    <a:srgbClr val="00539D"/>
                  </a:solidFill>
                  <a:sym typeface="Symbol" pitchFamily="-97" charset="2"/>
                </a:rPr>
                <a:t>C.</a:t>
              </a:r>
              <a:r>
                <a:rPr lang="pt-BR" dirty="0">
                  <a:solidFill>
                    <a:schemeClr val="tx1"/>
                  </a:solidFill>
                  <a:sym typeface="Symbol" pitchFamily="-97" charset="2"/>
                </a:rPr>
                <a:t>		</a:t>
              </a:r>
              <a:r>
                <a:rPr lang="pt-BR" dirty="0">
                  <a:solidFill>
                    <a:srgbClr val="00539D"/>
                  </a:solidFill>
                  <a:sym typeface="Symbol" pitchFamily="-97" charset="2"/>
                </a:rPr>
                <a:t>D.</a:t>
              </a:r>
              <a:r>
                <a:rPr lang="pt-BR" dirty="0">
                  <a:solidFill>
                    <a:schemeClr val="tx1"/>
                  </a:solidFill>
                  <a:sym typeface="Symbol" pitchFamily="-97" charset="2"/>
                </a:rPr>
                <a:t>	</a:t>
              </a:r>
            </a:p>
          </p:txBody>
        </p:sp>
        <p:pic>
          <p:nvPicPr>
            <p:cNvPr id="209942" name="Picture 22" descr="m3_272"/>
            <p:cNvPicPr>
              <a:picLocks noChangeAspect="1" noChangeArrowheads="1"/>
            </p:cNvPicPr>
            <p:nvPr/>
          </p:nvPicPr>
          <p:blipFill>
            <a:blip r:embed="rId10"/>
            <a:srcRect t="48419"/>
            <a:stretch>
              <a:fillRect/>
            </a:stretch>
          </p:blipFill>
          <p:spPr bwMode="auto">
            <a:xfrm>
              <a:off x="2372" y="2539"/>
              <a:ext cx="726" cy="522"/>
            </a:xfrm>
            <a:prstGeom prst="rect">
              <a:avLst/>
            </a:prstGeom>
            <a:noFill/>
          </p:spPr>
        </p:pic>
        <p:pic>
          <p:nvPicPr>
            <p:cNvPr id="209943" name="Picture 23" descr="m3_272"/>
            <p:cNvPicPr>
              <a:picLocks noChangeAspect="1" noChangeArrowheads="1"/>
            </p:cNvPicPr>
            <p:nvPr/>
          </p:nvPicPr>
          <p:blipFill>
            <a:blip r:embed="rId10"/>
            <a:srcRect b="51581"/>
            <a:stretch>
              <a:fillRect/>
            </a:stretch>
          </p:blipFill>
          <p:spPr bwMode="auto">
            <a:xfrm>
              <a:off x="596" y="2539"/>
              <a:ext cx="726" cy="490"/>
            </a:xfrm>
            <a:prstGeom prst="rect">
              <a:avLst/>
            </a:prstGeom>
            <a:noFill/>
          </p:spPr>
        </p:pic>
      </p:grpSp>
      <p:sp>
        <p:nvSpPr>
          <p:cNvPr id="22" name="Action Button: Forward or Next 2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9927"/>
                                        </p:tgtEl>
                                        <p:attrNameLst>
                                          <p:attrName>style.visibility</p:attrName>
                                        </p:attrNameLst>
                                      </p:cBhvr>
                                      <p:to>
                                        <p:strVal val="visible"/>
                                      </p:to>
                                    </p:set>
                                    <p:animEffect transition="in" filter="wipe(left)">
                                      <p:cBhvr>
                                        <p:cTn id="7" dur="500"/>
                                        <p:tgtEl>
                                          <p:spTgt spid="2099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9941"/>
                                        </p:tgtEl>
                                        <p:attrNameLst>
                                          <p:attrName>style.visibility</p:attrName>
                                        </p:attrNameLst>
                                      </p:cBhvr>
                                      <p:to>
                                        <p:strVal val="visible"/>
                                      </p:to>
                                    </p:set>
                                    <p:animEffect transition="in" filter="wipe(left)">
                                      <p:cBhvr>
                                        <p:cTn id="11" dur="500"/>
                                        <p:tgtEl>
                                          <p:spTgt spid="2099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09925"/>
                                        </p:tgtEl>
                                        <p:attrNameLst>
                                          <p:attrName>style.visibility</p:attrName>
                                        </p:attrNameLst>
                                      </p:cBhvr>
                                      <p:to>
                                        <p:strVal val="visible"/>
                                      </p:to>
                                    </p:set>
                                    <p:animEffect transition="in" filter="box(in)">
                                      <p:cBhvr>
                                        <p:cTn id="20"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209927"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4046" name="Picture 30"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4047" name="Picture 31"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4018"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14021" name="Oval 5"/>
          <p:cNvSpPr>
            <a:spLocks noChangeArrowheads="1"/>
          </p:cNvSpPr>
          <p:nvPr/>
        </p:nvSpPr>
        <p:spPr bwMode="auto">
          <a:xfrm>
            <a:off x="1042933" y="5481638"/>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4023" name="TPQuestion"/>
          <p:cNvSpPr>
            <a:spLocks noChangeArrowheads="1"/>
          </p:cNvSpPr>
          <p:nvPr/>
        </p:nvSpPr>
        <p:spPr bwMode="auto">
          <a:xfrm>
            <a:off x="685800" y="1295400"/>
            <a:ext cx="8020050" cy="954107"/>
          </a:xfrm>
          <a:prstGeom prst="rect">
            <a:avLst/>
          </a:prstGeom>
          <a:noFill/>
          <a:ln w="9525">
            <a:noFill/>
            <a:miter lim="800000"/>
            <a:headEnd/>
            <a:tailEnd/>
          </a:ln>
          <a:effectLst/>
        </p:spPr>
        <p:txBody>
          <a:bodyPr wrap="square">
            <a:prstTxWarp prst="textNoShape">
              <a:avLst/>
            </a:prstTxWarp>
            <a:spAutoFit/>
          </a:bodyPr>
          <a:lstStyle/>
          <a:p>
            <a:pPr marL="342900" algn="l">
              <a:spcBef>
                <a:spcPct val="0"/>
              </a:spcBef>
              <a:spcAft>
                <a:spcPct val="0"/>
              </a:spcAft>
            </a:pPr>
            <a:r>
              <a:rPr lang="en-US" sz="2400" b="1" dirty="0">
                <a:solidFill>
                  <a:srgbClr val="0000FF"/>
                </a:solidFill>
              </a:rPr>
              <a:t>State the slope and the </a:t>
            </a:r>
            <a:r>
              <a:rPr lang="en-US" sz="2400" b="1" i="1" dirty="0" err="1">
                <a:solidFill>
                  <a:srgbClr val="0000FF"/>
                </a:solidFill>
              </a:rPr>
              <a:t>y</a:t>
            </a:r>
            <a:r>
              <a:rPr lang="en-US" sz="2400" b="1" dirty="0">
                <a:solidFill>
                  <a:srgbClr val="0000FF"/>
                </a:solidFill>
              </a:rPr>
              <a:t>-intercept for the graph of the equation</a:t>
            </a:r>
            <a:r>
              <a:rPr lang="en-US" sz="3200" b="1" dirty="0">
                <a:solidFill>
                  <a:srgbClr val="0000FF"/>
                </a:solidFill>
              </a:rPr>
              <a:t> </a:t>
            </a:r>
            <a:r>
              <a:rPr lang="en-US" sz="2400" b="1" i="1" dirty="0" err="1">
                <a:solidFill>
                  <a:srgbClr val="0000FF"/>
                </a:solidFill>
              </a:rPr>
              <a:t>y</a:t>
            </a:r>
            <a:r>
              <a:rPr lang="en-US" sz="2400" b="1" dirty="0">
                <a:solidFill>
                  <a:srgbClr val="0000FF"/>
                </a:solidFill>
              </a:rPr>
              <a:t> = 2</a:t>
            </a:r>
            <a:r>
              <a:rPr lang="en-US" sz="2400" b="1" i="1" dirty="0">
                <a:solidFill>
                  <a:srgbClr val="0000FF"/>
                </a:solidFill>
              </a:rPr>
              <a:t>x</a:t>
            </a:r>
            <a:r>
              <a:rPr lang="en-US" sz="2400" b="1" dirty="0">
                <a:solidFill>
                  <a:srgbClr val="0000FF"/>
                </a:solidFill>
              </a:rPr>
              <a:t> + 1. </a:t>
            </a:r>
            <a:endParaRPr lang="en-US" b="1" dirty="0">
              <a:solidFill>
                <a:srgbClr val="0000FF"/>
              </a:solidFill>
            </a:endParaRPr>
          </a:p>
        </p:txBody>
      </p:sp>
      <p:sp>
        <p:nvSpPr>
          <p:cNvPr id="214032"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9-5)</a:t>
            </a:r>
          </a:p>
        </p:txBody>
      </p:sp>
      <p:pic>
        <p:nvPicPr>
          <p:cNvPr id="214033"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23"/>
          <p:cNvGrpSpPr>
            <a:grpSpLocks/>
          </p:cNvGrpSpPr>
          <p:nvPr/>
        </p:nvGrpSpPr>
        <p:grpSpPr bwMode="auto">
          <a:xfrm>
            <a:off x="1066800" y="2457450"/>
            <a:ext cx="2790825" cy="3573463"/>
            <a:chOff x="672" y="1548"/>
            <a:chExt cx="1758" cy="2251"/>
          </a:xfrm>
        </p:grpSpPr>
        <p:sp>
          <p:nvSpPr>
            <p:cNvPr id="214040" name="TPAnswers"/>
            <p:cNvSpPr>
              <a:spLocks noChangeArrowheads="1"/>
            </p:cNvSpPr>
            <p:nvPr>
              <p:custDataLst>
                <p:tags r:id="rId3"/>
              </p:custDataLst>
            </p:nvPr>
          </p:nvSpPr>
          <p:spPr bwMode="auto">
            <a:xfrm>
              <a:off x="672" y="1675"/>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r>
                <a:rPr lang="pt-BR" sz="500" dirty="0" smtClean="0">
                  <a:solidFill>
                    <a:srgbClr val="00539D"/>
                  </a:solidFill>
                  <a:sym typeface="Symbol" pitchFamily="-97" charset="2"/>
                </a:rPr>
                <a:t>5</a:t>
              </a:r>
            </a:p>
            <a:p>
              <a:pPr marL="533400" indent="-533400" algn="l">
                <a:spcBef>
                  <a:spcPct val="83000"/>
                </a:spcBef>
                <a:spcAft>
                  <a:spcPct val="83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214041" name="Picture 25" descr="m3_273"/>
            <p:cNvPicPr>
              <a:picLocks noChangeAspect="1" noChangeArrowheads="1"/>
            </p:cNvPicPr>
            <p:nvPr/>
          </p:nvPicPr>
          <p:blipFill>
            <a:blip r:embed="rId9"/>
            <a:srcRect t="21609" b="72075"/>
            <a:stretch>
              <a:fillRect/>
            </a:stretch>
          </p:blipFill>
          <p:spPr bwMode="auto">
            <a:xfrm>
              <a:off x="1048" y="3436"/>
              <a:ext cx="1129" cy="318"/>
            </a:xfrm>
            <a:prstGeom prst="rect">
              <a:avLst/>
            </a:prstGeom>
            <a:noFill/>
          </p:spPr>
        </p:pic>
        <p:pic>
          <p:nvPicPr>
            <p:cNvPr id="214042" name="Picture 26" descr="m3_273"/>
            <p:cNvPicPr>
              <a:picLocks noChangeAspect="1" noChangeArrowheads="1"/>
            </p:cNvPicPr>
            <p:nvPr/>
          </p:nvPicPr>
          <p:blipFill>
            <a:blip r:embed="rId9"/>
            <a:srcRect t="15314" b="78391"/>
            <a:stretch>
              <a:fillRect/>
            </a:stretch>
          </p:blipFill>
          <p:spPr bwMode="auto">
            <a:xfrm>
              <a:off x="1048" y="2818"/>
              <a:ext cx="1129" cy="317"/>
            </a:xfrm>
            <a:prstGeom prst="rect">
              <a:avLst/>
            </a:prstGeom>
            <a:noFill/>
          </p:spPr>
        </p:pic>
        <p:pic>
          <p:nvPicPr>
            <p:cNvPr id="214043" name="Picture 27" descr="m3_273"/>
            <p:cNvPicPr>
              <a:picLocks noChangeAspect="1" noChangeArrowheads="1"/>
            </p:cNvPicPr>
            <p:nvPr/>
          </p:nvPicPr>
          <p:blipFill>
            <a:blip r:embed="rId9"/>
            <a:srcRect t="10349" b="84250"/>
            <a:stretch>
              <a:fillRect/>
            </a:stretch>
          </p:blipFill>
          <p:spPr bwMode="auto">
            <a:xfrm>
              <a:off x="1048" y="2268"/>
              <a:ext cx="1129" cy="272"/>
            </a:xfrm>
            <a:prstGeom prst="rect">
              <a:avLst/>
            </a:prstGeom>
            <a:noFill/>
          </p:spPr>
        </p:pic>
        <p:pic>
          <p:nvPicPr>
            <p:cNvPr id="214044" name="Picture 28" descr="m3_273"/>
            <p:cNvPicPr>
              <a:picLocks noChangeAspect="1" noChangeArrowheads="1"/>
            </p:cNvPicPr>
            <p:nvPr/>
          </p:nvPicPr>
          <p:blipFill>
            <a:blip r:embed="rId9"/>
            <a:srcRect b="89651"/>
            <a:stretch>
              <a:fillRect/>
            </a:stretch>
          </p:blipFill>
          <p:spPr bwMode="auto">
            <a:xfrm>
              <a:off x="1048" y="1548"/>
              <a:ext cx="1129" cy="521"/>
            </a:xfrm>
            <a:prstGeom prst="rect">
              <a:avLst/>
            </a:prstGeom>
            <a:noFill/>
          </p:spPr>
        </p:pic>
      </p:grpSp>
      <p:sp>
        <p:nvSpPr>
          <p:cNvPr id="15" name="Action Button: Forward or Next 14">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4023"/>
                                        </p:tgtEl>
                                        <p:attrNameLst>
                                          <p:attrName>style.visibility</p:attrName>
                                        </p:attrNameLst>
                                      </p:cBhvr>
                                      <p:to>
                                        <p:strVal val="visible"/>
                                      </p:to>
                                    </p:set>
                                    <p:animEffect transition="in" filter="wipe(left)">
                                      <p:cBhvr>
                                        <p:cTn id="7" dur="500"/>
                                        <p:tgtEl>
                                          <p:spTgt spid="2140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4021"/>
                                        </p:tgtEl>
                                        <p:attrNameLst>
                                          <p:attrName>style.visibility</p:attrName>
                                        </p:attrNameLst>
                                      </p:cBhvr>
                                      <p:to>
                                        <p:strVal val="visible"/>
                                      </p:to>
                                    </p:set>
                                    <p:animEffect transition="in" filter="box(in)">
                                      <p:cBhvr>
                                        <p:cTn id="16" dur="500"/>
                                        <p:tgtEl>
                                          <p:spTgt spid="21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3" grpId="0" autoUpdateAnimBg="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E4D3D9A423ED4B6A981615E9C70E7899"/>
  <p:tag name="TOTALRESPONSES" val="5"/>
  <p:tag name="SLICED" val="False"/>
  <p:tag name="RESPONSES" val="NA,1,5,3;3;3;2;1;"/>
  <p:tag name="CHARTSTRINGSTD" val="1 1 3 0"/>
  <p:tag name="CHARTSTRINGREV" val="0 3 1 1"/>
  <p:tag name="CHARTSTRINGSTDPER" val="0.2 0.2 0.6 0"/>
  <p:tag name="CHARTSTRINGREVPER" val="0 0.6 0.2 0.2"/>
  <p:tag name="ANSWERSALIAS" val="A¤B¤C¤D"/>
  <p:tag name="RESPONSESGATHERED" val="False"/>
  <p:tag name="QUESTIONTEXT" val="Find the slope of the line that passes through the points M(–3, 2) and N(7, –5). "/>
  <p:tag name="QUESTIONALIAS" val="Find the slope of the line that passes through the points M(–3, 2) and N(7, –5). "/>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2"/>
  <p:tag name="SLIDEGUID" val="729933FCDDCE43CF876A27C22B0D58D1"/>
  <p:tag name="TOTALRESPONSES" val="5"/>
  <p:tag name="SLICED" val="False"/>
  <p:tag name="RESPONSES" val="NA,1,5,1;1;1;1;2;"/>
  <p:tag name="CHARTSTRINGSTD" val="4 1 0 0"/>
  <p:tag name="CHARTSTRINGREV" val="0 0 1 4"/>
  <p:tag name="CHARTSTRINGSTDPER" val="0.8 0.2 0 0"/>
  <p:tag name="CHARTSTRINGREVPER" val="0 0 0.2 0.8"/>
  <p:tag name="ANSWERSALIAS" val="A¤B¤C¤D"/>
  <p:tag name="RESPONSESGATHERED" val="False"/>
  <p:tag name="QUESTIONTEXT" val="Find the slope of the line that passes through the points K(6, –3) and L(16, –4). "/>
  <p:tag name="QUESTIONALIAS" val="Find the slope of the line that passes through the points K(6, –3) and L(16, –4). "/>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2"/>
  <p:tag name="SLIDEGUID" val="F86CF4E4DB07446AB34619001785740F"/>
  <p:tag name="TOTALRESPONSES" val="5"/>
  <p:tag name="SLICED" val="False"/>
  <p:tag name="RESPONSES" val="NA,1,5,3;4;1;3;4;"/>
  <p:tag name="CHARTSTRINGSTD" val="1 0 2 2"/>
  <p:tag name="CHARTSTRINGREV" val="2 2 0 1"/>
  <p:tag name="CHARTSTRINGSTDPER" val="0.2 0 0.4 0.4"/>
  <p:tag name="CHARTSTRINGREVPER" val="0.4 0.4 0 0.2"/>
  <p:tag name="ANSWERSALIAS" val="A¤B¤C¤D"/>
  <p:tag name="RESPONSESGATHERED" val="False"/>
  <p:tag name="QUESTIONTEXT" val="Refer to the figure. What is the slope of the graph? "/>
  <p:tag name="QUESTIONALIAS" val="Refer to the figure. What is the slope of the graph? "/>
  <p:tag name="ANIMREMOVED" val="False"/>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9"/>
  <p:tag name="SLIDEGUID" val="6B69960E51534EB8A6BBEFF6CFE2E663"/>
  <p:tag name="TOTALRESPONSES" val="5"/>
  <p:tag name="SLICED" val="False"/>
  <p:tag name="RESPONSES" val="NA,1,5,3;2;2;2;1;"/>
  <p:tag name="CHARTSTRINGSTD" val="1 3 1 0"/>
  <p:tag name="CHARTSTRINGREV" val="0 1 3 1"/>
  <p:tag name="CHARTSTRINGSTDPER" val="0.2 0.6 0.2 0"/>
  <p:tag name="CHARTSTRINGREVPER" val="0 0.2 0.6 0.2"/>
  <p:tag name="ANSWERSALIAS" val="A¤B¤C¤D"/>
  <p:tag name="RESPONSESGATHERED" val="False"/>
  <p:tag name="QUESTIONTEXT" val="Solve the inequality a + 2 &gt; –7.  Then check your solution. "/>
  <p:tag name="QUESTIONALIAS" val="Solve the inequality a + 2 &gt; –7.  Then check your solution. "/>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C0AB266EB1284FD2ACA98D4F500877E8"/>
  <p:tag name="TOTALRESPONSES" val="5"/>
  <p:tag name="SLICED" val="False"/>
  <p:tag name="RESPONSES" val="NA,1,5,1;4;1;4;4;"/>
  <p:tag name="CHARTSTRINGSTD" val="2 0 0 3"/>
  <p:tag name="CHARTSTRINGREV" val="3 0 0 2"/>
  <p:tag name="CHARTSTRINGSTDPER" val="0.4 0 0 0.6"/>
  <p:tag name="CHARTSTRINGREVPER" val="0.6 0 0 0.4"/>
  <p:tag name="ANSWERSALIAS" val="A¤B¤C¤D"/>
  <p:tag name="RESPONSESGATHERED" val="False"/>
  <p:tag name="QUESTIONTEXT" val="Determine whether the linear function is a direct variation. If so, state the constant of variation. "/>
  <p:tag name="QUESTIONALIAS" val="Determine whether the linear function is a direct variation. If so, state the constant of variation. "/>
  <p:tag name="ANIMREMOVED" val="False"/>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2"/>
  <p:tag name="SLIDEGUID" val="35386D71D221451B9C890828DA76061F"/>
  <p:tag name="TOTALRESPONSES" val="5"/>
  <p:tag name="SLICED" val="False"/>
  <p:tag name="RESPONSES" val="NA,1,5,1;3;1;1;3;"/>
  <p:tag name="CHARTSTRINGSTD" val="3 0 2 0"/>
  <p:tag name="CHARTSTRINGREV" val="0 2 0 3"/>
  <p:tag name="CHARTSTRINGSTDPER" val="0.6 0 0.4 0"/>
  <p:tag name="CHARTSTRINGREVPER" val="0 0.4 0 0.6"/>
  <p:tag name="ANSWERSALIAS" val="A¤B¤C¤D"/>
  <p:tag name="RESPONSESGATHERED" val="False"/>
  <p:tag name="QUESTIONTEXT" val="State the slope and the y-intercept for the graph of the equation y = 2x + 1. "/>
  <p:tag name="QUESTIONALIAS" val="State the slope and the y-intercept for the graph of the equation y = 2x + 1. "/>
  <p:tag name="ANIMREMOVED" val="False"/>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2"/>
  <p:tag name="SLIDEGUID" val="5662D2F8F7584AA0A964F17A5443889C"/>
  <p:tag name="TOTALRESPONSES" val="5"/>
  <p:tag name="SLICED" val="False"/>
  <p:tag name="RESPONSES" val="NA,1,5,1;1;2;4;1;"/>
  <p:tag name="CHARTSTRINGSTD" val="3 1 0 1"/>
  <p:tag name="CHARTSTRINGREV" val="1 0 1 3"/>
  <p:tag name="CHARTSTRINGSTDPER" val="0.6 0.2 0 0.2"/>
  <p:tag name="CHARTSTRINGREVPER" val="0.2 0 0.2 0.6"/>
  <p:tag name="ANSWERSALIAS" val="A¤B¤C¤D"/>
  <p:tag name="RESPONSESGATHERED" val="False"/>
  <p:tag name="QUESTIONTEXT" val="State the slope and the y-intercept for the graph of the equation y = –2x + 4.5. "/>
  <p:tag name="QUESTIONALIAS" val="State the slope and the y-intercept for the graph of the equation y = –2x + 4.5. "/>
  <p:tag name="ANIMREMOVED" val="False"/>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3"/>
  <p:tag name="SLIDEGUID" val="A40792F21E6E426F836CA258D3453C05"/>
  <p:tag name="TOTALRESPONSES" val="5"/>
  <p:tag name="SLICED" val="False"/>
  <p:tag name="RESPONSES" val="NA,1,5,2;3;2;4;2;"/>
  <p:tag name="CHARTSTRINGSTD" val="0 3 1 1"/>
  <p:tag name="CHARTSTRINGREV" val="1 1 3 0"/>
  <p:tag name="CHARTSTRINGSTDPER" val="0 0.6 0.2 0.2"/>
  <p:tag name="CHARTSTRINGREVPER" val="0.2 0.2 0.6 0"/>
  <p:tag name="ANSWERSALIAS" val="A¤B¤C¤D"/>
  <p:tag name="RESPONSESGATHERED" val="False"/>
  <p:tag name="QUESTIONTEXT" val="State the slope and the y-intercept for the graph of the equation 3x – y = 4. "/>
  <p:tag name="QUESTIONALIAS" val="State the slope and the y-intercept for the graph of the equation 3x – y = 4. "/>
  <p:tag name="ANIMREMOVED" val="False"/>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3"/>
  <p:tag name="SLIDEGUID" val="9189755C1ADE44EAA70E223A3E8BE575"/>
  <p:tag name="TOTALRESPONSES" val="5"/>
  <p:tag name="SLICED" val="False"/>
  <p:tag name="RESPONSES" val="NA,1,5,4;3;1;1;2;"/>
  <p:tag name="CHARTSTRINGSTD" val="2 1 1 1"/>
  <p:tag name="CHARTSTRINGREV" val="1 1 1 2"/>
  <p:tag name="CHARTSTRINGSTDPER" val="0.4 0.2 0.2 0.2"/>
  <p:tag name="CHARTSTRINGREVPER" val="0.2 0.2 0.2 0.4"/>
  <p:tag name="ANSWERSALIAS" val="A¤B¤C¤D"/>
  <p:tag name="RESPONSESGATHERED" val="False"/>
  <p:tag name="QUESTIONTEXT" val="What is the equation of the graph shown? "/>
  <p:tag name="QUESTIONALIAS" val="What is the equation of the graph shown? "/>
  <p:tag name="ANIMREMOVED" val="False"/>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252BBEDA24124CFA93369ADF1D92B7CE"/>
  <p:tag name="SLIDEID" val="252BBEDA24124CFA93369ADF1D92B7CE"/>
  <p:tag name="SLIDEORDER" val="1"/>
  <p:tag name="SLIDETYPE" val="Q"/>
  <p:tag name="DEMOGRAPHIC" val="False"/>
  <p:tag name="SPEEDSCORING" val="False"/>
  <p:tag name="DELIMITERS" val="3.1"/>
  <p:tag name="ANSWERSALIAS" val="A|smicln|B|smicln|C"/>
  <p:tag name="RESPONSESGATHERED" val="False"/>
  <p:tag name="QUESTIONTEXT" val="Determine whether a scatter plot of the data for the number of cups of lemonade sold at a concession stand and the outside temperature might show a positive, negative, or no relationship."/>
  <p:tag name="QUESTIONALIAS" val="Determine whether a scatter plot of the data for the number of cups of lemonade sold at a concession stand and the outside temperature might show a positive, negative, or no relationship."/>
  <p:tag name="ANIMREMOVED" val="False"/>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
  <p:tag name="FONTSIZE" val="9"/>
  <p:tag name="BULLETTYPE" val="ppBulletArabicPeriod"/>
  <p:tag name="ANSWERTEXT" val="A&#10;B&#10;C"/>
  <p:tag name="OLDNUMANSWERS" val="3"/>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3A0B5DD6C8C6489EA4CD4D032B9E5007"/>
  <p:tag name="TOTALRESPONSES" val="5"/>
  <p:tag name="SLICED" val="False"/>
  <p:tag name="RESPONSES" val="NA,1,5,3;3;1;4;4;"/>
  <p:tag name="CHARTSTRINGSTD" val="1 0 2 2"/>
  <p:tag name="CHARTSTRINGREV" val="2 2 0 1"/>
  <p:tag name="CHARTSTRINGSTDPER" val="0.2 0 0.4 0.4"/>
  <p:tag name="CHARTSTRINGREVPER" val="0.4 0.4 0 0.2"/>
  <p:tag name="ANSWERSALIAS" val="A¤B¤C¤D"/>
  <p:tag name="RESPONSESGATHERED" val="False"/>
  <p:tag name="QUESTIONTEXT" val="Elizabeth is buying candles. They are $5.43 each.  She is not sure how many she wants to buy. Write a function to calculate the total cost for any given number of candles. "/>
  <p:tag name="QUESTIONALIAS" val="Elizabeth is buying candles. They are $5.43 each.  She is not sure how many she wants to buy. Write a function to calculate the total cost for any given number of candles. "/>
  <p:tag name="ANIMREMOVED" val="False"/>
</p:tagLst>
</file>

<file path=ppt/tags/tag5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F0510DE883BB4D7F955CE43A5D8E3BF6"/>
  <p:tag name="SLIDEID" val="F0510DE883BB4D7F955CE43A5D8E3BF6"/>
  <p:tag name="SLIDEORDER" val="1"/>
  <p:tag name="SLIDETYPE" val="Q"/>
  <p:tag name="DEMOGRAPHIC" val="False"/>
  <p:tag name="SPEEDSCORING" val="False"/>
  <p:tag name="DELIMITERS" val="3.1"/>
  <p:tag name="ANSWERSALIAS" val="A|smicln|B|smicln|C"/>
  <p:tag name="RESPONSESGATHERED" val="False"/>
  <p:tag name="QUESTIONTEXT" val="Determine whether a scatter plot of the data for your age and the color of your hair might show a positive, negative, or no relationship."/>
  <p:tag name="QUESTIONALIAS" val="Determine whether a scatter plot of the data for your age and the color of your hair might show a positive, negative, or no relationship."/>
  <p:tag name="ANIMREMOVED" val="False"/>
</p:tagLst>
</file>

<file path=ppt/tags/tag5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
  <p:tag name="FONTSIZE" val="9"/>
  <p:tag name="BULLETTYPE" val="ppBulletArabicPeriod"/>
  <p:tag name="ANSWERTEXT" val="A&#10;B&#10;C"/>
  <p:tag name="OLDNUMANSWERS" val="3"/>
</p:tagLst>
</file>

<file path=ppt/tags/tag5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DEMOGRAPHIC" val="False"/>
  <p:tag name="TEAMASSIGN" val="False"/>
  <p:tag name="SPEEDSCORING" val="False"/>
  <p:tag name="CORRECTPOINTVALUE" val="100"/>
  <p:tag name="INCORRECTPOINTVALUE" val="0"/>
  <p:tag name="ZEROBASED" val="False"/>
  <p:tag name="DELIMITERS" val="3.1"/>
  <p:tag name="RESPONSESGATHERED" val="False"/>
  <p:tag name="SLIDEORDER" val="8"/>
  <p:tag name="QUESTIONALIAS" val="Lesson 8 CYP3"/>
  <p:tag name="ANSWERSALIAS" val="A. AnsA¤B. AnsB¤C. AnsC¤D. AnsD"/>
</p:tagLst>
</file>

<file path=ppt/tags/tag5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DEMOGRAPHIC" val="False"/>
  <p:tag name="TEAMASSIGN" val="False"/>
  <p:tag name="SPEEDSCORING" val="False"/>
  <p:tag name="CORRECTPOINTVALUE" val="100"/>
  <p:tag name="INCORRECTPOINTVALUE" val="0"/>
  <p:tag name="ZEROBASED" val="False"/>
  <p:tag name="DELIMITERS" val="3.1"/>
  <p:tag name="RESPONSESGATHERED" val="False"/>
  <p:tag name="SLIDEORDER" val="8"/>
  <p:tag name="QUESTIONALIAS" val="Lesson 8 CYP3"/>
  <p:tag name="ANSWERSALIAS" val="A. AnsA¤B. AnsB¤C. AnsC¤D. AnsD"/>
</p:tagLst>
</file>

<file path=ppt/tags/tag5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A22C4958AFBB40FDB179CB1E1310AD68"/>
  <p:tag name="ANSWERSALIAS" val="A|smicln|B|smicln|C|smicln|D"/>
  <p:tag name="RESPONSESGATHERED" val="False"/>
  <p:tag name="QUESTIONTEXT" val="PRODUCTION  The table to the right shows the average hourly earnings of U.S. production workers since 1995. Write an equation for the line of fit using the points (0, 11.43) and (5, 13.76)."/>
  <p:tag name="QUESTIONALIAS" val="PRODUCTION  The table to the right shows the average hourly earnings of U.S. production workers since 1995. Write an equation for the line of fit using the points (0, 11.43) and (5, 13.76)."/>
  <p:tag name="ANIMREMOVED" val="False"/>
</p:tagLst>
</file>

<file path=ppt/tags/tag5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10"/>
  <p:tag name="FONTSIZE" val="20"/>
  <p:tag name="BULLETTYPE" val="ppBulletAlphaUCPeriod"/>
  <p:tag name="ANSWERTEXT" val="A&#10;B&#10;C&#10;D"/>
  <p:tag name="OLDNUMANSWERS" val="4"/>
</p:tagLst>
</file>

<file path=ppt/tags/tag5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2"/>
  <p:tag name="SLIDEGUID" val="13727F86F323430BB40D59B8B2D3A755"/>
  <p:tag name="ANSWERSALIAS" val="A|smicln|B|smicln|C|smicln|D"/>
  <p:tag name="RESPONSESGATHERED" val="False"/>
  <p:tag name="QUESTIONTEXT" val="PRODUCTION  The table to the right shows the average hourly earnings of U.S. production workers since 1995. Use the equation y = 0.466x + 11.43 to predict the average hourly earnings of  U.S. production workers in 2004."/>
  <p:tag name="QUESTIONALIAS" val="PRODUCTION  The table to the right shows the average hourly earnings of U.S. production workers since 1995. Use the equation y = 0.466x + 11.43 to predict the average hourly earnings of  U.S. production workers in 2004."/>
  <p:tag name="ANIMREMOVED" val="False"/>
</p:tagLst>
</file>

<file path=ppt/tags/tag5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10"/>
  <p:tag name="FONTSIZE" val="20"/>
  <p:tag name="BULLETTYPE" val="ppBulletAlphaUCPeriod"/>
  <p:tag name="ANSWERTEXT" val="A&#10;B&#10;C&#10;D"/>
  <p:tag name="OLDNUMANSWERS" val="4"/>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6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6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A23381E1DF37404B8850C186E9AE7B95"/>
  <p:tag name="TOTALRESPONSES" val="5"/>
  <p:tag name="SLICED" val="False"/>
  <p:tag name="RESPONSES" val="NA,1,5,2;3;2;2;1;"/>
  <p:tag name="CHARTSTRINGSTD" val="1 3 1 0"/>
  <p:tag name="CHARTSTRINGREV" val="0 1 3 1"/>
  <p:tag name="CHARTSTRINGSTDPER" val="0.2 0.6 0.2 0"/>
  <p:tag name="CHARTSTRINGREVPER" val="0 0.2 0.6 0.2"/>
  <p:tag name="ANSWERSALIAS" val="A¤B¤C¤D"/>
  <p:tag name="RESPONSESGATHERED" val="False"/>
  <p:tag name="QUESTIONTEXT" val="Which function is graphed in the figure shown?"/>
  <p:tag name="QUESTIONALIAS" val="Which function is graphed in the figure shown?"/>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TotalTime>
  <Words>1455</Words>
  <Application>Microsoft Macintosh PowerPoint</Application>
  <PresentationFormat>On-screen Show (4:3)</PresentationFormat>
  <Paragraphs>242</Paragraphs>
  <Slides>32</Slides>
  <Notes>31</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EUSD</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MI/Vocab</dc:title>
  <dc:creator>Michael Mitchell</dc:creator>
  <cp:lastModifiedBy>Michael Mitchell</cp:lastModifiedBy>
  <cp:revision>50</cp:revision>
  <dcterms:created xsi:type="dcterms:W3CDTF">2009-03-04T17:37:06Z</dcterms:created>
  <dcterms:modified xsi:type="dcterms:W3CDTF">2009-03-04T19:50:14Z</dcterms:modified>
</cp:coreProperties>
</file>