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9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5BBBB-2169-D248-BFD2-8AE3C2E592BE}" type="datetimeFigureOut">
              <a:rPr lang="en-US" smtClean="0"/>
              <a:t>1/7/10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8C1F9-D490-754E-9CDB-C0269BC5A2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8C1F9-D490-754E-9CDB-C0269BC5A2E3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2825"/>
            <a:ext cx="8229600" cy="2136775"/>
          </a:xfrm>
        </p:spPr>
        <p:txBody>
          <a:bodyPr anchor="b" anchorCtr="0">
            <a:noAutofit/>
          </a:bodyPr>
          <a:lstStyle>
            <a:lvl1pPr>
              <a:defRPr sz="5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64424"/>
            <a:ext cx="8229600" cy="1174375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44865"/>
            <a:ext cx="8229600" cy="107164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74320"/>
            <a:ext cx="8229600" cy="2971800"/>
          </a:xfrm>
          <a:effectLst>
            <a:outerShdw blurRad="114300" sx="103000" sy="103000" algn="ctr" rotWithShape="0">
              <a:schemeClr val="bg1">
                <a:lumMod val="75000"/>
                <a:lumOff val="25000"/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4329953"/>
            <a:ext cx="7924801" cy="131837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2776" y="274639"/>
            <a:ext cx="1452283" cy="537368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871447" cy="5373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8435"/>
            <a:ext cx="8229600" cy="1362075"/>
          </a:xfrm>
        </p:spPr>
        <p:txBody>
          <a:bodyPr anchor="b" anchorCtr="0">
            <a:no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430401"/>
            <a:ext cx="8229600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3931920" cy="38735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1774825"/>
            <a:ext cx="3931920" cy="38735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77788"/>
            <a:ext cx="3931920" cy="739776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62199"/>
            <a:ext cx="3931920" cy="32861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577788"/>
            <a:ext cx="3931920" cy="739776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362199"/>
            <a:ext cx="3931920" cy="32861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0"/>
            <a:ext cx="3840480" cy="1162050"/>
          </a:xfrm>
        </p:spPr>
        <p:txBody>
          <a:bodyPr anchor="b">
            <a:normAutofit/>
          </a:bodyPr>
          <a:lstStyle>
            <a:lvl1pPr algn="ctr">
              <a:defRPr sz="30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20" y="273050"/>
            <a:ext cx="3840480" cy="53752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600201"/>
            <a:ext cx="3840480" cy="37338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38404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6320" y="274320"/>
            <a:ext cx="3840480" cy="5376672"/>
          </a:xfrm>
          <a:effectLst>
            <a:outerShdw blurRad="114300" sx="103000" sy="103000" algn="ctr" rotWithShape="0">
              <a:schemeClr val="bg1">
                <a:lumMod val="75000"/>
                <a:lumOff val="25000"/>
                <a:alpha val="50000"/>
              </a:schemeClr>
            </a:outerShdw>
          </a:effectLst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840480" cy="373075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1565"/>
            <a:ext cx="8229600" cy="3877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58832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5AE1679-C38A-D74C-857C-2AEBE0BDD4F0}" type="datetimeFigureOut">
              <a:rPr lang="en-US" smtClean="0"/>
              <a:pPr/>
              <a:t>1/7/10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494" y="58832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5883275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09EEE18B-6FEC-A646-B336-BD179A9F8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Tx/>
        <a:buBlip>
          <a:blip r:embed="rId1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1" Type="http://schemas.openxmlformats.org/officeDocument/2006/relationships/video" Target="file://localhost/Users/computer/Desktop/Punnett%20Squares/Gregor_Mendel_s_Rules_of_Heredity__Using_Punnett_Squares.m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229600" cy="2136775"/>
          </a:xfrm>
        </p:spPr>
        <p:txBody>
          <a:bodyPr/>
          <a:lstStyle/>
          <a:p>
            <a:r>
              <a:rPr lang="en-US" dirty="0" smtClean="0"/>
              <a:t>Predicting Inherited Traits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10000"/>
            <a:ext cx="8229600" cy="1174375"/>
          </a:xfrm>
        </p:spPr>
        <p:txBody>
          <a:bodyPr/>
          <a:lstStyle/>
          <a:p>
            <a:r>
              <a:rPr lang="en-US" dirty="0" err="1" smtClean="0"/>
              <a:t>Punnett</a:t>
            </a:r>
            <a:r>
              <a:rPr lang="en-US" dirty="0" smtClean="0"/>
              <a:t> Squares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777663"/>
            <a:ext cx="4648200" cy="320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 rot="16200000" flipH="1">
            <a:off x="3314700" y="3377863"/>
            <a:ext cx="32004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 rot="10800000" flipH="1">
            <a:off x="2590800" y="3377863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954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5052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5200" y="762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787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5105400"/>
            <a:ext cx="3505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Ff </a:t>
            </a:r>
            <a:r>
              <a:rPr lang="en-US" sz="2400" dirty="0" smtClean="0"/>
              <a:t>– Black fur rabbit</a:t>
            </a:r>
          </a:p>
          <a:p>
            <a:pPr algn="ctr"/>
            <a:r>
              <a:rPr lang="en-US" sz="2400" dirty="0" smtClean="0"/>
              <a:t>	   Hybrid</a:t>
            </a:r>
          </a:p>
          <a:p>
            <a:pPr algn="ctr"/>
            <a:r>
              <a:rPr lang="en-US" sz="2400" dirty="0" smtClean="0"/>
              <a:t>	Dominant gene  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130463"/>
            <a:ext cx="3505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Ff </a:t>
            </a:r>
            <a:r>
              <a:rPr lang="en-US" sz="2400" dirty="0" smtClean="0"/>
              <a:t>– Black fur rabbit</a:t>
            </a:r>
          </a:p>
          <a:p>
            <a:pPr algn="ctr"/>
            <a:r>
              <a:rPr lang="en-US" sz="2400" dirty="0" smtClean="0"/>
              <a:t>Hybrid</a:t>
            </a:r>
          </a:p>
          <a:p>
            <a:pPr algn="ctr"/>
            <a:r>
              <a:rPr lang="en-US" sz="2400" dirty="0" smtClean="0"/>
              <a:t>	Dominant gene  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15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57800" y="3606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/>
              <a:t>f</a:t>
            </a:r>
            <a:endParaRPr lang="en-US" sz="6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2 Hybrids Breed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777663"/>
            <a:ext cx="4648200" cy="320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 rot="16200000" flipH="1">
            <a:off x="3314700" y="3377863"/>
            <a:ext cx="32004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 rot="10800000" flipH="1">
            <a:off x="2590800" y="3377863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954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5052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5200" y="762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62600" y="787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51054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Results:</a:t>
            </a:r>
            <a:r>
              <a:rPr lang="en-US" sz="2800" u="sng" dirty="0" smtClean="0"/>
              <a:t> </a:t>
            </a:r>
            <a:r>
              <a:rPr lang="en-US" sz="28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/>
              <a:t>purebred and</a:t>
            </a:r>
            <a:r>
              <a:rPr lang="en-US" sz="2800" dirty="0" smtClean="0"/>
              <a:t> 2 </a:t>
            </a:r>
            <a:r>
              <a:rPr lang="en-US" sz="2800" dirty="0" smtClean="0"/>
              <a:t>hybrid rabbits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130463"/>
            <a:ext cx="3505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Phenotype</a:t>
            </a:r>
            <a:r>
              <a:rPr lang="en-US" sz="2400" dirty="0" smtClean="0"/>
              <a:t>: All Black fur</a:t>
            </a:r>
          </a:p>
          <a:p>
            <a:r>
              <a:rPr lang="en-US" sz="2400" dirty="0" smtClean="0"/>
              <a:t>Genotype: 1 FF,</a:t>
            </a:r>
            <a:r>
              <a:rPr lang="en-US" sz="2400" dirty="0" smtClean="0"/>
              <a:t> 2 Ff, 1 ff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715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57800" y="3606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2 Hybrids Breed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28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Hybrid (Black fur) &amp; 1 Purebred (White fur)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1295400"/>
            <a:ext cx="7772400" cy="472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2575" marR="0" lvl="0" indent="-282575" algn="ct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Rabbits – Breeding</a:t>
            </a:r>
          </a:p>
          <a:p>
            <a:pPr marL="577850" marR="0" lvl="1" indent="-2952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Rabbits – 1 Hybrid,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Purebred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 fur Rabbit – Hybrid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Dominant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 smtClean="0"/>
              <a:t>Ff genotype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lang="en-US" sz="2800" dirty="0" smtClean="0"/>
              <a:t>White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fur Rabbit – Purebred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Recessive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/>
              <a:t>f</a:t>
            </a:r>
            <a:r>
              <a:rPr lang="en-US" sz="2800" dirty="0" smtClean="0"/>
              <a:t>f genotype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1777663"/>
            <a:ext cx="4648200" cy="320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" idx="0"/>
            <a:endCxn id="2" idx="2"/>
          </p:cNvCxnSpPr>
          <p:nvPr/>
        </p:nvCxnSpPr>
        <p:spPr>
          <a:xfrm rot="16200000" flipH="1">
            <a:off x="3314700" y="3377863"/>
            <a:ext cx="32004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 rot="10800000" flipH="1">
            <a:off x="2590800" y="3377863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954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5052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05200" y="762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2600" y="787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5052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2082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052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57800" y="36064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5000" y="35814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Hybrid &amp; Pure Breed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5105400"/>
            <a:ext cx="5296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Phenotype</a:t>
            </a:r>
            <a:r>
              <a:rPr lang="en-US" dirty="0" smtClean="0"/>
              <a:t>: 2 Black fur, 2 white fur offspring</a:t>
            </a:r>
          </a:p>
          <a:p>
            <a:endParaRPr lang="en-US" dirty="0" smtClean="0"/>
          </a:p>
          <a:p>
            <a:r>
              <a:rPr lang="en-US" b="1" dirty="0" smtClean="0"/>
              <a:t>Genotype:</a:t>
            </a:r>
            <a:r>
              <a:rPr lang="en-US" dirty="0" smtClean="0"/>
              <a:t>	2 ff (Purebred), 2 Ff (Hybrids)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257800" y="51054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Results: 2 Black fur Rabbits</a:t>
            </a:r>
          </a:p>
          <a:p>
            <a:r>
              <a:rPr lang="en-US" dirty="0" smtClean="0"/>
              <a:t>              2 White fur Rabbits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Introduction</a:t>
            </a:r>
            <a:endParaRPr lang="en-US" dirty="0"/>
          </a:p>
        </p:txBody>
      </p:sp>
      <p:pic>
        <p:nvPicPr>
          <p:cNvPr id="4" name="Gregor_Mendel_s_Rules_of_Heredity__Using_Punnett_Squares.mov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40000" y="2176463"/>
            <a:ext cx="4064000" cy="304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6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</a:t>
            </a:r>
            <a:r>
              <a:rPr lang="en-US" dirty="0" err="1" smtClean="0"/>
              <a:t>Punnett</a:t>
            </a:r>
            <a:r>
              <a:rPr lang="en-US" dirty="0" smtClean="0"/>
              <a:t>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6324600" cy="4876800"/>
          </a:xfrm>
        </p:spPr>
        <p:txBody>
          <a:bodyPr>
            <a:noAutofit/>
          </a:bodyPr>
          <a:lstStyle/>
          <a:p>
            <a:pPr lvl="1" algn="ctr">
              <a:buNone/>
            </a:pPr>
            <a:r>
              <a:rPr lang="en-US" sz="2800" u="sng" dirty="0" smtClean="0"/>
              <a:t>Rabbits – Breeding (2 Purebreds)</a:t>
            </a:r>
          </a:p>
          <a:p>
            <a:pPr lvl="1" algn="ctr">
              <a:buNone/>
            </a:pPr>
            <a:endParaRPr lang="en-US" sz="2800" u="sng" dirty="0" smtClean="0"/>
          </a:p>
          <a:p>
            <a:pPr lvl="1">
              <a:buFont typeface="Wingdings" charset="2"/>
              <a:buChar char="Ø"/>
            </a:pPr>
            <a:r>
              <a:rPr lang="en-US" sz="2800" dirty="0" smtClean="0"/>
              <a:t>Purebred Rabbits</a:t>
            </a:r>
          </a:p>
          <a:p>
            <a:pPr lvl="2">
              <a:buFont typeface="Wingdings" charset="2"/>
              <a:buChar char="ü"/>
            </a:pPr>
            <a:r>
              <a:rPr lang="en-US" sz="2800" dirty="0" smtClean="0"/>
              <a:t>Black Rabbit – Purebred</a:t>
            </a:r>
          </a:p>
          <a:p>
            <a:pPr lvl="3">
              <a:buFont typeface="Courier New"/>
              <a:buChar char="o"/>
            </a:pPr>
            <a:r>
              <a:rPr lang="en-US" sz="2800" dirty="0" smtClean="0"/>
              <a:t>Dominant Gene</a:t>
            </a:r>
          </a:p>
          <a:p>
            <a:pPr lvl="3">
              <a:buFont typeface="Courier New"/>
              <a:buChar char="o"/>
            </a:pPr>
            <a:r>
              <a:rPr lang="en-US" sz="2800" dirty="0" smtClean="0"/>
              <a:t>FF genotype</a:t>
            </a:r>
          </a:p>
          <a:p>
            <a:pPr lvl="2">
              <a:buFont typeface="Wingdings" charset="2"/>
              <a:buChar char="ü"/>
            </a:pPr>
            <a:r>
              <a:rPr lang="en-US" sz="2800" dirty="0" smtClean="0"/>
              <a:t>White Rabbit – Purebred</a:t>
            </a:r>
          </a:p>
          <a:p>
            <a:pPr lvl="3">
              <a:buFont typeface="Courier New"/>
              <a:buChar char="o"/>
            </a:pPr>
            <a:r>
              <a:rPr lang="en-US" sz="2800" dirty="0" smtClean="0"/>
              <a:t>Recessive Gene</a:t>
            </a:r>
          </a:p>
          <a:p>
            <a:pPr lvl="3">
              <a:buFont typeface="Courier New"/>
              <a:buChar char="o"/>
            </a:pPr>
            <a:r>
              <a:rPr lang="en-US" sz="2800" dirty="0" smtClean="0"/>
              <a:t>ff genotype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1</a:t>
            </a:r>
            <a:r>
              <a:rPr lang="en-US" sz="3600" baseline="30000" dirty="0" smtClean="0"/>
              <a:t>st</a:t>
            </a:r>
            <a:r>
              <a:rPr lang="en-US" sz="3600" dirty="0" smtClean="0"/>
              <a:t> Generation</a:t>
            </a:r>
            <a:br>
              <a:rPr lang="en-US" sz="3600" dirty="0" smtClean="0"/>
            </a:br>
            <a:r>
              <a:rPr lang="en-US" sz="3600" dirty="0" smtClean="0"/>
              <a:t>2 Purebreds Breed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743200" y="2011362"/>
            <a:ext cx="4648200" cy="3200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3504406" y="3611562"/>
            <a:ext cx="32004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3"/>
          </p:cNvCxnSpPr>
          <p:nvPr/>
        </p:nvCxnSpPr>
        <p:spPr>
          <a:xfrm rot="10800000" flipH="1">
            <a:off x="2743200" y="3611562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47800" y="2316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47800" y="3738899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995699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5000" y="10207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0" y="5339099"/>
            <a:ext cx="3505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f</a:t>
            </a:r>
            <a:r>
              <a:rPr lang="en-US" sz="2800" b="1" dirty="0" smtClean="0"/>
              <a:t> </a:t>
            </a:r>
            <a:r>
              <a:rPr lang="en-US" sz="2400" dirty="0" smtClean="0"/>
              <a:t>– White fur rabbit</a:t>
            </a:r>
          </a:p>
          <a:p>
            <a:r>
              <a:rPr lang="en-US" sz="2400" dirty="0" smtClean="0"/>
              <a:t>	Recessive gene   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981200" y="5364162"/>
            <a:ext cx="3505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 </a:t>
            </a:r>
            <a:r>
              <a:rPr lang="en-US" sz="2400" dirty="0" smtClean="0"/>
              <a:t>– Black fur rabbit</a:t>
            </a:r>
          </a:p>
          <a:p>
            <a:r>
              <a:rPr lang="en-US" sz="2400" dirty="0" smtClean="0"/>
              <a:t>	Dominant gene   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200400" y="2316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2316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10200" y="2316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867400" y="2316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3815099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657600" y="3815099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10200" y="3840162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867400" y="3815099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09800" y="1980406"/>
            <a:ext cx="4648200" cy="32004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 rot="16200000" flipH="1">
            <a:off x="2933700" y="3580606"/>
            <a:ext cx="32004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 rot="10800000" flipH="1">
            <a:off x="2209800" y="3580606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4400" y="2285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70794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2285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2285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2285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0" y="2285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67000" y="378414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24200" y="378414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76800" y="3809206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0" y="378414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8306" y="5248870"/>
            <a:ext cx="46108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Phenotype</a:t>
            </a:r>
            <a:r>
              <a:rPr lang="en-US" dirty="0" smtClean="0"/>
              <a:t>: All Black fur offspring</a:t>
            </a:r>
          </a:p>
          <a:p>
            <a:endParaRPr lang="en-US" dirty="0" smtClean="0"/>
          </a:p>
          <a:p>
            <a:r>
              <a:rPr lang="en-US" b="1" dirty="0" smtClean="0"/>
              <a:t>Genotype:</a:t>
            </a:r>
            <a:r>
              <a:rPr lang="en-US" dirty="0" smtClean="0"/>
              <a:t>	All Ff</a:t>
            </a:r>
            <a:endParaRPr lang="en-US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048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2 Purebreds Breed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990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57800" y="990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5257800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/>
              <a:t>Result</a:t>
            </a:r>
            <a:r>
              <a:rPr lang="en-US" sz="3200" dirty="0" smtClean="0"/>
              <a:t>  </a:t>
            </a:r>
          </a:p>
          <a:p>
            <a:r>
              <a:rPr lang="en-US" sz="3200" dirty="0" smtClean="0"/>
              <a:t>No purebred offspring!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Generation </a:t>
            </a:r>
            <a:br>
              <a:rPr lang="en-US" sz="4000" dirty="0" smtClean="0"/>
            </a:br>
            <a:r>
              <a:rPr lang="en-US" sz="4000" dirty="0" smtClean="0"/>
              <a:t>1 Purebred &amp; 1 Hybrid Breed</a:t>
            </a:r>
            <a:endParaRPr lang="en-US" sz="40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0" y="1600200"/>
            <a:ext cx="7772400" cy="472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2575" marR="0" lvl="0" indent="-282575" algn="ct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Rabbits – Breeding</a:t>
            </a:r>
          </a:p>
          <a:p>
            <a:pPr marL="577850" marR="0" lvl="1" indent="-2952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Rabbits – 1 purebred, 1 hybrid</a:t>
            </a: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 fur Rabbit – Purebred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Dominant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 smtClean="0"/>
              <a:t>FF genotype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 fur Rabbit – Hybrid (Non-purebred)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Dominant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 smtClean="0"/>
              <a:t>Ff genotype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Generation</a:t>
            </a:r>
            <a:br>
              <a:rPr lang="en-US" sz="3200" dirty="0" smtClean="0"/>
            </a:br>
            <a:r>
              <a:rPr lang="en-US" sz="3200" dirty="0" smtClean="0"/>
              <a:t>1 Purebred &amp; 1 Hybrid Breed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590800" y="2006263"/>
            <a:ext cx="4648200" cy="320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3" idx="0"/>
            <a:endCxn id="3" idx="2"/>
          </p:cNvCxnSpPr>
          <p:nvPr/>
        </p:nvCxnSpPr>
        <p:spPr>
          <a:xfrm rot="16200000" flipH="1">
            <a:off x="3314700" y="3606463"/>
            <a:ext cx="32004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3" idx="1"/>
            <a:endCxn id="3" idx="3"/>
          </p:cNvCxnSpPr>
          <p:nvPr/>
        </p:nvCxnSpPr>
        <p:spPr>
          <a:xfrm rot="10800000" flipH="1">
            <a:off x="2590800" y="3606463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37338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990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10156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5257800"/>
            <a:ext cx="3505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Ff </a:t>
            </a:r>
            <a:r>
              <a:rPr lang="en-US" sz="2400" dirty="0" smtClean="0"/>
              <a:t>– Black fur rabbit</a:t>
            </a:r>
          </a:p>
          <a:p>
            <a:r>
              <a:rPr lang="en-US" sz="2400" dirty="0" smtClean="0"/>
              <a:t>	   Hybrid</a:t>
            </a:r>
          </a:p>
          <a:p>
            <a:r>
              <a:rPr lang="en-US" sz="2400" dirty="0" smtClean="0"/>
              <a:t>	Dominant gene  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5257800"/>
            <a:ext cx="3505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FF </a:t>
            </a:r>
            <a:r>
              <a:rPr lang="en-US" sz="2400" dirty="0" smtClean="0"/>
              <a:t>– Black fur rabbit</a:t>
            </a:r>
          </a:p>
          <a:p>
            <a:r>
              <a:rPr lang="en-US" sz="2400" dirty="0" smtClean="0"/>
              <a:t>	Dominant gene   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2578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052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57800" y="3835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7150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3200" b="1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b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Purebred &amp; 1 Hybrid Breed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2006263"/>
            <a:ext cx="4648200" cy="320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3" idx="0"/>
            <a:endCxn id="3" idx="2"/>
          </p:cNvCxnSpPr>
          <p:nvPr/>
        </p:nvCxnSpPr>
        <p:spPr>
          <a:xfrm rot="16200000" flipH="1">
            <a:off x="3314700" y="3606463"/>
            <a:ext cx="3200400" cy="1588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3" idx="1"/>
            <a:endCxn id="3" idx="3"/>
          </p:cNvCxnSpPr>
          <p:nvPr/>
        </p:nvCxnSpPr>
        <p:spPr>
          <a:xfrm rot="10800000" flipH="1">
            <a:off x="2590800" y="3606463"/>
            <a:ext cx="4648200" cy="1588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37338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990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10156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578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2311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5052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7800" y="3835063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F</a:t>
            </a:r>
            <a:endParaRPr lang="en-US" sz="6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715000" y="38100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75706" y="5257800"/>
            <a:ext cx="5296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Phenotype</a:t>
            </a:r>
            <a:r>
              <a:rPr lang="en-US" dirty="0" smtClean="0"/>
              <a:t>: All Black fur offspring</a:t>
            </a:r>
          </a:p>
          <a:p>
            <a:endParaRPr lang="en-US" dirty="0" smtClean="0"/>
          </a:p>
          <a:p>
            <a:r>
              <a:rPr lang="en-US" b="1" dirty="0" smtClean="0"/>
              <a:t>Genotype:</a:t>
            </a:r>
            <a:r>
              <a:rPr lang="en-US" dirty="0" smtClean="0"/>
              <a:t>	2 FF (Purebreds), 2 Ff (Hybrids)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nd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Generation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2 Hybrids Breed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1295400"/>
            <a:ext cx="7772400" cy="472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2575" marR="0" lvl="0" indent="-282575" algn="ct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Rabbits – Breeding</a:t>
            </a:r>
          </a:p>
          <a:p>
            <a:pPr marL="577850" marR="0" lvl="1" indent="-2952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Rabbits – 2 hybrids</a:t>
            </a: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 fur Rabbit –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hybrid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Dominant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 smtClean="0"/>
              <a:t>Ff genotype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0425" marR="0" lvl="2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Black fur Rabbit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hybrid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(Non-purebred)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Dominant Gene</a:t>
            </a:r>
          </a:p>
          <a:p>
            <a:pPr marL="1143000" marR="0" lvl="3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Courier New"/>
              <a:buChar char="o"/>
              <a:tabLst/>
              <a:defRPr/>
            </a:pPr>
            <a:r>
              <a:rPr lang="en-US" sz="2800" dirty="0" smtClean="0"/>
              <a:t>Ff genotype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te">
  <a:themeElements>
    <a:clrScheme name="Forte">
      <a:dk1>
        <a:srgbClr val="FFFFFF"/>
      </a:dk1>
      <a:lt1>
        <a:srgbClr val="000000"/>
      </a:lt1>
      <a:dk2>
        <a:srgbClr val="292828"/>
      </a:dk2>
      <a:lt2>
        <a:srgbClr val="DEDEDE"/>
      </a:lt2>
      <a:accent1>
        <a:srgbClr val="C70F0C"/>
      </a:accent1>
      <a:accent2>
        <a:srgbClr val="DD6B0D"/>
      </a:accent2>
      <a:accent3>
        <a:srgbClr val="FAA700"/>
      </a:accent3>
      <a:accent4>
        <a:srgbClr val="93E50D"/>
      </a:accent4>
      <a:accent5>
        <a:srgbClr val="17C7BA"/>
      </a:accent5>
      <a:accent6>
        <a:srgbClr val="0A96E4"/>
      </a:accent6>
      <a:hlink>
        <a:srgbClr val="8F3BED"/>
      </a:hlink>
      <a:folHlink>
        <a:srgbClr val="C29EEB"/>
      </a:folHlink>
    </a:clrScheme>
    <a:fontScheme name="Forte">
      <a:majorFont>
        <a:latin typeface="Constantia"/>
        <a:ea typeface=""/>
        <a:cs typeface=""/>
        <a:font script="Jpan" typeface="ＭＳ 明朝"/>
      </a:majorFont>
      <a:minorFont>
        <a:latin typeface="Constantia"/>
        <a:ea typeface=""/>
        <a:cs typeface=""/>
        <a:font script="Jpan" typeface="ＭＳ 明朝"/>
      </a:minorFont>
    </a:fontScheme>
    <a:fmtScheme name="Fort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50000"/>
                <a:lumMod val="70000"/>
              </a:schemeClr>
            </a:gs>
            <a:gs pos="35000">
              <a:schemeClr val="phClr">
                <a:tint val="100000"/>
                <a:shade val="90000"/>
                <a:satMod val="150000"/>
                <a:lumMod val="80000"/>
              </a:schemeClr>
            </a:gs>
            <a:gs pos="100000">
              <a:schemeClr val="phClr">
                <a:tint val="100000"/>
                <a:satMod val="150000"/>
                <a:lumMod val="11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  <a:lumMod val="80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14300" sx="105000" sy="105000" algn="ctr" rotWithShape="0">
              <a:srgbClr val="5F5F5F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woPt" dir="tr">
              <a:rot lat="0" lon="0" rev="5400000"/>
            </a:lightRig>
          </a:scene3d>
          <a:sp3d>
            <a:bevelT w="12700" h="25400"/>
          </a:sp3d>
        </a:effectStyle>
        <a:effectStyle>
          <a:effectLst>
            <a:outerShdw blurRad="114300" dist="25400" sx="103000" sy="103000" algn="ctr" rotWithShape="0">
              <a:srgbClr val="4B4B4B">
                <a:alpha val="50000"/>
              </a:srgbClr>
            </a:outerShdw>
            <a:reflection blurRad="38100" stA="80000" endPos="50000" dist="38100" dir="5400000" sy="-100000" rotWithShape="0"/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>
            <a:bevelT w="127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Forte.thmx</Template>
  <TotalTime>213</TotalTime>
  <Words>443</Words>
  <Application>Microsoft Macintosh PowerPoint</Application>
  <PresentationFormat>On-screen Show (4:3)</PresentationFormat>
  <Paragraphs>166</Paragraphs>
  <Slides>13</Slides>
  <Notes>1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Forte</vt:lpstr>
      <vt:lpstr>Predicting Inherited Traits</vt:lpstr>
      <vt:lpstr>Basic Introduction</vt:lpstr>
      <vt:lpstr>Understanding Punnett Squares</vt:lpstr>
      <vt:lpstr>1st Generation 2 Purebreds Breed</vt:lpstr>
      <vt:lpstr>Slide 5</vt:lpstr>
      <vt:lpstr>2nd Generation  1 Purebred &amp; 1 Hybrid Breed</vt:lpstr>
      <vt:lpstr>2nd Generation 1 Purebred &amp; 1 Hybrid Breed</vt:lpstr>
      <vt:lpstr>Slide 8</vt:lpstr>
      <vt:lpstr>Slide 9</vt:lpstr>
      <vt:lpstr>Slide 10</vt:lpstr>
      <vt:lpstr>Slide 11</vt:lpstr>
      <vt:lpstr>Slide 12</vt:lpstr>
      <vt:lpstr>Slide 13</vt:lpstr>
    </vt:vector>
  </TitlesOfParts>
  <Company>Evergreen Union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Inherited Traits</dc:title>
  <dc:creator>dennis mitchell</dc:creator>
  <cp:lastModifiedBy>Computer</cp:lastModifiedBy>
  <cp:revision>30</cp:revision>
  <dcterms:created xsi:type="dcterms:W3CDTF">2010-01-07T18:15:37Z</dcterms:created>
  <dcterms:modified xsi:type="dcterms:W3CDTF">2010-01-07T20:09:58Z</dcterms:modified>
</cp:coreProperties>
</file>