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1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4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ACAA-8766-9242-94F4-4D9ECC781C9E}" type="datetimeFigureOut">
              <a:rPr lang="en-US" smtClean="0"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B0B8-DC50-E645-9134-F8E51D37E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ACAA-8766-9242-94F4-4D9ECC781C9E}" type="datetimeFigureOut">
              <a:rPr lang="en-US" smtClean="0"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B0B8-DC50-E645-9134-F8E51D37E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ACAA-8766-9242-94F4-4D9ECC781C9E}" type="datetimeFigureOut">
              <a:rPr lang="en-US" smtClean="0"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B0B8-DC50-E645-9134-F8E51D37E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ACAA-8766-9242-94F4-4D9ECC781C9E}" type="datetimeFigureOut">
              <a:rPr lang="en-US" smtClean="0"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B0B8-DC50-E645-9134-F8E51D37E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ACAA-8766-9242-94F4-4D9ECC781C9E}" type="datetimeFigureOut">
              <a:rPr lang="en-US" smtClean="0"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B0B8-DC50-E645-9134-F8E51D37E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ACAA-8766-9242-94F4-4D9ECC781C9E}" type="datetimeFigureOut">
              <a:rPr lang="en-US" smtClean="0"/>
              <a:t>9/4/13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B0B8-DC50-E645-9134-F8E51D37E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ACAA-8766-9242-94F4-4D9ECC781C9E}" type="datetimeFigureOut">
              <a:rPr lang="en-US" smtClean="0"/>
              <a:t>9/4/13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B0B8-DC50-E645-9134-F8E51D37E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ACAA-8766-9242-94F4-4D9ECC781C9E}" type="datetimeFigureOut">
              <a:rPr lang="en-US" smtClean="0"/>
              <a:t>9/4/13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B0B8-DC50-E645-9134-F8E51D37E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ACAA-8766-9242-94F4-4D9ECC781C9E}" type="datetimeFigureOut">
              <a:rPr lang="en-US" smtClean="0"/>
              <a:t>9/4/13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B0B8-DC50-E645-9134-F8E51D37E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ACAA-8766-9242-94F4-4D9ECC781C9E}" type="datetimeFigureOut">
              <a:rPr lang="en-US" smtClean="0"/>
              <a:t>9/4/13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B0B8-DC50-E645-9134-F8E51D37E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ACAA-8766-9242-94F4-4D9ECC781C9E}" type="datetimeFigureOut">
              <a:rPr lang="en-US" smtClean="0"/>
              <a:t>9/4/13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B0B8-DC50-E645-9134-F8E51D37E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1ACAA-8766-9242-94F4-4D9ECC781C9E}" type="datetimeFigureOut">
              <a:rPr lang="en-US" smtClean="0"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6B0B8-DC50-E645-9134-F8E51D37ED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youtu.be/0J2QdDbelmY" TargetMode="Externa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hyperlink" Target="http://youtu.be/BmcNH9EG7dQ" TargetMode="External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youtu.be/bSiQVB6BsP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International Relations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0775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Theories and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90061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Realism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9467"/>
            <a:ext cx="4040188" cy="446669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Politics is based on objective laws that have their roots in human nature</a:t>
            </a:r>
          </a:p>
          <a:p>
            <a:r>
              <a:rPr lang="en-US" dirty="0" smtClean="0"/>
              <a:t>Realism can be characterized as pessimism</a:t>
            </a:r>
          </a:p>
          <a:p>
            <a:r>
              <a:rPr lang="en-US" dirty="0" smtClean="0"/>
              <a:t>Stresses power and national interest</a:t>
            </a:r>
          </a:p>
          <a:p>
            <a:r>
              <a:rPr lang="en-US" dirty="0" smtClean="0"/>
              <a:t>International system is characterized by anarchy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90061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Idealism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59467"/>
            <a:ext cx="4041775" cy="446669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Stresses optimism, enlightenment ideas and liberalism</a:t>
            </a:r>
          </a:p>
          <a:p>
            <a:r>
              <a:rPr lang="en-US" dirty="0" smtClean="0"/>
              <a:t>Reason and morality can structure nations’ international behavior toward peace</a:t>
            </a:r>
          </a:p>
          <a:p>
            <a:r>
              <a:rPr lang="en-US" dirty="0" smtClean="0"/>
              <a:t>Example – Woodrow Wilson and the League of Nations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nder_darth_vader_by_gamazor-d5j3it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58104"/>
            <a:ext cx="5466927" cy="3416829"/>
          </a:xfrm>
          <a:prstGeom prst="rect">
            <a:avLst/>
          </a:prstGeom>
        </p:spPr>
      </p:pic>
      <p:pic>
        <p:nvPicPr>
          <p:cNvPr id="8" name="Picture 7" descr="yod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700" y="3810000"/>
            <a:ext cx="4178300" cy="304800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270938" y="355600"/>
            <a:ext cx="4148666" cy="3102504"/>
          </a:xfrm>
          <a:prstGeom prst="wedgeEllipseCallout">
            <a:avLst>
              <a:gd name="adj1" fmla="val -4922"/>
              <a:gd name="adj2" fmla="val 6079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Realists say that people are basically interested in self preservation. Nation’s need to maximize their power and create alliances to protect their survival.</a:t>
            </a:r>
            <a:endParaRPr lang="en-US" sz="2200" dirty="0"/>
          </a:p>
        </p:txBody>
      </p:sp>
      <p:sp>
        <p:nvSpPr>
          <p:cNvPr id="10" name="Oval Callout 9"/>
          <p:cNvSpPr/>
          <p:nvPr/>
        </p:nvSpPr>
        <p:spPr>
          <a:xfrm>
            <a:off x="4741253" y="508000"/>
            <a:ext cx="4148666" cy="3102504"/>
          </a:xfrm>
          <a:prstGeom prst="wedgeEllipseCallout">
            <a:avLst>
              <a:gd name="adj1" fmla="val -4922"/>
              <a:gd name="adj2" fmla="val 6079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Idealists say that people are basically good. They support cooperation between countries, human rights, and environmental issues.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degree of resources, capability, and influence in international affairs that a country has</a:t>
            </a:r>
          </a:p>
          <a:p>
            <a:r>
              <a:rPr lang="en-US" dirty="0" smtClean="0"/>
              <a:t>Hard power – Military</a:t>
            </a:r>
          </a:p>
          <a:p>
            <a:r>
              <a:rPr lang="en-US" dirty="0" smtClean="0"/>
              <a:t>Soft power – Economics, diplomacy, and cultural influence</a:t>
            </a:r>
            <a:endParaRPr lang="en-US" dirty="0"/>
          </a:p>
        </p:txBody>
      </p:sp>
      <p:pic>
        <p:nvPicPr>
          <p:cNvPr id="10" name="Content Placeholder 9" descr="821579-bigthumbnail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399" b="-454"/>
          <a:stretch>
            <a:fillRect/>
          </a:stretch>
        </p:blipFill>
        <p:spPr>
          <a:xfrm>
            <a:off x="4648200" y="2736939"/>
            <a:ext cx="4038600" cy="22718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Military Power</a:t>
            </a:r>
            <a:br>
              <a:rPr lang="en-US" dirty="0" smtClean="0"/>
            </a:br>
            <a:r>
              <a:rPr lang="en-US" dirty="0" smtClean="0"/>
              <a:t>quality vs. quantity</a:t>
            </a:r>
            <a:endParaRPr lang="en-US" dirty="0"/>
          </a:p>
        </p:txBody>
      </p:sp>
      <p:pic>
        <p:nvPicPr>
          <p:cNvPr id="5" name="Content Placeholder 4" descr="2f83c7dd08ad0e1945470561ebd104ee-May-bay-F-2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89" b="-347"/>
          <a:stretch>
            <a:fillRect/>
          </a:stretch>
        </p:blipFill>
        <p:spPr>
          <a:xfrm>
            <a:off x="457200" y="2343399"/>
            <a:ext cx="4038600" cy="25401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military-humor-funny-north-korea-air-force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6251" t="8795" r="5619" b="19810"/>
          <a:stretch>
            <a:fillRect/>
          </a:stretch>
        </p:blipFill>
        <p:spPr>
          <a:xfrm>
            <a:off x="4900647" y="2128730"/>
            <a:ext cx="3559230" cy="30052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61762" y="5670651"/>
            <a:ext cx="3675042" cy="4924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600" dirty="0" smtClean="0"/>
              <a:t>U.S. Air Force F22 Raptors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5053125" y="5670651"/>
            <a:ext cx="3289031" cy="4924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600" dirty="0" smtClean="0"/>
              <a:t>North Korean Air Force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u="sng" dirty="0" smtClean="0"/>
              <a:t>Superpowers</a:t>
            </a:r>
            <a:r>
              <a:rPr lang="en-US" dirty="0" smtClean="0"/>
              <a:t> – United States</a:t>
            </a:r>
          </a:p>
          <a:p>
            <a:r>
              <a:rPr lang="en-US" u="sng" dirty="0" smtClean="0"/>
              <a:t>Great Powers </a:t>
            </a:r>
            <a:r>
              <a:rPr lang="en-US" dirty="0" smtClean="0"/>
              <a:t>– China, Russia, France, Britain, Germany, Italy, Japan</a:t>
            </a:r>
          </a:p>
          <a:p>
            <a:r>
              <a:rPr lang="en-US" u="sng" dirty="0" smtClean="0"/>
              <a:t>Middle Powers </a:t>
            </a:r>
            <a:r>
              <a:rPr lang="en-US" dirty="0" smtClean="0"/>
              <a:t>– India, Mexico, Brazil, Canada, Australia, South Africa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u="sng" dirty="0" smtClean="0"/>
              <a:t>States with nuclear weapons</a:t>
            </a:r>
          </a:p>
          <a:p>
            <a:r>
              <a:rPr lang="en-US" dirty="0" smtClean="0"/>
              <a:t>U.S., China, U.K., France, Russia</a:t>
            </a:r>
          </a:p>
          <a:p>
            <a:r>
              <a:rPr lang="en-US" dirty="0" smtClean="0"/>
              <a:t>India, Pakistan, North Korea</a:t>
            </a:r>
          </a:p>
          <a:p>
            <a:r>
              <a:rPr lang="en-US" dirty="0" smtClean="0"/>
              <a:t>Israel *possible*</a:t>
            </a:r>
          </a:p>
          <a:p>
            <a:r>
              <a:rPr lang="en-US" dirty="0" smtClean="0"/>
              <a:t>South Africa, Belarus, Ukraine, Kazakhstan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28" descr="power_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36738"/>
            <a:ext cx="8382000" cy="3878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interaction of many components so that one cannot change without changing others</a:t>
            </a:r>
          </a:p>
          <a:p>
            <a:r>
              <a:rPr lang="en-US" dirty="0" smtClean="0"/>
              <a:t>States and other components in a system interact to ward off threats and advance their interests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Balance of Power</a:t>
            </a:r>
          </a:p>
          <a:p>
            <a:r>
              <a:rPr lang="en-US" dirty="0" smtClean="0"/>
              <a:t>Bipolar</a:t>
            </a:r>
          </a:p>
          <a:p>
            <a:r>
              <a:rPr lang="en-US" dirty="0" err="1" smtClean="0"/>
              <a:t>Unipolar</a:t>
            </a:r>
            <a:endParaRPr lang="en-US" dirty="0" smtClean="0"/>
          </a:p>
          <a:p>
            <a:r>
              <a:rPr lang="en-US" dirty="0" err="1" smtClean="0"/>
              <a:t>Multipolar</a:t>
            </a:r>
            <a:endParaRPr lang="en-US" dirty="0" smtClean="0"/>
          </a:p>
          <a:p>
            <a:r>
              <a:rPr lang="en-US" dirty="0" smtClean="0"/>
              <a:t>Stratified</a:t>
            </a:r>
          </a:p>
          <a:p>
            <a:r>
              <a:rPr lang="en-US" dirty="0" smtClean="0"/>
              <a:t>Globalized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of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States ally themselves with other states to balance the power of threatening states</a:t>
            </a:r>
          </a:p>
          <a:p>
            <a:r>
              <a:rPr lang="en-US" dirty="0" smtClean="0"/>
              <a:t>Example – 1648 – 1789 Europe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Peace of Westphalia </a:t>
            </a:r>
            <a:r>
              <a:rPr lang="en-US" dirty="0" smtClean="0"/>
              <a:t>to French Revolution</a:t>
            </a:r>
          </a:p>
          <a:p>
            <a:r>
              <a:rPr lang="en-US" dirty="0" smtClean="0"/>
              <a:t>Example – 1814 – 1914</a:t>
            </a:r>
          </a:p>
          <a:p>
            <a:r>
              <a:rPr lang="en-US" dirty="0" smtClean="0"/>
              <a:t>Post Napoleon to WWII </a:t>
            </a:r>
            <a:endParaRPr lang="en-US" dirty="0"/>
          </a:p>
        </p:txBody>
      </p:sp>
      <p:pic>
        <p:nvPicPr>
          <p:cNvPr id="5" name="Content Placeholder 4" descr="balance-of-power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9248" b="-2924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_vien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877" y="396791"/>
            <a:ext cx="7935858" cy="6151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Bipolar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Bipolar World </a:t>
            </a:r>
            <a:r>
              <a:rPr lang="en-US" dirty="0" smtClean="0"/>
              <a:t>– 1945 – 1991</a:t>
            </a:r>
          </a:p>
          <a:p>
            <a:r>
              <a:rPr lang="en-US" dirty="0" smtClean="0"/>
              <a:t>Two superpowers – U.S. and Soviet Union</a:t>
            </a:r>
          </a:p>
          <a:p>
            <a:r>
              <a:rPr lang="en-US" dirty="0" smtClean="0"/>
              <a:t>NATO and Warsaw Pact</a:t>
            </a:r>
          </a:p>
          <a:p>
            <a:r>
              <a:rPr lang="en-US" dirty="0" smtClean="0"/>
              <a:t>Most countries had to choose a side </a:t>
            </a:r>
            <a:endParaRPr lang="en-US" dirty="0"/>
          </a:p>
        </p:txBody>
      </p:sp>
      <p:pic>
        <p:nvPicPr>
          <p:cNvPr id="5" name="Picture 4" descr="bipol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5445" y="1881957"/>
            <a:ext cx="3928604" cy="4041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067" y="1600200"/>
            <a:ext cx="4555065" cy="452596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IR is the study of foreign affairs and global issues among states within the international system.</a:t>
            </a:r>
          </a:p>
          <a:p>
            <a:r>
              <a:rPr lang="en-US" dirty="0" smtClean="0"/>
              <a:t>IR includes the study of non-governmental organizations, multinational corporations, and inter-governmental organizations.</a:t>
            </a:r>
            <a:endParaRPr lang="en-US" dirty="0"/>
          </a:p>
        </p:txBody>
      </p:sp>
      <p:pic>
        <p:nvPicPr>
          <p:cNvPr id="8" name="Content Placeholder 7" descr="IRC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24371" b="1479"/>
          <a:stretch>
            <a:fillRect/>
          </a:stretch>
        </p:blipFill>
        <p:spPr>
          <a:xfrm>
            <a:off x="4995328" y="2201333"/>
            <a:ext cx="3876675" cy="294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Bipolar World</a:t>
            </a:r>
            <a:endParaRPr lang="en-US" dirty="0"/>
          </a:p>
        </p:txBody>
      </p:sp>
      <p:pic>
        <p:nvPicPr>
          <p:cNvPr id="5" name="Picture 4" descr="cold_w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51025"/>
            <a:ext cx="8610600" cy="378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Unipolar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Single superpower dominates international politics</a:t>
            </a:r>
          </a:p>
          <a:p>
            <a:r>
              <a:rPr lang="en-US" dirty="0" smtClean="0"/>
              <a:t>Example – U.S. after end of Cold War</a:t>
            </a:r>
          </a:p>
          <a:p>
            <a:r>
              <a:rPr lang="en-US" dirty="0" smtClean="0"/>
              <a:t>U.S. leads that United Nations and middle powers to stop aggressors</a:t>
            </a:r>
            <a:endParaRPr lang="en-US" dirty="0"/>
          </a:p>
        </p:txBody>
      </p:sp>
      <p:pic>
        <p:nvPicPr>
          <p:cNvPr id="7" name="Content Placeholder 6" descr="captain-america-wallpaper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9616" b="-49616"/>
          <a:stretch>
            <a:fillRect/>
          </a:stretch>
        </p:blipFill>
        <p:spPr/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Multipolar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18953"/>
            <a:ext cx="4038600" cy="283614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System with several centers of power, some of them trading blocs, and all engaged in tough economic competition</a:t>
            </a:r>
            <a:endParaRPr lang="en-US" dirty="0"/>
          </a:p>
        </p:txBody>
      </p:sp>
      <p:pic>
        <p:nvPicPr>
          <p:cNvPr id="5" name="Picture 4" descr="multipolar_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1220" y="1779081"/>
            <a:ext cx="3875580" cy="3571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Stratified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Militarily the United States predominates but economics is a </a:t>
            </a:r>
            <a:r>
              <a:rPr lang="en-US" dirty="0" err="1" smtClean="0"/>
              <a:t>multipolar</a:t>
            </a:r>
            <a:r>
              <a:rPr lang="en-US" dirty="0" smtClean="0"/>
              <a:t> picture</a:t>
            </a:r>
          </a:p>
          <a:p>
            <a:r>
              <a:rPr lang="en-US" dirty="0" smtClean="0"/>
              <a:t>U.S. military power on top</a:t>
            </a:r>
          </a:p>
          <a:p>
            <a:r>
              <a:rPr lang="en-US" dirty="0" smtClean="0"/>
              <a:t>Second tier of major economic and military powers</a:t>
            </a:r>
          </a:p>
          <a:p>
            <a:r>
              <a:rPr lang="en-US" dirty="0" smtClean="0"/>
              <a:t>Third tier of weaker countries or zones of chaos</a:t>
            </a:r>
            <a:endParaRPr lang="en-US" dirty="0"/>
          </a:p>
        </p:txBody>
      </p:sp>
      <p:pic>
        <p:nvPicPr>
          <p:cNvPr id="5" name="Picture 4" descr="stratifi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312" y="2030217"/>
            <a:ext cx="3988374" cy="3509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533385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Globalized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448968"/>
            <a:ext cx="4040188" cy="467719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Most countries are economic players on world market</a:t>
            </a:r>
          </a:p>
          <a:p>
            <a:r>
              <a:rPr lang="en-US" dirty="0" smtClean="0"/>
              <a:t>Motto: make money, not war</a:t>
            </a:r>
          </a:p>
          <a:p>
            <a:r>
              <a:rPr lang="en-US" dirty="0" smtClean="0"/>
              <a:t>Countries who don’t want to play such as N. Korea and Cuba, live in isolation and poverty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533385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Clash of Civilizations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448968"/>
            <a:ext cx="4041775" cy="467719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World is divided into 8 civilizations each based mostly on religion</a:t>
            </a:r>
          </a:p>
          <a:p>
            <a:r>
              <a:rPr lang="en-US" dirty="0" smtClean="0"/>
              <a:t>Western</a:t>
            </a:r>
          </a:p>
          <a:p>
            <a:r>
              <a:rPr lang="en-US" dirty="0" smtClean="0"/>
              <a:t>Slavic/Orthodox</a:t>
            </a:r>
          </a:p>
          <a:p>
            <a:r>
              <a:rPr lang="en-US" dirty="0" smtClean="0"/>
              <a:t>Islamic</a:t>
            </a:r>
          </a:p>
          <a:p>
            <a:r>
              <a:rPr lang="en-US" dirty="0" smtClean="0"/>
              <a:t>Hindu</a:t>
            </a:r>
          </a:p>
          <a:p>
            <a:r>
              <a:rPr lang="en-US" dirty="0" err="1" smtClean="0"/>
              <a:t>Sinic</a:t>
            </a:r>
            <a:endParaRPr lang="en-US" dirty="0" smtClean="0"/>
          </a:p>
          <a:p>
            <a:r>
              <a:rPr lang="en-US" dirty="0" smtClean="0"/>
              <a:t>Japanese</a:t>
            </a:r>
          </a:p>
          <a:p>
            <a:r>
              <a:rPr lang="en-US" dirty="0" smtClean="0"/>
              <a:t>Latin America</a:t>
            </a:r>
          </a:p>
          <a:p>
            <a:r>
              <a:rPr lang="en-US" dirty="0" smtClean="0"/>
              <a:t>Africa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Clash </a:t>
            </a:r>
            <a:r>
              <a:rPr lang="en-US" smtClean="0"/>
              <a:t>of Civilizations</a:t>
            </a:r>
            <a:endParaRPr lang="en-US"/>
          </a:p>
        </p:txBody>
      </p:sp>
      <p:pic>
        <p:nvPicPr>
          <p:cNvPr id="11" name="Content Placeholder 10" descr="clash of civilizations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50509" b="-50509"/>
          <a:stretch>
            <a:fillRect/>
          </a:stretch>
        </p:blipFill>
        <p:spPr/>
      </p:pic>
      <p:pic>
        <p:nvPicPr>
          <p:cNvPr id="10" name="Picture 4" descr="cla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1734" y="2200277"/>
            <a:ext cx="4118154" cy="3491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iv_huntingt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8610600" cy="4478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State</a:t>
            </a:r>
          </a:p>
          <a:p>
            <a:r>
              <a:rPr lang="en-US" dirty="0" smtClean="0"/>
              <a:t>Nation</a:t>
            </a:r>
          </a:p>
          <a:p>
            <a:r>
              <a:rPr lang="en-US" dirty="0" smtClean="0"/>
              <a:t>Nation-State</a:t>
            </a:r>
          </a:p>
          <a:p>
            <a:r>
              <a:rPr lang="en-US" dirty="0" smtClean="0"/>
              <a:t>Stateless Nation</a:t>
            </a:r>
          </a:p>
          <a:p>
            <a:r>
              <a:rPr lang="en-US" dirty="0" smtClean="0"/>
              <a:t>Nationalism</a:t>
            </a:r>
          </a:p>
          <a:p>
            <a:r>
              <a:rPr lang="en-US" dirty="0" smtClean="0"/>
              <a:t>Sovereignty</a:t>
            </a:r>
          </a:p>
          <a:p>
            <a:r>
              <a:rPr lang="en-US" dirty="0" smtClean="0"/>
              <a:t>Supranational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Power</a:t>
            </a:r>
          </a:p>
          <a:p>
            <a:r>
              <a:rPr lang="en-US" dirty="0" smtClean="0"/>
              <a:t>Soft Power</a:t>
            </a:r>
          </a:p>
          <a:p>
            <a:r>
              <a:rPr lang="en-US" dirty="0" smtClean="0"/>
              <a:t>Hard Power</a:t>
            </a:r>
          </a:p>
          <a:p>
            <a:r>
              <a:rPr lang="en-US" dirty="0" smtClean="0"/>
              <a:t>Polarity</a:t>
            </a:r>
          </a:p>
          <a:p>
            <a:r>
              <a:rPr lang="en-US" dirty="0" smtClean="0"/>
              <a:t>Balance of Power</a:t>
            </a:r>
          </a:p>
          <a:p>
            <a:r>
              <a:rPr lang="en-US" dirty="0" smtClean="0"/>
              <a:t>Globalization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57" y="274638"/>
            <a:ext cx="4182533" cy="1143000"/>
          </a:xfrm>
        </p:spPr>
        <p:txBody>
          <a:bodyPr/>
          <a:lstStyle/>
          <a:p>
            <a:r>
              <a:rPr lang="en-US" dirty="0" smtClean="0"/>
              <a:t>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08190"/>
            <a:ext cx="4038600" cy="349673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Community of people who share a common language, culture, ethnicity, or descent</a:t>
            </a:r>
          </a:p>
          <a:p>
            <a:r>
              <a:rPr lang="en-US" dirty="0" smtClean="0"/>
              <a:t>OR people who share a common territory and government</a:t>
            </a:r>
            <a:endParaRPr lang="en-US" dirty="0"/>
          </a:p>
        </p:txBody>
      </p:sp>
      <p:pic>
        <p:nvPicPr>
          <p:cNvPr id="5" name="Content Placeholder 4" descr="Jack-White-006.jpg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985" b="1181"/>
          <a:stretch>
            <a:fillRect/>
          </a:stretch>
        </p:blipFill>
        <p:spPr>
          <a:xfrm>
            <a:off x="4648200" y="3674514"/>
            <a:ext cx="4038600" cy="2370667"/>
          </a:xfrm>
        </p:spPr>
      </p:pic>
      <p:sp>
        <p:nvSpPr>
          <p:cNvPr id="6" name="Oval Callout 5"/>
          <p:cNvSpPr/>
          <p:nvPr/>
        </p:nvSpPr>
        <p:spPr>
          <a:xfrm>
            <a:off x="3928533" y="491067"/>
            <a:ext cx="4995333" cy="2692400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Hey guys, I am Jack White. I look like a creepier version of Johnny </a:t>
            </a:r>
            <a:r>
              <a:rPr lang="en-US" sz="2000" dirty="0" err="1" smtClean="0"/>
              <a:t>Depp</a:t>
            </a:r>
            <a:r>
              <a:rPr lang="en-US" sz="2000" dirty="0" smtClean="0"/>
              <a:t>. My song Seven Nation Army has absolutely nothing to do with IR. But it does have nation in the title.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Stateless 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8860"/>
            <a:ext cx="4038600" cy="395393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 group, usually a minority ethnic group, considered as a nation entitled to its own state</a:t>
            </a:r>
          </a:p>
          <a:p>
            <a:r>
              <a:rPr lang="en-US" dirty="0" smtClean="0"/>
              <a:t>Kurds – Inhabit a region known as Kurdistan which includes parts of Iran, Iraq, and Syria</a:t>
            </a:r>
            <a:endParaRPr lang="en-US" dirty="0"/>
          </a:p>
        </p:txBody>
      </p:sp>
      <p:pic>
        <p:nvPicPr>
          <p:cNvPr id="5" name="Content Placeholder 4" descr="kurdistan_map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6668" b="-1666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015996"/>
          <a:ext cx="8229600" cy="485140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743200"/>
                <a:gridCol w="2743200"/>
                <a:gridCol w="2743200"/>
              </a:tblGrid>
              <a:tr h="574981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Stateless Nation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Population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Location</a:t>
                      </a:r>
                      <a:endParaRPr lang="en-US" sz="2600" dirty="0"/>
                    </a:p>
                  </a:txBody>
                  <a:tcPr/>
                </a:tc>
              </a:tr>
              <a:tr h="1042153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Kurds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35 </a:t>
                      </a:r>
                      <a:r>
                        <a:rPr lang="en-US" sz="2600" dirty="0" err="1" smtClean="0"/>
                        <a:t>m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Iraq, Syria, Iran, Turkey</a:t>
                      </a:r>
                      <a:endParaRPr lang="en-US" sz="2600" dirty="0"/>
                    </a:p>
                  </a:txBody>
                  <a:tcPr/>
                </a:tc>
              </a:tr>
              <a:tr h="574981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Tibetan People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5.5 </a:t>
                      </a:r>
                      <a:r>
                        <a:rPr lang="en-US" sz="2600" dirty="0" err="1" smtClean="0"/>
                        <a:t>m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China</a:t>
                      </a:r>
                      <a:endParaRPr lang="en-US" sz="2600" dirty="0"/>
                    </a:p>
                  </a:txBody>
                  <a:tcPr/>
                </a:tc>
              </a:tr>
              <a:tr h="574981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Sikhs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27 </a:t>
                      </a:r>
                      <a:r>
                        <a:rPr lang="en-US" sz="2600" dirty="0" err="1" smtClean="0"/>
                        <a:t>m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India</a:t>
                      </a:r>
                      <a:endParaRPr lang="en-US" sz="2600" dirty="0"/>
                    </a:p>
                  </a:txBody>
                  <a:tcPr/>
                </a:tc>
              </a:tr>
              <a:tr h="1509324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Palestinians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11 </a:t>
                      </a:r>
                      <a:r>
                        <a:rPr lang="en-US" sz="2600" dirty="0" err="1" smtClean="0"/>
                        <a:t>m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West Bank, Gaza Strip, Jordan, Lebanon</a:t>
                      </a:r>
                      <a:endParaRPr lang="en-US" sz="2600" dirty="0"/>
                    </a:p>
                  </a:txBody>
                  <a:tcPr/>
                </a:tc>
              </a:tr>
              <a:tr h="574981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Basque 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2.6 </a:t>
                      </a:r>
                      <a:r>
                        <a:rPr lang="en-US" sz="2600" dirty="0" err="1" smtClean="0"/>
                        <a:t>m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France/Spain</a:t>
                      </a:r>
                      <a:endParaRPr lang="en-US" sz="2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Battle of the Stateless Nation Rappers</a:t>
            </a:r>
            <a:endParaRPr lang="en-US" dirty="0"/>
          </a:p>
        </p:txBody>
      </p:sp>
      <p:pic>
        <p:nvPicPr>
          <p:cNvPr id="7" name="Content Placeholder 6" descr="hqdefault.jpg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23087" b="16536"/>
          <a:stretch>
            <a:fillRect/>
          </a:stretch>
        </p:blipFill>
        <p:spPr>
          <a:xfrm>
            <a:off x="457200" y="2065886"/>
            <a:ext cx="4038600" cy="1828800"/>
          </a:xfrm>
        </p:spPr>
      </p:pic>
      <p:pic>
        <p:nvPicPr>
          <p:cNvPr id="8" name="Content Placeholder 7" descr="still.jpg">
            <a:hlinkClick r:id="rId4"/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rcRect t="479" b="5182"/>
          <a:stretch>
            <a:fillRect/>
          </a:stretch>
        </p:blipFill>
        <p:spPr>
          <a:xfrm>
            <a:off x="4648200" y="1964282"/>
            <a:ext cx="4038600" cy="2133600"/>
          </a:xfrm>
        </p:spPr>
      </p:pic>
      <p:sp>
        <p:nvSpPr>
          <p:cNvPr id="9" name="Line Callout 3 (No Border) 8"/>
          <p:cNvSpPr/>
          <p:nvPr/>
        </p:nvSpPr>
        <p:spPr>
          <a:xfrm>
            <a:off x="1083739" y="4402667"/>
            <a:ext cx="3056467" cy="1557866"/>
          </a:xfrm>
          <a:prstGeom prst="callout3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These guys seem to be really excited about being Kurdish</a:t>
            </a:r>
            <a:endParaRPr lang="en-US" sz="2400" dirty="0"/>
          </a:p>
        </p:txBody>
      </p:sp>
      <p:sp>
        <p:nvSpPr>
          <p:cNvPr id="10" name="Line Callout 3 (No Border) 9"/>
          <p:cNvSpPr/>
          <p:nvPr/>
        </p:nvSpPr>
        <p:spPr>
          <a:xfrm>
            <a:off x="5164595" y="4402667"/>
            <a:ext cx="3056467" cy="1557866"/>
          </a:xfrm>
          <a:prstGeom prst="callout3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have no idea what these guys from Tibet are saying. It could be a rap about Yak milk.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8642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Nationalism</a:t>
            </a:r>
            <a:br>
              <a:rPr lang="en-US" dirty="0" smtClean="0"/>
            </a:br>
            <a:r>
              <a:rPr lang="en-US" sz="2889" dirty="0" smtClean="0"/>
              <a:t>Loyalty and devotion to a nation or exalting one’s nation above all others</a:t>
            </a:r>
            <a:endParaRPr lang="en-US" sz="2889" dirty="0"/>
          </a:p>
        </p:txBody>
      </p:sp>
      <p:pic>
        <p:nvPicPr>
          <p:cNvPr id="6" name="Content Placeholder 5" descr="david-hasselhoff-hot-19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634" r="473"/>
          <a:stretch>
            <a:fillRect/>
          </a:stretch>
        </p:blipFill>
        <p:spPr>
          <a:xfrm>
            <a:off x="728133" y="2046154"/>
            <a:ext cx="3064934" cy="4080009"/>
          </a:xfrm>
        </p:spPr>
      </p:pic>
      <p:pic>
        <p:nvPicPr>
          <p:cNvPr id="5" name="Content Placeholder 4" descr="tumblr_kuxr34jtOb1qzeu38o1_400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1568" b="684"/>
          <a:stretch>
            <a:fillRect/>
          </a:stretch>
        </p:blipFill>
        <p:spPr>
          <a:xfrm>
            <a:off x="4648200" y="2269067"/>
            <a:ext cx="4038600" cy="3217333"/>
          </a:xfrm>
        </p:spPr>
      </p:pic>
      <p:sp>
        <p:nvSpPr>
          <p:cNvPr id="7" name="Rectangular Callout 6"/>
          <p:cNvSpPr/>
          <p:nvPr/>
        </p:nvSpPr>
        <p:spPr>
          <a:xfrm>
            <a:off x="914407" y="5266258"/>
            <a:ext cx="2777067" cy="1317096"/>
          </a:xfrm>
          <a:prstGeom prst="wedgeRectCallout">
            <a:avLst>
              <a:gd name="adj1" fmla="val -22053"/>
              <a:gd name="adj2" fmla="val -9563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Hey guys, it’s me, the Hoff. I just want to say German’s are the best and they rule!</a:t>
            </a:r>
            <a:endParaRPr lang="en-US" sz="2200" dirty="0"/>
          </a:p>
        </p:txBody>
      </p:sp>
      <p:sp>
        <p:nvSpPr>
          <p:cNvPr id="8" name="Rectangular Callout 7"/>
          <p:cNvSpPr/>
          <p:nvPr/>
        </p:nvSpPr>
        <p:spPr>
          <a:xfrm>
            <a:off x="5300057" y="5232395"/>
            <a:ext cx="2777067" cy="1317096"/>
          </a:xfrm>
          <a:prstGeom prst="wedgeRectCallout">
            <a:avLst>
              <a:gd name="adj1" fmla="val -26931"/>
              <a:gd name="adj2" fmla="val -9692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Hey guys, it’s me, Vladimir Putin. Russians rule!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Realism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Hans Morgenthau, Carr</a:t>
            </a:r>
          </a:p>
          <a:p>
            <a:r>
              <a:rPr lang="en-US" sz="2800" dirty="0" smtClean="0"/>
              <a:t>Based on ideas of Machiavelli and Hobbes</a:t>
            </a:r>
          </a:p>
          <a:p>
            <a:r>
              <a:rPr lang="en-US" sz="2800" dirty="0" smtClean="0"/>
              <a:t>Inspired by Thucydides </a:t>
            </a:r>
            <a:r>
              <a:rPr lang="en-US" sz="2800" i="1" dirty="0" smtClean="0"/>
              <a:t>History of the Peloponnesian War</a:t>
            </a:r>
            <a:endParaRPr lang="en-US" sz="2800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Idealism/Liberalism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Also known as </a:t>
            </a:r>
            <a:r>
              <a:rPr lang="en-US" sz="2800" dirty="0" err="1" smtClean="0"/>
              <a:t>Wilsonianism</a:t>
            </a:r>
            <a:endParaRPr lang="en-US" sz="2800" dirty="0" smtClean="0"/>
          </a:p>
          <a:p>
            <a:r>
              <a:rPr lang="en-US" sz="2800" dirty="0" smtClean="0"/>
              <a:t>Based on ideas of Woodrow Wilson, clarified by Hans </a:t>
            </a:r>
            <a:r>
              <a:rPr lang="en-US" sz="2800" dirty="0" err="1" smtClean="0"/>
              <a:t>Kochler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807</Words>
  <Application>Microsoft Macintosh PowerPoint</Application>
  <PresentationFormat>On-screen Show (4:3)</PresentationFormat>
  <Paragraphs>132</Paragraphs>
  <Slides>26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International Relations</vt:lpstr>
      <vt:lpstr>What is IR?</vt:lpstr>
      <vt:lpstr>Definitions</vt:lpstr>
      <vt:lpstr>Nation</vt:lpstr>
      <vt:lpstr>Stateless Nation</vt:lpstr>
      <vt:lpstr>Slide 6</vt:lpstr>
      <vt:lpstr>Battle of the Stateless Nation Rappers</vt:lpstr>
      <vt:lpstr>Nationalism Loyalty and devotion to a nation or exalting one’s nation above all others</vt:lpstr>
      <vt:lpstr>Theories</vt:lpstr>
      <vt:lpstr>Slide 10</vt:lpstr>
      <vt:lpstr>Slide 11</vt:lpstr>
      <vt:lpstr>Power</vt:lpstr>
      <vt:lpstr>Military Power quality vs. quantity</vt:lpstr>
      <vt:lpstr>Power</vt:lpstr>
      <vt:lpstr>Slide 15</vt:lpstr>
      <vt:lpstr>Systems</vt:lpstr>
      <vt:lpstr>Balance of Power</vt:lpstr>
      <vt:lpstr>Slide 18</vt:lpstr>
      <vt:lpstr>Bipolar World</vt:lpstr>
      <vt:lpstr>Bipolar World</vt:lpstr>
      <vt:lpstr>Unipolar</vt:lpstr>
      <vt:lpstr>Multipolar</vt:lpstr>
      <vt:lpstr>Stratified</vt:lpstr>
      <vt:lpstr>Slide 24</vt:lpstr>
      <vt:lpstr>Clash of Civilizations</vt:lpstr>
      <vt:lpstr>Slide 26</vt:lpstr>
    </vt:vector>
  </TitlesOfParts>
  <Company>Menchville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Relations</dc:title>
  <dc:creator>Arram Dreyer</dc:creator>
  <cp:lastModifiedBy>Arram Dreyer</cp:lastModifiedBy>
  <cp:revision>24</cp:revision>
  <dcterms:created xsi:type="dcterms:W3CDTF">2013-09-04T23:26:11Z</dcterms:created>
  <dcterms:modified xsi:type="dcterms:W3CDTF">2013-09-06T01:36:05Z</dcterms:modified>
</cp:coreProperties>
</file>