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Default Extension="xml" ContentType="application/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slideLayouts/slideLayout3.xml" ContentType="application/vnd.openxmlformats-officedocument.presentationml.slideLayout+xml"/>
  <Override PartName="/ppt/diagrams/drawing1.xml" ContentType="application/vnd.ms-office.drawingml.diagramDrawing+xml"/>
  <Override PartName="/ppt/slideLayouts/slideLayout14.xml" ContentType="application/vnd.openxmlformats-officedocument.presentationml.slideLayout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11" r:id="rId1"/>
  </p:sldMasterIdLst>
  <p:sldIdLst>
    <p:sldId id="256" r:id="rId2"/>
    <p:sldId id="257" r:id="rId3"/>
    <p:sldId id="258" r:id="rId4"/>
    <p:sldId id="264" r:id="rId5"/>
    <p:sldId id="259" r:id="rId6"/>
    <p:sldId id="261" r:id="rId7"/>
    <p:sldId id="260" r:id="rId8"/>
    <p:sldId id="265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3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CB3376-0B96-3F4A-905B-7B8B2322A09E}" type="doc">
      <dgm:prSet loTypeId="urn:microsoft.com/office/officeart/2005/8/layout/vList6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9545B5-5CAC-1D4E-BE54-988540D5A0BF}">
      <dgm:prSet phldrT="[Text]"/>
      <dgm:spPr/>
      <dgm:t>
        <a:bodyPr/>
        <a:lstStyle/>
        <a:p>
          <a:r>
            <a:rPr lang="en-US" dirty="0" smtClean="0"/>
            <a:t>Magyars</a:t>
          </a:r>
          <a:endParaRPr lang="en-US" dirty="0"/>
        </a:p>
      </dgm:t>
    </dgm:pt>
    <dgm:pt modelId="{4237B968-C5A7-DF42-BDB8-54FFA7AA8EC5}" type="parTrans" cxnId="{F8BC2DD1-2412-2644-A423-3F677B172EE4}">
      <dgm:prSet/>
      <dgm:spPr/>
      <dgm:t>
        <a:bodyPr/>
        <a:lstStyle/>
        <a:p>
          <a:endParaRPr lang="en-US"/>
        </a:p>
      </dgm:t>
    </dgm:pt>
    <dgm:pt modelId="{27B7F0F7-B022-2249-AB5D-5DC9845F0778}" type="sibTrans" cxnId="{F8BC2DD1-2412-2644-A423-3F677B172EE4}">
      <dgm:prSet/>
      <dgm:spPr/>
      <dgm:t>
        <a:bodyPr/>
        <a:lstStyle/>
        <a:p>
          <a:endParaRPr lang="en-US"/>
        </a:p>
      </dgm:t>
    </dgm:pt>
    <dgm:pt modelId="{146BE94B-A10D-7C49-9138-4C942CA4FBDA}">
      <dgm:prSet phldrT="[Text]"/>
      <dgm:spPr/>
      <dgm:t>
        <a:bodyPr/>
        <a:lstStyle/>
        <a:p>
          <a:r>
            <a:rPr lang="en-US" dirty="0" smtClean="0"/>
            <a:t>Central Asia to Hungary</a:t>
          </a:r>
          <a:endParaRPr lang="en-US" dirty="0"/>
        </a:p>
      </dgm:t>
    </dgm:pt>
    <dgm:pt modelId="{86A105FA-CB16-8440-93FE-7A3BD5B0DC89}" type="parTrans" cxnId="{9F3498D7-85ED-8F48-8654-B514B61F8B5A}">
      <dgm:prSet/>
      <dgm:spPr/>
      <dgm:t>
        <a:bodyPr/>
        <a:lstStyle/>
        <a:p>
          <a:endParaRPr lang="en-US"/>
        </a:p>
      </dgm:t>
    </dgm:pt>
    <dgm:pt modelId="{1DB15603-68CF-4D48-A690-8ADC1F43454E}" type="sibTrans" cxnId="{9F3498D7-85ED-8F48-8654-B514B61F8B5A}">
      <dgm:prSet/>
      <dgm:spPr/>
      <dgm:t>
        <a:bodyPr/>
        <a:lstStyle/>
        <a:p>
          <a:endParaRPr lang="en-US"/>
        </a:p>
      </dgm:t>
    </dgm:pt>
    <dgm:pt modelId="{A21EFF7E-45E9-F34D-8C7F-2AF91520E89F}">
      <dgm:prSet phldrT="[Text]"/>
      <dgm:spPr/>
      <dgm:t>
        <a:bodyPr/>
        <a:lstStyle/>
        <a:p>
          <a:r>
            <a:rPr lang="en-US" dirty="0" smtClean="0"/>
            <a:t>Angles, Saxons, Jutes</a:t>
          </a:r>
          <a:endParaRPr lang="en-US" dirty="0"/>
        </a:p>
      </dgm:t>
    </dgm:pt>
    <dgm:pt modelId="{DC048009-09F2-0149-8830-440E68CB31CB}" type="parTrans" cxnId="{B387D5A4-2312-3E41-A25E-15B6660F31FE}">
      <dgm:prSet/>
      <dgm:spPr/>
      <dgm:t>
        <a:bodyPr/>
        <a:lstStyle/>
        <a:p>
          <a:endParaRPr lang="en-US"/>
        </a:p>
      </dgm:t>
    </dgm:pt>
    <dgm:pt modelId="{82A57D2F-C26B-154E-8925-D77FDE3BA4D0}" type="sibTrans" cxnId="{B387D5A4-2312-3E41-A25E-15B6660F31FE}">
      <dgm:prSet/>
      <dgm:spPr/>
      <dgm:t>
        <a:bodyPr/>
        <a:lstStyle/>
        <a:p>
          <a:endParaRPr lang="en-US"/>
        </a:p>
      </dgm:t>
    </dgm:pt>
    <dgm:pt modelId="{20919960-3F9A-5848-A592-8D3379AF9FF7}">
      <dgm:prSet phldrT="[Text]"/>
      <dgm:spPr/>
      <dgm:t>
        <a:bodyPr/>
        <a:lstStyle/>
        <a:p>
          <a:r>
            <a:rPr lang="en-US" dirty="0" smtClean="0"/>
            <a:t>Continental Europe to England</a:t>
          </a:r>
          <a:endParaRPr lang="en-US" dirty="0"/>
        </a:p>
      </dgm:t>
    </dgm:pt>
    <dgm:pt modelId="{112CF4C8-2629-3F46-96B6-D3101F0AE1E0}" type="parTrans" cxnId="{713634B0-8502-A342-9695-7EA7088BCFCF}">
      <dgm:prSet/>
      <dgm:spPr/>
      <dgm:t>
        <a:bodyPr/>
        <a:lstStyle/>
        <a:p>
          <a:endParaRPr lang="en-US"/>
        </a:p>
      </dgm:t>
    </dgm:pt>
    <dgm:pt modelId="{9433B280-6F29-C34C-95B8-69DF62202AD6}" type="sibTrans" cxnId="{713634B0-8502-A342-9695-7EA7088BCFCF}">
      <dgm:prSet/>
      <dgm:spPr/>
      <dgm:t>
        <a:bodyPr/>
        <a:lstStyle/>
        <a:p>
          <a:endParaRPr lang="en-US"/>
        </a:p>
      </dgm:t>
    </dgm:pt>
    <dgm:pt modelId="{B8072CDE-FBF4-5640-8D8E-B53BF232DFFA}">
      <dgm:prSet phldrT="[Text]"/>
      <dgm:spPr/>
      <dgm:t>
        <a:bodyPr/>
        <a:lstStyle/>
        <a:p>
          <a:r>
            <a:rPr lang="en-US" dirty="0" smtClean="0"/>
            <a:t>Vikings</a:t>
          </a:r>
          <a:endParaRPr lang="en-US" dirty="0"/>
        </a:p>
      </dgm:t>
    </dgm:pt>
    <dgm:pt modelId="{5DAF3152-3CD2-7541-BFEE-AD13AADFF085}" type="parTrans" cxnId="{14067C70-FF64-424C-994E-F4F4D6C7E544}">
      <dgm:prSet/>
      <dgm:spPr/>
      <dgm:t>
        <a:bodyPr/>
        <a:lstStyle/>
        <a:p>
          <a:endParaRPr lang="en-US"/>
        </a:p>
      </dgm:t>
    </dgm:pt>
    <dgm:pt modelId="{E5AA0707-9BC5-9C47-9BAE-A5818F5EC3D9}" type="sibTrans" cxnId="{14067C70-FF64-424C-994E-F4F4D6C7E544}">
      <dgm:prSet/>
      <dgm:spPr/>
      <dgm:t>
        <a:bodyPr/>
        <a:lstStyle/>
        <a:p>
          <a:endParaRPr lang="en-US"/>
        </a:p>
      </dgm:t>
    </dgm:pt>
    <dgm:pt modelId="{F89BF3ED-74B1-1546-8F64-F7598841011A}">
      <dgm:prSet phldrT="[Text]"/>
      <dgm:spPr/>
      <dgm:t>
        <a:bodyPr/>
        <a:lstStyle/>
        <a:p>
          <a:r>
            <a:rPr lang="en-US" dirty="0" smtClean="0"/>
            <a:t>Scandinavia to England, Iceland, Russia</a:t>
          </a:r>
          <a:endParaRPr lang="en-US" dirty="0"/>
        </a:p>
      </dgm:t>
    </dgm:pt>
    <dgm:pt modelId="{1EEC1F23-5783-8745-9567-D72A498B0630}" type="parTrans" cxnId="{DEFA92D6-DE56-D741-A1BE-02C02317E419}">
      <dgm:prSet/>
      <dgm:spPr/>
    </dgm:pt>
    <dgm:pt modelId="{576E8EC1-B023-2D48-B1AC-8BD8177B691C}" type="sibTrans" cxnId="{DEFA92D6-DE56-D741-A1BE-02C02317E419}">
      <dgm:prSet/>
      <dgm:spPr/>
    </dgm:pt>
    <dgm:pt modelId="{DF8B18A6-E420-484C-9B03-40AA105BCB09}" type="pres">
      <dgm:prSet presAssocID="{C7CB3376-0B96-3F4A-905B-7B8B2322A09E}" presName="Name0" presStyleCnt="0">
        <dgm:presLayoutVars>
          <dgm:dir/>
          <dgm:animLvl val="lvl"/>
          <dgm:resizeHandles/>
        </dgm:presLayoutVars>
      </dgm:prSet>
      <dgm:spPr/>
    </dgm:pt>
    <dgm:pt modelId="{68608047-76D3-F54C-ADA6-34C9D8C65DAA}" type="pres">
      <dgm:prSet presAssocID="{DE9545B5-5CAC-1D4E-BE54-988540D5A0BF}" presName="linNode" presStyleCnt="0"/>
      <dgm:spPr/>
    </dgm:pt>
    <dgm:pt modelId="{AA6F4A06-CDC0-734A-95E1-54AEF192F2B6}" type="pres">
      <dgm:prSet presAssocID="{DE9545B5-5CAC-1D4E-BE54-988540D5A0BF}" presName="parentShp" presStyleLbl="node1" presStyleIdx="0" presStyleCnt="3">
        <dgm:presLayoutVars>
          <dgm:bulletEnabled val="1"/>
        </dgm:presLayoutVars>
      </dgm:prSet>
      <dgm:spPr/>
    </dgm:pt>
    <dgm:pt modelId="{111291FB-C439-9D41-A644-9294D3FA864D}" type="pres">
      <dgm:prSet presAssocID="{DE9545B5-5CAC-1D4E-BE54-988540D5A0BF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CDDEA-83F6-0F49-BE61-0DAFBAF2D67D}" type="pres">
      <dgm:prSet presAssocID="{27B7F0F7-B022-2249-AB5D-5DC9845F0778}" presName="spacing" presStyleCnt="0"/>
      <dgm:spPr/>
    </dgm:pt>
    <dgm:pt modelId="{43E27F65-925E-574A-BD1C-C34ACF12BCEF}" type="pres">
      <dgm:prSet presAssocID="{A21EFF7E-45E9-F34D-8C7F-2AF91520E89F}" presName="linNode" presStyleCnt="0"/>
      <dgm:spPr/>
    </dgm:pt>
    <dgm:pt modelId="{DD02CEB7-77C9-6646-8C4C-73607DD7B5B4}" type="pres">
      <dgm:prSet presAssocID="{A21EFF7E-45E9-F34D-8C7F-2AF91520E89F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10581-D7E4-4A4C-A7B1-010C80375AD0}" type="pres">
      <dgm:prSet presAssocID="{A21EFF7E-45E9-F34D-8C7F-2AF91520E89F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FC011-5137-0F49-9B7A-3281A08A1A5A}" type="pres">
      <dgm:prSet presAssocID="{82A57D2F-C26B-154E-8925-D77FDE3BA4D0}" presName="spacing" presStyleCnt="0"/>
      <dgm:spPr/>
    </dgm:pt>
    <dgm:pt modelId="{72E3B6E4-F022-1140-9141-C4342A40BBF8}" type="pres">
      <dgm:prSet presAssocID="{B8072CDE-FBF4-5640-8D8E-B53BF232DFFA}" presName="linNode" presStyleCnt="0"/>
      <dgm:spPr/>
    </dgm:pt>
    <dgm:pt modelId="{D0AE59EA-E24C-C24E-A387-B13D99C2246A}" type="pres">
      <dgm:prSet presAssocID="{B8072CDE-FBF4-5640-8D8E-B53BF232DFFA}" presName="parentShp" presStyleLbl="node1" presStyleIdx="2" presStyleCnt="3">
        <dgm:presLayoutVars>
          <dgm:bulletEnabled val="1"/>
        </dgm:presLayoutVars>
      </dgm:prSet>
      <dgm:spPr/>
    </dgm:pt>
    <dgm:pt modelId="{DF2D7FE0-2E46-074C-8C23-3F9DC85A5BD5}" type="pres">
      <dgm:prSet presAssocID="{B8072CDE-FBF4-5640-8D8E-B53BF232DFFA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7D670C-5CD0-4A47-9935-0BFD692E2E6E}" type="presOf" srcId="{B8072CDE-FBF4-5640-8D8E-B53BF232DFFA}" destId="{D0AE59EA-E24C-C24E-A387-B13D99C2246A}" srcOrd="0" destOrd="0" presId="urn:microsoft.com/office/officeart/2005/8/layout/vList6"/>
    <dgm:cxn modelId="{14067C70-FF64-424C-994E-F4F4D6C7E544}" srcId="{C7CB3376-0B96-3F4A-905B-7B8B2322A09E}" destId="{B8072CDE-FBF4-5640-8D8E-B53BF232DFFA}" srcOrd="2" destOrd="0" parTransId="{5DAF3152-3CD2-7541-BFEE-AD13AADFF085}" sibTransId="{E5AA0707-9BC5-9C47-9BAE-A5818F5EC3D9}"/>
    <dgm:cxn modelId="{459FBB92-1571-1340-8873-065F1C237715}" type="presOf" srcId="{C7CB3376-0B96-3F4A-905B-7B8B2322A09E}" destId="{DF8B18A6-E420-484C-9B03-40AA105BCB09}" srcOrd="0" destOrd="0" presId="urn:microsoft.com/office/officeart/2005/8/layout/vList6"/>
    <dgm:cxn modelId="{79689CF1-FB6D-0D4E-BB0F-0BA9C18F43C9}" type="presOf" srcId="{F89BF3ED-74B1-1546-8F64-F7598841011A}" destId="{DF2D7FE0-2E46-074C-8C23-3F9DC85A5BD5}" srcOrd="0" destOrd="0" presId="urn:microsoft.com/office/officeart/2005/8/layout/vList6"/>
    <dgm:cxn modelId="{A65AC3EB-8594-7645-BC60-0CE1377A5E56}" type="presOf" srcId="{DE9545B5-5CAC-1D4E-BE54-988540D5A0BF}" destId="{AA6F4A06-CDC0-734A-95E1-54AEF192F2B6}" srcOrd="0" destOrd="0" presId="urn:microsoft.com/office/officeart/2005/8/layout/vList6"/>
    <dgm:cxn modelId="{F8BC2DD1-2412-2644-A423-3F677B172EE4}" srcId="{C7CB3376-0B96-3F4A-905B-7B8B2322A09E}" destId="{DE9545B5-5CAC-1D4E-BE54-988540D5A0BF}" srcOrd="0" destOrd="0" parTransId="{4237B968-C5A7-DF42-BDB8-54FFA7AA8EC5}" sibTransId="{27B7F0F7-B022-2249-AB5D-5DC9845F0778}"/>
    <dgm:cxn modelId="{713634B0-8502-A342-9695-7EA7088BCFCF}" srcId="{A21EFF7E-45E9-F34D-8C7F-2AF91520E89F}" destId="{20919960-3F9A-5848-A592-8D3379AF9FF7}" srcOrd="0" destOrd="0" parTransId="{112CF4C8-2629-3F46-96B6-D3101F0AE1E0}" sibTransId="{9433B280-6F29-C34C-95B8-69DF62202AD6}"/>
    <dgm:cxn modelId="{E6719F3B-FF6F-CA42-A54D-6766148EF498}" type="presOf" srcId="{A21EFF7E-45E9-F34D-8C7F-2AF91520E89F}" destId="{DD02CEB7-77C9-6646-8C4C-73607DD7B5B4}" srcOrd="0" destOrd="0" presId="urn:microsoft.com/office/officeart/2005/8/layout/vList6"/>
    <dgm:cxn modelId="{9F3498D7-85ED-8F48-8654-B514B61F8B5A}" srcId="{DE9545B5-5CAC-1D4E-BE54-988540D5A0BF}" destId="{146BE94B-A10D-7C49-9138-4C942CA4FBDA}" srcOrd="0" destOrd="0" parTransId="{86A105FA-CB16-8440-93FE-7A3BD5B0DC89}" sibTransId="{1DB15603-68CF-4D48-A690-8ADC1F43454E}"/>
    <dgm:cxn modelId="{27A158D2-BB21-124C-A827-D832EC899BAE}" type="presOf" srcId="{20919960-3F9A-5848-A592-8D3379AF9FF7}" destId="{50610581-D7E4-4A4C-A7B1-010C80375AD0}" srcOrd="0" destOrd="0" presId="urn:microsoft.com/office/officeart/2005/8/layout/vList6"/>
    <dgm:cxn modelId="{B387D5A4-2312-3E41-A25E-15B6660F31FE}" srcId="{C7CB3376-0B96-3F4A-905B-7B8B2322A09E}" destId="{A21EFF7E-45E9-F34D-8C7F-2AF91520E89F}" srcOrd="1" destOrd="0" parTransId="{DC048009-09F2-0149-8830-440E68CB31CB}" sibTransId="{82A57D2F-C26B-154E-8925-D77FDE3BA4D0}"/>
    <dgm:cxn modelId="{DEFA92D6-DE56-D741-A1BE-02C02317E419}" srcId="{B8072CDE-FBF4-5640-8D8E-B53BF232DFFA}" destId="{F89BF3ED-74B1-1546-8F64-F7598841011A}" srcOrd="0" destOrd="0" parTransId="{1EEC1F23-5783-8745-9567-D72A498B0630}" sibTransId="{576E8EC1-B023-2D48-B1AC-8BD8177B691C}"/>
    <dgm:cxn modelId="{9CE5D85B-0D0F-3247-A431-37DD422AF2E4}" type="presOf" srcId="{146BE94B-A10D-7C49-9138-4C942CA4FBDA}" destId="{111291FB-C439-9D41-A644-9294D3FA864D}" srcOrd="0" destOrd="0" presId="urn:microsoft.com/office/officeart/2005/8/layout/vList6"/>
    <dgm:cxn modelId="{17893026-BEAE-CC4B-96F4-F3154F9BEE5A}" type="presParOf" srcId="{DF8B18A6-E420-484C-9B03-40AA105BCB09}" destId="{68608047-76D3-F54C-ADA6-34C9D8C65DAA}" srcOrd="0" destOrd="0" presId="urn:microsoft.com/office/officeart/2005/8/layout/vList6"/>
    <dgm:cxn modelId="{B7E8338A-29AA-3C44-8BE7-E1F2C6B8BDC4}" type="presParOf" srcId="{68608047-76D3-F54C-ADA6-34C9D8C65DAA}" destId="{AA6F4A06-CDC0-734A-95E1-54AEF192F2B6}" srcOrd="0" destOrd="0" presId="urn:microsoft.com/office/officeart/2005/8/layout/vList6"/>
    <dgm:cxn modelId="{F9D7A9AB-9CBA-A947-82A6-F8BB7F178FA0}" type="presParOf" srcId="{68608047-76D3-F54C-ADA6-34C9D8C65DAA}" destId="{111291FB-C439-9D41-A644-9294D3FA864D}" srcOrd="1" destOrd="0" presId="urn:microsoft.com/office/officeart/2005/8/layout/vList6"/>
    <dgm:cxn modelId="{E26AC094-6A79-DF43-BAD4-2F6B3FD87B35}" type="presParOf" srcId="{DF8B18A6-E420-484C-9B03-40AA105BCB09}" destId="{D47CDDEA-83F6-0F49-BE61-0DAFBAF2D67D}" srcOrd="1" destOrd="0" presId="urn:microsoft.com/office/officeart/2005/8/layout/vList6"/>
    <dgm:cxn modelId="{E44EEB19-9542-A040-8221-EFA49BE57E4E}" type="presParOf" srcId="{DF8B18A6-E420-484C-9B03-40AA105BCB09}" destId="{43E27F65-925E-574A-BD1C-C34ACF12BCEF}" srcOrd="2" destOrd="0" presId="urn:microsoft.com/office/officeart/2005/8/layout/vList6"/>
    <dgm:cxn modelId="{48760E01-3639-764C-A20C-E8C2ACD330D4}" type="presParOf" srcId="{43E27F65-925E-574A-BD1C-C34ACF12BCEF}" destId="{DD02CEB7-77C9-6646-8C4C-73607DD7B5B4}" srcOrd="0" destOrd="0" presId="urn:microsoft.com/office/officeart/2005/8/layout/vList6"/>
    <dgm:cxn modelId="{36B77E9F-1BDC-9747-9FAC-FB14635ACFCC}" type="presParOf" srcId="{43E27F65-925E-574A-BD1C-C34ACF12BCEF}" destId="{50610581-D7E4-4A4C-A7B1-010C80375AD0}" srcOrd="1" destOrd="0" presId="urn:microsoft.com/office/officeart/2005/8/layout/vList6"/>
    <dgm:cxn modelId="{E9C2228A-43FA-1E4A-AAE3-768AA59088DB}" type="presParOf" srcId="{DF8B18A6-E420-484C-9B03-40AA105BCB09}" destId="{5EDFC011-5137-0F49-9B7A-3281A08A1A5A}" srcOrd="3" destOrd="0" presId="urn:microsoft.com/office/officeart/2005/8/layout/vList6"/>
    <dgm:cxn modelId="{FA9B445C-8CFA-804F-B3A0-942432A69970}" type="presParOf" srcId="{DF8B18A6-E420-484C-9B03-40AA105BCB09}" destId="{72E3B6E4-F022-1140-9141-C4342A40BBF8}" srcOrd="4" destOrd="0" presId="urn:microsoft.com/office/officeart/2005/8/layout/vList6"/>
    <dgm:cxn modelId="{1F95C180-BBF3-CF4B-8D57-D5804B0ACBE4}" type="presParOf" srcId="{72E3B6E4-F022-1140-9141-C4342A40BBF8}" destId="{D0AE59EA-E24C-C24E-A387-B13D99C2246A}" srcOrd="0" destOrd="0" presId="urn:microsoft.com/office/officeart/2005/8/layout/vList6"/>
    <dgm:cxn modelId="{99BAB8AD-CFBB-B046-9FEB-D9ECAB03D555}" type="presParOf" srcId="{72E3B6E4-F022-1140-9141-C4342A40BBF8}" destId="{DF2D7FE0-2E46-074C-8C23-3F9DC85A5BD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D89BEE-5E4E-1D44-84AA-EBE92CD1989C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AE2E06-924D-8040-81A9-BAC3AA47EA8E}">
      <dgm:prSet phldrT="[Text]"/>
      <dgm:spPr/>
      <dgm:t>
        <a:bodyPr/>
        <a:lstStyle/>
        <a:p>
          <a:r>
            <a:rPr lang="en-US" dirty="0" smtClean="0"/>
            <a:t>People built castles for protection</a:t>
          </a:r>
          <a:endParaRPr lang="en-US" dirty="0"/>
        </a:p>
      </dgm:t>
    </dgm:pt>
    <dgm:pt modelId="{7B9718CD-7E15-9447-B5BF-8E0C9D6A05E6}" type="parTrans" cxnId="{88B79FFD-6FDF-E148-8BC9-11F282267A2D}">
      <dgm:prSet/>
      <dgm:spPr/>
      <dgm:t>
        <a:bodyPr/>
        <a:lstStyle/>
        <a:p>
          <a:endParaRPr lang="en-US"/>
        </a:p>
      </dgm:t>
    </dgm:pt>
    <dgm:pt modelId="{85E2C685-D0B0-744D-BB95-FCF9B79770BD}" type="sibTrans" cxnId="{88B79FFD-6FDF-E148-8BC9-11F282267A2D}">
      <dgm:prSet/>
      <dgm:spPr/>
      <dgm:t>
        <a:bodyPr/>
        <a:lstStyle/>
        <a:p>
          <a:endParaRPr lang="en-US"/>
        </a:p>
      </dgm:t>
    </dgm:pt>
    <dgm:pt modelId="{520F65BC-1FB6-0B47-B6C4-C511D755851C}">
      <dgm:prSet phldrT="[Text]"/>
      <dgm:spPr/>
      <dgm:t>
        <a:bodyPr/>
        <a:lstStyle/>
        <a:p>
          <a:r>
            <a:rPr lang="en-US" dirty="0" smtClean="0"/>
            <a:t>The feudal system was strengthened</a:t>
          </a:r>
          <a:endParaRPr lang="en-US" dirty="0"/>
        </a:p>
      </dgm:t>
    </dgm:pt>
    <dgm:pt modelId="{207A89D3-2190-AD44-A917-D9E5D5E1F498}" type="parTrans" cxnId="{F9F204BC-1D78-C74E-9BBE-AFD451CF5D69}">
      <dgm:prSet/>
      <dgm:spPr/>
      <dgm:t>
        <a:bodyPr/>
        <a:lstStyle/>
        <a:p>
          <a:endParaRPr lang="en-US"/>
        </a:p>
      </dgm:t>
    </dgm:pt>
    <dgm:pt modelId="{283224F9-5049-3C41-A8B5-9FCE5C845ACB}" type="sibTrans" cxnId="{F9F204BC-1D78-C74E-9BBE-AFD451CF5D69}">
      <dgm:prSet/>
      <dgm:spPr/>
      <dgm:t>
        <a:bodyPr/>
        <a:lstStyle/>
        <a:p>
          <a:endParaRPr lang="en-US"/>
        </a:p>
      </dgm:t>
    </dgm:pt>
    <dgm:pt modelId="{EE0F9266-997B-4145-B2DD-D58332B68E13}">
      <dgm:prSet phldrT="[Text]"/>
      <dgm:spPr/>
      <dgm:t>
        <a:bodyPr/>
        <a:lstStyle/>
        <a:p>
          <a:r>
            <a:rPr lang="en-US" dirty="0" smtClean="0"/>
            <a:t>Invasions disrupted trade and towns declined</a:t>
          </a:r>
          <a:endParaRPr lang="en-US" dirty="0"/>
        </a:p>
      </dgm:t>
    </dgm:pt>
    <dgm:pt modelId="{58B6E6BB-41CB-D644-AFFC-C020FB501709}" type="parTrans" cxnId="{6422352A-33A7-8849-9644-A9D2476CA55C}">
      <dgm:prSet/>
      <dgm:spPr/>
      <dgm:t>
        <a:bodyPr/>
        <a:lstStyle/>
        <a:p>
          <a:endParaRPr lang="en-US"/>
        </a:p>
      </dgm:t>
    </dgm:pt>
    <dgm:pt modelId="{A94357B0-CA3F-144E-8BDE-53A791659E4B}" type="sibTrans" cxnId="{6422352A-33A7-8849-9644-A9D2476CA55C}">
      <dgm:prSet/>
      <dgm:spPr/>
      <dgm:t>
        <a:bodyPr/>
        <a:lstStyle/>
        <a:p>
          <a:endParaRPr lang="en-US"/>
        </a:p>
      </dgm:t>
    </dgm:pt>
    <dgm:pt modelId="{F8CB3307-8725-2145-8445-7DD4B1A0E121}" type="pres">
      <dgm:prSet presAssocID="{73D89BEE-5E4E-1D44-84AA-EBE92CD1989C}" presName="linear" presStyleCnt="0">
        <dgm:presLayoutVars>
          <dgm:animLvl val="lvl"/>
          <dgm:resizeHandles val="exact"/>
        </dgm:presLayoutVars>
      </dgm:prSet>
      <dgm:spPr/>
    </dgm:pt>
    <dgm:pt modelId="{48CDA26E-BC56-A14C-B96F-C10D3F380941}" type="pres">
      <dgm:prSet presAssocID="{78AE2E06-924D-8040-81A9-BAC3AA47EA8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D47F80-90C1-BE49-87D4-AFF0D59B0DB5}" type="pres">
      <dgm:prSet presAssocID="{85E2C685-D0B0-744D-BB95-FCF9B79770BD}" presName="spacer" presStyleCnt="0"/>
      <dgm:spPr/>
    </dgm:pt>
    <dgm:pt modelId="{2F09BF0F-CE19-F140-A2C9-D08AA223DEB2}" type="pres">
      <dgm:prSet presAssocID="{520F65BC-1FB6-0B47-B6C4-C511D755851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656E8-6BAD-CD4B-AD3A-88CB0E55E699}" type="pres">
      <dgm:prSet presAssocID="{283224F9-5049-3C41-A8B5-9FCE5C845ACB}" presName="spacer" presStyleCnt="0"/>
      <dgm:spPr/>
    </dgm:pt>
    <dgm:pt modelId="{DEC5EB9C-E5D7-2642-A29A-D288EE286CEC}" type="pres">
      <dgm:prSet presAssocID="{EE0F9266-997B-4145-B2DD-D58332B68E1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8B79FFD-6FDF-E148-8BC9-11F282267A2D}" srcId="{73D89BEE-5E4E-1D44-84AA-EBE92CD1989C}" destId="{78AE2E06-924D-8040-81A9-BAC3AA47EA8E}" srcOrd="0" destOrd="0" parTransId="{7B9718CD-7E15-9447-B5BF-8E0C9D6A05E6}" sibTransId="{85E2C685-D0B0-744D-BB95-FCF9B79770BD}"/>
    <dgm:cxn modelId="{6683FE16-439B-8A42-B7A2-B76CCCC4A066}" type="presOf" srcId="{520F65BC-1FB6-0B47-B6C4-C511D755851C}" destId="{2F09BF0F-CE19-F140-A2C9-D08AA223DEB2}" srcOrd="0" destOrd="0" presId="urn:microsoft.com/office/officeart/2005/8/layout/vList2"/>
    <dgm:cxn modelId="{F2DA850A-D854-EA43-B9A6-A0FCCB02E746}" type="presOf" srcId="{EE0F9266-997B-4145-B2DD-D58332B68E13}" destId="{DEC5EB9C-E5D7-2642-A29A-D288EE286CEC}" srcOrd="0" destOrd="0" presId="urn:microsoft.com/office/officeart/2005/8/layout/vList2"/>
    <dgm:cxn modelId="{6422352A-33A7-8849-9644-A9D2476CA55C}" srcId="{73D89BEE-5E4E-1D44-84AA-EBE92CD1989C}" destId="{EE0F9266-997B-4145-B2DD-D58332B68E13}" srcOrd="2" destOrd="0" parTransId="{58B6E6BB-41CB-D644-AFFC-C020FB501709}" sibTransId="{A94357B0-CA3F-144E-8BDE-53A791659E4B}"/>
    <dgm:cxn modelId="{F4A3DAE3-7289-8A40-866B-C9BE57B1E613}" type="presOf" srcId="{78AE2E06-924D-8040-81A9-BAC3AA47EA8E}" destId="{48CDA26E-BC56-A14C-B96F-C10D3F380941}" srcOrd="0" destOrd="0" presId="urn:microsoft.com/office/officeart/2005/8/layout/vList2"/>
    <dgm:cxn modelId="{5D2ACE48-9168-BD4D-8053-520A0EBC111A}" type="presOf" srcId="{73D89BEE-5E4E-1D44-84AA-EBE92CD1989C}" destId="{F8CB3307-8725-2145-8445-7DD4B1A0E121}" srcOrd="0" destOrd="0" presId="urn:microsoft.com/office/officeart/2005/8/layout/vList2"/>
    <dgm:cxn modelId="{F9F204BC-1D78-C74E-9BBE-AFD451CF5D69}" srcId="{73D89BEE-5E4E-1D44-84AA-EBE92CD1989C}" destId="{520F65BC-1FB6-0B47-B6C4-C511D755851C}" srcOrd="1" destOrd="0" parTransId="{207A89D3-2190-AD44-A917-D9E5D5E1F498}" sibTransId="{283224F9-5049-3C41-A8B5-9FCE5C845ACB}"/>
    <dgm:cxn modelId="{83644A64-6343-A743-B1EB-4DC51B682D4F}" type="presParOf" srcId="{F8CB3307-8725-2145-8445-7DD4B1A0E121}" destId="{48CDA26E-BC56-A14C-B96F-C10D3F380941}" srcOrd="0" destOrd="0" presId="urn:microsoft.com/office/officeart/2005/8/layout/vList2"/>
    <dgm:cxn modelId="{DE2D1FC8-0585-CE47-836D-5E4CB4F20237}" type="presParOf" srcId="{F8CB3307-8725-2145-8445-7DD4B1A0E121}" destId="{8CD47F80-90C1-BE49-87D4-AFF0D59B0DB5}" srcOrd="1" destOrd="0" presId="urn:microsoft.com/office/officeart/2005/8/layout/vList2"/>
    <dgm:cxn modelId="{4E81AA37-E2B8-C749-90D6-92D83DFBD3E2}" type="presParOf" srcId="{F8CB3307-8725-2145-8445-7DD4B1A0E121}" destId="{2F09BF0F-CE19-F140-A2C9-D08AA223DEB2}" srcOrd="2" destOrd="0" presId="urn:microsoft.com/office/officeart/2005/8/layout/vList2"/>
    <dgm:cxn modelId="{4DF6B373-3F89-6346-9858-18A8E0B2F58C}" type="presParOf" srcId="{F8CB3307-8725-2145-8445-7DD4B1A0E121}" destId="{855656E8-6BAD-CD4B-AD3A-88CB0E55E699}" srcOrd="3" destOrd="0" presId="urn:microsoft.com/office/officeart/2005/8/layout/vList2"/>
    <dgm:cxn modelId="{8FDAB6FC-B79A-8E48-AAFA-726E8A491F3F}" type="presParOf" srcId="{F8CB3307-8725-2145-8445-7DD4B1A0E121}" destId="{DEC5EB9C-E5D7-2642-A29A-D288EE286CE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1291FB-C439-9D41-A644-9294D3FA864D}">
      <dsp:nvSpPr>
        <dsp:cNvPr id="0" name=""/>
        <dsp:cNvSpPr/>
      </dsp:nvSpPr>
      <dsp:spPr>
        <a:xfrm>
          <a:off x="3151515" y="0"/>
          <a:ext cx="4727272" cy="14497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Central Asia to Hungary</a:t>
          </a:r>
          <a:endParaRPr lang="en-US" sz="3000" kern="1200" dirty="0"/>
        </a:p>
      </dsp:txBody>
      <dsp:txXfrm>
        <a:off x="3151515" y="0"/>
        <a:ext cx="4727272" cy="1449760"/>
      </dsp:txXfrm>
    </dsp:sp>
    <dsp:sp modelId="{AA6F4A06-CDC0-734A-95E1-54AEF192F2B6}">
      <dsp:nvSpPr>
        <dsp:cNvPr id="0" name=""/>
        <dsp:cNvSpPr/>
      </dsp:nvSpPr>
      <dsp:spPr>
        <a:xfrm>
          <a:off x="0" y="0"/>
          <a:ext cx="3151515" cy="1449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0000"/>
                <a:satMod val="110000"/>
                <a:lumMod val="7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shade val="90000"/>
                <a:satMod val="2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15000" dist="508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Magyars</a:t>
          </a:r>
          <a:endParaRPr lang="en-US" sz="3800" kern="1200" dirty="0"/>
        </a:p>
      </dsp:txBody>
      <dsp:txXfrm>
        <a:off x="0" y="0"/>
        <a:ext cx="3151515" cy="1449760"/>
      </dsp:txXfrm>
    </dsp:sp>
    <dsp:sp modelId="{50610581-D7E4-4A4C-A7B1-010C80375AD0}">
      <dsp:nvSpPr>
        <dsp:cNvPr id="0" name=""/>
        <dsp:cNvSpPr/>
      </dsp:nvSpPr>
      <dsp:spPr>
        <a:xfrm>
          <a:off x="3151515" y="1594737"/>
          <a:ext cx="4727272" cy="14497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Continental Europe to England</a:t>
          </a:r>
          <a:endParaRPr lang="en-US" sz="3000" kern="1200" dirty="0"/>
        </a:p>
      </dsp:txBody>
      <dsp:txXfrm>
        <a:off x="3151515" y="1594737"/>
        <a:ext cx="4727272" cy="1449760"/>
      </dsp:txXfrm>
    </dsp:sp>
    <dsp:sp modelId="{DD02CEB7-77C9-6646-8C4C-73607DD7B5B4}">
      <dsp:nvSpPr>
        <dsp:cNvPr id="0" name=""/>
        <dsp:cNvSpPr/>
      </dsp:nvSpPr>
      <dsp:spPr>
        <a:xfrm>
          <a:off x="0" y="1594737"/>
          <a:ext cx="3151515" cy="1449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0000"/>
                <a:satMod val="110000"/>
                <a:lumMod val="7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shade val="90000"/>
                <a:satMod val="2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15000" dist="508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Angles, Saxons, Jutes</a:t>
          </a:r>
          <a:endParaRPr lang="en-US" sz="3800" kern="1200" dirty="0"/>
        </a:p>
      </dsp:txBody>
      <dsp:txXfrm>
        <a:off x="0" y="1594737"/>
        <a:ext cx="3151515" cy="1449760"/>
      </dsp:txXfrm>
    </dsp:sp>
    <dsp:sp modelId="{DF2D7FE0-2E46-074C-8C23-3F9DC85A5BD5}">
      <dsp:nvSpPr>
        <dsp:cNvPr id="0" name=""/>
        <dsp:cNvSpPr/>
      </dsp:nvSpPr>
      <dsp:spPr>
        <a:xfrm>
          <a:off x="3151515" y="3189474"/>
          <a:ext cx="4727272" cy="14497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Scandinavia to England, Iceland, Russia</a:t>
          </a:r>
          <a:endParaRPr lang="en-US" sz="3000" kern="1200" dirty="0"/>
        </a:p>
      </dsp:txBody>
      <dsp:txXfrm>
        <a:off x="3151515" y="3189474"/>
        <a:ext cx="4727272" cy="1449760"/>
      </dsp:txXfrm>
    </dsp:sp>
    <dsp:sp modelId="{D0AE59EA-E24C-C24E-A387-B13D99C2246A}">
      <dsp:nvSpPr>
        <dsp:cNvPr id="0" name=""/>
        <dsp:cNvSpPr/>
      </dsp:nvSpPr>
      <dsp:spPr>
        <a:xfrm>
          <a:off x="0" y="3189474"/>
          <a:ext cx="3151515" cy="1449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0000"/>
                <a:satMod val="110000"/>
                <a:lumMod val="7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shade val="90000"/>
                <a:satMod val="2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15000" dist="508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Vikings</a:t>
          </a:r>
          <a:endParaRPr lang="en-US" sz="3800" kern="1200" dirty="0"/>
        </a:p>
      </dsp:txBody>
      <dsp:txXfrm>
        <a:off x="0" y="3189474"/>
        <a:ext cx="3151515" cy="14497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CDA26E-BC56-A14C-B96F-C10D3F380941}">
      <dsp:nvSpPr>
        <dsp:cNvPr id="0" name=""/>
        <dsp:cNvSpPr/>
      </dsp:nvSpPr>
      <dsp:spPr>
        <a:xfrm>
          <a:off x="0" y="8311"/>
          <a:ext cx="7878788" cy="14698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0000"/>
                <a:satMod val="110000"/>
                <a:lumMod val="7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shade val="90000"/>
                <a:satMod val="2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15000" dist="508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People built castles for protection</a:t>
          </a:r>
          <a:endParaRPr lang="en-US" sz="3700" kern="1200" dirty="0"/>
        </a:p>
      </dsp:txBody>
      <dsp:txXfrm>
        <a:off x="0" y="8311"/>
        <a:ext cx="7878788" cy="1469830"/>
      </dsp:txXfrm>
    </dsp:sp>
    <dsp:sp modelId="{2F09BF0F-CE19-F140-A2C9-D08AA223DEB2}">
      <dsp:nvSpPr>
        <dsp:cNvPr id="0" name=""/>
        <dsp:cNvSpPr/>
      </dsp:nvSpPr>
      <dsp:spPr>
        <a:xfrm>
          <a:off x="0" y="1584702"/>
          <a:ext cx="7878788" cy="14698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0000"/>
                <a:satMod val="110000"/>
                <a:lumMod val="7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shade val="90000"/>
                <a:satMod val="2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15000" dist="508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The feudal system was strengthened</a:t>
          </a:r>
          <a:endParaRPr lang="en-US" sz="3700" kern="1200" dirty="0"/>
        </a:p>
      </dsp:txBody>
      <dsp:txXfrm>
        <a:off x="0" y="1584702"/>
        <a:ext cx="7878788" cy="1469830"/>
      </dsp:txXfrm>
    </dsp:sp>
    <dsp:sp modelId="{DEC5EB9C-E5D7-2642-A29A-D288EE286CEC}">
      <dsp:nvSpPr>
        <dsp:cNvPr id="0" name=""/>
        <dsp:cNvSpPr/>
      </dsp:nvSpPr>
      <dsp:spPr>
        <a:xfrm>
          <a:off x="0" y="3161092"/>
          <a:ext cx="7878788" cy="14698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0000"/>
                <a:satMod val="110000"/>
                <a:lumMod val="7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shade val="90000"/>
                <a:satMod val="2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15000" dist="508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Invasions disrupted trade and towns declined</a:t>
          </a:r>
          <a:endParaRPr lang="en-US" sz="3700" kern="1200" dirty="0"/>
        </a:p>
      </dsp:txBody>
      <dsp:txXfrm>
        <a:off x="0" y="3161092"/>
        <a:ext cx="7878788" cy="1469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241D-1645-034D-B850-B169A098589D}" type="datetimeFigureOut">
              <a:rPr lang="en-US" smtClean="0"/>
              <a:t>11/29/13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E23D-5265-9749-A466-A29B1E65D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241D-1645-034D-B850-B169A098589D}" type="datetimeFigureOut">
              <a:rPr lang="en-US" smtClean="0"/>
              <a:t>11/29/13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E23D-5265-9749-A466-A29B1E65D3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241D-1645-034D-B850-B169A098589D}" type="datetimeFigureOut">
              <a:rPr lang="en-US" smtClean="0"/>
              <a:t>11/29/13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E23D-5265-9749-A466-A29B1E65D3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241D-1645-034D-B850-B169A098589D}" type="datetimeFigureOut">
              <a:rPr lang="en-US" smtClean="0"/>
              <a:t>11/29/13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E23D-5265-9749-A466-A29B1E65D3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241D-1645-034D-B850-B169A098589D}" type="datetimeFigureOut">
              <a:rPr lang="en-US" smtClean="0"/>
              <a:t>11/29/13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E23D-5265-9749-A466-A29B1E65D3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241D-1645-034D-B850-B169A098589D}" type="datetimeFigureOut">
              <a:rPr lang="en-US" smtClean="0"/>
              <a:t>11/29/13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E23D-5265-9749-A466-A29B1E65D3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241D-1645-034D-B850-B169A098589D}" type="datetimeFigureOut">
              <a:rPr lang="en-US" smtClean="0"/>
              <a:t>11/29/13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E23D-5265-9749-A466-A29B1E65D3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241D-1645-034D-B850-B169A098589D}" type="datetimeFigureOut">
              <a:rPr lang="en-US" smtClean="0"/>
              <a:t>11/29/13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E23D-5265-9749-A466-A29B1E65D34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241D-1645-034D-B850-B169A098589D}" type="datetimeFigureOut">
              <a:rPr lang="en-US" smtClean="0"/>
              <a:t>11/29/13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E23D-5265-9749-A466-A29B1E65D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975E-BCEF-4391-BD3B-0CD9EB125C1E}" type="datetime1">
              <a:rPr lang="en-US"/>
              <a:pPr/>
              <a:t>11/29/13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2582-9FC8-4B1B-8456-B27CC842DEE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241D-1645-034D-B850-B169A098589D}" type="datetimeFigureOut">
              <a:rPr lang="en-US" smtClean="0"/>
              <a:t>11/29/13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E23D-5265-9749-A466-A29B1E65D34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241D-1645-034D-B850-B169A098589D}" type="datetimeFigureOut">
              <a:rPr lang="en-US" smtClean="0"/>
              <a:t>11/29/13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E23D-5265-9749-A466-A29B1E65D34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241D-1645-034D-B850-B169A098589D}" type="datetimeFigureOut">
              <a:rPr lang="en-US" smtClean="0"/>
              <a:t>11/29/13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E23D-5265-9749-A466-A29B1E65D34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241D-1645-034D-B850-B169A098589D}" type="datetimeFigureOut">
              <a:rPr lang="en-US" smtClean="0"/>
              <a:t>11/29/13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E23D-5265-9749-A466-A29B1E65D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241D-1645-034D-B850-B169A098589D}" type="datetimeFigureOut">
              <a:rPr lang="en-US" smtClean="0"/>
              <a:t>11/29/13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E23D-5265-9749-A466-A29B1E65D3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645F241D-1645-034D-B850-B169A098589D}" type="datetimeFigureOut">
              <a:rPr lang="en-US" smtClean="0"/>
              <a:t>11/29/13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C255E23D-5265-9749-A466-A29B1E65D3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middleages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-11843" b="-11843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Early Middle Ages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World History SOL 9a – 9d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Manor</a:t>
            </a:r>
            <a:endParaRPr lang="en-US" dirty="0"/>
          </a:p>
        </p:txBody>
      </p:sp>
      <p:pic>
        <p:nvPicPr>
          <p:cNvPr id="6" name="Content Placeholder 5" descr="Manorchar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138" r="-1213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Church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Roman Catholic Church grew in importance after Roman authority decline. It became the unifying force in Western Europe.</a:t>
            </a:r>
          </a:p>
          <a:p>
            <a:r>
              <a:rPr lang="en-US" dirty="0" smtClean="0"/>
              <a:t>Secular authority decline while Church authority grew.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Monasteries preserved Greco-Roman culture.</a:t>
            </a:r>
          </a:p>
          <a:p>
            <a:r>
              <a:rPr lang="en-US" dirty="0" smtClean="0"/>
              <a:t>Missionaries carried Latin alphabet and Christianity to Germanic tribes.</a:t>
            </a:r>
          </a:p>
          <a:p>
            <a:r>
              <a:rPr lang="en-US" dirty="0" smtClean="0"/>
              <a:t>Parish priests served religious and social needs of people.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Monasteries</a:t>
            </a:r>
            <a:endParaRPr lang="en-US" dirty="0"/>
          </a:p>
        </p:txBody>
      </p:sp>
      <p:pic>
        <p:nvPicPr>
          <p:cNvPr id="6" name="Content Placeholder 5" descr="Scriptorium-monk-at-work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6135" b="-16135"/>
          <a:stretch>
            <a:fillRect/>
          </a:stretch>
        </p:blipFill>
        <p:spPr/>
      </p:pic>
      <p:pic>
        <p:nvPicPr>
          <p:cNvPr id="5" name="Content Placeholder 4" descr="medieval_monastery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40349" b="-40349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355610" y="5537210"/>
            <a:ext cx="427067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 monk working in a monastery.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Vikings</a:t>
            </a:r>
            <a:endParaRPr lang="en-US" dirty="0"/>
          </a:p>
        </p:txBody>
      </p:sp>
      <p:pic>
        <p:nvPicPr>
          <p:cNvPr id="5" name="Content Placeholder 4" descr="viking_england.gif"/>
          <p:cNvPicPr>
            <a:picLocks noGrp="1" noChangeAspect="1"/>
          </p:cNvPicPr>
          <p:nvPr>
            <p:ph idx="1"/>
          </p:nvPr>
        </p:nvPicPr>
        <p:blipFill>
          <a:blip r:embed="rId2"/>
          <a:srcRect l="-7954" r="-795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Angles, Saxons, and Jutes</a:t>
            </a:r>
            <a:endParaRPr lang="en-US" dirty="0"/>
          </a:p>
        </p:txBody>
      </p:sp>
      <p:pic>
        <p:nvPicPr>
          <p:cNvPr id="4" name="Content Placeholder 3" descr="saxons_migrations.gif"/>
          <p:cNvPicPr>
            <a:picLocks noGrp="1" noChangeAspect="1"/>
          </p:cNvPicPr>
          <p:nvPr>
            <p:ph idx="1"/>
          </p:nvPr>
        </p:nvPicPr>
        <p:blipFill>
          <a:blip r:embed="rId2"/>
          <a:srcRect l="-3672" r="-367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Magyars</a:t>
            </a:r>
            <a:endParaRPr lang="en-US" dirty="0"/>
          </a:p>
        </p:txBody>
      </p:sp>
      <p:pic>
        <p:nvPicPr>
          <p:cNvPr id="4" name="Content Placeholder 3" descr="740px-Hungarian_migration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858" r="-1885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Migrations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18565" y="1600200"/>
          <a:ext cx="7878788" cy="463923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Effects of Migrations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18565" y="1600200"/>
          <a:ext cx="7878788" cy="463923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Early Castle</a:t>
            </a:r>
            <a:endParaRPr lang="en-US" dirty="0"/>
          </a:p>
        </p:txBody>
      </p:sp>
      <p:pic>
        <p:nvPicPr>
          <p:cNvPr id="4" name="Content Placeholder 3" descr="mottebailey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3782" b="-1378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Charlemagne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Franks emerged as a force in Western Europe</a:t>
            </a:r>
          </a:p>
          <a:p>
            <a:r>
              <a:rPr lang="en-US" dirty="0" smtClean="0"/>
              <a:t>Charlemagne was crowned Holy Roman Emperor by the Pope</a:t>
            </a:r>
          </a:p>
          <a:p>
            <a:r>
              <a:rPr lang="en-US" dirty="0" smtClean="0"/>
              <a:t>Most of Western Europe was in the new empire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Power of the Church was established in political life</a:t>
            </a:r>
          </a:p>
          <a:p>
            <a:r>
              <a:rPr lang="en-US" dirty="0" smtClean="0"/>
              <a:t>Churches, roads, and schools were built to unite the empire</a:t>
            </a:r>
          </a:p>
          <a:p>
            <a:r>
              <a:rPr lang="en-US" dirty="0" smtClean="0"/>
              <a:t>Roman culture was reinterpreted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Frankish Empire</a:t>
            </a:r>
            <a:endParaRPr lang="en-US" dirty="0"/>
          </a:p>
        </p:txBody>
      </p:sp>
      <p:pic>
        <p:nvPicPr>
          <p:cNvPr id="5" name="Content Placeholder 4" descr="early_dark_ages_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3057" r="-1305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Holy Roman Emperor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Charlemagne</a:t>
            </a:r>
            <a:endParaRPr lang="en-US" dirty="0"/>
          </a:p>
        </p:txBody>
      </p:sp>
      <p:pic>
        <p:nvPicPr>
          <p:cNvPr id="13" name="Content Placeholder 12" descr="charlemagne-1-sized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7443" r="-17443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Pope Leo III</a:t>
            </a:r>
            <a:endParaRPr lang="en-US" dirty="0"/>
          </a:p>
        </p:txBody>
      </p:sp>
      <p:pic>
        <p:nvPicPr>
          <p:cNvPr id="12" name="Content Placeholder 11" descr="leo3pop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20469" r="-20469"/>
          <a:stretch>
            <a:fillRect/>
          </a:stretch>
        </p:blipFill>
        <p:spPr/>
      </p:pic>
      <p:sp>
        <p:nvSpPr>
          <p:cNvPr id="14" name="TextBox 13"/>
          <p:cNvSpPr txBox="1"/>
          <p:nvPr/>
        </p:nvSpPr>
        <p:spPr>
          <a:xfrm>
            <a:off x="641350" y="5300133"/>
            <a:ext cx="3749040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I gained the religion authority to revive the idea of the Roman Empire! Win for me!</a:t>
            </a:r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4944535" y="5300136"/>
            <a:ext cx="3400955" cy="1107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I gained protection for Church lands and political influence. Win for me!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Feudalism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Decline of Roman influence left people with little protection. They entered into feudal agreements with landholding lords for protection.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Fief – land given to a vassal by a lord</a:t>
            </a:r>
          </a:p>
          <a:p>
            <a:r>
              <a:rPr lang="en-US" dirty="0" smtClean="0"/>
              <a:t>Vassal – Someone who pledges loyalty to a lord</a:t>
            </a:r>
          </a:p>
          <a:p>
            <a:r>
              <a:rPr lang="en-US" dirty="0" smtClean="0"/>
              <a:t>Serfs – Peasants who are tied to the land</a:t>
            </a:r>
          </a:p>
          <a:p>
            <a:r>
              <a:rPr lang="en-US" dirty="0" smtClean="0"/>
              <a:t>Feudal Obligations – Things a peasant or vassal must do for a lord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Feudal Obligations</a:t>
            </a:r>
            <a:endParaRPr lang="en-US" dirty="0"/>
          </a:p>
        </p:txBody>
      </p:sp>
      <p:pic>
        <p:nvPicPr>
          <p:cNvPr id="8" name="Content Placeholder 7" descr="feudal-pyramid-of-power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1983" r="-1198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Manor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Manor – The smallest economic unit of a fief. A fief could have many manors. </a:t>
            </a:r>
          </a:p>
          <a:p>
            <a:pPr lvl="1"/>
            <a:r>
              <a:rPr lang="en-US" dirty="0" smtClean="0"/>
              <a:t>Village</a:t>
            </a:r>
          </a:p>
          <a:p>
            <a:pPr lvl="1"/>
            <a:r>
              <a:rPr lang="en-US" dirty="0" smtClean="0"/>
              <a:t>Church</a:t>
            </a:r>
          </a:p>
          <a:p>
            <a:pPr lvl="1"/>
            <a:r>
              <a:rPr lang="en-US" dirty="0" smtClean="0"/>
              <a:t>Common Land</a:t>
            </a:r>
          </a:p>
          <a:p>
            <a:pPr lvl="1"/>
            <a:r>
              <a:rPr lang="en-US" dirty="0" smtClean="0"/>
              <a:t>Mill</a:t>
            </a:r>
          </a:p>
          <a:p>
            <a:pPr lvl="1"/>
            <a:r>
              <a:rPr lang="en-US" dirty="0" smtClean="0"/>
              <a:t>Blacksmith</a:t>
            </a:r>
          </a:p>
          <a:p>
            <a:pPr lvl="1"/>
            <a:r>
              <a:rPr lang="en-US" dirty="0" smtClean="0"/>
              <a:t>House for lord</a:t>
            </a:r>
            <a:endParaRPr lang="en-US" dirty="0"/>
          </a:p>
        </p:txBody>
      </p:sp>
      <p:pic>
        <p:nvPicPr>
          <p:cNvPr id="6" name="Content Placeholder 5" descr="wh_tudors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0135" b="-10135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4630971" y="5706539"/>
            <a:ext cx="4055832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Life was great if you were a noble during The Middle Ages!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Life in the Middle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2209789"/>
            <a:ext cx="3749040" cy="3429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sz="2600" dirty="0" smtClean="0"/>
              <a:t>I am a peasant. I am not a slave but close to it. I have to work all day except for Sunday. I don’t own my land and I have to work for my lord fixing roads or fences part of the year.</a:t>
            </a:r>
            <a:endParaRPr lang="en-US" sz="2600" dirty="0"/>
          </a:p>
        </p:txBody>
      </p:sp>
      <p:pic>
        <p:nvPicPr>
          <p:cNvPr id="5" name="Content Placeholder 4" descr="serf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6747" r="-1674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Manor</a:t>
            </a:r>
            <a:endParaRPr lang="en-US" dirty="0"/>
          </a:p>
        </p:txBody>
      </p:sp>
      <p:pic>
        <p:nvPicPr>
          <p:cNvPr id="7" name="Content Placeholder 6" descr="manor2.gif"/>
          <p:cNvPicPr>
            <a:picLocks noGrp="1" noChangeAspect="1"/>
          </p:cNvPicPr>
          <p:nvPr>
            <p:ph idx="1"/>
          </p:nvPr>
        </p:nvPicPr>
        <p:blipFill>
          <a:blip r:embed="rId2"/>
          <a:srcRect l="-13694" r="-1369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2749</TotalTime>
  <Words>379</Words>
  <Application>Microsoft Macintosh PowerPoint</Application>
  <PresentationFormat>On-screen Show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Exhibit</vt:lpstr>
      <vt:lpstr>Early Middle Ages</vt:lpstr>
      <vt:lpstr>Charlemagne</vt:lpstr>
      <vt:lpstr>Frankish Empire</vt:lpstr>
      <vt:lpstr>Holy Roman Emperor</vt:lpstr>
      <vt:lpstr>Feudalism</vt:lpstr>
      <vt:lpstr>Feudal Obligations</vt:lpstr>
      <vt:lpstr>Manor</vt:lpstr>
      <vt:lpstr>Life in the Middle Ages</vt:lpstr>
      <vt:lpstr>Manor</vt:lpstr>
      <vt:lpstr>Manor</vt:lpstr>
      <vt:lpstr>The Church</vt:lpstr>
      <vt:lpstr>Monasteries</vt:lpstr>
      <vt:lpstr>Vikings</vt:lpstr>
      <vt:lpstr>Angles, Saxons, and Jutes</vt:lpstr>
      <vt:lpstr>Magyars</vt:lpstr>
      <vt:lpstr>Migrations</vt:lpstr>
      <vt:lpstr>Effects of Migrations</vt:lpstr>
      <vt:lpstr>Early Castle</vt:lpstr>
    </vt:vector>
  </TitlesOfParts>
  <Company>Menchville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Middle Ages</dc:title>
  <dc:creator>Arram Dreyer</dc:creator>
  <cp:lastModifiedBy>Arram Dreyer</cp:lastModifiedBy>
  <cp:revision>13</cp:revision>
  <dcterms:created xsi:type="dcterms:W3CDTF">2013-11-29T15:25:25Z</dcterms:created>
  <dcterms:modified xsi:type="dcterms:W3CDTF">2013-12-01T13:15:19Z</dcterms:modified>
</cp:coreProperties>
</file>