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diagrams/colors2.xml" ContentType="application/vnd.openxmlformats-officedocument.drawingml.diagramColors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diagrams/data2.xml" ContentType="application/vnd.openxmlformats-officedocument.drawingml.diagramData+xml"/>
  <Override PartName="/ppt/tableStyles.xml" ContentType="application/vnd.openxmlformats-officedocument.presentationml.tableStyles+xml"/>
  <Override PartName="/ppt/diagrams/drawing2.xml" ContentType="application/vnd.ms-office.drawingml.diagramDrawing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14.xml" ContentType="application/vnd.openxmlformats-officedocument.presentationml.slideLayout+xml"/>
  <Override PartName="/ppt/diagrams/layout2.xml" ContentType="application/vnd.openxmlformats-officedocument.drawingml.diagramLayout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1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diagrams/quickStyle1.xml" ContentType="application/vnd.openxmlformats-officedocument.drawingml.diagramStyle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diagrams/colors1.xml" ContentType="application/vnd.openxmlformats-officedocument.drawingml.diagramColors+xml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5.xml" ContentType="application/vnd.openxmlformats-officedocument.presentationml.slideLayout+xml"/>
  <Override PartName="/ppt/diagrams/data1.xml" ContentType="application/vnd.openxmlformats-officedocument.drawingml.diagramData+xml"/>
  <Override PartName="/ppt/diagrams/drawing1.xml" ContentType="application/vnd.ms-office.drawingml.diagramDrawing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13.xml" ContentType="application/vnd.openxmlformats-officedocument.presentationml.slideLayout+xml"/>
  <Override PartName="/ppt/diagrams/layout1.xml" ContentType="application/vnd.openxmlformats-officedocument.drawingml.diagramLayout+xml"/>
  <Default Extension="gif" ContentType="image/gif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diagrams/quickStyle2.xml" ContentType="application/vnd.openxmlformats-officedocument.drawingml.diagramStyle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1" r:id="rId8"/>
    <p:sldId id="266" r:id="rId9"/>
    <p:sldId id="267" r:id="rId10"/>
    <p:sldId id="262" r:id="rId11"/>
    <p:sldId id="265" r:id="rId12"/>
    <p:sldId id="263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75" d="100"/>
          <a:sy n="75" d="100"/>
        </p:scale>
        <p:origin x="-1304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894CE85-DDE7-254B-BE69-E7BDD7705D6A}" type="doc">
      <dgm:prSet loTypeId="urn:microsoft.com/office/officeart/2005/8/layout/vList2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B49D5DF-0A44-7944-9D12-5CBE322EA200}">
      <dgm:prSet phldrT="[Text]"/>
      <dgm:spPr/>
      <dgm:t>
        <a:bodyPr/>
        <a:lstStyle/>
        <a:p>
          <a:r>
            <a:rPr lang="en-US" dirty="0" smtClean="0"/>
            <a:t>Where were the major trade routes in the Eastern Hemisphere from 1000 to 1500 CE?</a:t>
          </a:r>
          <a:endParaRPr lang="en-US" dirty="0"/>
        </a:p>
      </dgm:t>
    </dgm:pt>
    <dgm:pt modelId="{77CAD576-E859-404C-8CF0-09C8273EA4CB}" type="parTrans" cxnId="{CA890C67-2536-3E47-8AB3-DF314CC1DA7A}">
      <dgm:prSet/>
      <dgm:spPr/>
      <dgm:t>
        <a:bodyPr/>
        <a:lstStyle/>
        <a:p>
          <a:endParaRPr lang="en-US"/>
        </a:p>
      </dgm:t>
    </dgm:pt>
    <dgm:pt modelId="{3A346254-6D8E-5446-A5C8-F891546FF040}" type="sibTrans" cxnId="{CA890C67-2536-3E47-8AB3-DF314CC1DA7A}">
      <dgm:prSet/>
      <dgm:spPr/>
      <dgm:t>
        <a:bodyPr/>
        <a:lstStyle/>
        <a:p>
          <a:endParaRPr lang="en-US"/>
        </a:p>
      </dgm:t>
    </dgm:pt>
    <dgm:pt modelId="{A90DE33A-4D80-C144-B22B-E0116E28DBC2}" type="pres">
      <dgm:prSet presAssocID="{6894CE85-DDE7-254B-BE69-E7BDD7705D6A}" presName="linear" presStyleCnt="0">
        <dgm:presLayoutVars>
          <dgm:animLvl val="lvl"/>
          <dgm:resizeHandles val="exact"/>
        </dgm:presLayoutVars>
      </dgm:prSet>
      <dgm:spPr/>
    </dgm:pt>
    <dgm:pt modelId="{12D208A8-FB42-9E4D-AD71-69D271C0FD39}" type="pres">
      <dgm:prSet presAssocID="{1B49D5DF-0A44-7944-9D12-5CBE322EA200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3F7BF16-0210-FE49-AD7C-3AD13F1DE280}" type="presOf" srcId="{6894CE85-DDE7-254B-BE69-E7BDD7705D6A}" destId="{A90DE33A-4D80-C144-B22B-E0116E28DBC2}" srcOrd="0" destOrd="0" presId="urn:microsoft.com/office/officeart/2005/8/layout/vList2"/>
    <dgm:cxn modelId="{8C42E08E-E322-4E4E-88A2-621FDA218D87}" type="presOf" srcId="{1B49D5DF-0A44-7944-9D12-5CBE322EA200}" destId="{12D208A8-FB42-9E4D-AD71-69D271C0FD39}" srcOrd="0" destOrd="0" presId="urn:microsoft.com/office/officeart/2005/8/layout/vList2"/>
    <dgm:cxn modelId="{CA890C67-2536-3E47-8AB3-DF314CC1DA7A}" srcId="{6894CE85-DDE7-254B-BE69-E7BDD7705D6A}" destId="{1B49D5DF-0A44-7944-9D12-5CBE322EA200}" srcOrd="0" destOrd="0" parTransId="{77CAD576-E859-404C-8CF0-09C8273EA4CB}" sibTransId="{3A346254-6D8E-5446-A5C8-F891546FF040}"/>
    <dgm:cxn modelId="{7C40430D-7DD2-AC46-8819-9A2CC365438D}" type="presParOf" srcId="{A90DE33A-4D80-C144-B22B-E0116E28DBC2}" destId="{12D208A8-FB42-9E4D-AD71-69D271C0FD39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5EDC3EE-B337-E54A-B17F-63BACF5E9278}" type="doc">
      <dgm:prSet loTypeId="urn:microsoft.com/office/officeart/2005/8/layout/vList2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A4B5F4A-0FBB-8F4B-9424-BA1062E05E1A}">
      <dgm:prSet phldrT="[Text]"/>
      <dgm:spPr/>
      <dgm:t>
        <a:bodyPr/>
        <a:lstStyle/>
        <a:p>
          <a:r>
            <a:rPr lang="en-US" dirty="0" smtClean="0"/>
            <a:t>How did trade facilitate the diffusion of goods and ideas among different cultures?</a:t>
          </a:r>
          <a:endParaRPr lang="en-US" dirty="0"/>
        </a:p>
      </dgm:t>
    </dgm:pt>
    <dgm:pt modelId="{9D6E0C4A-3F2F-E742-BD22-5C6E5B4B8D27}" type="parTrans" cxnId="{A279CF69-B709-ED4E-B704-3A36E64BBD23}">
      <dgm:prSet/>
      <dgm:spPr/>
      <dgm:t>
        <a:bodyPr/>
        <a:lstStyle/>
        <a:p>
          <a:endParaRPr lang="en-US"/>
        </a:p>
      </dgm:t>
    </dgm:pt>
    <dgm:pt modelId="{54965548-8CA4-FD4D-9CB5-D46BA1C4E454}" type="sibTrans" cxnId="{A279CF69-B709-ED4E-B704-3A36E64BBD23}">
      <dgm:prSet/>
      <dgm:spPr/>
      <dgm:t>
        <a:bodyPr/>
        <a:lstStyle/>
        <a:p>
          <a:endParaRPr lang="en-US"/>
        </a:p>
      </dgm:t>
    </dgm:pt>
    <dgm:pt modelId="{929B0EA2-02C8-EF4B-A089-08FAA2B0DD61}" type="pres">
      <dgm:prSet presAssocID="{75EDC3EE-B337-E54A-B17F-63BACF5E9278}" presName="linear" presStyleCnt="0">
        <dgm:presLayoutVars>
          <dgm:animLvl val="lvl"/>
          <dgm:resizeHandles val="exact"/>
        </dgm:presLayoutVars>
      </dgm:prSet>
      <dgm:spPr/>
    </dgm:pt>
    <dgm:pt modelId="{DFA3E3FE-2F16-A84A-8DB4-A54A6587E8AB}" type="pres">
      <dgm:prSet presAssocID="{8A4B5F4A-0FBB-8F4B-9424-BA1062E05E1A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A279CF69-B709-ED4E-B704-3A36E64BBD23}" srcId="{75EDC3EE-B337-E54A-B17F-63BACF5E9278}" destId="{8A4B5F4A-0FBB-8F4B-9424-BA1062E05E1A}" srcOrd="0" destOrd="0" parTransId="{9D6E0C4A-3F2F-E742-BD22-5C6E5B4B8D27}" sibTransId="{54965548-8CA4-FD4D-9CB5-D46BA1C4E454}"/>
    <dgm:cxn modelId="{1F3283E2-68C2-874A-97D2-E6FC99A89153}" type="presOf" srcId="{8A4B5F4A-0FBB-8F4B-9424-BA1062E05E1A}" destId="{DFA3E3FE-2F16-A84A-8DB4-A54A6587E8AB}" srcOrd="0" destOrd="0" presId="urn:microsoft.com/office/officeart/2005/8/layout/vList2"/>
    <dgm:cxn modelId="{39A7F5DF-AE31-6949-AB3A-69A9A0088364}" type="presOf" srcId="{75EDC3EE-B337-E54A-B17F-63BACF5E9278}" destId="{929B0EA2-02C8-EF4B-A089-08FAA2B0DD61}" srcOrd="0" destOrd="0" presId="urn:microsoft.com/office/officeart/2005/8/layout/vList2"/>
    <dgm:cxn modelId="{61FB82E8-FD17-D44F-84CB-0AE66DF70CF4}" type="presParOf" srcId="{929B0EA2-02C8-EF4B-A089-08FAA2B0DD61}" destId="{DFA3E3FE-2F16-A84A-8DB4-A54A6587E8A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2D208A8-FB42-9E4D-AD71-69D271C0FD39}">
      <dsp:nvSpPr>
        <dsp:cNvPr id="0" name=""/>
        <dsp:cNvSpPr/>
      </dsp:nvSpPr>
      <dsp:spPr>
        <a:xfrm>
          <a:off x="0" y="80150"/>
          <a:ext cx="7610475" cy="3510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bliqueTopRight"/>
          <a:lightRig rig="threePt" dir="tl"/>
        </a:scene3d>
        <a:sp3d>
          <a:bevelT w="25400" h="254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lvl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0" kern="1200" dirty="0" smtClean="0"/>
            <a:t>Where were the major trade routes in the Eastern Hemisphere from 1000 to 1500 CE?</a:t>
          </a:r>
          <a:endParaRPr lang="en-US" sz="5000" kern="1200" dirty="0"/>
        </a:p>
      </dsp:txBody>
      <dsp:txXfrm>
        <a:off x="0" y="80150"/>
        <a:ext cx="7610475" cy="351000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FA3E3FE-2F16-A84A-8DB4-A54A6587E8AB}">
      <dsp:nvSpPr>
        <dsp:cNvPr id="0" name=""/>
        <dsp:cNvSpPr/>
      </dsp:nvSpPr>
      <dsp:spPr>
        <a:xfrm>
          <a:off x="0" y="185450"/>
          <a:ext cx="7610475" cy="3299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bliqueTopRight"/>
          <a:lightRig rig="threePt" dir="tl"/>
        </a:scene3d>
        <a:sp3d>
          <a:bevelT w="25400" h="254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l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700" kern="1200" dirty="0" smtClean="0"/>
            <a:t>How did trade facilitate the diffusion of goods and ideas among different cultures?</a:t>
          </a:r>
          <a:endParaRPr lang="en-US" sz="4700" kern="1200" dirty="0"/>
        </a:p>
      </dsp:txBody>
      <dsp:txXfrm>
        <a:off x="0" y="185450"/>
        <a:ext cx="7610475" cy="32994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57319"/>
            <a:ext cx="8915400" cy="87782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034553"/>
            <a:ext cx="8001000" cy="3823447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91440" rIns="274320" bIns="9144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880C7-A930-E94E-84EE-A921F257AD18}" type="datetimeFigureOut">
              <a:rPr lang="en-US" smtClean="0"/>
              <a:t>12/31/11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709A2-1A86-2D42-95CA-8EAB3CD337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24712"/>
            <a:ext cx="8915400" cy="914400"/>
          </a:xfrm>
          <a:solidFill>
            <a:schemeClr val="tx2"/>
          </a:solidFill>
        </p:spPr>
        <p:txBody>
          <a:bodyPr vert="horz" lIns="1188720" tIns="45720" rIns="27432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487987" y="2048256"/>
            <a:ext cx="3427413" cy="420624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2039112"/>
            <a:ext cx="4572000" cy="4224528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274320" rIns="274320" bIns="274320" rtlCol="0" anchor="t" anchorCtr="0">
            <a:normAutofit/>
          </a:bodyPr>
          <a:lstStyle>
            <a:lvl1pPr marL="0" indent="0"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A08880C7-A930-E94E-84EE-A921F257AD18}" type="datetimeFigureOut">
              <a:rPr lang="en-US" smtClean="0"/>
              <a:t>12/31/11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709A2-1A86-2D42-95CA-8EAB3CD337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8915400" cy="877824"/>
          </a:xfrm>
        </p:spPr>
        <p:txBody>
          <a:bodyPr tIns="137160" bIns="137160" anchor="b" anchorCtr="0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02305"/>
            <a:ext cx="8001000" cy="185569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137160" rIns="274320" bIns="137160" rtlCol="0" anchor="t" anchorCtr="0">
            <a:normAutofit/>
          </a:bodyPr>
          <a:lstStyle>
            <a:lvl1pPr marL="0" indent="0" algn="l" defTabSz="914400" rtl="0" eaLnBrk="1" latinLnBrk="0" hangingPunct="1"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880C7-A930-E94E-84EE-A921F257AD18}" type="datetimeFigureOut">
              <a:rPr lang="en-US" smtClean="0"/>
              <a:t>12/31/11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8915400" cy="877824"/>
          </a:xfrm>
        </p:spPr>
        <p:txBody>
          <a:bodyPr tIns="137160" bIns="137160" anchor="b" anchorCtr="0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02305"/>
            <a:ext cx="8001000" cy="185569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137160" rIns="274320" bIns="137160" rtlCol="0" anchor="t" anchorCtr="0">
            <a:normAutofit/>
          </a:bodyPr>
          <a:lstStyle>
            <a:lvl1pPr marL="0" indent="0" algn="l" defTabSz="914400" rtl="0" eaLnBrk="1" latinLnBrk="0" hangingPunct="1"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A08880C7-A930-E94E-84EE-A921F257AD18}" type="datetimeFigureOut">
              <a:rPr lang="en-US" smtClean="0"/>
              <a:t>12/31/11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3986784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4928616" y="1129553"/>
            <a:ext cx="3986784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8915400" cy="877824"/>
          </a:xfrm>
        </p:spPr>
        <p:txBody>
          <a:bodyPr tIns="137160" bIns="137160" anchor="b" anchorCtr="0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02305"/>
            <a:ext cx="8001000" cy="185569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137160" rIns="274320" bIns="137160" rtlCol="0" anchor="t" anchorCtr="0">
            <a:normAutofit/>
          </a:bodyPr>
          <a:lstStyle>
            <a:lvl1pPr marL="0" indent="0" algn="l" defTabSz="914400" rtl="0" eaLnBrk="1" latinLnBrk="0" hangingPunct="1"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A08880C7-A930-E94E-84EE-A921F257AD18}" type="datetimeFigureOut">
              <a:rPr lang="en-US" smtClean="0"/>
              <a:t>12/31/11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6601968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7543800" y="1129553"/>
            <a:ext cx="1371600" cy="148132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7543800" y="2629169"/>
            <a:ext cx="1371600" cy="148132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880C7-A930-E94E-84EE-A921F257AD18}" type="datetimeFigureOut">
              <a:rPr lang="en-US" smtClean="0"/>
              <a:t>12/31/11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709A2-1A86-2D42-95CA-8EAB3CD337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87553" y="1129554"/>
            <a:ext cx="914400" cy="5533278"/>
          </a:xfrm>
        </p:spPr>
        <p:txBody>
          <a:bodyPr vert="eaVert" lIns="274320" tIns="685800" bIns="68580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7600" y="1734671"/>
            <a:ext cx="6426200" cy="454230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880C7-A930-E94E-84EE-A921F257AD18}" type="datetimeFigureOut">
              <a:rPr lang="en-US" smtClean="0"/>
              <a:t>12/31/11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709A2-1A86-2D42-95CA-8EAB3CD337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880C7-A930-E94E-84EE-A921F257AD18}" type="datetimeFigureOut">
              <a:rPr lang="en-US" smtClean="0"/>
              <a:t>12/31/11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709A2-1A86-2D42-95CA-8EAB3CD337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025435"/>
            <a:ext cx="89154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943600"/>
            <a:ext cx="8001000" cy="91440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91440" rIns="274320" bIns="91440" rtlCol="0" anchor="t" anchorCtr="0"/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880C7-A930-E94E-84EE-A921F257AD18}" type="datetimeFigureOut">
              <a:rPr lang="en-US" smtClean="0"/>
              <a:t>12/31/11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38862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200399"/>
            <a:ext cx="8915400" cy="2286000"/>
          </a:xfrm>
          <a:solidFill>
            <a:schemeClr val="tx2"/>
          </a:solidFill>
        </p:spPr>
        <p:txBody>
          <a:bodyPr vert="horz" lIns="1188720" tIns="45720" rIns="274320" bIns="45720" rtlCol="0" anchor="b" anchorCtr="0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5484607"/>
            <a:ext cx="8001000" cy="77724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91440" rIns="274320" bIns="91440" rtlCol="0" anchor="ctr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880C7-A930-E94E-84EE-A921F257AD18}" type="datetimeFigureOut">
              <a:rPr lang="en-US" smtClean="0"/>
              <a:t>12/31/11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709A2-1A86-2D42-95CA-8EAB3CD337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7600" y="2595563"/>
            <a:ext cx="3566160" cy="368141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7534" y="2595563"/>
            <a:ext cx="3566160" cy="368141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A08880C7-A930-E94E-84EE-A921F257AD18}" type="datetimeFigureOut">
              <a:rPr lang="en-US" smtClean="0"/>
              <a:t>12/31/11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709A2-1A86-2D42-95CA-8EAB3CD337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588" y="2017713"/>
            <a:ext cx="3566160" cy="87788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588" y="3065929"/>
            <a:ext cx="3566160" cy="321104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47534" y="2017713"/>
            <a:ext cx="3566160" cy="87788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7534" y="3065929"/>
            <a:ext cx="3566160" cy="321104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A08880C7-A930-E94E-84EE-A921F257AD18}" type="datetimeFigureOut">
              <a:rPr lang="en-US" smtClean="0"/>
              <a:t>12/31/11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120588" y="188259"/>
            <a:ext cx="28956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709A2-1A86-2D42-95CA-8EAB3CD337CD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1212028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238974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212028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38974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212028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5238974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880C7-A930-E94E-84EE-A921F257AD18}" type="datetimeFigureOut">
              <a:rPr lang="en-US" smtClean="0"/>
              <a:t>12/31/11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709A2-1A86-2D42-95CA-8EAB3CD337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880C7-A930-E94E-84EE-A921F257AD18}" type="datetimeFigureOut">
              <a:rPr lang="en-US" smtClean="0"/>
              <a:t>12/31/11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709A2-1A86-2D42-95CA-8EAB3CD337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24712"/>
            <a:ext cx="8915400" cy="914400"/>
          </a:xfrm>
          <a:solidFill>
            <a:schemeClr val="tx2"/>
          </a:solidFill>
        </p:spPr>
        <p:txBody>
          <a:bodyPr vert="horz" lIns="1188720" tIns="45720" rIns="27432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7534" y="2590800"/>
            <a:ext cx="3566160" cy="3686175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0952" y="2039111"/>
            <a:ext cx="3566160" cy="4224528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274320" rIns="274320" bIns="27432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A08880C7-A930-E94E-84EE-A921F257AD18}" type="datetimeFigureOut">
              <a:rPr lang="en-US" smtClean="0"/>
              <a:t>12/31/11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709A2-1A86-2D42-95CA-8EAB3CD337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123856"/>
            <a:ext cx="8913813" cy="914400"/>
          </a:xfrm>
          <a:prstGeom prst="rect">
            <a:avLst/>
          </a:prstGeom>
          <a:solidFill>
            <a:schemeClr val="tx2"/>
          </a:solidFill>
        </p:spPr>
        <p:txBody>
          <a:bodyPr vert="horz" lIns="1188720" tIns="45720" rIns="27432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4424" y="2595562"/>
            <a:ext cx="7610476" cy="36707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80094" y="1882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A08880C7-A930-E94E-84EE-A921F257AD18}" type="datetimeFigureOut">
              <a:rPr lang="en-US" smtClean="0"/>
              <a:t>12/31/11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20588" y="188259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89894" y="65690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EA709A2-1A86-2D42-95CA-8EAB3CD337C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0"/>
            <a:ext cx="7999413" cy="18288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914400" y="6675120"/>
            <a:ext cx="7999413" cy="18288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</p:sldLayoutIdLst>
  <p:txStyles>
    <p:titleStyle>
      <a:lvl1pPr marL="0" indent="0" algn="l" defTabSz="914400" rtl="0" eaLnBrk="1" latinLnBrk="0" hangingPunct="1">
        <a:spcBef>
          <a:spcPct val="0"/>
        </a:spcBef>
        <a:buNone/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accent1"/>
        </a:buClr>
        <a:buFont typeface="Wingdings 2" pitchFamily="18" charset="2"/>
        <a:buChar char="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/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/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6.gif"/><Relationship Id="rId3" Type="http://schemas.openxmlformats.org/officeDocument/2006/relationships/image" Target="../media/image7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4" Type="http://schemas.openxmlformats.org/officeDocument/2006/relationships/image" Target="../media/image5.jpeg"/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Trade Networks</a:t>
            </a:r>
            <a:endParaRPr lang="en-US" dirty="0"/>
          </a:p>
        </p:txBody>
      </p:sp>
      <p:pic>
        <p:nvPicPr>
          <p:cNvPr id="10" name="Content Placeholder 9" descr="salt_caravan.jpg"/>
          <p:cNvPicPr>
            <a:picLocks noGrp="1" noChangeAspect="1"/>
          </p:cNvPicPr>
          <p:nvPr>
            <p:ph idx="1"/>
          </p:nvPr>
        </p:nvPicPr>
        <p:blipFill>
          <a:blip r:embed="rId2"/>
          <a:srcRect t="-27842" b="-27842"/>
          <a:stretch>
            <a:fillRect/>
          </a:stretch>
        </p:blipFill>
        <p:spPr>
          <a:xfrm>
            <a:off x="5147534" y="2252140"/>
            <a:ext cx="3566160" cy="3686175"/>
          </a:xfrm>
        </p:spPr>
      </p:pic>
      <p:sp>
        <p:nvSpPr>
          <p:cNvPr id="12" name="Text Placeholder 11"/>
          <p:cNvSpPr>
            <a:spLocks noGrp="1"/>
          </p:cNvSpPr>
          <p:nvPr>
            <p:ph type="body" sz="half" idx="2"/>
          </p:nvPr>
        </p:nvSpPr>
        <p:spPr>
          <a:xfrm>
            <a:off x="900952" y="3309086"/>
            <a:ext cx="3566160" cy="1499969"/>
          </a:xfrm>
        </p:spPr>
        <p:txBody>
          <a:bodyPr>
            <a:normAutofit/>
          </a:bodyPr>
          <a:lstStyle/>
          <a:p>
            <a:pPr algn="ctr"/>
            <a:r>
              <a:rPr lang="en-US" sz="2200" dirty="0" smtClean="0"/>
              <a:t>World History</a:t>
            </a:r>
          </a:p>
          <a:p>
            <a:pPr algn="ctr"/>
            <a:r>
              <a:rPr lang="en-US" sz="2200" dirty="0" smtClean="0"/>
              <a:t>SOL WHI 10 a</a:t>
            </a:r>
            <a:endParaRPr lang="en-US" sz="2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Northern European Trade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dirty="0" smtClean="0"/>
              <a:t>Major trade route from the Baltic Sea region south to Black Sea and West to Western Europe</a:t>
            </a:r>
          </a:p>
          <a:p>
            <a:r>
              <a:rPr lang="en-US" sz="2200" dirty="0" smtClean="0"/>
              <a:t>Items traded – furs, </a:t>
            </a:r>
            <a:r>
              <a:rPr lang="en-US" sz="2200" u="sng" dirty="0" smtClean="0"/>
              <a:t>amber</a:t>
            </a:r>
            <a:r>
              <a:rPr lang="en-US" sz="2200" dirty="0" smtClean="0"/>
              <a:t>, fish, and timber from Northern Europe to Southern Europe</a:t>
            </a:r>
          </a:p>
          <a:p>
            <a:r>
              <a:rPr lang="en-US" dirty="0" smtClean="0"/>
              <a:t>Spread of religion – Christianity spread into Northern Europe (Catholic and Orthodox)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mber_road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199" y="745063"/>
            <a:ext cx="5096933" cy="3363383"/>
          </a:xfrm>
          <a:prstGeom prst="rect">
            <a:avLst/>
          </a:prstGeom>
        </p:spPr>
      </p:pic>
      <p:pic>
        <p:nvPicPr>
          <p:cNvPr id="5" name="Picture 4" descr="amber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84968" y="2827866"/>
            <a:ext cx="4665720" cy="27432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South China Sea Trade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200" dirty="0" smtClean="0"/>
              <a:t>Major trade route from Southeast Asia to China and Korea</a:t>
            </a:r>
          </a:p>
          <a:p>
            <a:r>
              <a:rPr lang="en-US" sz="2200" dirty="0" smtClean="0"/>
              <a:t>Items traded – Porcelain, silk, textiles, from China and spices from Southeast Asia</a:t>
            </a:r>
          </a:p>
          <a:p>
            <a:r>
              <a:rPr lang="en-US" sz="2200" dirty="0" smtClean="0"/>
              <a:t>Spread of Religion – Buddhism to China, Korea, Japan</a:t>
            </a:r>
          </a:p>
          <a:p>
            <a:endParaRPr lang="en-US" sz="2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89465" y="423332"/>
          <a:ext cx="8415868" cy="5977468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2103967"/>
                <a:gridCol w="2103967"/>
                <a:gridCol w="2103967"/>
                <a:gridCol w="2103967"/>
              </a:tblGrid>
              <a:tr h="111689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China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South Asia (India) and Southeast Asia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Africa/Middle East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Europe</a:t>
                      </a:r>
                      <a:endParaRPr lang="en-US" dirty="0"/>
                    </a:p>
                  </a:txBody>
                  <a:tcPr anchor="ctr"/>
                </a:tc>
              </a:tr>
              <a:tr h="1286501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Silk, porcelain,</a:t>
                      </a:r>
                      <a:r>
                        <a:rPr lang="en-US" baseline="0" dirty="0" smtClean="0"/>
                        <a:t> textiles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Textiles,</a:t>
                      </a:r>
                      <a:r>
                        <a:rPr lang="en-US" baseline="0" dirty="0" smtClean="0"/>
                        <a:t> spices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Gold, slaves, salt, ivory, animal hides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Timber, amber,</a:t>
                      </a:r>
                      <a:r>
                        <a:rPr lang="en-US" baseline="0" dirty="0" smtClean="0"/>
                        <a:t> fish, furs</a:t>
                      </a:r>
                      <a:endParaRPr lang="en-US" dirty="0"/>
                    </a:p>
                  </a:txBody>
                  <a:tcPr/>
                </a:tc>
              </a:tr>
              <a:tr h="1787035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Paper,</a:t>
                      </a:r>
                      <a:r>
                        <a:rPr lang="en-US" baseline="0" dirty="0" smtClean="0"/>
                        <a:t> compass, gunpowder, waterwheels, windmills, printing (paper money)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New crops such</a:t>
                      </a:r>
                      <a:r>
                        <a:rPr lang="en-US" baseline="0" dirty="0" smtClean="0"/>
                        <a:t> as sugar, lateen sail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/>
                </a:tc>
              </a:tr>
              <a:tr h="1787035"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Hinduism and Buddhism to China,</a:t>
                      </a:r>
                      <a:r>
                        <a:rPr lang="en-US" baseline="0" dirty="0" smtClean="0"/>
                        <a:t> Korea, Japan, and Southeast Asia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Islam from Middle East to Africa, India, Southeast Asia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Essential Questions</a:t>
            </a: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</p:nvPr>
        </p:nvGraphicFramePr>
        <p:xfrm>
          <a:off x="1114425" y="2595563"/>
          <a:ext cx="7610475" cy="3670300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Essential Questions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114425" y="2595563"/>
          <a:ext cx="7610475" cy="3670300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Silk Road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200" dirty="0" smtClean="0"/>
              <a:t>Major trade route from East Asia to the Middle East</a:t>
            </a:r>
          </a:p>
          <a:p>
            <a:r>
              <a:rPr lang="en-US" sz="2200" dirty="0" smtClean="0"/>
              <a:t>Items traded – Silk, Porcelain, Spices</a:t>
            </a:r>
          </a:p>
          <a:p>
            <a:r>
              <a:rPr lang="en-US" sz="2200" dirty="0" smtClean="0"/>
              <a:t>Innovations – Paper, compass, gunpowder</a:t>
            </a:r>
          </a:p>
          <a:p>
            <a:r>
              <a:rPr lang="en-US" sz="2200" dirty="0" smtClean="0"/>
              <a:t>Religion – Buddhism from India into China</a:t>
            </a:r>
            <a:endParaRPr lang="en-US" sz="2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Indian Ocean Maritime Trade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200" dirty="0" smtClean="0"/>
              <a:t>Major trade route connecting East Africa, Middle East, and South Asia</a:t>
            </a:r>
          </a:p>
          <a:p>
            <a:r>
              <a:rPr lang="en-US" sz="2200" dirty="0" smtClean="0"/>
              <a:t>Items traded – Textiles, spices, gold, ivory</a:t>
            </a:r>
          </a:p>
          <a:p>
            <a:r>
              <a:rPr lang="en-US" sz="2200" dirty="0" smtClean="0"/>
              <a:t>Innovations – Lateen sail to Middle East and Europe from India</a:t>
            </a:r>
          </a:p>
          <a:p>
            <a:r>
              <a:rPr lang="en-US" sz="2200" dirty="0" smtClean="0"/>
              <a:t>Spread of Religion – Islam spread to East Africa and Southeast Asia, Hinduism and Buddhism spread from India to Southeast Asia</a:t>
            </a:r>
            <a:endParaRPr lang="en-US" sz="2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outh_china_se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0812" y="880533"/>
            <a:ext cx="8628639" cy="4961467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Trans-Sahara Trade Route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dirty="0" smtClean="0"/>
              <a:t>Major trade route across the Sahara Desert in North Africa, connected Mediterranean lands with Sub-Saharan Africa</a:t>
            </a:r>
          </a:p>
          <a:p>
            <a:r>
              <a:rPr lang="en-US" sz="2200" dirty="0" smtClean="0"/>
              <a:t>Items traded – Gold, salt, ivory</a:t>
            </a:r>
          </a:p>
          <a:p>
            <a:r>
              <a:rPr lang="en-US" sz="2200" dirty="0" smtClean="0"/>
              <a:t>Spread of Religion – Islam spread into North Africa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imbuktu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947" y="0"/>
            <a:ext cx="8681065" cy="6604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alt_carava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1467" y="469900"/>
            <a:ext cx="3840480" cy="2550319"/>
          </a:xfrm>
          <a:prstGeom prst="rect">
            <a:avLst/>
          </a:prstGeom>
        </p:spPr>
      </p:pic>
      <p:pic>
        <p:nvPicPr>
          <p:cNvPr id="3" name="Picture 2" descr="Sankore Mosque - TIMBUKTU Photos (5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83789" y="3799146"/>
            <a:ext cx="3988644" cy="2652448"/>
          </a:xfrm>
          <a:prstGeom prst="rect">
            <a:avLst/>
          </a:prstGeom>
        </p:spPr>
      </p:pic>
      <p:pic>
        <p:nvPicPr>
          <p:cNvPr id="4" name="Picture 3" descr="Salt_selling_Mopti_Mali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1872" y="492916"/>
            <a:ext cx="3742262" cy="280669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Perspective">
  <a:themeElements>
    <a:clrScheme name="Perspective">
      <a:dk1>
        <a:sysClr val="windowText" lastClr="000000"/>
      </a:dk1>
      <a:lt1>
        <a:sysClr val="window" lastClr="FFFFFF"/>
      </a:lt1>
      <a:dk2>
        <a:srgbClr val="333333"/>
      </a:dk2>
      <a:lt2>
        <a:srgbClr val="BBC0AC"/>
      </a:lt2>
      <a:accent1>
        <a:srgbClr val="A2C816"/>
      </a:accent1>
      <a:accent2>
        <a:srgbClr val="E07602"/>
      </a:accent2>
      <a:accent3>
        <a:srgbClr val="E4C402"/>
      </a:accent3>
      <a:accent4>
        <a:srgbClr val="7DC1EF"/>
      </a:accent4>
      <a:accent5>
        <a:srgbClr val="21449B"/>
      </a:accent5>
      <a:accent6>
        <a:srgbClr val="A2B170"/>
      </a:accent6>
      <a:hlink>
        <a:srgbClr val="8DA440"/>
      </a:hlink>
      <a:folHlink>
        <a:srgbClr val="4C4F3F"/>
      </a:folHlink>
    </a:clrScheme>
    <a:fontScheme name="Perspective">
      <a:majorFont>
        <a:latin typeface="Century Gothic"/>
        <a:ea typeface=""/>
        <a:cs typeface=""/>
        <a:font script="Jpan" typeface="メイリオ"/>
      </a:majorFont>
      <a:minorFont>
        <a:latin typeface="Century Gothic"/>
        <a:ea typeface=""/>
        <a:cs typeface=""/>
        <a:font script="Jpan" typeface="メイリオ"/>
      </a:minorFont>
    </a:fontScheme>
    <a:fmtScheme name="Perspective">
      <a:fillStyleLst>
        <a:solidFill>
          <a:schemeClr val="phClr"/>
        </a:solidFill>
        <a:solidFill>
          <a:schemeClr val="phClr">
            <a:shade val="90000"/>
          </a:schemeClr>
        </a:solidFill>
        <a:solidFill>
          <a:schemeClr val="phClr">
            <a:shade val="80000"/>
          </a:schemeClr>
        </a:soli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>
              <a:alpha val="8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bliqueTopRight"/>
            <a:lightRig rig="threePt" dir="tl"/>
          </a:scene3d>
          <a:sp3d>
            <a:bevelT w="25400" h="25400"/>
          </a:sp3d>
        </a:effectStyle>
        <a:effectStyle>
          <a:effectLst/>
          <a:scene3d>
            <a:camera prst="perspectiveFront" fov="4200000"/>
            <a:lightRig rig="balanced" dir="tl">
              <a:rot lat="0" lon="0" rev="18600000"/>
            </a:lightRig>
          </a:scene3d>
          <a:sp3d prstMaterial="metal">
            <a:bevelT w="63500" h="50800" prst="angle"/>
          </a:sp3d>
        </a:effectStyle>
      </a:effectStyleLst>
      <a:bgFillStyleLst>
        <a:solidFill>
          <a:schemeClr val="phClr">
            <a:tint val="90000"/>
          </a:schemeClr>
        </a:solidFill>
        <a:solidFill>
          <a:schemeClr val="phClr">
            <a:tint val="50000"/>
          </a:schemeClr>
        </a:solidFill>
        <a:solidFill>
          <a:schemeClr val="phClr">
            <a:shade val="60000"/>
          </a:schemeClr>
        </a:soli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Perspective.thmx</Template>
  <TotalTime>2905</TotalTime>
  <Words>355</Words>
  <Application>Microsoft Macintosh PowerPoint</Application>
  <PresentationFormat>On-screen Show (4:3)</PresentationFormat>
  <Paragraphs>41</Paragraphs>
  <Slides>13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Perspective</vt:lpstr>
      <vt:lpstr>Trade Networks</vt:lpstr>
      <vt:lpstr>Essential Questions</vt:lpstr>
      <vt:lpstr>Essential Questions</vt:lpstr>
      <vt:lpstr>Silk Road</vt:lpstr>
      <vt:lpstr>Indian Ocean Maritime Trade</vt:lpstr>
      <vt:lpstr>Slide 6</vt:lpstr>
      <vt:lpstr>Trans-Sahara Trade Route </vt:lpstr>
      <vt:lpstr>Slide 8</vt:lpstr>
      <vt:lpstr>Slide 9</vt:lpstr>
      <vt:lpstr>Northern European Trade</vt:lpstr>
      <vt:lpstr>Slide 11</vt:lpstr>
      <vt:lpstr>South China Sea Trade</vt:lpstr>
      <vt:lpstr>Slide 13</vt:lpstr>
    </vt:vector>
  </TitlesOfParts>
  <Company>Menchville High 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Arram Dreyer</dc:creator>
  <cp:lastModifiedBy>Arram Dreyer</cp:lastModifiedBy>
  <cp:revision>13</cp:revision>
  <dcterms:created xsi:type="dcterms:W3CDTF">2011-12-31T13:24:55Z</dcterms:created>
  <dcterms:modified xsi:type="dcterms:W3CDTF">2012-01-02T13:50:49Z</dcterms:modified>
</cp:coreProperties>
</file>