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9.xml" ContentType="application/vnd.openxmlformats-officedocument.presentationml.slide+xml"/>
  <Override PartName="/ppt/diagrams/data2.xml" ContentType="application/vnd.openxmlformats-officedocument.drawingml.diagramData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Default Extension="xml" ContentType="application/xml"/>
  <Override PartName="/ppt/diagrams/drawing3.xml" ContentType="application/vnd.ms-office.drawingml.diagramDrawing+xml"/>
  <Override PartName="/ppt/tableStyles.xml" ContentType="application/vnd.openxmlformats-officedocument.presentationml.tableStyles+xml"/>
  <Override PartName="/ppt/diagrams/data3.xml" ContentType="application/vnd.openxmlformats-officedocument.drawingml.diagramData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diagrams/colors2.xml" ContentType="application/vnd.openxmlformats-officedocument.drawingml.diagramColors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diagrams/layout1.xml" ContentType="application/vnd.openxmlformats-officedocument.drawingml.diagramLayout+xml"/>
  <Override PartName="/ppt/diagrams/drawing4.xml" ContentType="application/vnd.ms-office.drawingml.diagramDrawing+xml"/>
  <Override PartName="/ppt/diagrams/data4.xml" ContentType="application/vnd.openxmlformats-officedocument.drawingml.diagramData+xml"/>
  <Override PartName="/ppt/slides/slide7.xml" ContentType="application/vnd.openxmlformats-officedocument.presentationml.slide+xml"/>
  <Override PartName="/ppt/diagrams/colors3.xml" ContentType="application/vnd.openxmlformats-officedocument.drawingml.diagramColors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slideLayouts/slideLayout3.xml" ContentType="application/vnd.openxmlformats-officedocument.presentationml.slideLayout+xml"/>
  <Override PartName="/ppt/diagrams/drawing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4.xml" ContentType="application/vnd.openxmlformats-officedocument.drawingml.diagramColors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diagrams/quickStyle3.xml" ContentType="application/vnd.openxmlformats-officedocument.drawingml.diagramStyle+xml"/>
  <Override PartName="/ppt/slideLayouts/slideLayout4.xml" ContentType="application/vnd.openxmlformats-officedocument.presentationml.slideLayout+xml"/>
  <Override PartName="/ppt/diagrams/layout3.xml" ContentType="application/vnd.openxmlformats-officedocument.drawingml.diagram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869" r:id="rId1"/>
  </p:sldMasterIdLst>
  <p:sldIdLst>
    <p:sldId id="256" r:id="rId2"/>
    <p:sldId id="257" r:id="rId3"/>
    <p:sldId id="260" r:id="rId4"/>
    <p:sldId id="266" r:id="rId5"/>
    <p:sldId id="261" r:id="rId6"/>
    <p:sldId id="267" r:id="rId7"/>
    <p:sldId id="268" r:id="rId8"/>
    <p:sldId id="258" r:id="rId9"/>
    <p:sldId id="259" r:id="rId10"/>
    <p:sldId id="269" r:id="rId11"/>
    <p:sldId id="270" r:id="rId12"/>
    <p:sldId id="262" r:id="rId13"/>
    <p:sldId id="263" r:id="rId14"/>
    <p:sldId id="264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30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B9992C-A319-9E42-9333-9A4C7A83EDDE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703727-3604-4146-BF79-8B8F5900A32C}">
      <dgm:prSet phldrT="[Text]"/>
      <dgm:spPr/>
      <dgm:t>
        <a:bodyPr/>
        <a:lstStyle/>
        <a:p>
          <a:r>
            <a:rPr lang="en-US" dirty="0" smtClean="0"/>
            <a:t>How did the Crusades stimulate trade between Europe and the Muslim Empire?</a:t>
          </a:r>
          <a:endParaRPr lang="en-US" dirty="0"/>
        </a:p>
      </dgm:t>
    </dgm:pt>
    <dgm:pt modelId="{6EFA18DC-FDEA-CE48-B5D1-064E3CB96B2A}" type="parTrans" cxnId="{2828F7A4-2D05-3547-9764-C2E585E7AE0A}">
      <dgm:prSet/>
      <dgm:spPr/>
      <dgm:t>
        <a:bodyPr/>
        <a:lstStyle/>
        <a:p>
          <a:endParaRPr lang="en-US"/>
        </a:p>
      </dgm:t>
    </dgm:pt>
    <dgm:pt modelId="{C2B42A02-9A00-0D41-A21D-1047D7D1D988}" type="sibTrans" cxnId="{2828F7A4-2D05-3547-9764-C2E585E7AE0A}">
      <dgm:prSet/>
      <dgm:spPr/>
      <dgm:t>
        <a:bodyPr/>
        <a:lstStyle/>
        <a:p>
          <a:endParaRPr lang="en-US"/>
        </a:p>
      </dgm:t>
    </dgm:pt>
    <dgm:pt modelId="{B919A3DB-57E9-634D-823C-158A2233BD4C}">
      <dgm:prSet phldrT="[Text]"/>
      <dgm:spPr/>
      <dgm:t>
        <a:bodyPr/>
        <a:lstStyle/>
        <a:p>
          <a:r>
            <a:rPr lang="en-US" dirty="0" smtClean="0"/>
            <a:t>What were Machiavelli’s ideas about power?</a:t>
          </a:r>
          <a:endParaRPr lang="en-US" dirty="0"/>
        </a:p>
      </dgm:t>
    </dgm:pt>
    <dgm:pt modelId="{F0CDB8F7-27E7-164B-B219-6623D85894FF}" type="parTrans" cxnId="{12B970E5-D08E-6441-B371-18A58F107A1D}">
      <dgm:prSet/>
      <dgm:spPr/>
      <dgm:t>
        <a:bodyPr/>
        <a:lstStyle/>
        <a:p>
          <a:endParaRPr lang="en-US"/>
        </a:p>
      </dgm:t>
    </dgm:pt>
    <dgm:pt modelId="{4F4EB199-582F-9543-B1AE-E24153729161}" type="sibTrans" cxnId="{12B970E5-D08E-6441-B371-18A58F107A1D}">
      <dgm:prSet/>
      <dgm:spPr/>
      <dgm:t>
        <a:bodyPr/>
        <a:lstStyle/>
        <a:p>
          <a:endParaRPr lang="en-US"/>
        </a:p>
      </dgm:t>
    </dgm:pt>
    <dgm:pt modelId="{02E9138E-705C-7443-BC18-A78AB6B4B8EC}">
      <dgm:prSet phldrT="[Text]"/>
      <dgm:spPr/>
      <dgm:t>
        <a:bodyPr/>
        <a:lstStyle/>
        <a:p>
          <a:r>
            <a:rPr lang="en-US" dirty="0" smtClean="0"/>
            <a:t>Who were prominent Renaissance artists and writers?</a:t>
          </a:r>
          <a:endParaRPr lang="en-US" dirty="0"/>
        </a:p>
      </dgm:t>
    </dgm:pt>
    <dgm:pt modelId="{0742F257-FC11-3048-BB03-866761083955}" type="parTrans" cxnId="{C3FBF4DD-5A9A-8341-A5DF-09B29A2F7FB7}">
      <dgm:prSet/>
      <dgm:spPr/>
      <dgm:t>
        <a:bodyPr/>
        <a:lstStyle/>
        <a:p>
          <a:endParaRPr lang="en-US"/>
        </a:p>
      </dgm:t>
    </dgm:pt>
    <dgm:pt modelId="{D2327636-6542-7E46-98CD-1EE5460776C0}" type="sibTrans" cxnId="{C3FBF4DD-5A9A-8341-A5DF-09B29A2F7FB7}">
      <dgm:prSet/>
      <dgm:spPr/>
      <dgm:t>
        <a:bodyPr/>
        <a:lstStyle/>
        <a:p>
          <a:endParaRPr lang="en-US"/>
        </a:p>
      </dgm:t>
    </dgm:pt>
    <dgm:pt modelId="{07373258-7EB0-7943-9E6C-3235C9B8DF5A}" type="pres">
      <dgm:prSet presAssocID="{A4B9992C-A319-9E42-9333-9A4C7A83ED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2D6B72-BBCA-8C41-8053-7C63A908AA8E}" type="pres">
      <dgm:prSet presAssocID="{43703727-3604-4146-BF79-8B8F5900A32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0E38C7-FC32-BA47-9611-3784ECC23A7C}" type="pres">
      <dgm:prSet presAssocID="{C2B42A02-9A00-0D41-A21D-1047D7D1D988}" presName="spacer" presStyleCnt="0"/>
      <dgm:spPr/>
    </dgm:pt>
    <dgm:pt modelId="{61EFE6F2-9461-AF40-B327-556D39718E9A}" type="pres">
      <dgm:prSet presAssocID="{B919A3DB-57E9-634D-823C-158A2233BD4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774581-0262-D740-BD9E-9AF014D007B1}" type="pres">
      <dgm:prSet presAssocID="{4F4EB199-582F-9543-B1AE-E24153729161}" presName="spacer" presStyleCnt="0"/>
      <dgm:spPr/>
    </dgm:pt>
    <dgm:pt modelId="{ADBAD087-7634-EF41-8E25-C6FABDD7EE40}" type="pres">
      <dgm:prSet presAssocID="{02E9138E-705C-7443-BC18-A78AB6B4B8E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B970E5-D08E-6441-B371-18A58F107A1D}" srcId="{A4B9992C-A319-9E42-9333-9A4C7A83EDDE}" destId="{B919A3DB-57E9-634D-823C-158A2233BD4C}" srcOrd="1" destOrd="0" parTransId="{F0CDB8F7-27E7-164B-B219-6623D85894FF}" sibTransId="{4F4EB199-582F-9543-B1AE-E24153729161}"/>
    <dgm:cxn modelId="{95E28162-F59C-1A4C-BA83-0EABC4ECBA6D}" type="presOf" srcId="{02E9138E-705C-7443-BC18-A78AB6B4B8EC}" destId="{ADBAD087-7634-EF41-8E25-C6FABDD7EE40}" srcOrd="0" destOrd="0" presId="urn:microsoft.com/office/officeart/2005/8/layout/vList2"/>
    <dgm:cxn modelId="{C3FBF4DD-5A9A-8341-A5DF-09B29A2F7FB7}" srcId="{A4B9992C-A319-9E42-9333-9A4C7A83EDDE}" destId="{02E9138E-705C-7443-BC18-A78AB6B4B8EC}" srcOrd="2" destOrd="0" parTransId="{0742F257-FC11-3048-BB03-866761083955}" sibTransId="{D2327636-6542-7E46-98CD-1EE5460776C0}"/>
    <dgm:cxn modelId="{ADDEAE8D-CC19-2247-9F78-070055B1B03A}" type="presOf" srcId="{43703727-3604-4146-BF79-8B8F5900A32C}" destId="{BB2D6B72-BBCA-8C41-8053-7C63A908AA8E}" srcOrd="0" destOrd="0" presId="urn:microsoft.com/office/officeart/2005/8/layout/vList2"/>
    <dgm:cxn modelId="{B6781329-FA98-7841-9EE6-4D92AB6E8DFE}" type="presOf" srcId="{B919A3DB-57E9-634D-823C-158A2233BD4C}" destId="{61EFE6F2-9461-AF40-B327-556D39718E9A}" srcOrd="0" destOrd="0" presId="urn:microsoft.com/office/officeart/2005/8/layout/vList2"/>
    <dgm:cxn modelId="{22FBED43-2459-3B4E-96E8-C72594A65009}" type="presOf" srcId="{A4B9992C-A319-9E42-9333-9A4C7A83EDDE}" destId="{07373258-7EB0-7943-9E6C-3235C9B8DF5A}" srcOrd="0" destOrd="0" presId="urn:microsoft.com/office/officeart/2005/8/layout/vList2"/>
    <dgm:cxn modelId="{2828F7A4-2D05-3547-9764-C2E585E7AE0A}" srcId="{A4B9992C-A319-9E42-9333-9A4C7A83EDDE}" destId="{43703727-3604-4146-BF79-8B8F5900A32C}" srcOrd="0" destOrd="0" parTransId="{6EFA18DC-FDEA-CE48-B5D1-064E3CB96B2A}" sibTransId="{C2B42A02-9A00-0D41-A21D-1047D7D1D988}"/>
    <dgm:cxn modelId="{BD945277-A283-BF4F-BA09-82800B00CC85}" type="presParOf" srcId="{07373258-7EB0-7943-9E6C-3235C9B8DF5A}" destId="{BB2D6B72-BBCA-8C41-8053-7C63A908AA8E}" srcOrd="0" destOrd="0" presId="urn:microsoft.com/office/officeart/2005/8/layout/vList2"/>
    <dgm:cxn modelId="{92ACD2D9-472D-6443-A888-81B13A125108}" type="presParOf" srcId="{07373258-7EB0-7943-9E6C-3235C9B8DF5A}" destId="{330E38C7-FC32-BA47-9611-3784ECC23A7C}" srcOrd="1" destOrd="0" presId="urn:microsoft.com/office/officeart/2005/8/layout/vList2"/>
    <dgm:cxn modelId="{FF68F19B-3BE1-CA42-9D64-6F0C8DFC6D22}" type="presParOf" srcId="{07373258-7EB0-7943-9E6C-3235C9B8DF5A}" destId="{61EFE6F2-9461-AF40-B327-556D39718E9A}" srcOrd="2" destOrd="0" presId="urn:microsoft.com/office/officeart/2005/8/layout/vList2"/>
    <dgm:cxn modelId="{8357F216-C3A9-344C-BF72-3EA1089CC9A5}" type="presParOf" srcId="{07373258-7EB0-7943-9E6C-3235C9B8DF5A}" destId="{CB774581-0262-D740-BD9E-9AF014D007B1}" srcOrd="3" destOrd="0" presId="urn:microsoft.com/office/officeart/2005/8/layout/vList2"/>
    <dgm:cxn modelId="{4AA36D3B-C90E-DC4F-8D24-4B35A6D8A11C}" type="presParOf" srcId="{07373258-7EB0-7943-9E6C-3235C9B8DF5A}" destId="{ADBAD087-7634-EF41-8E25-C6FABDD7EE4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4EBD26-B397-4142-B871-A27BF48BB768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53A73E-34D0-0447-B6C4-E1151D21CCFC}">
      <dgm:prSet phldrT="[Text]"/>
      <dgm:spPr/>
      <dgm:t>
        <a:bodyPr/>
        <a:lstStyle/>
        <a:p>
          <a:r>
            <a:rPr lang="en-US" dirty="0" smtClean="0"/>
            <a:t>Access to trade routes</a:t>
          </a:r>
          <a:endParaRPr lang="en-US" dirty="0"/>
        </a:p>
      </dgm:t>
    </dgm:pt>
    <dgm:pt modelId="{84C3D204-A8CC-D342-9C06-6B08771A99A7}" type="parTrans" cxnId="{996DBA54-67AF-E542-940A-43D658638AFA}">
      <dgm:prSet/>
      <dgm:spPr/>
      <dgm:t>
        <a:bodyPr/>
        <a:lstStyle/>
        <a:p>
          <a:endParaRPr lang="en-US"/>
        </a:p>
      </dgm:t>
    </dgm:pt>
    <dgm:pt modelId="{236B448C-F3E1-DC44-B041-8B96800963E2}" type="sibTrans" cxnId="{996DBA54-67AF-E542-940A-43D658638AFA}">
      <dgm:prSet/>
      <dgm:spPr/>
      <dgm:t>
        <a:bodyPr/>
        <a:lstStyle/>
        <a:p>
          <a:endParaRPr lang="en-US"/>
        </a:p>
      </dgm:t>
    </dgm:pt>
    <dgm:pt modelId="{01C75FCA-FF57-3244-8A87-21530C2FF95C}">
      <dgm:prSet phldrT="[Text]"/>
      <dgm:spPr/>
      <dgm:t>
        <a:bodyPr/>
        <a:lstStyle/>
        <a:p>
          <a:r>
            <a:rPr lang="en-US" dirty="0" smtClean="0"/>
            <a:t>Independent city states governed as republics (growth of secularism)</a:t>
          </a:r>
          <a:endParaRPr lang="en-US" dirty="0"/>
        </a:p>
      </dgm:t>
    </dgm:pt>
    <dgm:pt modelId="{B9263CE5-C1C8-D945-AE4D-B8D866D509E1}" type="parTrans" cxnId="{6A8304FC-8A3E-3345-9EF0-9669D3AFFF20}">
      <dgm:prSet/>
      <dgm:spPr/>
      <dgm:t>
        <a:bodyPr/>
        <a:lstStyle/>
        <a:p>
          <a:endParaRPr lang="en-US"/>
        </a:p>
      </dgm:t>
    </dgm:pt>
    <dgm:pt modelId="{926EA9C0-EF9B-194E-9533-118A13918868}" type="sibTrans" cxnId="{6A8304FC-8A3E-3345-9EF0-9669D3AFFF20}">
      <dgm:prSet/>
      <dgm:spPr/>
      <dgm:t>
        <a:bodyPr/>
        <a:lstStyle/>
        <a:p>
          <a:endParaRPr lang="en-US"/>
        </a:p>
      </dgm:t>
    </dgm:pt>
    <dgm:pt modelId="{129D57F6-7954-1A42-B618-3111AB66B2B6}">
      <dgm:prSet phldrT="[Text]"/>
      <dgm:spPr/>
      <dgm:t>
        <a:bodyPr/>
        <a:lstStyle/>
        <a:p>
          <a:r>
            <a:rPr lang="en-US" dirty="0" smtClean="0"/>
            <a:t>Wealth and introduction of letters of credit, banking, and new accounting</a:t>
          </a:r>
          <a:endParaRPr lang="en-US" dirty="0"/>
        </a:p>
      </dgm:t>
    </dgm:pt>
    <dgm:pt modelId="{40C9DB7D-F33D-F643-AEFA-123FE4E52829}" type="parTrans" cxnId="{9DD813F2-BD41-4C4C-91F8-FBBB0BBBB150}">
      <dgm:prSet/>
      <dgm:spPr/>
      <dgm:t>
        <a:bodyPr/>
        <a:lstStyle/>
        <a:p>
          <a:endParaRPr lang="en-US"/>
        </a:p>
      </dgm:t>
    </dgm:pt>
    <dgm:pt modelId="{27A901BB-0068-C345-B195-61C6D6517FDD}" type="sibTrans" cxnId="{9DD813F2-BD41-4C4C-91F8-FBBB0BBBB150}">
      <dgm:prSet/>
      <dgm:spPr/>
      <dgm:t>
        <a:bodyPr/>
        <a:lstStyle/>
        <a:p>
          <a:endParaRPr lang="en-US"/>
        </a:p>
      </dgm:t>
    </dgm:pt>
    <dgm:pt modelId="{627842F2-8D26-404B-BE4F-CDAD2C110450}" type="pres">
      <dgm:prSet presAssocID="{A04EBD26-B397-4142-B871-A27BF48BB7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F25668-3AE5-BA42-A971-8CF9B1129BF3}" type="pres">
      <dgm:prSet presAssocID="{5153A73E-34D0-0447-B6C4-E1151D21CCF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634FC1-7A8B-594E-AFA8-877C4BD1856E}" type="pres">
      <dgm:prSet presAssocID="{236B448C-F3E1-DC44-B041-8B96800963E2}" presName="spacer" presStyleCnt="0"/>
      <dgm:spPr/>
    </dgm:pt>
    <dgm:pt modelId="{08B62A90-3F3A-BC46-B7F9-8F3DA39DD1FA}" type="pres">
      <dgm:prSet presAssocID="{01C75FCA-FF57-3244-8A87-21530C2FF95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3883D7-B9CE-4949-82A3-E02F97105342}" type="pres">
      <dgm:prSet presAssocID="{926EA9C0-EF9B-194E-9533-118A13918868}" presName="spacer" presStyleCnt="0"/>
      <dgm:spPr/>
    </dgm:pt>
    <dgm:pt modelId="{BD216D9C-F80A-BF46-8BF4-4B409C51B59C}" type="pres">
      <dgm:prSet presAssocID="{129D57F6-7954-1A42-B618-3111AB66B2B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6DBA54-67AF-E542-940A-43D658638AFA}" srcId="{A04EBD26-B397-4142-B871-A27BF48BB768}" destId="{5153A73E-34D0-0447-B6C4-E1151D21CCFC}" srcOrd="0" destOrd="0" parTransId="{84C3D204-A8CC-D342-9C06-6B08771A99A7}" sibTransId="{236B448C-F3E1-DC44-B041-8B96800963E2}"/>
    <dgm:cxn modelId="{6A8304FC-8A3E-3345-9EF0-9669D3AFFF20}" srcId="{A04EBD26-B397-4142-B871-A27BF48BB768}" destId="{01C75FCA-FF57-3244-8A87-21530C2FF95C}" srcOrd="1" destOrd="0" parTransId="{B9263CE5-C1C8-D945-AE4D-B8D866D509E1}" sibTransId="{926EA9C0-EF9B-194E-9533-118A13918868}"/>
    <dgm:cxn modelId="{BDD6B3F4-7EB3-8344-9353-04CE80C7E175}" type="presOf" srcId="{5153A73E-34D0-0447-B6C4-E1151D21CCFC}" destId="{5DF25668-3AE5-BA42-A971-8CF9B1129BF3}" srcOrd="0" destOrd="0" presId="urn:microsoft.com/office/officeart/2005/8/layout/vList2"/>
    <dgm:cxn modelId="{065E743E-E0F1-294F-9A82-B37DA3BE5487}" type="presOf" srcId="{A04EBD26-B397-4142-B871-A27BF48BB768}" destId="{627842F2-8D26-404B-BE4F-CDAD2C110450}" srcOrd="0" destOrd="0" presId="urn:microsoft.com/office/officeart/2005/8/layout/vList2"/>
    <dgm:cxn modelId="{55F8B465-057B-354D-B2A5-8006943312F0}" type="presOf" srcId="{129D57F6-7954-1A42-B618-3111AB66B2B6}" destId="{BD216D9C-F80A-BF46-8BF4-4B409C51B59C}" srcOrd="0" destOrd="0" presId="urn:microsoft.com/office/officeart/2005/8/layout/vList2"/>
    <dgm:cxn modelId="{1DADEA23-71AF-C742-BF8A-24BC80154AD1}" type="presOf" srcId="{01C75FCA-FF57-3244-8A87-21530C2FF95C}" destId="{08B62A90-3F3A-BC46-B7F9-8F3DA39DD1FA}" srcOrd="0" destOrd="0" presId="urn:microsoft.com/office/officeart/2005/8/layout/vList2"/>
    <dgm:cxn modelId="{9DD813F2-BD41-4C4C-91F8-FBBB0BBBB150}" srcId="{A04EBD26-B397-4142-B871-A27BF48BB768}" destId="{129D57F6-7954-1A42-B618-3111AB66B2B6}" srcOrd="2" destOrd="0" parTransId="{40C9DB7D-F33D-F643-AEFA-123FE4E52829}" sibTransId="{27A901BB-0068-C345-B195-61C6D6517FDD}"/>
    <dgm:cxn modelId="{AF510A24-B6DE-524B-B8D3-00794C4930EE}" type="presParOf" srcId="{627842F2-8D26-404B-BE4F-CDAD2C110450}" destId="{5DF25668-3AE5-BA42-A971-8CF9B1129BF3}" srcOrd="0" destOrd="0" presId="urn:microsoft.com/office/officeart/2005/8/layout/vList2"/>
    <dgm:cxn modelId="{70FD3A61-D2D4-3447-AC7A-668B6397577C}" type="presParOf" srcId="{627842F2-8D26-404B-BE4F-CDAD2C110450}" destId="{F2634FC1-7A8B-594E-AFA8-877C4BD1856E}" srcOrd="1" destOrd="0" presId="urn:microsoft.com/office/officeart/2005/8/layout/vList2"/>
    <dgm:cxn modelId="{AF5942C2-9A21-0E43-9254-C7AEB7C28428}" type="presParOf" srcId="{627842F2-8D26-404B-BE4F-CDAD2C110450}" destId="{08B62A90-3F3A-BC46-B7F9-8F3DA39DD1FA}" srcOrd="2" destOrd="0" presId="urn:microsoft.com/office/officeart/2005/8/layout/vList2"/>
    <dgm:cxn modelId="{B2223741-A086-2943-B564-ED8CB5830914}" type="presParOf" srcId="{627842F2-8D26-404B-BE4F-CDAD2C110450}" destId="{7D3883D7-B9CE-4949-82A3-E02F97105342}" srcOrd="3" destOrd="0" presId="urn:microsoft.com/office/officeart/2005/8/layout/vList2"/>
    <dgm:cxn modelId="{EE331283-B968-EF48-AF8E-435341F54E3D}" type="presParOf" srcId="{627842F2-8D26-404B-BE4F-CDAD2C110450}" destId="{BD216D9C-F80A-BF46-8BF4-4B409C51B59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313BCB-B835-E048-96BC-456E2844E257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6CCA806-EE8C-BA4F-AB73-712CD52C83B7}">
      <dgm:prSet phldrT="[Text]"/>
      <dgm:spPr/>
      <dgm:t>
        <a:bodyPr/>
        <a:lstStyle/>
        <a:p>
          <a:r>
            <a:rPr lang="en-US" dirty="0" smtClean="0"/>
            <a:t>Wrote a political treatise </a:t>
          </a:r>
          <a:r>
            <a:rPr lang="en-US" i="1" dirty="0" smtClean="0"/>
            <a:t>The Prince</a:t>
          </a:r>
          <a:endParaRPr lang="en-US" i="1" dirty="0"/>
        </a:p>
      </dgm:t>
    </dgm:pt>
    <dgm:pt modelId="{C1760626-45EE-CD43-8540-89FDCB00AA00}" type="parTrans" cxnId="{9ED57A8D-29DF-AF40-B7E9-F948D2C81783}">
      <dgm:prSet/>
      <dgm:spPr/>
      <dgm:t>
        <a:bodyPr/>
        <a:lstStyle/>
        <a:p>
          <a:endParaRPr lang="en-US"/>
        </a:p>
      </dgm:t>
    </dgm:pt>
    <dgm:pt modelId="{5E4029CA-44BF-3B40-BCDD-6A45C5B3F63E}" type="sibTrans" cxnId="{9ED57A8D-29DF-AF40-B7E9-F948D2C81783}">
      <dgm:prSet/>
      <dgm:spPr/>
      <dgm:t>
        <a:bodyPr/>
        <a:lstStyle/>
        <a:p>
          <a:endParaRPr lang="en-US"/>
        </a:p>
      </dgm:t>
    </dgm:pt>
    <dgm:pt modelId="{5CDCEBAC-4F46-9547-9901-9A456096478C}">
      <dgm:prSet phldrT="[Text]"/>
      <dgm:spPr/>
      <dgm:t>
        <a:bodyPr/>
        <a:lstStyle/>
        <a:p>
          <a:r>
            <a:rPr lang="en-US" dirty="0" smtClean="0"/>
            <a:t>Supported absolute power of the ruler</a:t>
          </a:r>
          <a:endParaRPr lang="en-US" dirty="0"/>
        </a:p>
      </dgm:t>
    </dgm:pt>
    <dgm:pt modelId="{231F6EF6-D9D2-E54B-A751-98FF193E2B3F}" type="parTrans" cxnId="{9F2B297A-06B2-0843-A2D0-179573F7B030}">
      <dgm:prSet/>
      <dgm:spPr/>
      <dgm:t>
        <a:bodyPr/>
        <a:lstStyle/>
        <a:p>
          <a:endParaRPr lang="en-US"/>
        </a:p>
      </dgm:t>
    </dgm:pt>
    <dgm:pt modelId="{AD9C7346-098D-164E-9F5F-41BFD7B0F202}" type="sibTrans" cxnId="{9F2B297A-06B2-0843-A2D0-179573F7B030}">
      <dgm:prSet/>
      <dgm:spPr/>
      <dgm:t>
        <a:bodyPr/>
        <a:lstStyle/>
        <a:p>
          <a:endParaRPr lang="en-US"/>
        </a:p>
      </dgm:t>
    </dgm:pt>
    <dgm:pt modelId="{98681F87-B117-2B4E-9723-5EFB19FD8EBE}">
      <dgm:prSet phldrT="[Text]"/>
      <dgm:spPr/>
      <dgm:t>
        <a:bodyPr/>
        <a:lstStyle/>
        <a:p>
          <a:r>
            <a:rPr lang="en-US" dirty="0" smtClean="0"/>
            <a:t>Maintains that the end justifies the means</a:t>
          </a:r>
          <a:endParaRPr lang="en-US" dirty="0"/>
        </a:p>
      </dgm:t>
    </dgm:pt>
    <dgm:pt modelId="{04212741-CDA1-7C41-95A8-AE86F29B8ED0}" type="parTrans" cxnId="{A034096E-9A09-3D46-8FC6-48B02CBD3E0A}">
      <dgm:prSet/>
      <dgm:spPr/>
      <dgm:t>
        <a:bodyPr/>
        <a:lstStyle/>
        <a:p>
          <a:endParaRPr lang="en-US"/>
        </a:p>
      </dgm:t>
    </dgm:pt>
    <dgm:pt modelId="{AFF6FFBD-63D8-E546-8E6C-106BF37B8054}" type="sibTrans" cxnId="{A034096E-9A09-3D46-8FC6-48B02CBD3E0A}">
      <dgm:prSet/>
      <dgm:spPr/>
      <dgm:t>
        <a:bodyPr/>
        <a:lstStyle/>
        <a:p>
          <a:endParaRPr lang="en-US"/>
        </a:p>
      </dgm:t>
    </dgm:pt>
    <dgm:pt modelId="{B7EB2C09-DC11-BE4E-96CC-B4B790D7C368}">
      <dgm:prSet phldrT="[Text]"/>
      <dgm:spPr/>
      <dgm:t>
        <a:bodyPr/>
        <a:lstStyle/>
        <a:p>
          <a:r>
            <a:rPr lang="en-US" dirty="0" smtClean="0"/>
            <a:t>Advises that one should do good if possible, but do evil when necessary</a:t>
          </a:r>
          <a:endParaRPr lang="en-US" dirty="0"/>
        </a:p>
      </dgm:t>
    </dgm:pt>
    <dgm:pt modelId="{90DBEDB2-8FD7-5949-A190-A8ECB8E6DC4E}" type="parTrans" cxnId="{C0BAED39-9B19-D34D-A7EF-B4F462CF4D61}">
      <dgm:prSet/>
      <dgm:spPr/>
      <dgm:t>
        <a:bodyPr/>
        <a:lstStyle/>
        <a:p>
          <a:endParaRPr lang="en-US"/>
        </a:p>
      </dgm:t>
    </dgm:pt>
    <dgm:pt modelId="{D0D7826A-4BED-0041-ACEF-01495395103E}" type="sibTrans" cxnId="{C0BAED39-9B19-D34D-A7EF-B4F462CF4D61}">
      <dgm:prSet/>
      <dgm:spPr/>
      <dgm:t>
        <a:bodyPr/>
        <a:lstStyle/>
        <a:p>
          <a:endParaRPr lang="en-US"/>
        </a:p>
      </dgm:t>
    </dgm:pt>
    <dgm:pt modelId="{D3749CAE-4F7C-394D-BC06-4BFA5A2D6726}" type="pres">
      <dgm:prSet presAssocID="{16313BCB-B835-E048-96BC-456E2844E2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96A95B-D911-2347-9B20-45CE694B05B9}" type="pres">
      <dgm:prSet presAssocID="{D6CCA806-EE8C-BA4F-AB73-712CD52C83B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3B6AEE-279B-1E4F-9865-F4363963EA82}" type="pres">
      <dgm:prSet presAssocID="{5E4029CA-44BF-3B40-BCDD-6A45C5B3F63E}" presName="spacer" presStyleCnt="0"/>
      <dgm:spPr/>
    </dgm:pt>
    <dgm:pt modelId="{4971D066-FA73-0A44-9BDB-757FFBBC8936}" type="pres">
      <dgm:prSet presAssocID="{5CDCEBAC-4F46-9547-9901-9A456096478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53F849-DE42-3C41-B60E-E62AE719CB98}" type="pres">
      <dgm:prSet presAssocID="{AD9C7346-098D-164E-9F5F-41BFD7B0F202}" presName="spacer" presStyleCnt="0"/>
      <dgm:spPr/>
    </dgm:pt>
    <dgm:pt modelId="{64193652-ACE3-D343-9A0A-9E0477FB6AA4}" type="pres">
      <dgm:prSet presAssocID="{98681F87-B117-2B4E-9723-5EFB19FD8EB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691332-1281-A24C-9334-041526CE4431}" type="pres">
      <dgm:prSet presAssocID="{AFF6FFBD-63D8-E546-8E6C-106BF37B8054}" presName="spacer" presStyleCnt="0"/>
      <dgm:spPr/>
    </dgm:pt>
    <dgm:pt modelId="{B7C775F2-97A3-5945-904F-2E898E293EC2}" type="pres">
      <dgm:prSet presAssocID="{B7EB2C09-DC11-BE4E-96CC-B4B790D7C36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34096E-9A09-3D46-8FC6-48B02CBD3E0A}" srcId="{16313BCB-B835-E048-96BC-456E2844E257}" destId="{98681F87-B117-2B4E-9723-5EFB19FD8EBE}" srcOrd="2" destOrd="0" parTransId="{04212741-CDA1-7C41-95A8-AE86F29B8ED0}" sibTransId="{AFF6FFBD-63D8-E546-8E6C-106BF37B8054}"/>
    <dgm:cxn modelId="{9F2B297A-06B2-0843-A2D0-179573F7B030}" srcId="{16313BCB-B835-E048-96BC-456E2844E257}" destId="{5CDCEBAC-4F46-9547-9901-9A456096478C}" srcOrd="1" destOrd="0" parTransId="{231F6EF6-D9D2-E54B-A751-98FF193E2B3F}" sibTransId="{AD9C7346-098D-164E-9F5F-41BFD7B0F202}"/>
    <dgm:cxn modelId="{24FCA978-8C1A-0349-8E65-CD7EA7E5E66A}" type="presOf" srcId="{B7EB2C09-DC11-BE4E-96CC-B4B790D7C368}" destId="{B7C775F2-97A3-5945-904F-2E898E293EC2}" srcOrd="0" destOrd="0" presId="urn:microsoft.com/office/officeart/2005/8/layout/vList2"/>
    <dgm:cxn modelId="{084E4C21-D946-0144-A847-407F23F95F1B}" type="presOf" srcId="{5CDCEBAC-4F46-9547-9901-9A456096478C}" destId="{4971D066-FA73-0A44-9BDB-757FFBBC8936}" srcOrd="0" destOrd="0" presId="urn:microsoft.com/office/officeart/2005/8/layout/vList2"/>
    <dgm:cxn modelId="{84286B70-BE1D-C543-AE7F-C15154766F91}" type="presOf" srcId="{16313BCB-B835-E048-96BC-456E2844E257}" destId="{D3749CAE-4F7C-394D-BC06-4BFA5A2D6726}" srcOrd="0" destOrd="0" presId="urn:microsoft.com/office/officeart/2005/8/layout/vList2"/>
    <dgm:cxn modelId="{22C09688-6989-6F47-8380-29CE88465B4B}" type="presOf" srcId="{98681F87-B117-2B4E-9723-5EFB19FD8EBE}" destId="{64193652-ACE3-D343-9A0A-9E0477FB6AA4}" srcOrd="0" destOrd="0" presId="urn:microsoft.com/office/officeart/2005/8/layout/vList2"/>
    <dgm:cxn modelId="{C0BAED39-9B19-D34D-A7EF-B4F462CF4D61}" srcId="{16313BCB-B835-E048-96BC-456E2844E257}" destId="{B7EB2C09-DC11-BE4E-96CC-B4B790D7C368}" srcOrd="3" destOrd="0" parTransId="{90DBEDB2-8FD7-5949-A190-A8ECB8E6DC4E}" sibTransId="{D0D7826A-4BED-0041-ACEF-01495395103E}"/>
    <dgm:cxn modelId="{9ED57A8D-29DF-AF40-B7E9-F948D2C81783}" srcId="{16313BCB-B835-E048-96BC-456E2844E257}" destId="{D6CCA806-EE8C-BA4F-AB73-712CD52C83B7}" srcOrd="0" destOrd="0" parTransId="{C1760626-45EE-CD43-8540-89FDCB00AA00}" sibTransId="{5E4029CA-44BF-3B40-BCDD-6A45C5B3F63E}"/>
    <dgm:cxn modelId="{EA4B40DC-603E-B748-A34F-F94406769FE7}" type="presOf" srcId="{D6CCA806-EE8C-BA4F-AB73-712CD52C83B7}" destId="{2996A95B-D911-2347-9B20-45CE694B05B9}" srcOrd="0" destOrd="0" presId="urn:microsoft.com/office/officeart/2005/8/layout/vList2"/>
    <dgm:cxn modelId="{CDE69931-025E-C84B-93ED-C6CB89EE9A66}" type="presParOf" srcId="{D3749CAE-4F7C-394D-BC06-4BFA5A2D6726}" destId="{2996A95B-D911-2347-9B20-45CE694B05B9}" srcOrd="0" destOrd="0" presId="urn:microsoft.com/office/officeart/2005/8/layout/vList2"/>
    <dgm:cxn modelId="{59497E32-3F05-5240-B685-F76C2B839B1B}" type="presParOf" srcId="{D3749CAE-4F7C-394D-BC06-4BFA5A2D6726}" destId="{473B6AEE-279B-1E4F-9865-F4363963EA82}" srcOrd="1" destOrd="0" presId="urn:microsoft.com/office/officeart/2005/8/layout/vList2"/>
    <dgm:cxn modelId="{02F91783-46F7-0340-8201-3554279E7F09}" type="presParOf" srcId="{D3749CAE-4F7C-394D-BC06-4BFA5A2D6726}" destId="{4971D066-FA73-0A44-9BDB-757FFBBC8936}" srcOrd="2" destOrd="0" presId="urn:microsoft.com/office/officeart/2005/8/layout/vList2"/>
    <dgm:cxn modelId="{D2F52F28-460C-1241-BF7F-D8CE8CEF4623}" type="presParOf" srcId="{D3749CAE-4F7C-394D-BC06-4BFA5A2D6726}" destId="{C753F849-DE42-3C41-B60E-E62AE719CB98}" srcOrd="3" destOrd="0" presId="urn:microsoft.com/office/officeart/2005/8/layout/vList2"/>
    <dgm:cxn modelId="{1818FA01-3B79-BC40-BC80-D9FD2497EA0E}" type="presParOf" srcId="{D3749CAE-4F7C-394D-BC06-4BFA5A2D6726}" destId="{64193652-ACE3-D343-9A0A-9E0477FB6AA4}" srcOrd="4" destOrd="0" presId="urn:microsoft.com/office/officeart/2005/8/layout/vList2"/>
    <dgm:cxn modelId="{68C10952-A7CF-A640-AD9E-E5CE64F14108}" type="presParOf" srcId="{D3749CAE-4F7C-394D-BC06-4BFA5A2D6726}" destId="{F7691332-1281-A24C-9334-041526CE4431}" srcOrd="5" destOrd="0" presId="urn:microsoft.com/office/officeart/2005/8/layout/vList2"/>
    <dgm:cxn modelId="{0A0794B8-7C40-3D45-8E98-1343BAD07A8E}" type="presParOf" srcId="{D3749CAE-4F7C-394D-BC06-4BFA5A2D6726}" destId="{B7C775F2-97A3-5945-904F-2E898E293EC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CD05E2-3CA0-7749-BC7C-F9D737DEDAF1}" type="doc">
      <dgm:prSet loTypeId="urn:microsoft.com/office/officeart/2005/8/layout/vList2" loCatId="list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8AE52B1D-7B36-5F45-974C-982ED606EBA1}">
      <dgm:prSet phldrT="[Text]"/>
      <dgm:spPr/>
      <dgm:t>
        <a:bodyPr/>
        <a:lstStyle/>
        <a:p>
          <a:r>
            <a:rPr lang="en-US" dirty="0" smtClean="0"/>
            <a:t>Celebrated the individual</a:t>
          </a:r>
          <a:endParaRPr lang="en-US" dirty="0"/>
        </a:p>
      </dgm:t>
    </dgm:pt>
    <dgm:pt modelId="{0DF7D071-888B-B049-B17F-CF729CE19449}" type="parTrans" cxnId="{AA89DADB-E7B5-1145-86D7-247AEDC323D2}">
      <dgm:prSet/>
      <dgm:spPr/>
      <dgm:t>
        <a:bodyPr/>
        <a:lstStyle/>
        <a:p>
          <a:endParaRPr lang="en-US"/>
        </a:p>
      </dgm:t>
    </dgm:pt>
    <dgm:pt modelId="{3EF80D00-0089-034E-9781-90657A83A74F}" type="sibTrans" cxnId="{AA89DADB-E7B5-1145-86D7-247AEDC323D2}">
      <dgm:prSet/>
      <dgm:spPr/>
      <dgm:t>
        <a:bodyPr/>
        <a:lstStyle/>
        <a:p>
          <a:endParaRPr lang="en-US"/>
        </a:p>
      </dgm:t>
    </dgm:pt>
    <dgm:pt modelId="{7C18D326-9F38-5945-8767-B764F78D7239}">
      <dgm:prSet phldrT="[Text]"/>
      <dgm:spPr/>
      <dgm:t>
        <a:bodyPr/>
        <a:lstStyle/>
        <a:p>
          <a:r>
            <a:rPr lang="en-US" dirty="0" smtClean="0"/>
            <a:t>Stimulated the study of Greek and Roman literature and culture</a:t>
          </a:r>
          <a:endParaRPr lang="en-US" dirty="0"/>
        </a:p>
      </dgm:t>
    </dgm:pt>
    <dgm:pt modelId="{6650A447-7237-F349-AAEC-1463EDC4B578}" type="parTrans" cxnId="{C3A8C63A-5E1D-174A-8F13-CBC5256FF9D3}">
      <dgm:prSet/>
      <dgm:spPr/>
      <dgm:t>
        <a:bodyPr/>
        <a:lstStyle/>
        <a:p>
          <a:endParaRPr lang="en-US"/>
        </a:p>
      </dgm:t>
    </dgm:pt>
    <dgm:pt modelId="{5606B91A-13AF-7D42-87AB-ED90143F3654}" type="sibTrans" cxnId="{C3A8C63A-5E1D-174A-8F13-CBC5256FF9D3}">
      <dgm:prSet/>
      <dgm:spPr/>
      <dgm:t>
        <a:bodyPr/>
        <a:lstStyle/>
        <a:p>
          <a:endParaRPr lang="en-US"/>
        </a:p>
      </dgm:t>
    </dgm:pt>
    <dgm:pt modelId="{F20369BC-EE00-E94E-A7D6-214545B6791E}">
      <dgm:prSet phldrT="[Text]"/>
      <dgm:spPr/>
      <dgm:t>
        <a:bodyPr/>
        <a:lstStyle/>
        <a:p>
          <a:r>
            <a:rPr lang="en-US" dirty="0" smtClean="0"/>
            <a:t>Was supported by wealthy patrons</a:t>
          </a:r>
          <a:endParaRPr lang="en-US" dirty="0"/>
        </a:p>
      </dgm:t>
    </dgm:pt>
    <dgm:pt modelId="{0509B753-36C9-2242-9852-27608A06182E}" type="parTrans" cxnId="{A50F8A73-C4F6-194F-838A-B0BADE1BBACD}">
      <dgm:prSet/>
      <dgm:spPr/>
      <dgm:t>
        <a:bodyPr/>
        <a:lstStyle/>
        <a:p>
          <a:endParaRPr lang="en-US"/>
        </a:p>
      </dgm:t>
    </dgm:pt>
    <dgm:pt modelId="{A2B5EC6C-6DFD-E94D-990F-89AC562A6522}" type="sibTrans" cxnId="{A50F8A73-C4F6-194F-838A-B0BADE1BBACD}">
      <dgm:prSet/>
      <dgm:spPr/>
      <dgm:t>
        <a:bodyPr/>
        <a:lstStyle/>
        <a:p>
          <a:endParaRPr lang="en-US"/>
        </a:p>
      </dgm:t>
    </dgm:pt>
    <dgm:pt modelId="{F6631761-A081-E345-874C-F5592570BBFB}" type="pres">
      <dgm:prSet presAssocID="{B9CD05E2-3CA0-7749-BC7C-F9D737DEDAF1}" presName="linear" presStyleCnt="0">
        <dgm:presLayoutVars>
          <dgm:animLvl val="lvl"/>
          <dgm:resizeHandles val="exact"/>
        </dgm:presLayoutVars>
      </dgm:prSet>
      <dgm:spPr/>
    </dgm:pt>
    <dgm:pt modelId="{B76A041A-0DE5-6247-937A-E2E9337BB667}" type="pres">
      <dgm:prSet presAssocID="{8AE52B1D-7B36-5F45-974C-982ED606EBA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CE5C7C1-5B4F-2C4E-97FC-CE3BA9D74424}" type="pres">
      <dgm:prSet presAssocID="{3EF80D00-0089-034E-9781-90657A83A74F}" presName="spacer" presStyleCnt="0"/>
      <dgm:spPr/>
    </dgm:pt>
    <dgm:pt modelId="{007A03DD-AC6C-1147-88D5-CA4274C08973}" type="pres">
      <dgm:prSet presAssocID="{7C18D326-9F38-5945-8767-B764F78D723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AD4D864-E273-0249-9DF2-13F0CC28ED29}" type="pres">
      <dgm:prSet presAssocID="{5606B91A-13AF-7D42-87AB-ED90143F3654}" presName="spacer" presStyleCnt="0"/>
      <dgm:spPr/>
    </dgm:pt>
    <dgm:pt modelId="{40E71651-92CD-C148-ADD4-BF145E0CED1D}" type="pres">
      <dgm:prSet presAssocID="{F20369BC-EE00-E94E-A7D6-214545B6791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3A8C63A-5E1D-174A-8F13-CBC5256FF9D3}" srcId="{B9CD05E2-3CA0-7749-BC7C-F9D737DEDAF1}" destId="{7C18D326-9F38-5945-8767-B764F78D7239}" srcOrd="1" destOrd="0" parTransId="{6650A447-7237-F349-AAEC-1463EDC4B578}" sibTransId="{5606B91A-13AF-7D42-87AB-ED90143F3654}"/>
    <dgm:cxn modelId="{AA89DADB-E7B5-1145-86D7-247AEDC323D2}" srcId="{B9CD05E2-3CA0-7749-BC7C-F9D737DEDAF1}" destId="{8AE52B1D-7B36-5F45-974C-982ED606EBA1}" srcOrd="0" destOrd="0" parTransId="{0DF7D071-888B-B049-B17F-CF729CE19449}" sibTransId="{3EF80D00-0089-034E-9781-90657A83A74F}"/>
    <dgm:cxn modelId="{E279896C-7AF0-6449-8C01-7A7C1011F85C}" type="presOf" srcId="{B9CD05E2-3CA0-7749-BC7C-F9D737DEDAF1}" destId="{F6631761-A081-E345-874C-F5592570BBFB}" srcOrd="0" destOrd="0" presId="urn:microsoft.com/office/officeart/2005/8/layout/vList2"/>
    <dgm:cxn modelId="{BBA30CAE-1CDB-A74F-A46A-15561BD776A2}" type="presOf" srcId="{8AE52B1D-7B36-5F45-974C-982ED606EBA1}" destId="{B76A041A-0DE5-6247-937A-E2E9337BB667}" srcOrd="0" destOrd="0" presId="urn:microsoft.com/office/officeart/2005/8/layout/vList2"/>
    <dgm:cxn modelId="{A50F8A73-C4F6-194F-838A-B0BADE1BBACD}" srcId="{B9CD05E2-3CA0-7749-BC7C-F9D737DEDAF1}" destId="{F20369BC-EE00-E94E-A7D6-214545B6791E}" srcOrd="2" destOrd="0" parTransId="{0509B753-36C9-2242-9852-27608A06182E}" sibTransId="{A2B5EC6C-6DFD-E94D-990F-89AC562A6522}"/>
    <dgm:cxn modelId="{698BE1CB-7860-694E-A186-D21A1316AEE8}" type="presOf" srcId="{F20369BC-EE00-E94E-A7D6-214545B6791E}" destId="{40E71651-92CD-C148-ADD4-BF145E0CED1D}" srcOrd="0" destOrd="0" presId="urn:microsoft.com/office/officeart/2005/8/layout/vList2"/>
    <dgm:cxn modelId="{741BA976-6618-4344-BDB7-C7A2AAF4684A}" type="presOf" srcId="{7C18D326-9F38-5945-8767-B764F78D7239}" destId="{007A03DD-AC6C-1147-88D5-CA4274C08973}" srcOrd="0" destOrd="0" presId="urn:microsoft.com/office/officeart/2005/8/layout/vList2"/>
    <dgm:cxn modelId="{829A01EF-7B0D-914F-9CAF-2219522B3330}" type="presParOf" srcId="{F6631761-A081-E345-874C-F5592570BBFB}" destId="{B76A041A-0DE5-6247-937A-E2E9337BB667}" srcOrd="0" destOrd="0" presId="urn:microsoft.com/office/officeart/2005/8/layout/vList2"/>
    <dgm:cxn modelId="{1087AE44-15F0-0848-871D-3D929D9B6A40}" type="presParOf" srcId="{F6631761-A081-E345-874C-F5592570BBFB}" destId="{ACE5C7C1-5B4F-2C4E-97FC-CE3BA9D74424}" srcOrd="1" destOrd="0" presId="urn:microsoft.com/office/officeart/2005/8/layout/vList2"/>
    <dgm:cxn modelId="{8AC90F35-E010-7549-A37F-27015F9F0E23}" type="presParOf" srcId="{F6631761-A081-E345-874C-F5592570BBFB}" destId="{007A03DD-AC6C-1147-88D5-CA4274C08973}" srcOrd="2" destOrd="0" presId="urn:microsoft.com/office/officeart/2005/8/layout/vList2"/>
    <dgm:cxn modelId="{650D8094-3421-A646-A45E-D5669B47818E}" type="presParOf" srcId="{F6631761-A081-E345-874C-F5592570BBFB}" destId="{0AD4D864-E273-0249-9DF2-13F0CC28ED29}" srcOrd="3" destOrd="0" presId="urn:microsoft.com/office/officeart/2005/8/layout/vList2"/>
    <dgm:cxn modelId="{66FEFD7F-84AC-8C4D-B427-0FE4BA921C5D}" type="presParOf" srcId="{F6631761-A081-E345-874C-F5592570BBFB}" destId="{40E71651-92CD-C148-ADD4-BF145E0CED1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2D6B72-BBCA-8C41-8053-7C63A908AA8E}">
      <dsp:nvSpPr>
        <dsp:cNvPr id="0" name=""/>
        <dsp:cNvSpPr/>
      </dsp:nvSpPr>
      <dsp:spPr>
        <a:xfrm>
          <a:off x="0" y="58650"/>
          <a:ext cx="8153400" cy="13922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How did the Crusades stimulate trade between Europe and the Muslim Empire?</a:t>
          </a:r>
          <a:endParaRPr lang="en-US" sz="3500" kern="1200" dirty="0"/>
        </a:p>
      </dsp:txBody>
      <dsp:txXfrm>
        <a:off x="0" y="58650"/>
        <a:ext cx="8153400" cy="1392299"/>
      </dsp:txXfrm>
    </dsp:sp>
    <dsp:sp modelId="{61EFE6F2-9461-AF40-B327-556D39718E9A}">
      <dsp:nvSpPr>
        <dsp:cNvPr id="0" name=""/>
        <dsp:cNvSpPr/>
      </dsp:nvSpPr>
      <dsp:spPr>
        <a:xfrm>
          <a:off x="0" y="1551750"/>
          <a:ext cx="8153400" cy="13922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What were Machiavelli’s ideas about power?</a:t>
          </a:r>
          <a:endParaRPr lang="en-US" sz="3500" kern="1200" dirty="0"/>
        </a:p>
      </dsp:txBody>
      <dsp:txXfrm>
        <a:off x="0" y="1551750"/>
        <a:ext cx="8153400" cy="1392299"/>
      </dsp:txXfrm>
    </dsp:sp>
    <dsp:sp modelId="{ADBAD087-7634-EF41-8E25-C6FABDD7EE40}">
      <dsp:nvSpPr>
        <dsp:cNvPr id="0" name=""/>
        <dsp:cNvSpPr/>
      </dsp:nvSpPr>
      <dsp:spPr>
        <a:xfrm>
          <a:off x="0" y="3044850"/>
          <a:ext cx="8153400" cy="13922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Who were prominent Renaissance artists and writers?</a:t>
          </a:r>
          <a:endParaRPr lang="en-US" sz="3500" kern="1200" dirty="0"/>
        </a:p>
      </dsp:txBody>
      <dsp:txXfrm>
        <a:off x="0" y="3044850"/>
        <a:ext cx="8153400" cy="139229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F25668-3AE5-BA42-A971-8CF9B1129BF3}">
      <dsp:nvSpPr>
        <dsp:cNvPr id="0" name=""/>
        <dsp:cNvSpPr/>
      </dsp:nvSpPr>
      <dsp:spPr>
        <a:xfrm>
          <a:off x="0" y="61529"/>
          <a:ext cx="8153400" cy="1390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Access to trade routes</a:t>
          </a:r>
          <a:endParaRPr lang="en-US" sz="3500" kern="1200" dirty="0"/>
        </a:p>
      </dsp:txBody>
      <dsp:txXfrm>
        <a:off x="0" y="61529"/>
        <a:ext cx="8153400" cy="1390380"/>
      </dsp:txXfrm>
    </dsp:sp>
    <dsp:sp modelId="{08B62A90-3F3A-BC46-B7F9-8F3DA39DD1FA}">
      <dsp:nvSpPr>
        <dsp:cNvPr id="0" name=""/>
        <dsp:cNvSpPr/>
      </dsp:nvSpPr>
      <dsp:spPr>
        <a:xfrm>
          <a:off x="0" y="1552709"/>
          <a:ext cx="8153400" cy="1390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Independent city states governed as republics (growth of secularism)</a:t>
          </a:r>
          <a:endParaRPr lang="en-US" sz="3500" kern="1200" dirty="0"/>
        </a:p>
      </dsp:txBody>
      <dsp:txXfrm>
        <a:off x="0" y="1552709"/>
        <a:ext cx="8153400" cy="1390380"/>
      </dsp:txXfrm>
    </dsp:sp>
    <dsp:sp modelId="{BD216D9C-F80A-BF46-8BF4-4B409C51B59C}">
      <dsp:nvSpPr>
        <dsp:cNvPr id="0" name=""/>
        <dsp:cNvSpPr/>
      </dsp:nvSpPr>
      <dsp:spPr>
        <a:xfrm>
          <a:off x="0" y="3043890"/>
          <a:ext cx="8153400" cy="1390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Wealth and introduction of letters of credit, banking, and new accounting</a:t>
          </a:r>
          <a:endParaRPr lang="en-US" sz="3500" kern="1200" dirty="0"/>
        </a:p>
      </dsp:txBody>
      <dsp:txXfrm>
        <a:off x="0" y="3043890"/>
        <a:ext cx="8153400" cy="139038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96A95B-D911-2347-9B20-45CE694B05B9}">
      <dsp:nvSpPr>
        <dsp:cNvPr id="0" name=""/>
        <dsp:cNvSpPr/>
      </dsp:nvSpPr>
      <dsp:spPr>
        <a:xfrm>
          <a:off x="0" y="69871"/>
          <a:ext cx="8153400" cy="10328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Wrote a political treatise </a:t>
          </a:r>
          <a:r>
            <a:rPr lang="en-US" sz="2600" i="1" kern="1200" dirty="0" smtClean="0"/>
            <a:t>The Prince</a:t>
          </a:r>
          <a:endParaRPr lang="en-US" sz="2600" i="1" kern="1200" dirty="0"/>
        </a:p>
      </dsp:txBody>
      <dsp:txXfrm>
        <a:off x="0" y="69871"/>
        <a:ext cx="8153400" cy="1032854"/>
      </dsp:txXfrm>
    </dsp:sp>
    <dsp:sp modelId="{4971D066-FA73-0A44-9BDB-757FFBBC8936}">
      <dsp:nvSpPr>
        <dsp:cNvPr id="0" name=""/>
        <dsp:cNvSpPr/>
      </dsp:nvSpPr>
      <dsp:spPr>
        <a:xfrm>
          <a:off x="0" y="1177605"/>
          <a:ext cx="8153400" cy="10328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Supported absolute power of the ruler</a:t>
          </a:r>
          <a:endParaRPr lang="en-US" sz="2600" kern="1200" dirty="0"/>
        </a:p>
      </dsp:txBody>
      <dsp:txXfrm>
        <a:off x="0" y="1177605"/>
        <a:ext cx="8153400" cy="1032854"/>
      </dsp:txXfrm>
    </dsp:sp>
    <dsp:sp modelId="{64193652-ACE3-D343-9A0A-9E0477FB6AA4}">
      <dsp:nvSpPr>
        <dsp:cNvPr id="0" name=""/>
        <dsp:cNvSpPr/>
      </dsp:nvSpPr>
      <dsp:spPr>
        <a:xfrm>
          <a:off x="0" y="2285340"/>
          <a:ext cx="8153400" cy="10328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Maintains that the end justifies the means</a:t>
          </a:r>
          <a:endParaRPr lang="en-US" sz="2600" kern="1200" dirty="0"/>
        </a:p>
      </dsp:txBody>
      <dsp:txXfrm>
        <a:off x="0" y="2285340"/>
        <a:ext cx="8153400" cy="1032854"/>
      </dsp:txXfrm>
    </dsp:sp>
    <dsp:sp modelId="{B7C775F2-97A3-5945-904F-2E898E293EC2}">
      <dsp:nvSpPr>
        <dsp:cNvPr id="0" name=""/>
        <dsp:cNvSpPr/>
      </dsp:nvSpPr>
      <dsp:spPr>
        <a:xfrm>
          <a:off x="0" y="3393074"/>
          <a:ext cx="8153400" cy="10328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Advises that one should do good if possible, but do evil when necessary</a:t>
          </a:r>
          <a:endParaRPr lang="en-US" sz="2600" kern="1200" dirty="0"/>
        </a:p>
      </dsp:txBody>
      <dsp:txXfrm>
        <a:off x="0" y="3393074"/>
        <a:ext cx="8153400" cy="103285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6A041A-0DE5-6247-937A-E2E9337BB667}">
      <dsp:nvSpPr>
        <dsp:cNvPr id="0" name=""/>
        <dsp:cNvSpPr/>
      </dsp:nvSpPr>
      <dsp:spPr>
        <a:xfrm>
          <a:off x="0" y="61529"/>
          <a:ext cx="8153400" cy="139038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Celebrated the individual</a:t>
          </a:r>
          <a:endParaRPr lang="en-US" sz="3500" kern="1200" dirty="0"/>
        </a:p>
      </dsp:txBody>
      <dsp:txXfrm>
        <a:off x="0" y="61529"/>
        <a:ext cx="8153400" cy="1390380"/>
      </dsp:txXfrm>
    </dsp:sp>
    <dsp:sp modelId="{007A03DD-AC6C-1147-88D5-CA4274C08973}">
      <dsp:nvSpPr>
        <dsp:cNvPr id="0" name=""/>
        <dsp:cNvSpPr/>
      </dsp:nvSpPr>
      <dsp:spPr>
        <a:xfrm>
          <a:off x="0" y="1552709"/>
          <a:ext cx="8153400" cy="1390380"/>
        </a:xfrm>
        <a:prstGeom prst="roundRect">
          <a:avLst/>
        </a:prstGeom>
        <a:solidFill>
          <a:schemeClr val="accent2">
            <a:shade val="80000"/>
            <a:hueOff val="-179153"/>
            <a:satOff val="2956"/>
            <a:lumOff val="12428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Stimulated the study of Greek and Roman literature and culture</a:t>
          </a:r>
          <a:endParaRPr lang="en-US" sz="3500" kern="1200" dirty="0"/>
        </a:p>
      </dsp:txBody>
      <dsp:txXfrm>
        <a:off x="0" y="1552709"/>
        <a:ext cx="8153400" cy="1390380"/>
      </dsp:txXfrm>
    </dsp:sp>
    <dsp:sp modelId="{40E71651-92CD-C148-ADD4-BF145E0CED1D}">
      <dsp:nvSpPr>
        <dsp:cNvPr id="0" name=""/>
        <dsp:cNvSpPr/>
      </dsp:nvSpPr>
      <dsp:spPr>
        <a:xfrm>
          <a:off x="0" y="3043890"/>
          <a:ext cx="8153400" cy="1390380"/>
        </a:xfrm>
        <a:prstGeom prst="roundRect">
          <a:avLst/>
        </a:prstGeom>
        <a:solidFill>
          <a:schemeClr val="accent2">
            <a:shade val="80000"/>
            <a:hueOff val="-358307"/>
            <a:satOff val="5912"/>
            <a:lumOff val="24856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Was supported by wealthy patrons</a:t>
          </a:r>
          <a:endParaRPr lang="en-US" sz="3500" kern="1200" dirty="0"/>
        </a:p>
      </dsp:txBody>
      <dsp:txXfrm>
        <a:off x="0" y="3043890"/>
        <a:ext cx="8153400" cy="1390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565AE02-60AF-764B-9C58-5429E013CADB}" type="datetimeFigureOut">
              <a:rPr lang="en-US" smtClean="0"/>
              <a:pPr/>
              <a:t>1/13/12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AE02-60AF-764B-9C58-5429E013CADB}" type="datetimeFigureOut">
              <a:rPr lang="en-US" smtClean="0"/>
              <a:pPr/>
              <a:t>1/13/12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597E-4C24-5A45-BB92-BE0EE17509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565AE02-60AF-764B-9C58-5429E013CADB}" type="datetimeFigureOut">
              <a:rPr lang="en-US" smtClean="0"/>
              <a:pPr/>
              <a:t>1/13/12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086597E-4C24-5A45-BB92-BE0EE17509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AE02-60AF-764B-9C58-5429E013CADB}" type="datetimeFigureOut">
              <a:rPr lang="en-US" smtClean="0"/>
              <a:pPr/>
              <a:t>1/13/12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086597E-4C24-5A45-BB92-BE0EE17509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AE02-60AF-764B-9C58-5429E013CADB}" type="datetimeFigureOut">
              <a:rPr lang="en-US" smtClean="0"/>
              <a:pPr/>
              <a:t>1/13/12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086597E-4C24-5A45-BB92-BE0EE17509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565AE02-60AF-764B-9C58-5429E013CADB}" type="datetimeFigureOut">
              <a:rPr lang="en-US" smtClean="0"/>
              <a:pPr/>
              <a:t>1/13/12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086597E-4C24-5A45-BB92-BE0EE17509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565AE02-60AF-764B-9C58-5429E013CADB}" type="datetimeFigureOut">
              <a:rPr lang="en-US" smtClean="0"/>
              <a:pPr/>
              <a:t>1/13/12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086597E-4C24-5A45-BB92-BE0EE17509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AE02-60AF-764B-9C58-5429E013CADB}" type="datetimeFigureOut">
              <a:rPr lang="en-US" smtClean="0"/>
              <a:pPr/>
              <a:t>1/13/12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086597E-4C24-5A45-BB92-BE0EE17509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AE02-60AF-764B-9C58-5429E013CADB}" type="datetimeFigureOut">
              <a:rPr lang="en-US" smtClean="0"/>
              <a:pPr/>
              <a:t>1/13/12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86597E-4C24-5A45-BB92-BE0EE17509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AE02-60AF-764B-9C58-5429E013CADB}" type="datetimeFigureOut">
              <a:rPr lang="en-US" smtClean="0"/>
              <a:pPr/>
              <a:t>1/13/12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565AE02-60AF-764B-9C58-5429E013CADB}" type="datetimeFigureOut">
              <a:rPr lang="en-US" smtClean="0"/>
              <a:pPr/>
              <a:t>1/13/12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086597E-4C24-5A45-BB92-BE0EE17509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565AE02-60AF-764B-9C58-5429E013CADB}" type="datetimeFigureOut">
              <a:rPr lang="en-US" smtClean="0"/>
              <a:pPr/>
              <a:t>1/13/12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086597E-4C24-5A45-BB92-BE0EE17509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SOL 13 a - </a:t>
            </a:r>
            <a:r>
              <a:rPr lang="en-US" sz="2800" dirty="0" err="1" smtClean="0"/>
              <a:t>d</a:t>
            </a:r>
            <a:endParaRPr lang="en-US" sz="28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Renaissance</a:t>
            </a:r>
            <a:endParaRPr lang="en-US" sz="3200" dirty="0"/>
          </a:p>
        </p:txBody>
      </p:sp>
      <p:pic>
        <p:nvPicPr>
          <p:cNvPr id="19" name="Picture Placeholder 18" descr="mona_lisa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74073" r="-7407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Humanism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12648" y="1600200"/>
          <a:ext cx="8153400" cy="44958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Printing Press</a:t>
            </a:r>
            <a:endParaRPr lang="en-US" dirty="0"/>
          </a:p>
        </p:txBody>
      </p:sp>
      <p:pic>
        <p:nvPicPr>
          <p:cNvPr id="5" name="Picture 4" descr="pr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048" y="1921933"/>
            <a:ext cx="3175000" cy="4267200"/>
          </a:xfrm>
          <a:prstGeom prst="rect">
            <a:avLst/>
          </a:prstGeom>
        </p:spPr>
      </p:pic>
      <p:pic>
        <p:nvPicPr>
          <p:cNvPr id="7" name="Picture 6" descr="printing_pre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2209794"/>
            <a:ext cx="4995333" cy="377531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na_lis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109" y="95250"/>
            <a:ext cx="3960786" cy="5921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87624" y="6223000"/>
            <a:ext cx="40798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Mona Lisa by Leonardo </a:t>
            </a:r>
            <a:r>
              <a:rPr lang="en-US" sz="2200" dirty="0" err="1" smtClean="0"/>
              <a:t>da</a:t>
            </a:r>
            <a:r>
              <a:rPr lang="en-US" sz="2200" dirty="0" smtClean="0"/>
              <a:t> Vinci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st_supp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2975"/>
            <a:ext cx="9144000" cy="4972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44750" y="6159500"/>
            <a:ext cx="43497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Last Supper by Leonardo </a:t>
            </a:r>
            <a:r>
              <a:rPr lang="en-US" sz="2200" dirty="0" err="1" smtClean="0"/>
              <a:t>da</a:t>
            </a:r>
            <a:r>
              <a:rPr lang="en-US" sz="2200" dirty="0" smtClean="0"/>
              <a:t> Vinci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stine_chap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875" y="254000"/>
            <a:ext cx="4778375" cy="3165485"/>
          </a:xfrm>
          <a:prstGeom prst="rect">
            <a:avLst/>
          </a:prstGeom>
        </p:spPr>
      </p:pic>
      <p:pic>
        <p:nvPicPr>
          <p:cNvPr id="3" name="Picture 2" descr="sistine_chapel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75" y="3649767"/>
            <a:ext cx="5667375" cy="29092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5671" y="1381125"/>
            <a:ext cx="3846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Ceiling of Sistine Chapel painted by </a:t>
            </a:r>
          </a:p>
          <a:p>
            <a:pPr algn="ctr"/>
            <a:r>
              <a:rPr lang="en-US" sz="2200" smtClean="0"/>
              <a:t>Michelangelo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v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49" y="190501"/>
            <a:ext cx="4175125" cy="55668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5375" y="6096000"/>
            <a:ext cx="47772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Statue of David carved by Michelangelo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612648" y="1600200"/>
          <a:ext cx="8153400" cy="44958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was the Renaissance?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Renaissance means rebirth.  It was a time from the 1300s – 1500s when Greek and Roman knowledge was reintroduced to Europe.</a:t>
            </a:r>
          </a:p>
          <a:p>
            <a:r>
              <a:rPr lang="en-US" sz="3200" dirty="0" smtClean="0"/>
              <a:t>The Renaissance stimulated new forms of art, literature, and scholarship.</a:t>
            </a:r>
          </a:p>
          <a:p>
            <a:r>
              <a:rPr lang="en-US" sz="3200" dirty="0" smtClean="0"/>
              <a:t>The Renaissance began in the Italian city-states and moved to northern Europe.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taly_149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449" y="0"/>
            <a:ext cx="479110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400" dirty="0" smtClean="0"/>
              <a:t>Why did the Renaissance happen in Italy?</a:t>
            </a:r>
            <a:endParaRPr lang="en-US" sz="3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12648" y="1600200"/>
          <a:ext cx="8153400" cy="44958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mercial_rout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292100"/>
            <a:ext cx="8509000" cy="6273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Machiavelli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12648" y="1600200"/>
          <a:ext cx="8153400" cy="44958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Renaissance vs. Middle Ages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12648" y="1676399"/>
          <a:ext cx="8153400" cy="3003973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076700"/>
                <a:gridCol w="4076700"/>
              </a:tblGrid>
              <a:tr h="77893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Renaissance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Middle Ages</a:t>
                      </a:r>
                      <a:endParaRPr lang="en-US" sz="2800" dirty="0"/>
                    </a:p>
                  </a:txBody>
                  <a:tcPr/>
                </a:tc>
              </a:tr>
              <a:tr h="197442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Renaissance art and literature focused on individuals and worldly matters, along with Christianity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Medieval art and literature focused on the Church and salvation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Renaissance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12648" y="1676399"/>
          <a:ext cx="8153400" cy="4826002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076700"/>
                <a:gridCol w="4076700"/>
              </a:tblGrid>
              <a:tr h="76509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Artists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Writers</a:t>
                      </a:r>
                      <a:endParaRPr lang="en-US" sz="2800" dirty="0"/>
                    </a:p>
                  </a:txBody>
                  <a:tcPr/>
                </a:tc>
              </a:tr>
              <a:tr h="4060903">
                <a:tc>
                  <a:txBody>
                    <a:bodyPr/>
                    <a:lstStyle/>
                    <a:p>
                      <a:r>
                        <a:rPr lang="en-US" sz="2800" u="sng" dirty="0" smtClean="0"/>
                        <a:t>Leonardo</a:t>
                      </a:r>
                      <a:r>
                        <a:rPr lang="en-US" sz="2800" u="sng" baseline="0" dirty="0" smtClean="0"/>
                        <a:t> </a:t>
                      </a:r>
                      <a:r>
                        <a:rPr lang="en-US" sz="2800" u="sng" baseline="0" dirty="0" err="1" smtClean="0"/>
                        <a:t>da</a:t>
                      </a:r>
                      <a:r>
                        <a:rPr lang="en-US" sz="2800" u="sng" baseline="0" dirty="0" smtClean="0"/>
                        <a:t> Vinci </a:t>
                      </a:r>
                      <a:r>
                        <a:rPr lang="en-US" sz="2800" baseline="0" dirty="0" smtClean="0"/>
                        <a:t>– Mona Lisa, Last Supper</a:t>
                      </a:r>
                    </a:p>
                    <a:p>
                      <a:endParaRPr lang="en-US" sz="2800" baseline="0" dirty="0" smtClean="0"/>
                    </a:p>
                    <a:p>
                      <a:r>
                        <a:rPr lang="en-US" sz="2800" u="sng" baseline="0" dirty="0" smtClean="0"/>
                        <a:t>Michelangelo</a:t>
                      </a:r>
                      <a:r>
                        <a:rPr lang="en-US" sz="2800" baseline="0" dirty="0" smtClean="0"/>
                        <a:t> – Ceiling of the Sistine Chapel and statue of David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u="sng" dirty="0" smtClean="0"/>
                        <a:t>Petrarch</a:t>
                      </a:r>
                      <a:r>
                        <a:rPr lang="en-US" sz="2800" baseline="0" dirty="0" smtClean="0"/>
                        <a:t> – Sonnets, humanist books</a:t>
                      </a:r>
                    </a:p>
                    <a:p>
                      <a:endParaRPr lang="en-US" sz="2800" baseline="0" dirty="0" smtClean="0"/>
                    </a:p>
                    <a:p>
                      <a:r>
                        <a:rPr lang="en-US" sz="2800" u="sng" dirty="0" smtClean="0"/>
                        <a:t>Erasmus</a:t>
                      </a:r>
                      <a:r>
                        <a:rPr lang="en-US" sz="2800" dirty="0" smtClean="0"/>
                        <a:t> – The Praise</a:t>
                      </a:r>
                      <a:r>
                        <a:rPr lang="en-US" sz="2800" baseline="0" dirty="0" smtClean="0"/>
                        <a:t> of Folly</a:t>
                      </a:r>
                    </a:p>
                    <a:p>
                      <a:endParaRPr lang="en-US" sz="2800" baseline="0" dirty="0" smtClean="0"/>
                    </a:p>
                    <a:p>
                      <a:r>
                        <a:rPr lang="en-US" sz="2800" u="sng" baseline="0" dirty="0" smtClean="0"/>
                        <a:t>Sir Thomas More</a:t>
                      </a:r>
                      <a:r>
                        <a:rPr lang="en-US" sz="2800" u="none" baseline="0" dirty="0" smtClean="0"/>
                        <a:t> </a:t>
                      </a:r>
                      <a:r>
                        <a:rPr lang="en-US" sz="2800" baseline="0" dirty="0" smtClean="0"/>
                        <a:t>– Utopia</a:t>
                      </a:r>
                    </a:p>
                    <a:p>
                      <a:endParaRPr lang="en-US" sz="2800" baseline="0" dirty="0" smtClean="0"/>
                    </a:p>
                    <a:p>
                      <a:r>
                        <a:rPr lang="en-US" sz="2800" u="sng" baseline="0" dirty="0" smtClean="0"/>
                        <a:t>Machiavelli</a:t>
                      </a:r>
                      <a:r>
                        <a:rPr lang="en-US" sz="2800" baseline="0" dirty="0" smtClean="0"/>
                        <a:t> – The Prince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5833</TotalTime>
  <Words>285</Words>
  <Application>Microsoft Macintosh PowerPoint</Application>
  <PresentationFormat>On-screen Show (4:3)</PresentationFormat>
  <Paragraphs>47</Paragraphs>
  <Slides>15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Median</vt:lpstr>
      <vt:lpstr>Renaissance</vt:lpstr>
      <vt:lpstr>Essential Questions</vt:lpstr>
      <vt:lpstr>What was the Renaissance?</vt:lpstr>
      <vt:lpstr>Slide 4</vt:lpstr>
      <vt:lpstr>Why did the Renaissance happen in Italy?</vt:lpstr>
      <vt:lpstr>Slide 6</vt:lpstr>
      <vt:lpstr>Machiavelli</vt:lpstr>
      <vt:lpstr>Renaissance vs. Middle Ages</vt:lpstr>
      <vt:lpstr>Renaissance</vt:lpstr>
      <vt:lpstr>Humanism</vt:lpstr>
      <vt:lpstr>The Printing Press</vt:lpstr>
      <vt:lpstr>Slide 12</vt:lpstr>
      <vt:lpstr>Slide 13</vt:lpstr>
      <vt:lpstr>Slide 14</vt:lpstr>
      <vt:lpstr>Slide 15</vt:lpstr>
    </vt:vector>
  </TitlesOfParts>
  <Company>Menchville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Renaissance</dc:title>
  <dc:creator>Arram Dreyer</dc:creator>
  <cp:lastModifiedBy>Arram Dreyer</cp:lastModifiedBy>
  <cp:revision>8</cp:revision>
  <dcterms:created xsi:type="dcterms:W3CDTF">2012-01-13T21:53:03Z</dcterms:created>
  <dcterms:modified xsi:type="dcterms:W3CDTF">2012-01-13T22:05:17Z</dcterms:modified>
</cp:coreProperties>
</file>