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  <p:sldMasterId id="2147483673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25b39d12dc_1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5" name="Google Shape;505;g25b39d12dc_1_2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g25b39d12dc_1_2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25b39d12dc_1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25b39d12dc_1_2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g25b39d12dc_1_2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self - interest </a:t>
            </a:r>
            <a:endParaRPr/>
          </a:p>
        </p:txBody>
      </p:sp>
      <p:sp>
        <p:nvSpPr>
          <p:cNvPr id="519" name="Google Shape;51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Time, energy, cash, resources, etc. </a:t>
            </a:r>
            <a:endParaRPr/>
          </a:p>
        </p:txBody>
      </p:sp>
      <p:sp>
        <p:nvSpPr>
          <p:cNvPr id="555" name="Google Shape;55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g3382df68d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7" name="Google Shape;567;g3382df68d6_0_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g3382df68d6_0_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382df68d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3382df68d6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382df68d6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26:notes"/>
          <p:cNvSpPr txBox="1"/>
          <p:nvPr/>
        </p:nvSpPr>
        <p:spPr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5" name="Google Shape;595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 Ain’t no rest for the wicked.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3" name="Google Shape;43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 You can’t always get what you want.</a:t>
            </a:r>
            <a:endParaRPr/>
          </a:p>
        </p:txBody>
      </p:sp>
      <p:sp>
        <p:nvSpPr>
          <p:cNvPr id="434" name="Google Shape;43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allocate - distribute to use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Dismal science - only hear about it when things are bad. </a:t>
            </a:r>
            <a:endParaRPr/>
          </a:p>
        </p:txBody>
      </p:sp>
      <p:sp>
        <p:nvSpPr>
          <p:cNvPr id="465" name="Google Shape;4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25b39d12d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8" name="Google Shape;498;g25b39d12dc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g25b39d12dc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6" name="Google Shape;216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7" name="Google Shape;217;p1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8" name="Google Shape;218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9" name="Google Shape;219;p1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2" name="Google Shape;22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3" name="Google Shape;223;p1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oogle Shape;225;p16"/>
          <p:cNvGrpSpPr/>
          <p:nvPr/>
        </p:nvGrpSpPr>
        <p:grpSpPr>
          <a:xfrm>
            <a:off x="-1134282" y="798514"/>
            <a:ext cx="10161866" cy="6694130"/>
            <a:chOff x="-521" y="480"/>
            <a:chExt cx="4801" cy="4217"/>
          </a:xfrm>
        </p:grpSpPr>
        <p:grpSp>
          <p:nvGrpSpPr>
            <p:cNvPr id="226" name="Google Shape;226;p16"/>
            <p:cNvGrpSpPr/>
            <p:nvPr/>
          </p:nvGrpSpPr>
          <p:grpSpPr>
            <a:xfrm>
              <a:off x="-521" y="480"/>
              <a:ext cx="4801" cy="4217"/>
              <a:chOff x="-137" y="522"/>
              <a:chExt cx="4801" cy="4217"/>
            </a:xfrm>
          </p:grpSpPr>
          <p:grpSp>
            <p:nvGrpSpPr>
              <p:cNvPr id="227" name="Google Shape;227;p16"/>
              <p:cNvGrpSpPr/>
              <p:nvPr/>
            </p:nvGrpSpPr>
            <p:grpSpPr>
              <a:xfrm>
                <a:off x="-137" y="522"/>
                <a:ext cx="4801" cy="4217"/>
                <a:chOff x="-137" y="522"/>
                <a:chExt cx="4801" cy="4217"/>
              </a:xfrm>
            </p:grpSpPr>
            <p:sp>
              <p:nvSpPr>
                <p:cNvPr id="228" name="Google Shape;228;p16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229" name="Google Shape;229;p16"/>
                <p:cNvGrpSpPr/>
                <p:nvPr/>
              </p:nvGrpSpPr>
              <p:grpSpPr>
                <a:xfrm>
                  <a:off x="-137" y="522"/>
                  <a:ext cx="4801" cy="4217"/>
                  <a:chOff x="-137" y="522"/>
                  <a:chExt cx="4801" cy="4217"/>
                </a:xfrm>
              </p:grpSpPr>
              <p:sp>
                <p:nvSpPr>
                  <p:cNvPr id="230" name="Google Shape;230;p16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231" name="Google Shape;231;p16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232" name="Google Shape;232;p16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233" name="Google Shape;233;p16"/>
                  <p:cNvGrpSpPr/>
                  <p:nvPr/>
                </p:nvGrpSpPr>
                <p:grpSpPr>
                  <a:xfrm>
                    <a:off x="-137" y="522"/>
                    <a:ext cx="4801" cy="4217"/>
                    <a:chOff x="-137" y="522"/>
                    <a:chExt cx="4801" cy="4217"/>
                  </a:xfrm>
                </p:grpSpPr>
                <p:sp>
                  <p:nvSpPr>
                    <p:cNvPr id="234" name="Google Shape;234;p16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235" name="Google Shape;235;p16"/>
                    <p:cNvGrpSpPr/>
                    <p:nvPr/>
                  </p:nvGrpSpPr>
                  <p:grpSpPr>
                    <a:xfrm>
                      <a:off x="-137" y="527"/>
                      <a:ext cx="4795" cy="4212"/>
                      <a:chOff x="-137" y="527"/>
                      <a:chExt cx="4795" cy="4212"/>
                    </a:xfrm>
                  </p:grpSpPr>
                  <p:sp>
                    <p:nvSpPr>
                      <p:cNvPr id="236" name="Google Shape;236;p16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237" name="Google Shape;237;p16"/>
                      <p:cNvGrpSpPr/>
                      <p:nvPr/>
                    </p:nvGrpSpPr>
                    <p:grpSpPr>
                      <a:xfrm>
                        <a:off x="-137" y="527"/>
                        <a:ext cx="4795" cy="4212"/>
                        <a:chOff x="-537" y="527"/>
                        <a:chExt cx="4795" cy="4212"/>
                      </a:xfrm>
                    </p:grpSpPr>
                    <p:cxnSp>
                      <p:nvCxnSpPr>
                        <p:cNvPr id="238" name="Google Shape;238;p16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9" name="Google Shape;239;p16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0" name="Google Shape;240;p16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1" name="Google Shape;241;p16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2" name="Google Shape;242;p16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3" name="Google Shape;243;p16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4" name="Google Shape;244;p16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5" name="Google Shape;245;p16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6" name="Google Shape;246;p16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7" name="Google Shape;247;p16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8" name="Google Shape;248;p16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9" name="Google Shape;249;p16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0" name="Google Shape;250;p16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1" name="Google Shape;251;p16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2" name="Google Shape;252;p16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3" name="Google Shape;253;p16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4" name="Google Shape;254;p16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5" name="Google Shape;255;p16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6" name="Google Shape;256;p16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7" name="Google Shape;257;p16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8" name="Google Shape;258;p16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9" name="Google Shape;259;p16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0" name="Google Shape;260;p16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1" name="Google Shape;261;p16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2" name="Google Shape;262;p16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3" name="Google Shape;263;p16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4" name="Google Shape;264;p16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5" name="Google Shape;265;p16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6" name="Google Shape;266;p16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7" name="Google Shape;267;p16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8" name="Google Shape;268;p16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9" name="Google Shape;269;p16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0" name="Google Shape;270;p16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1" name="Google Shape;271;p16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2" name="Google Shape;272;p16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273" name="Google Shape;273;p16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274" name="Google Shape;274;p16"/>
                        <p:cNvGrpSpPr/>
                        <p:nvPr/>
                      </p:nvGrpSpPr>
                      <p:grpSpPr>
                        <a:xfrm>
                          <a:off x="-93" y="721"/>
                          <a:ext cx="4071" cy="4018"/>
                          <a:chOff x="-88" y="725"/>
                          <a:chExt cx="4071" cy="4018"/>
                        </a:xfrm>
                      </p:grpSpPr>
                      <p:sp>
                        <p:nvSpPr>
                          <p:cNvPr id="275" name="Google Shape;275;p16"/>
                          <p:cNvSpPr/>
                          <p:nvPr/>
                        </p:nvSpPr>
                        <p:spPr>
                          <a:xfrm rot="-2819839">
                            <a:off x="1651" y="27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76" name="Google Shape;276;p16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77" name="Google Shape;277;p16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78" name="Google Shape;278;p16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79" name="Google Shape;279;p16"/>
                          <p:cNvSpPr/>
                          <p:nvPr/>
                        </p:nvSpPr>
                        <p:spPr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0" name="Google Shape;280;p16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1" name="Google Shape;281;p16"/>
                          <p:cNvSpPr/>
                          <p:nvPr/>
                        </p:nvSpPr>
                        <p:spPr>
                          <a:xfrm rot="-2819839">
                            <a:off x="1262" y="17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2" name="Google Shape;282;p16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3" name="Google Shape;283;p16"/>
                          <p:cNvSpPr/>
                          <p:nvPr/>
                        </p:nvSpPr>
                        <p:spPr>
                          <a:xfrm rot="-2819839">
                            <a:off x="1104" y="14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4" name="Google Shape;284;p16"/>
                          <p:cNvSpPr/>
                          <p:nvPr/>
                        </p:nvSpPr>
                        <p:spPr>
                          <a:xfrm rot="-2819839">
                            <a:off x="1039" y="12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5" name="Google Shape;285;p16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86" name="Google Shape;286;p16"/>
                          <p:cNvSpPr/>
                          <p:nvPr/>
                        </p:nvSpPr>
                        <p:spPr>
                          <a:xfrm rot="-2780025">
                            <a:off x="923" y="8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287" name="Google Shape;287;p16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8" name="Google Shape;288;p16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9" name="Google Shape;289;p16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0" name="Google Shape;290;p16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1" name="Google Shape;291;p16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2" name="Google Shape;292;p16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3" name="Google Shape;293;p16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4" name="Google Shape;294;p16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5" name="Google Shape;295;p16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6" name="Google Shape;296;p16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7" name="Google Shape;297;p16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8" name="Google Shape;298;p16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9" name="Google Shape;299;p16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0" name="Google Shape;300;p16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1" name="Google Shape;301;p16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2" name="Google Shape;302;p16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3" name="Google Shape;303;p16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4" name="Google Shape;304;p16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5" name="Google Shape;305;p16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6" name="Google Shape;306;p16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7" name="Google Shape;307;p16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8" name="Google Shape;308;p16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9" name="Google Shape;309;p16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0" name="Google Shape;310;p16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1" name="Google Shape;311;p16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2" name="Google Shape;312;p16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3" name="Google Shape;313;p16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4" name="Google Shape;314;p16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5" name="Google Shape;315;p16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6" name="Google Shape;316;p16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7" name="Google Shape;317;p16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8" name="Google Shape;318;p16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9" name="Google Shape;319;p16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0" name="Google Shape;320;p16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1" name="Google Shape;321;p16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2" name="Google Shape;322;p16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323" name="Google Shape;323;p16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324" name="Google Shape;324;p16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325" name="Google Shape;325;p16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326" name="Google Shape;326;p16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327" name="Google Shape;327;p16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328" name="Google Shape;328;p16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329" name="Google Shape;329;p16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0" name="Google Shape;330;p16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1" name="Google Shape;331;p16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2" name="Google Shape;332;p16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3" name="Google Shape;333;p16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4" name="Google Shape;334;p16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35" name="Google Shape;335;p16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336" name="Google Shape;336;p16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337" name="Google Shape;337;p16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38" name="Google Shape;338;p16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39" name="Google Shape;339;p16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40" name="Google Shape;340;p16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41" name="Google Shape;341;p16"/>
              <p:cNvSpPr/>
              <p:nvPr/>
            </p:nvSpPr>
            <p:spPr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42" name="Google Shape;342;p16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343" name="Google Shape;343;p16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344" name="Google Shape;344;p16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345" name="Google Shape;345;p16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346" name="Google Shape;346;p16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347" name="Google Shape;347;p16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348" name="Google Shape;348;p16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349" name="Google Shape;349;p16"/>
          <p:cNvSpPr txBox="1">
            <a:spLocks noGrp="1"/>
          </p:cNvSpPr>
          <p:nvPr>
            <p:ph type="ctrTitle"/>
          </p:nvPr>
        </p:nvSpPr>
        <p:spPr>
          <a:xfrm>
            <a:off x="914400" y="1600201"/>
            <a:ext cx="10363200" cy="197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0" name="Google Shape;350;p1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1" name="Google Shape;351;p1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2" name="Google Shape;352;p1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3" name="Google Shape;353;p1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6" name="Google Shape;356;p1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7" name="Google Shape;357;p17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8" name="Google Shape;358;p1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9" name="Google Shape;359;p17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8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2" name="Google Shape;362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3" name="Google Shape;363;p1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4" name="Google Shape;364;p18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5" name="Google Shape;365;p1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6" name="Google Shape;366;p18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9" name="Google Shape;369;p1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0" name="Google Shape;370;p1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1" name="Google Shape;371;p1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2" name="Google Shape;372;p1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3" name="Google Shape;373;p19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4" name="Google Shape;374;p1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5" name="Google Shape;375;p19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0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8" name="Google Shape;378;p20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9" name="Google Shape;379;p2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0" name="Google Shape;380;p20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1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3" name="Google Shape;383;p21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4" name="Google Shape;384;p2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5" name="Google Shape;385;p2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6" name="Google Shape;386;p2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7" name="Google Shape;387;p2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2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0" name="Google Shape;390;p22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1" name="Google Shape;391;p2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2" name="Google Shape;392;p2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3" name="Google Shape;393;p2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4" name="Google Shape;394;p2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7" name="Google Shape;397;p23"/>
          <p:cNvSpPr txBox="1">
            <a:spLocks noGrp="1"/>
          </p:cNvSpPr>
          <p:nvPr>
            <p:ph type="body" idx="1"/>
          </p:nvPr>
        </p:nvSpPr>
        <p:spPr>
          <a:xfrm rot="5400000">
            <a:off x="3830638" y="-1620836"/>
            <a:ext cx="4530725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8" name="Google Shape;398;p2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9" name="Google Shape;399;p2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0" name="Google Shape;400;p2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4"/>
          <p:cNvSpPr txBox="1">
            <a:spLocks noGrp="1"/>
          </p:cNvSpPr>
          <p:nvPr>
            <p:ph type="title"/>
          </p:nvPr>
        </p:nvSpPr>
        <p:spPr>
          <a:xfrm rot="5400000">
            <a:off x="7284244" y="1832769"/>
            <a:ext cx="5853112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3" name="Google Shape;403;p24"/>
          <p:cNvSpPr txBox="1">
            <a:spLocks noGrp="1"/>
          </p:cNvSpPr>
          <p:nvPr>
            <p:ph type="body" idx="1"/>
          </p:nvPr>
        </p:nvSpPr>
        <p:spPr>
          <a:xfrm rot="5400000">
            <a:off x="1696244" y="-808831"/>
            <a:ext cx="5853112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4" name="Google Shape;404;p2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5" name="Google Shape;405;p2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6" name="Google Shape;406;p2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5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9" name="Google Shape;409;p2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0" name="Google Shape;410;p2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1" name="Google Shape;411;p2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2" name="Google Shape;412;p2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3" name="Google Shape;413;p2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6"/>
          <p:cNvSpPr txBox="1">
            <a:spLocks noGrp="1"/>
          </p:cNvSpPr>
          <p:nvPr>
            <p:ph type="body" idx="1"/>
          </p:nvPr>
        </p:nvSpPr>
        <p:spPr>
          <a:xfrm>
            <a:off x="609600" y="277813"/>
            <a:ext cx="1097280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6" name="Google Shape;416;p2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7" name="Google Shape;417;p2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8" name="Google Shape;418;p2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dk2"/>
            </a:gs>
          </a:gsLst>
          <a:lin ang="18900000" scaled="0"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13"/>
          <p:cNvGrpSpPr/>
          <p:nvPr/>
        </p:nvGrpSpPr>
        <p:grpSpPr>
          <a:xfrm>
            <a:off x="-1102531" y="762001"/>
            <a:ext cx="10161866" cy="6694130"/>
            <a:chOff x="-521" y="480"/>
            <a:chExt cx="4801" cy="4217"/>
          </a:xfrm>
        </p:grpSpPr>
        <p:grpSp>
          <p:nvGrpSpPr>
            <p:cNvPr id="86" name="Google Shape;86;p13"/>
            <p:cNvGrpSpPr/>
            <p:nvPr/>
          </p:nvGrpSpPr>
          <p:grpSpPr>
            <a:xfrm>
              <a:off x="-521" y="480"/>
              <a:ext cx="4801" cy="4217"/>
              <a:chOff x="-137" y="522"/>
              <a:chExt cx="4801" cy="4217"/>
            </a:xfrm>
          </p:grpSpPr>
          <p:grpSp>
            <p:nvGrpSpPr>
              <p:cNvPr id="87" name="Google Shape;87;p13"/>
              <p:cNvGrpSpPr/>
              <p:nvPr/>
            </p:nvGrpSpPr>
            <p:grpSpPr>
              <a:xfrm>
                <a:off x="-137" y="522"/>
                <a:ext cx="4801" cy="4217"/>
                <a:chOff x="-137" y="522"/>
                <a:chExt cx="4801" cy="4217"/>
              </a:xfrm>
            </p:grpSpPr>
            <p:sp>
              <p:nvSpPr>
                <p:cNvPr id="88" name="Google Shape;88;p13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89" name="Google Shape;89;p13"/>
                <p:cNvGrpSpPr/>
                <p:nvPr/>
              </p:nvGrpSpPr>
              <p:grpSpPr>
                <a:xfrm>
                  <a:off x="-137" y="522"/>
                  <a:ext cx="4801" cy="4217"/>
                  <a:chOff x="-137" y="522"/>
                  <a:chExt cx="4801" cy="4217"/>
                </a:xfrm>
              </p:grpSpPr>
              <p:sp>
                <p:nvSpPr>
                  <p:cNvPr id="90" name="Google Shape;90;p13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91" name="Google Shape;91;p13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92" name="Google Shape;92;p13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93" name="Google Shape;93;p13"/>
                  <p:cNvGrpSpPr/>
                  <p:nvPr/>
                </p:nvGrpSpPr>
                <p:grpSpPr>
                  <a:xfrm>
                    <a:off x="-137" y="522"/>
                    <a:ext cx="4801" cy="4217"/>
                    <a:chOff x="-137" y="522"/>
                    <a:chExt cx="4801" cy="4217"/>
                  </a:xfrm>
                </p:grpSpPr>
                <p:sp>
                  <p:nvSpPr>
                    <p:cNvPr id="94" name="Google Shape;94;p13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95" name="Google Shape;95;p13"/>
                    <p:cNvGrpSpPr/>
                    <p:nvPr/>
                  </p:nvGrpSpPr>
                  <p:grpSpPr>
                    <a:xfrm>
                      <a:off x="-137" y="527"/>
                      <a:ext cx="4795" cy="4212"/>
                      <a:chOff x="-137" y="527"/>
                      <a:chExt cx="4795" cy="4212"/>
                    </a:xfrm>
                  </p:grpSpPr>
                  <p:sp>
                    <p:nvSpPr>
                      <p:cNvPr id="96" name="Google Shape;96;p13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97" name="Google Shape;97;p13"/>
                      <p:cNvGrpSpPr/>
                      <p:nvPr/>
                    </p:nvGrpSpPr>
                    <p:grpSpPr>
                      <a:xfrm>
                        <a:off x="-137" y="527"/>
                        <a:ext cx="4795" cy="4212"/>
                        <a:chOff x="-537" y="527"/>
                        <a:chExt cx="4795" cy="4212"/>
                      </a:xfrm>
                    </p:grpSpPr>
                    <p:cxnSp>
                      <p:nvCxnSpPr>
                        <p:cNvPr id="98" name="Google Shape;98;p13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9" name="Google Shape;99;p13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0" name="Google Shape;100;p13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1" name="Google Shape;101;p13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2" name="Google Shape;102;p13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3" name="Google Shape;103;p13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4" name="Google Shape;104;p13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5" name="Google Shape;105;p13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6" name="Google Shape;106;p13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7" name="Google Shape;107;p13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8" name="Google Shape;108;p13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9" name="Google Shape;109;p13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0" name="Google Shape;110;p13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1" name="Google Shape;111;p13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2" name="Google Shape;112;p13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3" name="Google Shape;113;p13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4" name="Google Shape;114;p13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5" name="Google Shape;115;p13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6" name="Google Shape;116;p13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7" name="Google Shape;117;p13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8" name="Google Shape;118;p13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19" name="Google Shape;119;p13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0" name="Google Shape;120;p13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1" name="Google Shape;121;p13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2" name="Google Shape;122;p13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3" name="Google Shape;123;p13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4" name="Google Shape;124;p13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5" name="Google Shape;125;p13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6" name="Google Shape;126;p13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7" name="Google Shape;127;p13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8" name="Google Shape;128;p13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29" name="Google Shape;129;p13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30" name="Google Shape;130;p13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31" name="Google Shape;131;p13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32" name="Google Shape;132;p13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133" name="Google Shape;133;p13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134" name="Google Shape;134;p13"/>
                        <p:cNvGrpSpPr/>
                        <p:nvPr/>
                      </p:nvGrpSpPr>
                      <p:grpSpPr>
                        <a:xfrm>
                          <a:off x="-93" y="721"/>
                          <a:ext cx="4071" cy="4018"/>
                          <a:chOff x="-88" y="725"/>
                          <a:chExt cx="4071" cy="4018"/>
                        </a:xfrm>
                      </p:grpSpPr>
                      <p:sp>
                        <p:nvSpPr>
                          <p:cNvPr id="135" name="Google Shape;135;p13"/>
                          <p:cNvSpPr/>
                          <p:nvPr/>
                        </p:nvSpPr>
                        <p:spPr>
                          <a:xfrm rot="-2819839">
                            <a:off x="1544" y="27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36" name="Google Shape;136;p13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37" name="Google Shape;137;p13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38" name="Google Shape;138;p13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39" name="Google Shape;139;p13"/>
                          <p:cNvSpPr/>
                          <p:nvPr/>
                        </p:nvSpPr>
                        <p:spPr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0" name="Google Shape;140;p13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1" name="Google Shape;141;p13"/>
                          <p:cNvSpPr/>
                          <p:nvPr/>
                        </p:nvSpPr>
                        <p:spPr>
                          <a:xfrm rot="-2819839">
                            <a:off x="1261" y="17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2" name="Google Shape;142;p13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3" name="Google Shape;143;p13"/>
                          <p:cNvSpPr/>
                          <p:nvPr/>
                        </p:nvSpPr>
                        <p:spPr>
                          <a:xfrm rot="-2819839">
                            <a:off x="1052" y="14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4" name="Google Shape;144;p13"/>
                          <p:cNvSpPr/>
                          <p:nvPr/>
                        </p:nvSpPr>
                        <p:spPr>
                          <a:xfrm rot="-2819839">
                            <a:off x="986" y="12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5" name="Google Shape;145;p13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46" name="Google Shape;146;p13"/>
                          <p:cNvSpPr/>
                          <p:nvPr/>
                        </p:nvSpPr>
                        <p:spPr>
                          <a:xfrm rot="-2780025">
                            <a:off x="923" y="8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147" name="Google Shape;147;p13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48" name="Google Shape;148;p13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49" name="Google Shape;149;p13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0" name="Google Shape;150;p13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1" name="Google Shape;151;p13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2" name="Google Shape;152;p13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3" name="Google Shape;153;p13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4" name="Google Shape;154;p13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5" name="Google Shape;155;p13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6" name="Google Shape;156;p13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7" name="Google Shape;157;p13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8" name="Google Shape;158;p13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59" name="Google Shape;159;p13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0" name="Google Shape;160;p13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1" name="Google Shape;161;p13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2" name="Google Shape;162;p13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3" name="Google Shape;163;p13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4" name="Google Shape;164;p13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5" name="Google Shape;165;p13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6" name="Google Shape;166;p13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7" name="Google Shape;167;p13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8" name="Google Shape;168;p13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9" name="Google Shape;169;p13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0" name="Google Shape;170;p13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1" name="Google Shape;171;p13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2" name="Google Shape;172;p13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3" name="Google Shape;173;p13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4" name="Google Shape;174;p13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5" name="Google Shape;175;p13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6" name="Google Shape;176;p13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7" name="Google Shape;177;p13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8" name="Google Shape;178;p13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9" name="Google Shape;179;p13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0" name="Google Shape;180;p13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1" name="Google Shape;181;p13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2" name="Google Shape;182;p13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183" name="Google Shape;183;p13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184" name="Google Shape;184;p13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" name="Google Shape;185;p13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186" name="Google Shape;186;p13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187" name="Google Shape;187;p13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88" name="Google Shape;188;p13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189" name="Google Shape;189;p13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0" name="Google Shape;190;p13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1" name="Google Shape;191;p13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" name="Google Shape;192;p13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3" name="Google Shape;193;p13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" name="Google Shape;194;p13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5" name="Google Shape;195;p13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196" name="Google Shape;196;p13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197" name="Google Shape;197;p13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8" name="Google Shape;198;p13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99" name="Google Shape;199;p13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0" name="Google Shape;200;p13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1" name="Google Shape;201;p13"/>
              <p:cNvSpPr/>
              <p:nvPr/>
            </p:nvSpPr>
            <p:spPr>
              <a:xfrm rot="-3417299">
                <a:off x="912" y="2801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02" name="Google Shape;202;p13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203" name="Google Shape;203;p13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204" name="Google Shape;204;p13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05" name="Google Shape;205;p13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06" name="Google Shape;206;p13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07" name="Google Shape;207;p13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08" name="Google Shape;208;p13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209" name="Google Shape;209;p1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0" name="Google Shape;21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1" name="Google Shape;211;p1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12m0QHweG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REGip5N53_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emLiSI5ox8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youtube.com/watch?v=vR6nEasVGao" TargetMode="External"/><Relationship Id="rId4" Type="http://schemas.openxmlformats.org/officeDocument/2006/relationships/hyperlink" Target="http://www.youtube.com/watch?v=OUL152yGVGI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ltHNarHA9A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okinglight.com/news/vanilla-shortage-worldwide-madagascar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okinglight.com/news/vanilla-shortage-worldwide-madagascar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2098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24" name="Google Shape;424;p27" descr="BC Cartoon for 12/07/200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3550" y="401225"/>
            <a:ext cx="8458200" cy="62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3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 of Economist</a:t>
            </a:r>
            <a:endParaRPr/>
          </a:p>
        </p:txBody>
      </p:sp>
      <p:sp>
        <p:nvSpPr>
          <p:cNvPr id="509" name="Google Shape;509;p36"/>
          <p:cNvSpPr txBox="1">
            <a:spLocks noGrp="1"/>
          </p:cNvSpPr>
          <p:nvPr>
            <p:ph type="body" idx="1"/>
          </p:nvPr>
        </p:nvSpPr>
        <p:spPr>
          <a:xfrm>
            <a:off x="107275" y="1654526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47700" lvl="0" indent="-4191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International 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markets international, currency exchange and the effects of tariffs and trade procedures and laws.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6477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Organizational or Industrial 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the markets of individual industries, studying competitors and making predictions based on the decisions of competitors.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6477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Demographic or Labor 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trends in salary and determines the need for labor. 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 of Economist</a:t>
            </a:r>
            <a:endParaRPr/>
          </a:p>
        </p:txBody>
      </p:sp>
      <p:sp>
        <p:nvSpPr>
          <p:cNvPr id="516" name="Google Shape;516;p37"/>
          <p:cNvSpPr txBox="1">
            <a:spLocks noGrp="1"/>
          </p:cNvSpPr>
          <p:nvPr>
            <p:ph type="body" idx="1"/>
          </p:nvPr>
        </p:nvSpPr>
        <p:spPr>
          <a:xfrm>
            <a:off x="107275" y="1654526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47700" lvl="0" indent="-4191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Public Finance 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of government involvement in the economy, such as taxation, deficits or surpluses in budget, or policies concerning welfare.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6477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Econometricians: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of mathematics is in all branches of economics. Economist use models using methods like calculus, regression analysis, and game theory.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115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sz="3000" b="1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38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Why?</a:t>
            </a:r>
            <a:endParaRPr/>
          </a:p>
        </p:txBody>
      </p:sp>
      <p:sp>
        <p:nvSpPr>
          <p:cNvPr id="522" name="Google Shape;522;p38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Why do I come here everyday?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Why do your parents go to work?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If you have a job, why do you go there?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Does that make me or your parents or you selfish?</a:t>
            </a:r>
            <a:b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br>
              <a:rPr lang="en-US" sz="24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24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9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Founder of Economics</a:t>
            </a:r>
            <a:endParaRPr/>
          </a:p>
        </p:txBody>
      </p:sp>
      <p:sp>
        <p:nvSpPr>
          <p:cNvPr id="528" name="Google Shape;528;p39"/>
          <p:cNvSpPr txBox="1">
            <a:spLocks noGrp="1"/>
          </p:cNvSpPr>
          <p:nvPr>
            <p:ph type="body" idx="4294967295"/>
          </p:nvPr>
        </p:nvSpPr>
        <p:spPr>
          <a:xfrm>
            <a:off x="609600" y="1295400"/>
            <a:ext cx="96012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60"/>
              <a:buFont typeface="Noto Sans Symbols"/>
              <a:buChar char="◆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Adam Smith 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founder of modern economics.  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wrote Wealth of Nations</a:t>
            </a:r>
            <a:endParaRPr/>
          </a:p>
          <a:p>
            <a:pPr marL="742950" marR="0" lvl="1" indent="-825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</a:pP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It is not from the benevolence of the butcher, the brewer, or the baker that we expect our dinner, but from their regard to their own interest.</a:t>
            </a:r>
            <a:b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n-US" sz="32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Adam Smith</a:t>
            </a:r>
            <a:b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b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40"/>
          <p:cNvSpPr txBox="1">
            <a:spLocks noGrp="1"/>
          </p:cNvSpPr>
          <p:nvPr>
            <p:ph type="title"/>
          </p:nvPr>
        </p:nvSpPr>
        <p:spPr>
          <a:xfrm>
            <a:off x="1981200" y="25401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Smith cont..</a:t>
            </a:r>
            <a:endParaRPr/>
          </a:p>
        </p:txBody>
      </p:sp>
      <p:sp>
        <p:nvSpPr>
          <p:cNvPr id="534" name="Google Shape;534;p40"/>
          <p:cNvSpPr txBox="1">
            <a:spLocks noGrp="1"/>
          </p:cNvSpPr>
          <p:nvPr>
            <p:ph type="body" idx="1"/>
          </p:nvPr>
        </p:nvSpPr>
        <p:spPr>
          <a:xfrm>
            <a:off x="706000" y="838200"/>
            <a:ext cx="95049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Key points/Concepts: </a:t>
            </a:r>
            <a:endParaRPr/>
          </a:p>
          <a:p>
            <a:pPr marL="11430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hlink"/>
              </a:buClr>
              <a:buSzPts val="2160"/>
              <a:buFont typeface="Noto Sans Symbols"/>
              <a:buChar char="◆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economy is guided by an </a:t>
            </a:r>
            <a:r>
              <a:rPr lang="en-US" sz="36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invisible hand </a:t>
            </a:r>
            <a:endParaRPr sz="36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1430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hlink"/>
              </a:buClr>
              <a:buSzPts val="2160"/>
              <a:buFont typeface="Noto Sans Symbols"/>
              <a:buChar char="◆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people are </a:t>
            </a:r>
            <a:r>
              <a:rPr lang="en-US" sz="36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4"/>
              </a:rPr>
              <a:t>motivated by self interest</a:t>
            </a:r>
            <a:endParaRPr sz="36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42950" marR="0" lvl="1" indent="-28575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Profits and self interest are motives </a:t>
            </a: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 improved efficiency, growth, and freedom. 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Laissez Faire- no gov’t intervention in economy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Smith’s Economic Concepts</a:t>
            </a:r>
            <a:endParaRPr/>
          </a:p>
        </p:txBody>
      </p:sp>
      <p:sp>
        <p:nvSpPr>
          <p:cNvPr id="540" name="Google Shape;540;p4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Voluntary exchange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Free Trade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Application</a:t>
            </a: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4"/>
              </a:rPr>
              <a:t>More</a:t>
            </a: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5"/>
              </a:rPr>
              <a:t>Norberg video</a:t>
            </a: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endParaRPr sz="32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2"/>
          <p:cNvSpPr txBox="1"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is the biggest problem in Economics?</a:t>
            </a:r>
            <a:endParaRPr/>
          </a:p>
        </p:txBody>
      </p:sp>
      <p:sp>
        <p:nvSpPr>
          <p:cNvPr id="546" name="Google Shape;546;p42"/>
          <p:cNvSpPr txBox="1">
            <a:spLocks noGrp="1"/>
          </p:cNvSpPr>
          <p:nvPr>
            <p:ph type="subTitle" idx="4294967295"/>
          </p:nvPr>
        </p:nvSpPr>
        <p:spPr>
          <a:xfrm>
            <a:off x="2895600" y="3889375"/>
            <a:ext cx="6400800" cy="175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Bucket List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if</a:t>
            </a:r>
            <a:endParaRPr/>
          </a:p>
        </p:txBody>
      </p:sp>
      <p:sp>
        <p:nvSpPr>
          <p:cNvPr id="552" name="Google Shape;552;p4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3622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if you were asked to create a </a:t>
            </a:r>
            <a:r>
              <a:rPr lang="en-US" sz="2800"/>
              <a:t>wishlist</a:t>
            </a: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of everything you wanted, how long would the list be?  How long will it take to write it?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if everybody in the world, all 7 Billion, made a wish list.  Would there be enough of each item to fill all of the lists?</a:t>
            </a:r>
            <a:endParaRPr/>
          </a:p>
          <a:p>
            <a:pPr marL="342900" marR="0" lvl="0" indent="-23622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How is it determined who gets what?  Why?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44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Scarcity</a:t>
            </a:r>
            <a:endParaRPr/>
          </a:p>
        </p:txBody>
      </p:sp>
      <p:sp>
        <p:nvSpPr>
          <p:cNvPr id="558" name="Google Shape;558;p44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basic problem in economics is scarcity.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Scarcity is a combination of unlimited wants and limited resources(faced by all).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Scarcity means people do not and cannot have enough income, time, or other resources to satisfy their every desire.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45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Scarcity versus Shortage</a:t>
            </a:r>
            <a:endParaRPr/>
          </a:p>
        </p:txBody>
      </p:sp>
      <p:sp>
        <p:nvSpPr>
          <p:cNvPr id="564" name="Google Shape;564;p45"/>
          <p:cNvSpPr txBox="1">
            <a:spLocks noGrp="1"/>
          </p:cNvSpPr>
          <p:nvPr>
            <p:ph type="body" idx="4294967295"/>
          </p:nvPr>
        </p:nvSpPr>
        <p:spPr>
          <a:xfrm>
            <a:off x="828175" y="1371600"/>
            <a:ext cx="9382500" cy="47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Scarcity is an inevitability and all things are scarce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 It is a permanent effect and always exist.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Time and money will always be </a:t>
            </a:r>
            <a:r>
              <a:rPr lang="en-US" sz="32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scarce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Shortages are only temporary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and usually caused by a disaster, hurricane or flood.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There may be a </a:t>
            </a:r>
            <a:r>
              <a:rPr lang="en-US" sz="32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shortage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of safe water after a flood.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8"/>
          <p:cNvSpPr txBox="1"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7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is the biggest problem in economics and how does it affect the other aspects of the economy?</a:t>
            </a:r>
            <a:endParaRPr/>
          </a:p>
        </p:txBody>
      </p:sp>
      <p:sp>
        <p:nvSpPr>
          <p:cNvPr id="430" name="Google Shape;430;p28"/>
          <p:cNvSpPr txBox="1">
            <a:spLocks noGrp="1"/>
          </p:cNvSpPr>
          <p:nvPr>
            <p:ph type="subTitle" idx="4294967295"/>
          </p:nvPr>
        </p:nvSpPr>
        <p:spPr>
          <a:xfrm>
            <a:off x="2895600" y="44196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Fundamentals of Economics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4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Which is more valuable?  Why?</a:t>
            </a:r>
            <a:endParaRPr/>
          </a:p>
        </p:txBody>
      </p:sp>
      <p:sp>
        <p:nvSpPr>
          <p:cNvPr id="571" name="Google Shape;571;p4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Silver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4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Vanilla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73" name="Google Shape;573;p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675" y="2181725"/>
            <a:ext cx="2732600" cy="273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4" name="Google Shape;574;p4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77038" y="2476450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Which is more valuable?  Why?</a:t>
            </a:r>
            <a:endParaRPr/>
          </a:p>
        </p:txBody>
      </p:sp>
      <p:sp>
        <p:nvSpPr>
          <p:cNvPr id="581" name="Google Shape;581;p4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Silver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$247.04 per pound</a:t>
            </a:r>
            <a:endParaRPr/>
          </a:p>
        </p:txBody>
      </p:sp>
      <p:sp>
        <p:nvSpPr>
          <p:cNvPr id="582" name="Google Shape;582;p47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Vanilla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@$300 per pound</a:t>
            </a:r>
            <a:endParaRPr/>
          </a:p>
        </p:txBody>
      </p:sp>
      <p:pic>
        <p:nvPicPr>
          <p:cNvPr id="583" name="Google Shape;583;p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675" y="2181725"/>
            <a:ext cx="2732600" cy="273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4" name="Google Shape;584;p4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77038" y="2476450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48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Wants versus Needs</a:t>
            </a:r>
            <a:endParaRPr/>
          </a:p>
        </p:txBody>
      </p:sp>
      <p:sp>
        <p:nvSpPr>
          <p:cNvPr id="590" name="Google Shape;590;p48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Choices are often divided into wants versus needs.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-"/>
            </a:pPr>
            <a:r>
              <a:rPr lang="en-US"/>
              <a:t>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Needs are necessities people require to survive.  Wants are basically everything else.  The job of a consumer is to make a distinction between the two. The job of a seller is to make a want a need so they advertise. 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9"/>
          <p:cNvSpPr txBox="1">
            <a:spLocks noGrp="1"/>
          </p:cNvSpPr>
          <p:nvPr>
            <p:ph type="ctrTitle" idx="4294967295"/>
          </p:nvPr>
        </p:nvSpPr>
        <p:spPr>
          <a:xfrm>
            <a:off x="2362200" y="304801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TINSTAAFL</a:t>
            </a:r>
            <a:endParaRPr/>
          </a:p>
        </p:txBody>
      </p:sp>
      <p:sp>
        <p:nvSpPr>
          <p:cNvPr id="598" name="Google Shape;598;p49"/>
          <p:cNvSpPr txBox="1">
            <a:spLocks noGrp="1"/>
          </p:cNvSpPr>
          <p:nvPr>
            <p:ph type="subTitle" idx="4294967295"/>
          </p:nvPr>
        </p:nvSpPr>
        <p:spPr>
          <a:xfrm>
            <a:off x="977525" y="1524000"/>
            <a:ext cx="519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There is no such thing as a free lunch.</a:t>
            </a:r>
            <a:endParaRPr/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Everything costs(not always money).  The cost is often passed on to someone else.</a:t>
            </a:r>
            <a:endParaRPr/>
          </a:p>
        </p:txBody>
      </p:sp>
      <p:pic>
        <p:nvPicPr>
          <p:cNvPr id="599" name="Google Shape;599;p49" descr="cartoon308-small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48400" y="1447800"/>
            <a:ext cx="4025900" cy="500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50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motivates your and others? </a:t>
            </a:r>
            <a:endParaRPr/>
          </a:p>
        </p:txBody>
      </p:sp>
      <p:sp>
        <p:nvSpPr>
          <p:cNvPr id="605" name="Google Shape;605;p5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 incentive is simply something that motivates.  </a:t>
            </a:r>
            <a:endParaRPr/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are some incentives?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5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motivates your and others? </a:t>
            </a:r>
            <a:endParaRPr/>
          </a:p>
        </p:txBody>
      </p:sp>
      <p:sp>
        <p:nvSpPr>
          <p:cNvPr id="611" name="Google Shape;611;p5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Incentives can be</a:t>
            </a:r>
            <a:endParaRPr/>
          </a:p>
          <a:p>
            <a:pPr marL="742950" marR="0" lvl="1" indent="-28575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Financial</a:t>
            </a:r>
            <a:endParaRPr/>
          </a:p>
          <a:p>
            <a:pPr marL="742950" marR="0" lvl="1" indent="-28575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Moral</a:t>
            </a:r>
            <a:endParaRPr/>
          </a:p>
          <a:p>
            <a:pPr marL="742950" marR="0" lvl="1" indent="-28575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Social</a:t>
            </a:r>
            <a:endParaRPr/>
          </a:p>
          <a:p>
            <a:pPr marL="742950" marR="0" lvl="1" indent="-28575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Verdana"/>
              <a:buChar char="•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Legal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5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Assignment</a:t>
            </a:r>
            <a:endParaRPr/>
          </a:p>
        </p:txBody>
      </p:sp>
      <p:sp>
        <p:nvSpPr>
          <p:cNvPr id="617" name="Google Shape;617;p5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Complete worksheet B on page 2.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9"/>
          <p:cNvSpPr txBox="1">
            <a:spLocks noGrp="1"/>
          </p:cNvSpPr>
          <p:nvPr>
            <p:ph type="title"/>
          </p:nvPr>
        </p:nvSpPr>
        <p:spPr>
          <a:xfrm>
            <a:off x="609600" y="209914"/>
            <a:ext cx="10972800" cy="11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Vocabulary</a:t>
            </a:r>
            <a:endParaRPr/>
          </a:p>
        </p:txBody>
      </p:sp>
      <p:sp>
        <p:nvSpPr>
          <p:cNvPr id="437" name="Google Shape;437;p29"/>
          <p:cNvSpPr txBox="1">
            <a:spLocks noGrp="1"/>
          </p:cNvSpPr>
          <p:nvPr>
            <p:ph type="body" idx="1"/>
          </p:nvPr>
        </p:nvSpPr>
        <p:spPr>
          <a:xfrm>
            <a:off x="718125" y="1091750"/>
            <a:ext cx="11166600" cy="48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Adam Smith- Founder of modern day economics (Wealth of Nations 1776)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Scarcity-permanent combination of unlimited wants and limited resources(faced by all).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Shortage-temporary condition of a lack of certain resources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Invisible hand- force that drives the market(interaction between consumer and producer)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Law of Self Interest- motivation for rational economic decisions</a:t>
            </a: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0"/>
          <p:cNvSpPr txBox="1">
            <a:spLocks noGrp="1"/>
          </p:cNvSpPr>
          <p:nvPr>
            <p:ph type="body" idx="1"/>
          </p:nvPr>
        </p:nvSpPr>
        <p:spPr>
          <a:xfrm>
            <a:off x="1981200" y="609601"/>
            <a:ext cx="8229600" cy="552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SSEF1 The student will explain why limited productive resources and unlimited wants result in scarcity, opportunity costs, and tradeoffs for individuals, businesses, and governments.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a. Define scarcity as a basic condition that exists when unlimited wants exceed limited productive resources.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1"/>
          <p:cNvSpPr/>
          <p:nvPr/>
        </p:nvSpPr>
        <p:spPr>
          <a:xfrm>
            <a:off x="1082950" y="2209800"/>
            <a:ext cx="3641400" cy="1219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Fundamentals</a:t>
            </a:r>
            <a:endParaRPr/>
          </a:p>
        </p:txBody>
      </p:sp>
      <p:sp>
        <p:nvSpPr>
          <p:cNvPr id="448" name="Google Shape;448;p31"/>
          <p:cNvSpPr/>
          <p:nvPr/>
        </p:nvSpPr>
        <p:spPr>
          <a:xfrm>
            <a:off x="2209800" y="381000"/>
            <a:ext cx="2667000" cy="1143000"/>
          </a:xfrm>
          <a:prstGeom prst="rect">
            <a:avLst/>
          </a:prstGeom>
          <a:solidFill>
            <a:srgbClr val="CC0000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section of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Economics</a:t>
            </a:r>
            <a:endParaRPr/>
          </a:p>
        </p:txBody>
      </p:sp>
      <p:sp>
        <p:nvSpPr>
          <p:cNvPr id="449" name="Google Shape;449;p31"/>
          <p:cNvSpPr/>
          <p:nvPr/>
        </p:nvSpPr>
        <p:spPr>
          <a:xfrm>
            <a:off x="1752600" y="3886200"/>
            <a:ext cx="1676400" cy="685800"/>
          </a:xfrm>
          <a:prstGeom prst="flowChartAlternateProcess">
            <a:avLst/>
          </a:prstGeom>
          <a:solidFill>
            <a:srgbClr val="33CCCC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Factors of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Production</a:t>
            </a:r>
            <a:endParaRPr/>
          </a:p>
        </p:txBody>
      </p:sp>
      <p:sp>
        <p:nvSpPr>
          <p:cNvPr id="450" name="Google Shape;450;p31"/>
          <p:cNvSpPr/>
          <p:nvPr/>
        </p:nvSpPr>
        <p:spPr>
          <a:xfrm>
            <a:off x="3048000" y="5943600"/>
            <a:ext cx="1524000" cy="685800"/>
          </a:xfrm>
          <a:prstGeom prst="flowChartAlternateProcess">
            <a:avLst/>
          </a:prstGeom>
          <a:solidFill>
            <a:srgbClr val="33CCCC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TINSTAAFL</a:t>
            </a:r>
            <a:endParaRPr/>
          </a:p>
        </p:txBody>
      </p:sp>
      <p:sp>
        <p:nvSpPr>
          <p:cNvPr id="451" name="Google Shape;451;p31"/>
          <p:cNvSpPr/>
          <p:nvPr/>
        </p:nvSpPr>
        <p:spPr>
          <a:xfrm>
            <a:off x="1981200" y="5181600"/>
            <a:ext cx="1752600" cy="685800"/>
          </a:xfrm>
          <a:prstGeom prst="flowChartAlternateProcess">
            <a:avLst/>
          </a:prstGeom>
          <a:solidFill>
            <a:srgbClr val="33CCCC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Opportunity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Cost</a:t>
            </a:r>
            <a:endParaRPr/>
          </a:p>
        </p:txBody>
      </p:sp>
      <p:sp>
        <p:nvSpPr>
          <p:cNvPr id="452" name="Google Shape;452;p31"/>
          <p:cNvSpPr/>
          <p:nvPr/>
        </p:nvSpPr>
        <p:spPr>
          <a:xfrm>
            <a:off x="4267200" y="5181600"/>
            <a:ext cx="1981200" cy="685800"/>
          </a:xfrm>
          <a:prstGeom prst="flowChartAlternateProcess">
            <a:avLst/>
          </a:prstGeom>
          <a:solidFill>
            <a:srgbClr val="33CCCC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Scarcity</a:t>
            </a:r>
            <a:endParaRPr/>
          </a:p>
        </p:txBody>
      </p:sp>
      <p:cxnSp>
        <p:nvCxnSpPr>
          <p:cNvPr id="453" name="Google Shape;453;p31"/>
          <p:cNvCxnSpPr/>
          <p:nvPr/>
        </p:nvCxnSpPr>
        <p:spPr>
          <a:xfrm flipH="1">
            <a:off x="2819400" y="3429000"/>
            <a:ext cx="381000" cy="3810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54" name="Google Shape;454;p31"/>
          <p:cNvCxnSpPr/>
          <p:nvPr/>
        </p:nvCxnSpPr>
        <p:spPr>
          <a:xfrm>
            <a:off x="3505200" y="3429000"/>
            <a:ext cx="76200" cy="16764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55" name="Google Shape;455;p31"/>
          <p:cNvCxnSpPr/>
          <p:nvPr/>
        </p:nvCxnSpPr>
        <p:spPr>
          <a:xfrm>
            <a:off x="3581400" y="3429000"/>
            <a:ext cx="381000" cy="23622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56" name="Google Shape;456;p31"/>
          <p:cNvCxnSpPr/>
          <p:nvPr/>
        </p:nvCxnSpPr>
        <p:spPr>
          <a:xfrm>
            <a:off x="3810000" y="3429000"/>
            <a:ext cx="381000" cy="16002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57" name="Google Shape;457;p31"/>
          <p:cNvCxnSpPr/>
          <p:nvPr/>
        </p:nvCxnSpPr>
        <p:spPr>
          <a:xfrm rot="10800000">
            <a:off x="3505200" y="1600200"/>
            <a:ext cx="0" cy="5334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58" name="Google Shape;458;p31"/>
          <p:cNvSpPr/>
          <p:nvPr/>
        </p:nvSpPr>
        <p:spPr>
          <a:xfrm>
            <a:off x="5181600" y="0"/>
            <a:ext cx="4495800" cy="1752600"/>
          </a:xfrm>
          <a:prstGeom prst="rightArrow">
            <a:avLst>
              <a:gd name="adj1" fmla="val 50000"/>
              <a:gd name="adj2" fmla="val 64130"/>
            </a:avLst>
          </a:prstGeom>
          <a:solidFill>
            <a:srgbClr val="00FF00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Explains allocation of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resources</a:t>
            </a:r>
            <a:endParaRPr/>
          </a:p>
        </p:txBody>
      </p:sp>
      <p:sp>
        <p:nvSpPr>
          <p:cNvPr id="459" name="Google Shape;459;p31"/>
          <p:cNvSpPr/>
          <p:nvPr/>
        </p:nvSpPr>
        <p:spPr>
          <a:xfrm>
            <a:off x="5715000" y="1371600"/>
            <a:ext cx="4495800" cy="1752600"/>
          </a:xfrm>
          <a:prstGeom prst="rightArrow">
            <a:avLst>
              <a:gd name="adj1" fmla="val 50000"/>
              <a:gd name="adj2" fmla="val 64130"/>
            </a:avLst>
          </a:prstGeom>
          <a:solidFill>
            <a:srgbClr val="00FF00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Evaluates how economies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make decisions</a:t>
            </a:r>
            <a:endParaRPr/>
          </a:p>
        </p:txBody>
      </p:sp>
      <p:sp>
        <p:nvSpPr>
          <p:cNvPr id="460" name="Google Shape;460;p31"/>
          <p:cNvSpPr/>
          <p:nvPr/>
        </p:nvSpPr>
        <p:spPr>
          <a:xfrm>
            <a:off x="5486400" y="2764650"/>
            <a:ext cx="4724400" cy="2014500"/>
          </a:xfrm>
          <a:prstGeom prst="rightArrow">
            <a:avLst>
              <a:gd name="adj1" fmla="val 50000"/>
              <a:gd name="adj2" fmla="val 67391"/>
            </a:avLst>
          </a:prstGeom>
          <a:solidFill>
            <a:srgbClr val="00FF00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Describes interconnectedness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 the economy</a:t>
            </a:r>
            <a:endParaRPr/>
          </a:p>
        </p:txBody>
      </p:sp>
      <p:sp>
        <p:nvSpPr>
          <p:cNvPr id="461" name="Google Shape;461;p31"/>
          <p:cNvSpPr/>
          <p:nvPr/>
        </p:nvSpPr>
        <p:spPr>
          <a:xfrm>
            <a:off x="4495800" y="4343400"/>
            <a:ext cx="1981200" cy="685800"/>
          </a:xfrm>
          <a:prstGeom prst="flowChartAlternateProcess">
            <a:avLst/>
          </a:prstGeom>
          <a:solidFill>
            <a:srgbClr val="33CCCC"/>
          </a:soli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Adam Smith</a:t>
            </a:r>
            <a:endParaRPr/>
          </a:p>
        </p:txBody>
      </p:sp>
      <p:cxnSp>
        <p:nvCxnSpPr>
          <p:cNvPr id="462" name="Google Shape;462;p31"/>
          <p:cNvCxnSpPr/>
          <p:nvPr/>
        </p:nvCxnSpPr>
        <p:spPr>
          <a:xfrm>
            <a:off x="4267200" y="3276600"/>
            <a:ext cx="381000" cy="9906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2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is economics?</a:t>
            </a:r>
            <a:endParaRPr/>
          </a:p>
        </p:txBody>
      </p:sp>
      <p:sp>
        <p:nvSpPr>
          <p:cNvPr id="468" name="Google Shape;468;p32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Economics is the study of how individuals, firms, and nations allocate scarce resources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branch of knowledge concerned with the production, consumption, and transfer of wealth.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16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Known as the Dismal Science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4" name="Google Shape;474;p33" descr="http://blog.ivman.com/wp-content/EconDept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0650" y="338300"/>
            <a:ext cx="9347400" cy="637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0" name="Google Shape;480;p34"/>
          <p:cNvGrpSpPr/>
          <p:nvPr/>
        </p:nvGrpSpPr>
        <p:grpSpPr>
          <a:xfrm>
            <a:off x="1905000" y="304800"/>
            <a:ext cx="8605838" cy="6553200"/>
            <a:chOff x="201" y="1017"/>
            <a:chExt cx="4893" cy="1152"/>
          </a:xfrm>
        </p:grpSpPr>
        <p:cxnSp>
          <p:nvCxnSpPr>
            <p:cNvPr id="481" name="Google Shape;481;p34"/>
            <p:cNvCxnSpPr>
              <a:stCxn id="482" idx="0"/>
              <a:endCxn id="483" idx="2"/>
            </p:cNvCxnSpPr>
            <p:nvPr/>
          </p:nvCxnSpPr>
          <p:spPr>
            <a:xfrm>
              <a:off x="4362" y="1373"/>
              <a:ext cx="0" cy="600"/>
            </a:xfrm>
            <a:prstGeom prst="bentConnector3">
              <a:avLst>
                <a:gd name="adj1" fmla="val 1510194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484" name="Google Shape;484;p34"/>
            <p:cNvCxnSpPr>
              <a:stCxn id="485" idx="0"/>
              <a:endCxn id="486" idx="2"/>
            </p:cNvCxnSpPr>
            <p:nvPr/>
          </p:nvCxnSpPr>
          <p:spPr>
            <a:xfrm>
              <a:off x="1609" y="1564"/>
              <a:ext cx="0" cy="300"/>
            </a:xfrm>
            <a:prstGeom prst="bentConnector3">
              <a:avLst>
                <a:gd name="adj1" fmla="val 772463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487" name="Google Shape;487;p34"/>
            <p:cNvCxnSpPr>
              <a:stCxn id="488" idx="0"/>
              <a:endCxn id="483" idx="2"/>
            </p:cNvCxnSpPr>
            <p:nvPr/>
          </p:nvCxnSpPr>
          <p:spPr>
            <a:xfrm>
              <a:off x="3752" y="1714"/>
              <a:ext cx="300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89" name="Google Shape;489;p34"/>
            <p:cNvCxnSpPr>
              <a:stCxn id="490" idx="0"/>
              <a:endCxn id="486" idx="2"/>
            </p:cNvCxnSpPr>
            <p:nvPr/>
          </p:nvCxnSpPr>
          <p:spPr>
            <a:xfrm rot="10800000">
              <a:off x="1042" y="1387"/>
              <a:ext cx="0" cy="600"/>
            </a:xfrm>
            <a:prstGeom prst="bentConnector3">
              <a:avLst>
                <a:gd name="adj1" fmla="val 1031845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491" name="Google Shape;491;p34"/>
            <p:cNvCxnSpPr>
              <a:stCxn id="492" idx="0"/>
              <a:endCxn id="483" idx="2"/>
            </p:cNvCxnSpPr>
            <p:nvPr/>
          </p:nvCxnSpPr>
          <p:spPr>
            <a:xfrm rot="10800000">
              <a:off x="3335" y="1127"/>
              <a:ext cx="0" cy="1200"/>
            </a:xfrm>
            <a:prstGeom prst="bentConnector3">
              <a:avLst>
                <a:gd name="adj1" fmla="val 762787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493" name="Google Shape;493;p34"/>
            <p:cNvCxnSpPr>
              <a:stCxn id="483" idx="0"/>
              <a:endCxn id="494" idx="2"/>
            </p:cNvCxnSpPr>
            <p:nvPr/>
          </p:nvCxnSpPr>
          <p:spPr>
            <a:xfrm>
              <a:off x="3267" y="588"/>
              <a:ext cx="0" cy="1500"/>
            </a:xfrm>
            <a:prstGeom prst="bentConnector3">
              <a:avLst>
                <a:gd name="adj1" fmla="val 1134391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495" name="Google Shape;495;p34"/>
            <p:cNvCxnSpPr>
              <a:stCxn id="486" idx="0"/>
              <a:endCxn id="494" idx="2"/>
            </p:cNvCxnSpPr>
            <p:nvPr/>
          </p:nvCxnSpPr>
          <p:spPr>
            <a:xfrm rot="10800000">
              <a:off x="2067" y="725"/>
              <a:ext cx="0" cy="1200"/>
            </a:xfrm>
            <a:prstGeom prst="bentConnector3">
              <a:avLst>
                <a:gd name="adj1" fmla="val 1804252"/>
              </a:avLst>
            </a:prstGeom>
            <a:noFill/>
            <a:ln w="28575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sp>
          <p:nvSpPr>
            <p:cNvPr id="494" name="Google Shape;494;p34"/>
            <p:cNvSpPr/>
            <p:nvPr/>
          </p:nvSpPr>
          <p:spPr>
            <a:xfrm>
              <a:off x="1847" y="1017"/>
              <a:ext cx="1559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Types of Economists</a:t>
              </a:r>
              <a:endParaRPr/>
            </a:p>
          </p:txBody>
        </p:sp>
        <p:sp>
          <p:nvSpPr>
            <p:cNvPr id="486" name="Google Shape;486;p34"/>
            <p:cNvSpPr/>
            <p:nvPr/>
          </p:nvSpPr>
          <p:spPr>
            <a:xfrm>
              <a:off x="765" y="1325"/>
              <a:ext cx="1403" cy="29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Much Government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Intervention</a:t>
              </a:r>
              <a:r>
                <a:rPr lang="en-US" sz="2000" u="sng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483" name="Google Shape;483;p34"/>
            <p:cNvSpPr/>
            <p:nvPr/>
          </p:nvSpPr>
          <p:spPr>
            <a:xfrm>
              <a:off x="3320" y="1338"/>
              <a:ext cx="1395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Little Government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Intervention</a:t>
              </a:r>
              <a:endParaRPr/>
            </a:p>
          </p:txBody>
        </p:sp>
        <p:sp>
          <p:nvSpPr>
            <p:cNvPr id="492" name="Google Shape;492;p34"/>
            <p:cNvSpPr/>
            <p:nvPr/>
          </p:nvSpPr>
          <p:spPr>
            <a:xfrm>
              <a:off x="2303" y="1727"/>
              <a:ext cx="864" cy="44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Monetarist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Manipulate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Economy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Through Gov’t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Spending</a:t>
              </a:r>
              <a:endParaRPr/>
            </a:p>
          </p:txBody>
        </p:sp>
        <p:sp>
          <p:nvSpPr>
            <p:cNvPr id="490" name="Google Shape;490;p34"/>
            <p:cNvSpPr/>
            <p:nvPr/>
          </p:nvSpPr>
          <p:spPr>
            <a:xfrm>
              <a:off x="201" y="1687"/>
              <a:ext cx="1081" cy="42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Keynesian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Manipulate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Economy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Through Gov’t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Spending</a:t>
              </a:r>
              <a:endParaRPr/>
            </a:p>
          </p:txBody>
        </p:sp>
        <p:sp>
          <p:nvSpPr>
            <p:cNvPr id="488" name="Google Shape;488;p34"/>
            <p:cNvSpPr/>
            <p:nvPr/>
          </p:nvSpPr>
          <p:spPr>
            <a:xfrm>
              <a:off x="3320" y="1714"/>
              <a:ext cx="864" cy="45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 of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Chicago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Milton Friedman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Free Market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endParaRPr sz="11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34"/>
            <p:cNvSpPr/>
            <p:nvPr/>
          </p:nvSpPr>
          <p:spPr>
            <a:xfrm>
              <a:off x="1328" y="1714"/>
              <a:ext cx="863" cy="40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Marxist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Economy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Totally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Controlled by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Gov’t</a:t>
              </a:r>
              <a:endParaRPr/>
            </a:p>
          </p:txBody>
        </p:sp>
        <p:sp>
          <p:nvSpPr>
            <p:cNvPr id="482" name="Google Shape;482;p34"/>
            <p:cNvSpPr/>
            <p:nvPr/>
          </p:nvSpPr>
          <p:spPr>
            <a:xfrm>
              <a:off x="4230" y="1673"/>
              <a:ext cx="864" cy="49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Austrian School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Free Market but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Human 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Behavior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Too difficult to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Noto Sans Symbols"/>
                <a:buNone/>
              </a:pPr>
              <a:r>
                <a:rPr lang="en-US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predict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5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 of Economist</a:t>
            </a:r>
            <a:endParaRPr/>
          </a:p>
        </p:txBody>
      </p:sp>
      <p:sp>
        <p:nvSpPr>
          <p:cNvPr id="502" name="Google Shape;502;p3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47700" lvl="0" indent="-4191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Microeconomists: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supply and demand and find out how to maximize production.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6477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Macroeconomists: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Study the economy as a whole; interest rates and national productivity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6477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●"/>
            </a:pPr>
            <a:r>
              <a:rPr lang="en-US" sz="3000" b="1">
                <a:latin typeface="Arial"/>
                <a:ea typeface="Arial"/>
                <a:cs typeface="Arial"/>
                <a:sym typeface="Arial"/>
              </a:rPr>
              <a:t>Financial Economists: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financial economists study interest rates to see their effect on banking systems.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939</Words>
  <Application>Microsoft Office PowerPoint</Application>
  <PresentationFormat>Widescreen</PresentationFormat>
  <Paragraphs>177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Noto Sans Symbols</vt:lpstr>
      <vt:lpstr>Verdana</vt:lpstr>
      <vt:lpstr>Office Theme</vt:lpstr>
      <vt:lpstr>Satellite Dish</vt:lpstr>
      <vt:lpstr>PowerPoint Presentation</vt:lpstr>
      <vt:lpstr>What is the biggest problem in economics and how does it affect the other aspects of the economy?</vt:lpstr>
      <vt:lpstr>Vocabulary</vt:lpstr>
      <vt:lpstr>PowerPoint Presentation</vt:lpstr>
      <vt:lpstr>PowerPoint Presentation</vt:lpstr>
      <vt:lpstr>What is economics?</vt:lpstr>
      <vt:lpstr>PowerPoint Presentation</vt:lpstr>
      <vt:lpstr>PowerPoint Presentation</vt:lpstr>
      <vt:lpstr>Type of Economist</vt:lpstr>
      <vt:lpstr>Type of Economist</vt:lpstr>
      <vt:lpstr>Type of Economist</vt:lpstr>
      <vt:lpstr>Why?</vt:lpstr>
      <vt:lpstr>Founder of Economics</vt:lpstr>
      <vt:lpstr>Smith cont..</vt:lpstr>
      <vt:lpstr>Smith’s Economic Concepts</vt:lpstr>
      <vt:lpstr>What is the biggest problem in Economics?</vt:lpstr>
      <vt:lpstr>What if</vt:lpstr>
      <vt:lpstr>Scarcity</vt:lpstr>
      <vt:lpstr>Scarcity versus Shortage</vt:lpstr>
      <vt:lpstr>Which is more valuable?  Why?</vt:lpstr>
      <vt:lpstr>Which is more valuable?  Why?</vt:lpstr>
      <vt:lpstr>Wants versus Needs</vt:lpstr>
      <vt:lpstr>TINSTAAFL</vt:lpstr>
      <vt:lpstr>What motivates your and others? </vt:lpstr>
      <vt:lpstr>What motivates your and others? 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 D. Jenkins</dc:creator>
  <cp:lastModifiedBy>Clayton Jenkins</cp:lastModifiedBy>
  <cp:revision>1</cp:revision>
  <dcterms:modified xsi:type="dcterms:W3CDTF">2019-09-19T19:39:29Z</dcterms:modified>
</cp:coreProperties>
</file>