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17EFE1E-880D-44DC-A5FD-1190358F5C6B}">
  <a:tblStyle styleId="{317EFE1E-880D-44DC-A5FD-1190358F5C6B}" styleName="Table_0">
    <a:wholeTbl>
      <a:tcTxStyle b="off" i="off">
        <a:font>
          <a:latin typeface="Verdana"/>
          <a:ea typeface="Verdana"/>
          <a:cs typeface="Verdana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FF4F4"/>
          </a:solidFill>
        </a:fill>
      </a:tcStyle>
    </a:wholeTbl>
    <a:band1H>
      <a:tcTxStyle/>
      <a:tcStyle>
        <a:tcBdr/>
        <a:fill>
          <a:solidFill>
            <a:srgbClr val="DDE9E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DE9E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Verdana"/>
          <a:ea typeface="Verdana"/>
          <a:cs typeface="Verdana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Verdana"/>
          <a:ea typeface="Verdana"/>
          <a:cs typeface="Verdana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Verdana"/>
          <a:ea typeface="Verdana"/>
          <a:cs typeface="Verdana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59FB9EC-AE43-4545-8CD6-BD7FE56FC11E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5e7a5aca6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Google Shape;432;g5e7a5aca6c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g5e7a5aca6c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5e7a5aca6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5e7a5aca6c_0_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g5e7a5aca6c_0_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5e7a5aca6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0" name="Google Shape;450;g5e7a5aca6c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g5e7a5aca6c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5441d50e71_0_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5441d50e7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26f2e11a2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8" name="Google Shape;378;g26f2e11a22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Play Possiblitiy </a:t>
            </a:r>
            <a:endParaRPr/>
          </a:p>
        </p:txBody>
      </p:sp>
      <p:sp>
        <p:nvSpPr>
          <p:cNvPr id="379" name="Google Shape;379;g26f2e11a22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Google Shape;141;p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2" name="Google Shape;142;p2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3" name="Google Shape;143;p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4" name="Google Shape;144;p2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1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2" name="Google Shape;322;p11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3" name="Google Shape;323;p11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4" name="Google Shape;324;p11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5" name="Google Shape;325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6" name="Google Shape;326;p11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2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9" name="Google Shape;329;p12"/>
          <p:cNvSpPr txBox="1">
            <a:spLocks noGrp="1"/>
          </p:cNvSpPr>
          <p:nvPr>
            <p:ph type="body" idx="1"/>
          </p:nvPr>
        </p:nvSpPr>
        <p:spPr>
          <a:xfrm rot="5400000">
            <a:off x="3830638" y="-1620836"/>
            <a:ext cx="4530725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0" name="Google Shape;330;p12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1" name="Google Shape;331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2" name="Google Shape;332;p12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3"/>
          <p:cNvSpPr txBox="1">
            <a:spLocks noGrp="1"/>
          </p:cNvSpPr>
          <p:nvPr>
            <p:ph type="title"/>
          </p:nvPr>
        </p:nvSpPr>
        <p:spPr>
          <a:xfrm rot="5400000">
            <a:off x="7284244" y="1832769"/>
            <a:ext cx="5853112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5" name="Google Shape;335;p13"/>
          <p:cNvSpPr txBox="1">
            <a:spLocks noGrp="1"/>
          </p:cNvSpPr>
          <p:nvPr>
            <p:ph type="body" idx="1"/>
          </p:nvPr>
        </p:nvSpPr>
        <p:spPr>
          <a:xfrm rot="5400000">
            <a:off x="1696244" y="-808831"/>
            <a:ext cx="5853112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6" name="Google Shape;336;p1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7" name="Google Shape;337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8" name="Google Shape;338;p1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4"/>
          <p:cNvSpPr txBox="1">
            <a:spLocks noGrp="1"/>
          </p:cNvSpPr>
          <p:nvPr>
            <p:ph type="body" idx="1"/>
          </p:nvPr>
        </p:nvSpPr>
        <p:spPr>
          <a:xfrm>
            <a:off x="609600" y="277813"/>
            <a:ext cx="10972800" cy="585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1" name="Google Shape;341;p1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2" name="Google Shape;342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3" name="Google Shape;343;p1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7" name="Google Shape;147;p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8" name="Google Shape;148;p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1" name="Google Shape;151;p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52" name="Google Shape;152;p4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53" name="Google Shape;153;p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54" name="Google Shape;154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55" name="Google Shape;155;p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oogle Shape;157;p5"/>
          <p:cNvGrpSpPr/>
          <p:nvPr/>
        </p:nvGrpSpPr>
        <p:grpSpPr>
          <a:xfrm>
            <a:off x="-1134282" y="798514"/>
            <a:ext cx="10161866" cy="6692542"/>
            <a:chOff x="-521" y="480"/>
            <a:chExt cx="4801" cy="4216"/>
          </a:xfrm>
        </p:grpSpPr>
        <p:grpSp>
          <p:nvGrpSpPr>
            <p:cNvPr id="158" name="Google Shape;158;p5"/>
            <p:cNvGrpSpPr/>
            <p:nvPr/>
          </p:nvGrpSpPr>
          <p:grpSpPr>
            <a:xfrm>
              <a:off x="-521" y="480"/>
              <a:ext cx="4801" cy="4216"/>
              <a:chOff x="-137" y="522"/>
              <a:chExt cx="4801" cy="4216"/>
            </a:xfrm>
          </p:grpSpPr>
          <p:grpSp>
            <p:nvGrpSpPr>
              <p:cNvPr id="159" name="Google Shape;159;p5"/>
              <p:cNvGrpSpPr/>
              <p:nvPr/>
            </p:nvGrpSpPr>
            <p:grpSpPr>
              <a:xfrm>
                <a:off x="-137" y="522"/>
                <a:ext cx="4801" cy="4216"/>
                <a:chOff x="-137" y="522"/>
                <a:chExt cx="4801" cy="4216"/>
              </a:xfrm>
            </p:grpSpPr>
            <p:sp>
              <p:nvSpPr>
                <p:cNvPr id="160" name="Google Shape;160;p5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161" name="Google Shape;161;p5"/>
                <p:cNvGrpSpPr/>
                <p:nvPr/>
              </p:nvGrpSpPr>
              <p:grpSpPr>
                <a:xfrm>
                  <a:off x="-137" y="522"/>
                  <a:ext cx="4801" cy="4216"/>
                  <a:chOff x="-137" y="522"/>
                  <a:chExt cx="4801" cy="4216"/>
                </a:xfrm>
              </p:grpSpPr>
              <p:sp>
                <p:nvSpPr>
                  <p:cNvPr id="162" name="Google Shape;162;p5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63" name="Google Shape;163;p5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64" name="Google Shape;164;p5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165" name="Google Shape;165;p5"/>
                  <p:cNvGrpSpPr/>
                  <p:nvPr/>
                </p:nvGrpSpPr>
                <p:grpSpPr>
                  <a:xfrm>
                    <a:off x="-137" y="522"/>
                    <a:ext cx="4801" cy="4216"/>
                    <a:chOff x="-137" y="522"/>
                    <a:chExt cx="4801" cy="4216"/>
                  </a:xfrm>
                </p:grpSpPr>
                <p:sp>
                  <p:nvSpPr>
                    <p:cNvPr id="166" name="Google Shape;166;p5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167" name="Google Shape;167;p5"/>
                    <p:cNvGrpSpPr/>
                    <p:nvPr/>
                  </p:nvGrpSpPr>
                  <p:grpSpPr>
                    <a:xfrm>
                      <a:off x="-137" y="527"/>
                      <a:ext cx="4795" cy="4211"/>
                      <a:chOff x="-137" y="527"/>
                      <a:chExt cx="4795" cy="4211"/>
                    </a:xfrm>
                  </p:grpSpPr>
                  <p:sp>
                    <p:nvSpPr>
                      <p:cNvPr id="168" name="Google Shape;168;p5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169" name="Google Shape;169;p5"/>
                      <p:cNvGrpSpPr/>
                      <p:nvPr/>
                    </p:nvGrpSpPr>
                    <p:grpSpPr>
                      <a:xfrm>
                        <a:off x="-137" y="527"/>
                        <a:ext cx="4795" cy="4211"/>
                        <a:chOff x="-537" y="527"/>
                        <a:chExt cx="4795" cy="4211"/>
                      </a:xfrm>
                    </p:grpSpPr>
                    <p:cxnSp>
                      <p:nvCxnSpPr>
                        <p:cNvPr id="170" name="Google Shape;170;p5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1" name="Google Shape;171;p5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2" name="Google Shape;172;p5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3" name="Google Shape;173;p5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4" name="Google Shape;174;p5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5" name="Google Shape;175;p5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6" name="Google Shape;176;p5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7" name="Google Shape;177;p5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8" name="Google Shape;178;p5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9" name="Google Shape;179;p5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0" name="Google Shape;180;p5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1" name="Google Shape;181;p5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2" name="Google Shape;182;p5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3" name="Google Shape;183;p5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4" name="Google Shape;184;p5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5" name="Google Shape;185;p5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6" name="Google Shape;186;p5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7" name="Google Shape;187;p5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8" name="Google Shape;188;p5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9" name="Google Shape;189;p5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0" name="Google Shape;190;p5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1" name="Google Shape;191;p5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2" name="Google Shape;192;p5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3" name="Google Shape;193;p5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4" name="Google Shape;194;p5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5" name="Google Shape;195;p5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6" name="Google Shape;196;p5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7" name="Google Shape;197;p5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8" name="Google Shape;198;p5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9" name="Google Shape;199;p5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0" name="Google Shape;200;p5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1" name="Google Shape;201;p5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2" name="Google Shape;202;p5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3" name="Google Shape;203;p5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4" name="Google Shape;204;p5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205" name="Google Shape;205;p5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206" name="Google Shape;206;p5"/>
                        <p:cNvGrpSpPr/>
                        <p:nvPr/>
                      </p:nvGrpSpPr>
                      <p:grpSpPr>
                        <a:xfrm>
                          <a:off x="-92" y="720"/>
                          <a:ext cx="4071" cy="4018"/>
                          <a:chOff x="-87" y="724"/>
                          <a:chExt cx="4071" cy="4018"/>
                        </a:xfrm>
                      </p:grpSpPr>
                      <p:sp>
                        <p:nvSpPr>
                          <p:cNvPr id="207" name="Google Shape;207;p5"/>
                          <p:cNvSpPr/>
                          <p:nvPr/>
                        </p:nvSpPr>
                        <p:spPr>
                          <a:xfrm rot="-2819839">
                            <a:off x="1652" y="2764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8" name="Google Shape;208;p5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9" name="Google Shape;209;p5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0" name="Google Shape;210;p5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1" name="Google Shape;211;p5"/>
                          <p:cNvSpPr/>
                          <p:nvPr/>
                        </p:nvSpPr>
                        <p:spPr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2" name="Google Shape;212;p5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3" name="Google Shape;213;p5"/>
                          <p:cNvSpPr/>
                          <p:nvPr/>
                        </p:nvSpPr>
                        <p:spPr>
                          <a:xfrm rot="-2819839">
                            <a:off x="1263" y="1760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4" name="Google Shape;214;p5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5" name="Google Shape;215;p5"/>
                          <p:cNvSpPr/>
                          <p:nvPr/>
                        </p:nvSpPr>
                        <p:spPr>
                          <a:xfrm rot="-2819839">
                            <a:off x="1105" y="1431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6" name="Google Shape;216;p5"/>
                          <p:cNvSpPr/>
                          <p:nvPr/>
                        </p:nvSpPr>
                        <p:spPr>
                          <a:xfrm rot="-2819839">
                            <a:off x="1040" y="1252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7" name="Google Shape;217;p5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8" name="Google Shape;218;p5"/>
                          <p:cNvSpPr/>
                          <p:nvPr/>
                        </p:nvSpPr>
                        <p:spPr>
                          <a:xfrm rot="-2780025">
                            <a:off x="924" y="897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219" name="Google Shape;219;p5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0" name="Google Shape;220;p5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1" name="Google Shape;221;p5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2" name="Google Shape;222;p5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3" name="Google Shape;223;p5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4" name="Google Shape;224;p5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5" name="Google Shape;225;p5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6" name="Google Shape;226;p5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7" name="Google Shape;227;p5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8" name="Google Shape;228;p5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9" name="Google Shape;229;p5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0" name="Google Shape;230;p5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1" name="Google Shape;231;p5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2" name="Google Shape;232;p5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3" name="Google Shape;233;p5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4" name="Google Shape;234;p5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5" name="Google Shape;235;p5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6" name="Google Shape;236;p5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7" name="Google Shape;237;p5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8" name="Google Shape;238;p5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9" name="Google Shape;239;p5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0" name="Google Shape;240;p5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1" name="Google Shape;241;p5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2" name="Google Shape;242;p5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3" name="Google Shape;243;p5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4" name="Google Shape;244;p5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5" name="Google Shape;245;p5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6" name="Google Shape;246;p5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7" name="Google Shape;247;p5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8" name="Google Shape;248;p5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9" name="Google Shape;249;p5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0" name="Google Shape;250;p5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1" name="Google Shape;251;p5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2" name="Google Shape;252;p5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3" name="Google Shape;253;p5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4" name="Google Shape;254;p5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255" name="Google Shape;255;p5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256" name="Google Shape;256;p5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57" name="Google Shape;257;p5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258" name="Google Shape;258;p5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259" name="Google Shape;259;p5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260" name="Google Shape;260;p5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261" name="Google Shape;261;p5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2" name="Google Shape;262;p5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3" name="Google Shape;263;p5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4" name="Google Shape;264;p5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5" name="Google Shape;265;p5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6" name="Google Shape;266;p5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7" name="Google Shape;267;p5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268" name="Google Shape;268;p5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269" name="Google Shape;269;p5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0" name="Google Shape;270;p5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1" name="Google Shape;271;p5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2" name="Google Shape;272;p5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3" name="Google Shape;273;p5"/>
              <p:cNvSpPr/>
              <p:nvPr/>
            </p:nvSpPr>
            <p:spPr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4" name="Google Shape;274;p5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275" name="Google Shape;275;p5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276" name="Google Shape;276;p5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7" name="Google Shape;277;p5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8" name="Google Shape;278;p5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9" name="Google Shape;279;p5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80" name="Google Shape;280;p5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281" name="Google Shape;281;p5"/>
          <p:cNvSpPr txBox="1">
            <a:spLocks noGrp="1"/>
          </p:cNvSpPr>
          <p:nvPr>
            <p:ph type="ctrTitle"/>
          </p:nvPr>
        </p:nvSpPr>
        <p:spPr>
          <a:xfrm>
            <a:off x="914400" y="1600201"/>
            <a:ext cx="10363200" cy="1973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1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2" name="Google Shape;282;p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3" name="Google Shape;283;p5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4" name="Google Shape;284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5" name="Google Shape;285;p5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6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8" name="Google Shape;288;p6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9" name="Google Shape;289;p6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0" name="Google Shape;290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1" name="Google Shape;291;p6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4" name="Google Shape;294;p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5" name="Google Shape;295;p7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6" name="Google Shape;296;p7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8" name="Google Shape;298;p7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1" name="Google Shape;301;p8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2" name="Google Shape;302;p8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3" name="Google Shape;303;p8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4" name="Google Shape;304;p8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5" name="Google Shape;305;p8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6" name="Google Shape;306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7" name="Google Shape;307;p8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9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0" name="Google Shape;310;p9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1" name="Google Shape;311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2" name="Google Shape;312;p9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0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5" name="Google Shape;315;p10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6" name="Google Shape;316;p10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7" name="Google Shape;317;p10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8" name="Google Shape;318;p10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9" name="Google Shape;319;p10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dk2"/>
            </a:gs>
          </a:gsLst>
          <a:lin ang="189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-1102531" y="762001"/>
            <a:ext cx="10161866" cy="6692542"/>
            <a:chOff x="-521" y="480"/>
            <a:chExt cx="4801" cy="4216"/>
          </a:xfrm>
        </p:grpSpPr>
        <p:grpSp>
          <p:nvGrpSpPr>
            <p:cNvPr id="11" name="Google Shape;11;p1"/>
            <p:cNvGrpSpPr/>
            <p:nvPr/>
          </p:nvGrpSpPr>
          <p:grpSpPr>
            <a:xfrm>
              <a:off x="-521" y="480"/>
              <a:ext cx="4801" cy="4216"/>
              <a:chOff x="-137" y="522"/>
              <a:chExt cx="4801" cy="4216"/>
            </a:xfrm>
          </p:grpSpPr>
          <p:grpSp>
            <p:nvGrpSpPr>
              <p:cNvPr id="12" name="Google Shape;12;p1"/>
              <p:cNvGrpSpPr/>
              <p:nvPr/>
            </p:nvGrpSpPr>
            <p:grpSpPr>
              <a:xfrm>
                <a:off x="-137" y="522"/>
                <a:ext cx="4801" cy="4216"/>
                <a:chOff x="-137" y="522"/>
                <a:chExt cx="4801" cy="4216"/>
              </a:xfrm>
            </p:grpSpPr>
            <p:sp>
              <p:nvSpPr>
                <p:cNvPr id="13" name="Google Shape;13;p1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14" name="Google Shape;14;p1"/>
                <p:cNvGrpSpPr/>
                <p:nvPr/>
              </p:nvGrpSpPr>
              <p:grpSpPr>
                <a:xfrm>
                  <a:off x="-137" y="522"/>
                  <a:ext cx="4801" cy="4216"/>
                  <a:chOff x="-137" y="522"/>
                  <a:chExt cx="4801" cy="4216"/>
                </a:xfrm>
              </p:grpSpPr>
              <p:sp>
                <p:nvSpPr>
                  <p:cNvPr id="15" name="Google Shape;15;p1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6" name="Google Shape;16;p1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7" name="Google Shape;17;p1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18" name="Google Shape;18;p1"/>
                  <p:cNvGrpSpPr/>
                  <p:nvPr/>
                </p:nvGrpSpPr>
                <p:grpSpPr>
                  <a:xfrm>
                    <a:off x="-137" y="522"/>
                    <a:ext cx="4801" cy="4216"/>
                    <a:chOff x="-137" y="522"/>
                    <a:chExt cx="4801" cy="4216"/>
                  </a:xfrm>
                </p:grpSpPr>
                <p:sp>
                  <p:nvSpPr>
                    <p:cNvPr id="19" name="Google Shape;19;p1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20" name="Google Shape;20;p1"/>
                    <p:cNvGrpSpPr/>
                    <p:nvPr/>
                  </p:nvGrpSpPr>
                  <p:grpSpPr>
                    <a:xfrm>
                      <a:off x="-137" y="527"/>
                      <a:ext cx="4795" cy="4211"/>
                      <a:chOff x="-137" y="527"/>
                      <a:chExt cx="4795" cy="4211"/>
                    </a:xfrm>
                  </p:grpSpPr>
                  <p:sp>
                    <p:nvSpPr>
                      <p:cNvPr id="21" name="Google Shape;21;p1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22" name="Google Shape;22;p1"/>
                      <p:cNvGrpSpPr/>
                      <p:nvPr/>
                    </p:nvGrpSpPr>
                    <p:grpSpPr>
                      <a:xfrm>
                        <a:off x="-137" y="527"/>
                        <a:ext cx="4795" cy="4211"/>
                        <a:chOff x="-537" y="527"/>
                        <a:chExt cx="4795" cy="4211"/>
                      </a:xfrm>
                    </p:grpSpPr>
                    <p:cxnSp>
                      <p:nvCxnSpPr>
                        <p:cNvPr id="23" name="Google Shape;23;p1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" name="Google Shape;24;p1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" name="Google Shape;25;p1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" name="Google Shape;26;p1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7" name="Google Shape;27;p1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8" name="Google Shape;28;p1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" name="Google Shape;29;p1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" name="Google Shape;30;p1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" name="Google Shape;31;p1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2" name="Google Shape;32;p1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3" name="Google Shape;33;p1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4" name="Google Shape;34;p1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5" name="Google Shape;35;p1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6" name="Google Shape;36;p1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7" name="Google Shape;37;p1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8" name="Google Shape;38;p1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9" name="Google Shape;39;p1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0" name="Google Shape;40;p1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1" name="Google Shape;41;p1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2" name="Google Shape;42;p1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3" name="Google Shape;43;p1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4" name="Google Shape;44;p1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5" name="Google Shape;45;p1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6" name="Google Shape;46;p1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7" name="Google Shape;47;p1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8" name="Google Shape;48;p1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9" name="Google Shape;49;p1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0" name="Google Shape;50;p1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1" name="Google Shape;51;p1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2" name="Google Shape;52;p1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3" name="Google Shape;53;p1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4" name="Google Shape;54;p1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5" name="Google Shape;55;p1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6" name="Google Shape;56;p1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7" name="Google Shape;57;p1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58" name="Google Shape;58;p1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59" name="Google Shape;59;p1"/>
                        <p:cNvGrpSpPr/>
                        <p:nvPr/>
                      </p:nvGrpSpPr>
                      <p:grpSpPr>
                        <a:xfrm>
                          <a:off x="-92" y="720"/>
                          <a:ext cx="4071" cy="4018"/>
                          <a:chOff x="-87" y="724"/>
                          <a:chExt cx="4071" cy="4018"/>
                        </a:xfrm>
                      </p:grpSpPr>
                      <p:sp>
                        <p:nvSpPr>
                          <p:cNvPr id="60" name="Google Shape;60;p1"/>
                          <p:cNvSpPr/>
                          <p:nvPr/>
                        </p:nvSpPr>
                        <p:spPr>
                          <a:xfrm rot="-2819839">
                            <a:off x="1544" y="2764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1" name="Google Shape;61;p1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2" name="Google Shape;62;p1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3" name="Google Shape;63;p1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4" name="Google Shape;64;p1"/>
                          <p:cNvSpPr/>
                          <p:nvPr/>
                        </p:nvSpPr>
                        <p:spPr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5" name="Google Shape;65;p1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6" name="Google Shape;66;p1"/>
                          <p:cNvSpPr/>
                          <p:nvPr/>
                        </p:nvSpPr>
                        <p:spPr>
                          <a:xfrm rot="-2819839">
                            <a:off x="1262" y="1760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7" name="Google Shape;67;p1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8" name="Google Shape;68;p1"/>
                          <p:cNvSpPr/>
                          <p:nvPr/>
                        </p:nvSpPr>
                        <p:spPr>
                          <a:xfrm rot="-2819839">
                            <a:off x="1052" y="1431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9" name="Google Shape;69;p1"/>
                          <p:cNvSpPr/>
                          <p:nvPr/>
                        </p:nvSpPr>
                        <p:spPr>
                          <a:xfrm rot="-2819839">
                            <a:off x="987" y="1252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70" name="Google Shape;70;p1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71" name="Google Shape;71;p1"/>
                          <p:cNvSpPr/>
                          <p:nvPr/>
                        </p:nvSpPr>
                        <p:spPr>
                          <a:xfrm rot="-2780025">
                            <a:off x="924" y="897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72" name="Google Shape;72;p1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3" name="Google Shape;73;p1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4" name="Google Shape;74;p1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5" name="Google Shape;75;p1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6" name="Google Shape;76;p1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7" name="Google Shape;77;p1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8" name="Google Shape;78;p1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9" name="Google Shape;79;p1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0" name="Google Shape;80;p1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1" name="Google Shape;81;p1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2" name="Google Shape;82;p1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3" name="Google Shape;83;p1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4" name="Google Shape;84;p1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5" name="Google Shape;85;p1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6" name="Google Shape;86;p1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7" name="Google Shape;87;p1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8" name="Google Shape;88;p1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9" name="Google Shape;89;p1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0" name="Google Shape;90;p1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1" name="Google Shape;91;p1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2" name="Google Shape;92;p1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3" name="Google Shape;93;p1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4" name="Google Shape;94;p1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5" name="Google Shape;95;p1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6" name="Google Shape;96;p1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7" name="Google Shape;97;p1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8" name="Google Shape;98;p1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9" name="Google Shape;99;p1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0" name="Google Shape;100;p1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1" name="Google Shape;101;p1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2" name="Google Shape;102;p1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3" name="Google Shape;103;p1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4" name="Google Shape;104;p1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5" name="Google Shape;105;p1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6" name="Google Shape;106;p1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7" name="Google Shape;107;p1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108" name="Google Shape;108;p1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109" name="Google Shape;109;p1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0" name="Google Shape;110;p1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111" name="Google Shape;111;p1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112" name="Google Shape;112;p1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113" name="Google Shape;113;p1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114" name="Google Shape;114;p1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5" name="Google Shape;115;p1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" name="Google Shape;116;p1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7" name="Google Shape;117;p1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8" name="Google Shape;118;p1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9" name="Google Shape;119;p1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0" name="Google Shape;120;p1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121" name="Google Shape;121;p1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122" name="Google Shape;122;p1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3" name="Google Shape;123;p1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4" name="Google Shape;124;p1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5" name="Google Shape;125;p1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6" name="Google Shape;126;p1"/>
              <p:cNvSpPr/>
              <p:nvPr/>
            </p:nvSpPr>
            <p:spPr>
              <a:xfrm rot="-3417299">
                <a:off x="911" y="2802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7" name="Google Shape;127;p1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128" name="Google Shape;128;p1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129" name="Google Shape;129;p1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0" name="Google Shape;130;p1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1" name="Google Shape;131;p1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2" name="Google Shape;132;p1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3" name="Google Shape;133;p1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134" name="Google Shape;134;p1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5" name="Google Shape;135;p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6" name="Google Shape;136;p1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8" name="Google Shape;138;p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nova.umuc.edu/~black/xxx02t.ma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5"/>
          <p:cNvSpPr txBox="1">
            <a:spLocks noGrp="1"/>
          </p:cNvSpPr>
          <p:nvPr>
            <p:ph type="title"/>
          </p:nvPr>
        </p:nvSpPr>
        <p:spPr>
          <a:xfrm>
            <a:off x="1981200" y="277814"/>
            <a:ext cx="8229600" cy="86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Problem</a:t>
            </a:r>
            <a:endParaRPr/>
          </a:p>
        </p:txBody>
      </p:sp>
      <p:sp>
        <p:nvSpPr>
          <p:cNvPr id="349" name="Google Shape;349;p15"/>
          <p:cNvSpPr txBox="1">
            <a:spLocks noGrp="1"/>
          </p:cNvSpPr>
          <p:nvPr>
            <p:ph type="body" idx="1"/>
          </p:nvPr>
        </p:nvSpPr>
        <p:spPr>
          <a:xfrm>
            <a:off x="1190850" y="1136650"/>
            <a:ext cx="9994800" cy="481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◆"/>
            </a:pPr>
            <a:r>
              <a:rPr lang="en-US" sz="3000"/>
              <a:t>Michalyn is 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 the process of opening a shirt company.  Due to scarcity, </a:t>
            </a:r>
            <a:r>
              <a:rPr lang="en-US" sz="3000"/>
              <a:t>she 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can only produce so many.  </a:t>
            </a:r>
            <a:r>
              <a:rPr lang="en-US" sz="3000"/>
              <a:t>she 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can choose between </a:t>
            </a:r>
            <a:r>
              <a:rPr lang="en-US" sz="3000"/>
              <a:t>two designs, one with grape jelly and the other with strawberry jelly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  If </a:t>
            </a:r>
            <a:r>
              <a:rPr lang="en-US" sz="3000"/>
              <a:t>she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choose only </a:t>
            </a:r>
            <a:r>
              <a:rPr lang="en-US" sz="3000"/>
              <a:t>strawberry jelly, she 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can make </a:t>
            </a:r>
            <a:r>
              <a:rPr lang="en-US" sz="3000"/>
              <a:t>4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0, but if </a:t>
            </a:r>
            <a:r>
              <a:rPr lang="en-US" sz="3000"/>
              <a:t>she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choose only </a:t>
            </a:r>
            <a:r>
              <a:rPr lang="en-US" sz="3000"/>
              <a:t>grape jelly, she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can produce 50.  Or </a:t>
            </a:r>
            <a:r>
              <a:rPr lang="en-US" sz="3000"/>
              <a:t>she 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can have </a:t>
            </a:r>
            <a:r>
              <a:rPr lang="en-US" sz="3000"/>
              <a:t>25 strawberry jelly 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 35 </a:t>
            </a:r>
            <a:r>
              <a:rPr lang="en-US" sz="3000"/>
              <a:t>grape jelly.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 What is the opportunity cost of choosing only </a:t>
            </a:r>
            <a:r>
              <a:rPr lang="en-US" sz="3000"/>
              <a:t>grape jelly instead of all strawberry jelly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? </a:t>
            </a:r>
            <a:r>
              <a:rPr lang="en-US" sz="3000"/>
              <a:t>opposite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?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4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Calculating Opportunity Cost</a:t>
            </a: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416" name="Google Shape;416;p2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While using numbers, OC is the amount you are giving up or losing. 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What is OC from point C to B?</a:t>
            </a:r>
            <a:endParaRPr/>
          </a:p>
        </p:txBody>
      </p:sp>
      <p:graphicFrame>
        <p:nvGraphicFramePr>
          <p:cNvPr id="417" name="Google Shape;417;p24"/>
          <p:cNvGraphicFramePr/>
          <p:nvPr/>
        </p:nvGraphicFramePr>
        <p:xfrm>
          <a:off x="6172200" y="160020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{159FB9EC-AE43-4545-8CD6-BD7FE56FC11E}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Verdana"/>
                        <a:buNone/>
                      </a:pP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24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Widgets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24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Greebes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C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5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15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D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075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is the OC from point A to B?  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B to C?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C to A?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25"/>
          <p:cNvSpPr txBox="1">
            <a:spLocks noGrp="1"/>
          </p:cNvSpPr>
          <p:nvPr>
            <p:ph type="body" idx="1"/>
          </p:nvPr>
        </p:nvSpPr>
        <p:spPr>
          <a:xfrm>
            <a:off x="786809" y="304800"/>
            <a:ext cx="5613991" cy="58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1)What would be produced at point A? B? C? D? E?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2)What would be the issue if you produced 200 Veg. and 10 Cows?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3)Starting a point C, what would happen if there was a “Vegan” fad?  “Carnivore” fad?</a:t>
            </a:r>
            <a:endParaRPr/>
          </a:p>
        </p:txBody>
      </p:sp>
      <p:pic>
        <p:nvPicPr>
          <p:cNvPr id="423" name="Google Shape;423;p25"/>
          <p:cNvPicPr preferRelativeResize="0"/>
          <p:nvPr/>
        </p:nvPicPr>
        <p:blipFill rotWithShape="1">
          <a:blip r:embed="rId3">
            <a:alphaModFix/>
          </a:blip>
          <a:srcRect l="39375" t="28999" r="20625" b="7999"/>
          <a:stretch/>
        </p:blipFill>
        <p:spPr>
          <a:xfrm>
            <a:off x="6400801" y="914400"/>
            <a:ext cx="4257675" cy="419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6"/>
          <p:cNvSpPr txBox="1">
            <a:spLocks noGrp="1"/>
          </p:cNvSpPr>
          <p:nvPr>
            <p:ph type="body" idx="1"/>
          </p:nvPr>
        </p:nvSpPr>
        <p:spPr>
          <a:xfrm>
            <a:off x="1981200" y="3733801"/>
            <a:ext cx="8686800" cy="2397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What is the opportunity cost of the following?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Q to V			R to Q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 to R			V to  Q</a:t>
            </a: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29" name="Google Shape;429;p26" descr="Ppf2_sm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05000" y="249239"/>
            <a:ext cx="6553200" cy="3425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2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7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7" name="Google Shape;437;p27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7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38" name="Google Shape;438;p27"/>
          <p:cNvPicPr preferRelativeResize="0"/>
          <p:nvPr/>
        </p:nvPicPr>
        <p:blipFill rotWithShape="1">
          <a:blip r:embed="rId3">
            <a:alphaModFix/>
          </a:blip>
          <a:srcRect l="5001" t="19544" r="62602" b="56196"/>
          <a:stretch/>
        </p:blipFill>
        <p:spPr>
          <a:xfrm>
            <a:off x="250575" y="215400"/>
            <a:ext cx="5115824" cy="3375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9" name="Google Shape;439;p27"/>
          <p:cNvPicPr preferRelativeResize="0"/>
          <p:nvPr/>
        </p:nvPicPr>
        <p:blipFill rotWithShape="1">
          <a:blip r:embed="rId3">
            <a:alphaModFix/>
          </a:blip>
          <a:srcRect l="56765" t="12262" r="12697" b="67110"/>
          <a:stretch/>
        </p:blipFill>
        <p:spPr>
          <a:xfrm>
            <a:off x="5635225" y="371025"/>
            <a:ext cx="6425852" cy="321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0" name="Google Shape;440;p27"/>
          <p:cNvPicPr preferRelativeResize="0"/>
          <p:nvPr/>
        </p:nvPicPr>
        <p:blipFill rotWithShape="1">
          <a:blip r:embed="rId4">
            <a:alphaModFix/>
          </a:blip>
          <a:srcRect l="4372" t="57160" r="59993" b="28877"/>
          <a:stretch/>
        </p:blipFill>
        <p:spPr>
          <a:xfrm>
            <a:off x="609600" y="4308700"/>
            <a:ext cx="10631000" cy="167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8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47" name="Google Shape;44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4025" y="1417552"/>
            <a:ext cx="11283950" cy="465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29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2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7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29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7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56" name="Google Shape;456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9650" y="529500"/>
            <a:ext cx="10061175" cy="560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6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p16"/>
          <p:cNvSpPr/>
          <p:nvPr/>
        </p:nvSpPr>
        <p:spPr>
          <a:xfrm>
            <a:off x="4025900" y="6759575"/>
            <a:ext cx="39688" cy="1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9996" y="0"/>
                </a:moveTo>
                <a:lnTo>
                  <a:pt x="118612" y="19135"/>
                </a:lnTo>
                <a:lnTo>
                  <a:pt x="105979" y="80395"/>
                </a:lnTo>
                <a:lnTo>
                  <a:pt x="94446" y="102977"/>
                </a:lnTo>
                <a:lnTo>
                  <a:pt x="69086" y="117488"/>
                </a:lnTo>
                <a:lnTo>
                  <a:pt x="49443" y="119990"/>
                </a:lnTo>
                <a:lnTo>
                  <a:pt x="36267" y="102644"/>
                </a:lnTo>
                <a:lnTo>
                  <a:pt x="0" y="39335"/>
                </a:lnTo>
              </a:path>
            </a:pathLst>
          </a:custGeom>
          <a:solidFill>
            <a:schemeClr val="accent1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356" name="Google Shape;35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3450" y="1350410"/>
            <a:ext cx="4157200" cy="41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89575" y="1218161"/>
            <a:ext cx="4289450" cy="428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1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63" name="Google Shape;363;p17"/>
          <p:cNvGraphicFramePr/>
          <p:nvPr/>
        </p:nvGraphicFramePr>
        <p:xfrm>
          <a:off x="2089263" y="197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{317EFE1E-880D-44DC-A5FD-1190358F5C6B}</a:tableStyleId>
              </a:tblPr>
              <a:tblGrid>
                <a:gridCol w="792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2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4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24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64" name="Google Shape;364;p17"/>
          <p:cNvSpPr txBox="1"/>
          <p:nvPr/>
        </p:nvSpPr>
        <p:spPr>
          <a:xfrm rot="-5400000">
            <a:off x="504100" y="3061463"/>
            <a:ext cx="28908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grape jelly </a:t>
            </a:r>
            <a:endParaRPr/>
          </a:p>
        </p:txBody>
      </p:sp>
      <p:sp>
        <p:nvSpPr>
          <p:cNvPr id="365" name="Google Shape;365;p17"/>
          <p:cNvSpPr txBox="1"/>
          <p:nvPr/>
        </p:nvSpPr>
        <p:spPr>
          <a:xfrm>
            <a:off x="4038600" y="6253164"/>
            <a:ext cx="28908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strawberry jelly </a:t>
            </a:r>
            <a:endParaRPr/>
          </a:p>
        </p:txBody>
      </p:sp>
      <p:sp>
        <p:nvSpPr>
          <p:cNvPr id="366" name="Google Shape;366;p17"/>
          <p:cNvSpPr txBox="1"/>
          <p:nvPr/>
        </p:nvSpPr>
        <p:spPr>
          <a:xfrm>
            <a:off x="1981200" y="6400800"/>
            <a:ext cx="3048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0</a:t>
            </a:r>
            <a:endParaRPr/>
          </a:p>
        </p:txBody>
      </p:sp>
      <p:sp>
        <p:nvSpPr>
          <p:cNvPr id="367" name="Google Shape;367;p17"/>
          <p:cNvSpPr/>
          <p:nvPr/>
        </p:nvSpPr>
        <p:spPr>
          <a:xfrm>
            <a:off x="4025900" y="6759575"/>
            <a:ext cx="39600" cy="12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9996" y="0"/>
                </a:moveTo>
                <a:lnTo>
                  <a:pt x="118612" y="19135"/>
                </a:lnTo>
                <a:lnTo>
                  <a:pt x="105979" y="80395"/>
                </a:lnTo>
                <a:lnTo>
                  <a:pt x="94446" y="102977"/>
                </a:lnTo>
                <a:lnTo>
                  <a:pt x="69086" y="117488"/>
                </a:lnTo>
                <a:lnTo>
                  <a:pt x="49443" y="119990"/>
                </a:lnTo>
                <a:lnTo>
                  <a:pt x="36267" y="102644"/>
                </a:lnTo>
                <a:lnTo>
                  <a:pt x="0" y="39335"/>
                </a:lnTo>
              </a:path>
            </a:pathLst>
          </a:custGeom>
          <a:solidFill>
            <a:schemeClr val="accent1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368" name="Google Shape;36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6413" y="1569914"/>
            <a:ext cx="1873187" cy="1873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688" y="807251"/>
            <a:ext cx="1873187" cy="1873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18"/>
          <p:cNvSpPr txBox="1">
            <a:spLocks noGrp="1"/>
          </p:cNvSpPr>
          <p:nvPr>
            <p:ph type="ctrTitle" idx="4294967295"/>
          </p:nvPr>
        </p:nvSpPr>
        <p:spPr>
          <a:xfrm>
            <a:off x="2209800" y="213042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Production Possibility</a:t>
            </a:r>
            <a:endParaRPr/>
          </a:p>
        </p:txBody>
      </p:sp>
      <p:sp>
        <p:nvSpPr>
          <p:cNvPr id="375" name="Google Shape;375;p18"/>
          <p:cNvSpPr txBox="1">
            <a:spLocks noGrp="1"/>
          </p:cNvSpPr>
          <p:nvPr>
            <p:ph type="subTitle" idx="4294967295"/>
          </p:nvPr>
        </p:nvSpPr>
        <p:spPr>
          <a:xfrm>
            <a:off x="2895600" y="3889375"/>
            <a:ext cx="6400800" cy="175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Graphically Illustrating Opportunity Cost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19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Vocabulary</a:t>
            </a:r>
            <a:endParaRPr/>
          </a:p>
        </p:txBody>
      </p:sp>
      <p:sp>
        <p:nvSpPr>
          <p:cNvPr id="382" name="Google Shape;382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Production Possibility Frontier/Curve- illustration of opportunity cost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0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Production Possibilities Curve/Frontier</a:t>
            </a:r>
            <a:endParaRPr/>
          </a:p>
        </p:txBody>
      </p:sp>
      <p:sp>
        <p:nvSpPr>
          <p:cNvPr id="388" name="Google Shape;388;p20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 illustration of tradeoffs and opportunity cost 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can be seen in production possibilities.</a:t>
            </a: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Production possibilities are all the </a:t>
            </a: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combinations of good and services that can be produced from a fixed amount of resources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in a given time period. 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1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Production Possibilities(cont…)</a:t>
            </a:r>
            <a:endParaRPr/>
          </a:p>
        </p:txBody>
      </p:sp>
      <p:sp>
        <p:nvSpPr>
          <p:cNvPr id="394" name="Google Shape;394;p21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There are 2 assumptions 1)All items are working efficiently and 2)Availability of resources and level of technology remains the same( 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ceteris paribus-all things remaining equal).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Individuals, businesses, and nations may use this.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2"/>
          <p:cNvSpPr txBox="1">
            <a:spLocks noGrp="1"/>
          </p:cNvSpPr>
          <p:nvPr>
            <p:ph type="title" idx="4294967295"/>
          </p:nvPr>
        </p:nvSpPr>
        <p:spPr>
          <a:xfrm>
            <a:off x="1981200" y="277813"/>
            <a:ext cx="8229600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Production Possibilities</a:t>
            </a:r>
            <a:endParaRPr/>
          </a:p>
        </p:txBody>
      </p:sp>
      <p:sp>
        <p:nvSpPr>
          <p:cNvPr id="400" name="Google Shape;400;p22"/>
          <p:cNvSpPr txBox="1">
            <a:spLocks noGrp="1"/>
          </p:cNvSpPr>
          <p:nvPr>
            <p:ph type="body" idx="4294967295"/>
          </p:nvPr>
        </p:nvSpPr>
        <p:spPr>
          <a:xfrm>
            <a:off x="6629400" y="1066800"/>
            <a:ext cx="37338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◆"/>
            </a:pPr>
            <a:r>
              <a:rPr lang="en-US" sz="3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 points on the curve meet the 2 assumptions</a:t>
            </a:r>
            <a:r>
              <a:rPr lang="en-US" sz="3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◆"/>
            </a:pPr>
            <a:r>
              <a:rPr lang="en-US" sz="3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 points inside, represent inefficiency.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◆"/>
            </a:pPr>
            <a:r>
              <a:rPr lang="en-US" sz="30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 points outside are impossible with the assumptions. </a:t>
            </a:r>
            <a:endParaRPr/>
          </a:p>
        </p:txBody>
      </p:sp>
      <p:pic>
        <p:nvPicPr>
          <p:cNvPr id="401" name="Google Shape;401;p22" descr="PPD10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52600" y="990600"/>
            <a:ext cx="4953000" cy="54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402" name="Google Shape;402;p22"/>
          <p:cNvSpPr txBox="1"/>
          <p:nvPr/>
        </p:nvSpPr>
        <p:spPr>
          <a:xfrm>
            <a:off x="2438400" y="4191001"/>
            <a:ext cx="167640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Inefficiency</a:t>
            </a:r>
            <a:endParaRPr/>
          </a:p>
        </p:txBody>
      </p:sp>
      <p:sp>
        <p:nvSpPr>
          <p:cNvPr id="403" name="Google Shape;403;p22"/>
          <p:cNvSpPr txBox="1"/>
          <p:nvPr/>
        </p:nvSpPr>
        <p:spPr>
          <a:xfrm>
            <a:off x="4419600" y="2438401"/>
            <a:ext cx="1524000" cy="366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Impossible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3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Shifting the Curve</a:t>
            </a:r>
            <a:endParaRPr/>
          </a:p>
        </p:txBody>
      </p:sp>
      <p:sp>
        <p:nvSpPr>
          <p:cNvPr id="409" name="Google Shape;409;p23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Under what circumstances will the curve</a:t>
            </a: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shift to the right(increase)?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New forms of technology, better efficiency and productivity, more resources(FoP)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Under what circumstances will the curve</a:t>
            </a: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shift to the left(decrease)?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Fewer resources(maybe a shortage), natural disaster, ineffeciency</a:t>
            </a:r>
            <a:endParaRPr/>
          </a:p>
        </p:txBody>
      </p:sp>
      <p:sp>
        <p:nvSpPr>
          <p:cNvPr id="410" name="Google Shape;410;p23"/>
          <p:cNvSpPr/>
          <p:nvPr/>
        </p:nvSpPr>
        <p:spPr>
          <a:xfrm>
            <a:off x="7434264" y="6826250"/>
            <a:ext cx="3175" cy="63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9962" y="0"/>
                </a:moveTo>
                <a:lnTo>
                  <a:pt x="0" y="119981"/>
                </a:lnTo>
              </a:path>
            </a:pathLst>
          </a:custGeom>
          <a:solidFill>
            <a:schemeClr val="accent1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tellite Dish">
  <a:themeElements>
    <a:clrScheme name="Satellite Dish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Widescreen</PresentationFormat>
  <Paragraphs>57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Noto Sans Symbols</vt:lpstr>
      <vt:lpstr>Verdana</vt:lpstr>
      <vt:lpstr>Satellite Dish</vt:lpstr>
      <vt:lpstr>Problem</vt:lpstr>
      <vt:lpstr>PowerPoint Presentation</vt:lpstr>
      <vt:lpstr>PowerPoint Presentation</vt:lpstr>
      <vt:lpstr>Production Possibility</vt:lpstr>
      <vt:lpstr>Vocabulary</vt:lpstr>
      <vt:lpstr>Production Possibilities Curve/Frontier</vt:lpstr>
      <vt:lpstr>Production Possibilities(cont…)</vt:lpstr>
      <vt:lpstr>Production Possibilities</vt:lpstr>
      <vt:lpstr>Shifting the Curve</vt:lpstr>
      <vt:lpstr>Calculating Opportunity Cost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</dc:title>
  <dc:creator>Clayton D. Jenkins</dc:creator>
  <cp:lastModifiedBy>Clayton Jenkins</cp:lastModifiedBy>
  <cp:revision>1</cp:revision>
  <dcterms:modified xsi:type="dcterms:W3CDTF">2019-09-19T19:41:14Z</dcterms:modified>
</cp:coreProperties>
</file>