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296400"/>
  <p:embeddedFontLst>
    <p:embeddedFont>
      <p:font typeface="Arial Black" panose="020B0A04020102020204" pitchFamily="34" charset="0"/>
      <p:regular r:id="rId37"/>
      <p:bold r:id="rId38"/>
    </p:embeddedFont>
    <p:embeddedFont>
      <p:font typeface="Calibri" panose="020F050202020403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Robo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EAC48-5726-4972-8918-505E8C7A8EE3}" v="1" dt="2019-09-13T13:50:57.769"/>
  </p1510:revLst>
</p1510:revInfo>
</file>

<file path=ppt/tableStyles.xml><?xml version="1.0" encoding="utf-8"?>
<a:tblStyleLst xmlns:a="http://schemas.openxmlformats.org/drawingml/2006/main" def="{F34A476A-593C-4353-8114-E144536DF3E5}">
  <a:tblStyle styleId="{F34A476A-593C-4353-8114-E144536DF3E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6433"/>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6bc63eb4e_0_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6bc63eb4e_0_21: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56bc63eb4e_0_21: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bc63eb4e_0_3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6bc63eb4e_0_33: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56bc63eb4e_0_33: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6bc63eb4e_0_4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6bc63eb4e_0_49: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56bc63eb4e_0_49: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0c577a879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0c577a879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0c577a879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47" name="Google Shape;247;p1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16:notes"/>
          <p:cNvSpPr txBox="1">
            <a:spLocks noGrp="1"/>
          </p:cNvSpPr>
          <p:nvPr>
            <p:ph type="body" idx="1"/>
          </p:nvPr>
        </p:nvSpPr>
        <p:spPr>
          <a:xfrm>
            <a:off x="914400" y="4415790"/>
            <a:ext cx="5029200" cy="41833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f0213465d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f0213465d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4f0213465d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787b45d4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6787b45d4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36787b45d4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bb9a4c357_0_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bb9a4c357_0_21: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1bb9a4c357_0_21: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bb9a4c357_0_1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bb9a4c357_0_16: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1bb9a4c357_0_16: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bb9a4c357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bb9a4c357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107496b17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107496b17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4107496b17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107496b17_0_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107496b17_0_7: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4107496b17_0_7: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05d62d67e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05d62d67e_1_6: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05d62d67e_1_6: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5: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05d62d67e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05d62d67e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205d62d67e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5c7d1332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5c7d1332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85c7d1332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05d62d67e_0_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05d62d67e_0_8: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205d62d67e_0_8: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9: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2: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1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3: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6bc63eb4e_0_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6bc63eb4e_0_7: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56bc63eb4e_0_7: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bc63eb4e_0_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6bc63eb4e_0_13: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56bc63eb4e_0_13: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bc63eb4e_0_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bc63eb4e_0_0: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56bc63eb4e_0_0: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473892"/>
            <a:ext cx="548640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6bc63eb4e_0_4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6bc63eb4e_0_41:notes"/>
          <p:cNvSpPr txBox="1">
            <a:spLocks noGrp="1"/>
          </p:cNvSpPr>
          <p:nvPr>
            <p:ph type="body" idx="1"/>
          </p:nvPr>
        </p:nvSpPr>
        <p:spPr>
          <a:xfrm>
            <a:off x="685800" y="4473893"/>
            <a:ext cx="5486400" cy="36606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56bc63eb4e_0_41:notes"/>
          <p:cNvSpPr txBox="1">
            <a:spLocks noGrp="1"/>
          </p:cNvSpPr>
          <p:nvPr>
            <p:ph type="sldNum" idx="12"/>
          </p:nvPr>
        </p:nvSpPr>
        <p:spPr>
          <a:xfrm>
            <a:off x="3884613" y="8829967"/>
            <a:ext cx="2971800" cy="466345"/>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1" name="Google Shape;31;p2"/>
          <p:cNvSpPr txBox="1">
            <a:spLocks noGrp="1"/>
          </p:cNvSpPr>
          <p:nvPr>
            <p:ph type="body" idx="1"/>
          </p:nvPr>
        </p:nvSpPr>
        <p:spPr>
          <a:xfrm>
            <a:off x="609600" y="1981200"/>
            <a:ext cx="10972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2"/>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00" name="Google Shape;100;p1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lt2"/>
              </a:buClr>
              <a:buSzPts val="1400"/>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accent2"/>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lt2"/>
              </a:buClr>
              <a:buSzPts val="1400"/>
              <a:buFont typeface="Noto Sans Symbols"/>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01" name="Google Shape;101;p11"/>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2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224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lt2"/>
              </a:buClr>
              <a:buSzPts val="156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14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02" name="Google Shape;102;p1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11"/>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1"/>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07" name="Google Shape;107;p12"/>
          <p:cNvSpPr txBox="1">
            <a:spLocks noGrp="1"/>
          </p:cNvSpPr>
          <p:nvPr>
            <p:ph type="body" idx="1"/>
          </p:nvPr>
        </p:nvSpPr>
        <p:spPr>
          <a:xfrm rot="5400000">
            <a:off x="4152900" y="-1562100"/>
            <a:ext cx="3886200" cy="109728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1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12"/>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2"/>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rot="5400000">
            <a:off x="7505700" y="1790700"/>
            <a:ext cx="5410200" cy="2743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body" idx="1"/>
          </p:nvPr>
        </p:nvSpPr>
        <p:spPr>
          <a:xfrm rot="5400000">
            <a:off x="1917700" y="-850900"/>
            <a:ext cx="5410200" cy="8026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13"/>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3"/>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9" name="Google Shape;119;p14"/>
          <p:cNvSpPr txBox="1">
            <a:spLocks noGrp="1"/>
          </p:cNvSpPr>
          <p:nvPr>
            <p:ph type="body" idx="1"/>
          </p:nvPr>
        </p:nvSpPr>
        <p:spPr>
          <a:xfrm>
            <a:off x="609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14"/>
          <p:cNvSpPr txBox="1">
            <a:spLocks noGrp="1"/>
          </p:cNvSpPr>
          <p:nvPr>
            <p:ph type="body" idx="2"/>
          </p:nvPr>
        </p:nvSpPr>
        <p:spPr>
          <a:xfrm>
            <a:off x="6197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1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4"/>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4"/>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26" name="Google Shape;126;p15"/>
          <p:cNvSpPr txBox="1">
            <a:spLocks noGrp="1"/>
          </p:cNvSpPr>
          <p:nvPr>
            <p:ph type="body" idx="1"/>
          </p:nvPr>
        </p:nvSpPr>
        <p:spPr>
          <a:xfrm>
            <a:off x="609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5"/>
          <p:cNvSpPr txBox="1">
            <a:spLocks noGrp="1"/>
          </p:cNvSpPr>
          <p:nvPr>
            <p:ph type="body" idx="2"/>
          </p:nvPr>
        </p:nvSpPr>
        <p:spPr>
          <a:xfrm>
            <a:off x="6197600" y="1981200"/>
            <a:ext cx="5384800" cy="18669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15"/>
          <p:cNvSpPr txBox="1">
            <a:spLocks noGrp="1"/>
          </p:cNvSpPr>
          <p:nvPr>
            <p:ph type="body" idx="3"/>
          </p:nvPr>
        </p:nvSpPr>
        <p:spPr>
          <a:xfrm>
            <a:off x="6197600" y="4000500"/>
            <a:ext cx="5384800" cy="18669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9" name="Google Shape;129;p15"/>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15"/>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5"/>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34" name="Google Shape;134;p1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5" name="Google Shape;135;p1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16"/>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7" name="Google Shape;37;p3"/>
          <p:cNvSpPr txBox="1">
            <a:spLocks noGrp="1"/>
          </p:cNvSpPr>
          <p:nvPr>
            <p:ph type="body" idx="1"/>
          </p:nvPr>
        </p:nvSpPr>
        <p:spPr>
          <a:xfrm>
            <a:off x="609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chemeClr val="accent2"/>
              </a:buClr>
              <a:buSzPts val="192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lt2"/>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3"/>
          <p:cNvSpPr txBox="1">
            <a:spLocks noGrp="1"/>
          </p:cNvSpPr>
          <p:nvPr>
            <p:ph type="body" idx="2"/>
          </p:nvPr>
        </p:nvSpPr>
        <p:spPr>
          <a:xfrm>
            <a:off x="6197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chemeClr val="accent2"/>
              </a:buClr>
              <a:buSzPts val="192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lt2"/>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3"/>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3"/>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42"/>
        <p:cNvGrpSpPr/>
        <p:nvPr/>
      </p:nvGrpSpPr>
      <p:grpSpPr>
        <a:xfrm>
          <a:off x="0" y="0"/>
          <a:ext cx="0" cy="0"/>
          <a:chOff x="0" y="0"/>
          <a:chExt cx="0" cy="0"/>
        </a:xfrm>
      </p:grpSpPr>
      <p:sp>
        <p:nvSpPr>
          <p:cNvPr id="43" name="Google Shape;43;p4"/>
          <p:cNvSpPr txBox="1">
            <a:spLocks noGrp="1"/>
          </p:cNvSpPr>
          <p:nvPr>
            <p:ph type="body" idx="1"/>
          </p:nvPr>
        </p:nvSpPr>
        <p:spPr>
          <a:xfrm>
            <a:off x="609600" y="457200"/>
            <a:ext cx="10972800" cy="5410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4"/>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4"/>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7"/>
        <p:cNvGrpSpPr/>
        <p:nvPr/>
      </p:nvGrpSpPr>
      <p:grpSpPr>
        <a:xfrm>
          <a:off x="0" y="0"/>
          <a:ext cx="0" cy="0"/>
          <a:chOff x="0" y="0"/>
          <a:chExt cx="0" cy="0"/>
        </a:xfrm>
      </p:grpSpPr>
      <p:grpSp>
        <p:nvGrpSpPr>
          <p:cNvPr id="48" name="Google Shape;48;p5"/>
          <p:cNvGrpSpPr/>
          <p:nvPr/>
        </p:nvGrpSpPr>
        <p:grpSpPr>
          <a:xfrm>
            <a:off x="0" y="0"/>
            <a:ext cx="12192001" cy="6858000"/>
            <a:chOff x="0" y="0"/>
            <a:chExt cx="5760" cy="4320"/>
          </a:xfrm>
        </p:grpSpPr>
        <p:sp>
          <p:nvSpPr>
            <p:cNvPr id="49" name="Google Shape;49;p5"/>
            <p:cNvSpPr/>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0" name="Google Shape;50;p5"/>
            <p:cNvSpPr/>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nvGrpSpPr>
            <p:cNvPr id="51" name="Google Shape;51;p5"/>
            <p:cNvGrpSpPr/>
            <p:nvPr/>
          </p:nvGrpSpPr>
          <p:grpSpPr>
            <a:xfrm>
              <a:off x="0" y="672"/>
              <a:ext cx="1806" cy="1989"/>
              <a:chOff x="0" y="672"/>
              <a:chExt cx="1806" cy="1989"/>
            </a:xfrm>
          </p:grpSpPr>
          <p:sp>
            <p:nvSpPr>
              <p:cNvPr id="52" name="Google Shape;52;p5"/>
              <p:cNvSpPr/>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3" name="Google Shape;53;p5"/>
              <p:cNvSpPr/>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4" name="Google Shape;54;p5"/>
              <p:cNvSpPr/>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5" name="Google Shape;55;p5"/>
              <p:cNvSpPr/>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6" name="Google Shape;56;p5"/>
              <p:cNvSpPr/>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7" name="Google Shape;57;p5"/>
              <p:cNvSpPr/>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8" name="Google Shape;58;p5"/>
              <p:cNvSpPr/>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59" name="Google Shape;59;p5"/>
              <p:cNvSpPr/>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0" name="Google Shape;60;p5"/>
              <p:cNvSpPr/>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1" name="Google Shape;61;p5"/>
              <p:cNvSpPr/>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grpSp>
      <p:sp>
        <p:nvSpPr>
          <p:cNvPr id="62" name="Google Shape;62;p5"/>
          <p:cNvSpPr txBox="1">
            <a:spLocks noGrp="1"/>
          </p:cNvSpPr>
          <p:nvPr>
            <p:ph type="ctrTitle"/>
          </p:nvPr>
        </p:nvSpPr>
        <p:spPr>
          <a:xfrm>
            <a:off x="3962400" y="1828800"/>
            <a:ext cx="8026400" cy="2209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000" b="0" i="0" u="none" strike="noStrike" cap="none">
                <a:solidFill>
                  <a:srgbClr val="FFFFFF"/>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3" name="Google Shape;63;p5"/>
          <p:cNvSpPr txBox="1">
            <a:spLocks noGrp="1"/>
          </p:cNvSpPr>
          <p:nvPr>
            <p:ph type="subTitle" idx="1"/>
          </p:nvPr>
        </p:nvSpPr>
        <p:spPr>
          <a:xfrm>
            <a:off x="3962400" y="4267200"/>
            <a:ext cx="8026400" cy="1752600"/>
          </a:xfrm>
          <a:prstGeom prst="rect">
            <a:avLst/>
          </a:prstGeom>
          <a:noFill/>
          <a:ln>
            <a:noFill/>
          </a:ln>
        </p:spPr>
        <p:txBody>
          <a:bodyPr spcFirstLastPara="1" wrap="square" lIns="91425" tIns="91425" rIns="91425" bIns="91425" anchor="t" anchorCtr="0">
            <a:noAutofit/>
          </a:bodyPr>
          <a:lstStyle>
            <a:lvl1pPr marL="0" marR="0" lvl="0" indent="0" algn="l" rtl="0">
              <a:spcBef>
                <a:spcPts val="680"/>
              </a:spcBef>
              <a:spcAft>
                <a:spcPts val="0"/>
              </a:spcAft>
              <a:buClr>
                <a:schemeClr val="lt2"/>
              </a:buClr>
              <a:buSzPts val="2400"/>
              <a:buFont typeface="Noto Sans Symbols"/>
              <a:buNone/>
              <a:defRPr sz="34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5"/>
          <p:cNvSpPr txBox="1">
            <a:spLocks noGrp="1"/>
          </p:cNvSpPr>
          <p:nvPr>
            <p:ph type="dt" idx="10"/>
          </p:nvPr>
        </p:nvSpPr>
        <p:spPr>
          <a:xfrm>
            <a:off x="609600" y="6248400"/>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5"/>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5"/>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9" name="Google Shape;69;p6"/>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lt2"/>
              </a:buClr>
              <a:buSzPts val="24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2"/>
              </a:buClr>
              <a:buSzPts val="224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lt2"/>
              </a:buClr>
              <a:buSzPts val="156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2"/>
              </a:buClr>
              <a:buSzPts val="140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70" name="Google Shape;70;p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6"/>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75" name="Google Shape;75;p7"/>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4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lt2"/>
              </a:buClr>
              <a:buSzPts val="15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4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76" name="Google Shape;76;p7"/>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7" name="Google Shape;77;p7"/>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4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lt2"/>
              </a:buClr>
              <a:buSzPts val="15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4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78" name="Google Shape;78;p7"/>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9" name="Google Shape;79;p7"/>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7"/>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7"/>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84" name="Google Shape;84;p8"/>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8"/>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8"/>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9"/>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9"/>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9"/>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93" name="Google Shape;93;p1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2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224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lt2"/>
              </a:buClr>
              <a:buSzPts val="156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14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95" name="Google Shape;95;p10"/>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0"/>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0"/>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b="0" i="0" u="none" strike="noStrike" cap="none">
                <a:solidFill>
                  <a:schemeClr val="dk1"/>
                </a:solidFill>
                <a:latin typeface="Arial Black"/>
                <a:ea typeface="Arial Black"/>
                <a:cs typeface="Arial Black"/>
                <a:sym typeface="Arial Black"/>
              </a:defRPr>
            </a:lvl1pPr>
            <a:lvl2pPr marL="0" marR="0" lvl="1" indent="0" algn="r" rtl="0">
              <a:spcBef>
                <a:spcPts val="0"/>
              </a:spcBef>
              <a:buNone/>
              <a:defRPr sz="1200" b="0" i="0" u="none" strike="noStrike" cap="none">
                <a:solidFill>
                  <a:schemeClr val="dk1"/>
                </a:solidFill>
                <a:latin typeface="Arial Black"/>
                <a:ea typeface="Arial Black"/>
                <a:cs typeface="Arial Black"/>
                <a:sym typeface="Arial Black"/>
              </a:defRPr>
            </a:lvl2pPr>
            <a:lvl3pPr marL="0" marR="0" lvl="2" indent="0" algn="r" rtl="0">
              <a:spcBef>
                <a:spcPts val="0"/>
              </a:spcBef>
              <a:buNone/>
              <a:defRPr sz="1200" b="0" i="0" u="none" strike="noStrike" cap="none">
                <a:solidFill>
                  <a:schemeClr val="dk1"/>
                </a:solidFill>
                <a:latin typeface="Arial Black"/>
                <a:ea typeface="Arial Black"/>
                <a:cs typeface="Arial Black"/>
                <a:sym typeface="Arial Black"/>
              </a:defRPr>
            </a:lvl3pPr>
            <a:lvl4pPr marL="0" marR="0" lvl="3" indent="0" algn="r" rtl="0">
              <a:spcBef>
                <a:spcPts val="0"/>
              </a:spcBef>
              <a:buNone/>
              <a:defRPr sz="1200" b="0" i="0" u="none" strike="noStrike" cap="none">
                <a:solidFill>
                  <a:schemeClr val="dk1"/>
                </a:solidFill>
                <a:latin typeface="Arial Black"/>
                <a:ea typeface="Arial Black"/>
                <a:cs typeface="Arial Black"/>
                <a:sym typeface="Arial Black"/>
              </a:defRPr>
            </a:lvl4pPr>
            <a:lvl5pPr marL="0" marR="0" lvl="4" indent="0" algn="r" rtl="0">
              <a:spcBef>
                <a:spcPts val="0"/>
              </a:spcBef>
              <a:buNone/>
              <a:defRPr sz="1200" b="0" i="0" u="none" strike="noStrike" cap="none">
                <a:solidFill>
                  <a:schemeClr val="dk1"/>
                </a:solidFill>
                <a:latin typeface="Arial Black"/>
                <a:ea typeface="Arial Black"/>
                <a:cs typeface="Arial Black"/>
                <a:sym typeface="Arial Black"/>
              </a:defRPr>
            </a:lvl5pPr>
            <a:lvl6pPr marL="0" marR="0" lvl="5" indent="0" algn="r" rtl="0">
              <a:spcBef>
                <a:spcPts val="0"/>
              </a:spcBef>
              <a:buNone/>
              <a:defRPr sz="1200" b="0" i="0" u="none" strike="noStrike" cap="none">
                <a:solidFill>
                  <a:schemeClr val="dk1"/>
                </a:solidFill>
                <a:latin typeface="Arial Black"/>
                <a:ea typeface="Arial Black"/>
                <a:cs typeface="Arial Black"/>
                <a:sym typeface="Arial Black"/>
              </a:defRPr>
            </a:lvl6pPr>
            <a:lvl7pPr marL="0" marR="0" lvl="6" indent="0" algn="r" rtl="0">
              <a:spcBef>
                <a:spcPts val="0"/>
              </a:spcBef>
              <a:buNone/>
              <a:defRPr sz="1200" b="0" i="0" u="none" strike="noStrike" cap="none">
                <a:solidFill>
                  <a:schemeClr val="dk1"/>
                </a:solidFill>
                <a:latin typeface="Arial Black"/>
                <a:ea typeface="Arial Black"/>
                <a:cs typeface="Arial Black"/>
                <a:sym typeface="Arial Black"/>
              </a:defRPr>
            </a:lvl7pPr>
            <a:lvl8pPr marL="0" marR="0" lvl="7" indent="0" algn="r" rtl="0">
              <a:spcBef>
                <a:spcPts val="0"/>
              </a:spcBef>
              <a:buNone/>
              <a:defRPr sz="1200" b="0" i="0" u="none" strike="noStrike" cap="none">
                <a:solidFill>
                  <a:schemeClr val="dk1"/>
                </a:solidFill>
                <a:latin typeface="Arial Black"/>
                <a:ea typeface="Arial Black"/>
                <a:cs typeface="Arial Black"/>
                <a:sym typeface="Arial Black"/>
              </a:defRPr>
            </a:lvl8pPr>
            <a:lvl9pPr marL="0" marR="0" lvl="8" indent="0" algn="r" rtl="0">
              <a:spcBef>
                <a:spcPts val="0"/>
              </a:spcBef>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grpSp>
        <p:nvGrpSpPr>
          <p:cNvPr id="12" name="Google Shape;12;p1"/>
          <p:cNvGrpSpPr/>
          <p:nvPr/>
        </p:nvGrpSpPr>
        <p:grpSpPr>
          <a:xfrm>
            <a:off x="0" y="0"/>
            <a:ext cx="12192000" cy="546100"/>
            <a:chOff x="0" y="0"/>
            <a:chExt cx="5760" cy="344"/>
          </a:xfrm>
        </p:grpSpPr>
        <p:sp>
          <p:nvSpPr>
            <p:cNvPr id="13" name="Google Shape;13;p1"/>
            <p:cNvSpPr/>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4" name="Google Shape;14;p1"/>
            <p:cNvSpPr/>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 name="Google Shape;15;p1"/>
            <p:cNvSpPr/>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hlink"/>
                </a:solidFill>
                <a:latin typeface="Arial"/>
                <a:ea typeface="Arial"/>
                <a:cs typeface="Arial"/>
                <a:sym typeface="Arial"/>
              </a:endParaRPr>
            </a:p>
          </p:txBody>
        </p:sp>
        <p:sp>
          <p:nvSpPr>
            <p:cNvPr id="16" name="Google Shape;16;p1"/>
            <p:cNvSpPr/>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hlink"/>
                </a:solidFill>
                <a:latin typeface="Arial"/>
                <a:ea typeface="Arial"/>
                <a:cs typeface="Arial"/>
                <a:sym typeface="Arial"/>
              </a:endParaRPr>
            </a:p>
          </p:txBody>
        </p:sp>
        <p:sp>
          <p:nvSpPr>
            <p:cNvPr id="17" name="Google Shape;17;p1"/>
            <p:cNvSpPr/>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accent2"/>
                </a:solidFill>
                <a:latin typeface="Arial"/>
                <a:ea typeface="Arial"/>
                <a:cs typeface="Arial"/>
                <a:sym typeface="Arial"/>
              </a:endParaRPr>
            </a:p>
          </p:txBody>
        </p:sp>
        <p:sp>
          <p:nvSpPr>
            <p:cNvPr id="18" name="Google Shape;18;p1"/>
            <p:cNvSpPr/>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hlink"/>
                </a:solidFill>
                <a:latin typeface="Arial"/>
                <a:ea typeface="Arial"/>
                <a:cs typeface="Arial"/>
                <a:sym typeface="Arial"/>
              </a:endParaRPr>
            </a:p>
          </p:txBody>
        </p:sp>
        <p:sp>
          <p:nvSpPr>
            <p:cNvPr id="19" name="Google Shape;19;p1"/>
            <p:cNvSpPr/>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 name="Google Shape;20;p1"/>
            <p:cNvSpPr/>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accent2"/>
                </a:solidFill>
                <a:latin typeface="Arial"/>
                <a:ea typeface="Arial"/>
                <a:cs typeface="Arial"/>
                <a:sym typeface="Arial"/>
              </a:endParaRPr>
            </a:p>
          </p:txBody>
        </p:sp>
        <p:sp>
          <p:nvSpPr>
            <p:cNvPr id="21" name="Google Shape;21;p1"/>
            <p:cNvSpPr/>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accent2"/>
                </a:solidFill>
                <a:latin typeface="Arial"/>
                <a:ea typeface="Arial"/>
                <a:cs typeface="Arial"/>
                <a:sym typeface="Arial"/>
              </a:endParaRPr>
            </a:p>
          </p:txBody>
        </p:sp>
      </p:grpSp>
      <p:sp>
        <p:nvSpPr>
          <p:cNvPr id="22" name="Google Shape;22;p1"/>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3" name="Google Shape;23;p1"/>
          <p:cNvSpPr txBox="1">
            <a:spLocks noGrp="1"/>
          </p:cNvSpPr>
          <p:nvPr>
            <p:ph type="body" idx="1"/>
          </p:nvPr>
        </p:nvSpPr>
        <p:spPr>
          <a:xfrm>
            <a:off x="609600" y="1981200"/>
            <a:ext cx="10972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1"/>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grpSp>
        <p:nvGrpSpPr>
          <p:cNvPr id="25" name="Google Shape;25;p1"/>
          <p:cNvGrpSpPr/>
          <p:nvPr/>
        </p:nvGrpSpPr>
        <p:grpSpPr>
          <a:xfrm>
            <a:off x="0" y="0"/>
            <a:ext cx="11582401" cy="6096000"/>
            <a:chOff x="0" y="96"/>
            <a:chExt cx="5472" cy="3840"/>
          </a:xfrm>
        </p:grpSpPr>
        <p:sp>
          <p:nvSpPr>
            <p:cNvPr id="26" name="Google Shape;26;p1"/>
            <p:cNvSpPr/>
            <p:nvPr/>
          </p:nvSpPr>
          <p:spPr>
            <a:xfrm>
              <a:off x="240" y="336"/>
              <a:ext cx="5232" cy="3600"/>
            </a:xfrm>
            <a:prstGeom prst="roundRect">
              <a:avLst>
                <a:gd name="adj" fmla="val 13727"/>
              </a:avLst>
            </a:prstGeom>
            <a:noFill/>
            <a:ln w="508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7" name="Google Shape;27;p1"/>
            <p:cNvSpPr/>
            <p:nvPr/>
          </p:nvSpPr>
          <p:spPr>
            <a:xfrm>
              <a:off x="0" y="96"/>
              <a:ext cx="5376" cy="768"/>
            </a:xfrm>
            <a:custGeom>
              <a:avLst/>
              <a:gdLst/>
              <a:ahLst/>
              <a:cxnLst/>
              <a:rect l="l" t="t" r="r" b="b"/>
              <a:pathLst>
                <a:path w="120000" h="120000" extrusionOk="0">
                  <a:moveTo>
                    <a:pt x="0" y="0"/>
                  </a:moveTo>
                  <a:lnTo>
                    <a:pt x="111411" y="0"/>
                  </a:lnTo>
                  <a:cubicBezTo>
                    <a:pt x="116160" y="0"/>
                    <a:pt x="120000" y="26760"/>
                    <a:pt x="120000" y="60000"/>
                  </a:cubicBezTo>
                  <a:cubicBezTo>
                    <a:pt x="120000" y="93120"/>
                    <a:pt x="116160" y="119880"/>
                    <a:pt x="111428" y="120000"/>
                  </a:cubicBezTo>
                  <a:lnTo>
                    <a:pt x="0" y="120000"/>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8" name="Google Shape;28;p1"/>
            <p:cNvCxnSpPr/>
            <p:nvPr/>
          </p:nvCxnSpPr>
          <p:spPr>
            <a:xfrm>
              <a:off x="0" y="768"/>
              <a:ext cx="5088" cy="0"/>
            </a:xfrm>
            <a:prstGeom prst="straightConnector1">
              <a:avLst/>
            </a:prstGeom>
            <a:noFill/>
            <a:ln w="38100" cap="flat" cmpd="sng">
              <a:solidFill>
                <a:schemeClr val="lt1"/>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uters.com/article/us-bangladesh-labour-fashion/six-years-after-bangladeshs-rana-plaza-disaster-fashion-brands-urged-to-pay-more-idUSKCN1S01B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ytimes.com/2018/04/24/style/survivors-of-rana-plaza-disaster.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runiversity.com/courses/principles-economics-microeconomics/trade-specialization-economics-globaliza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ylkrzn7A9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nbc.com/2018/12/17/huawei-meng-wanzhou-arrest-tech-china-trump.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vestopedia.com/terms/c/catch-up-effect.asp#ixzz5D24hTKnj"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investopedia.com/terms/j/jeffrey-sachs.a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pr.org/sections/money/2018/03/20/595338556/a-brief-history-of-tariff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infoseekchina.files.wordpress.com/2010/07/chinese-factory-workers.jpg" TargetMode="External"/><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wikihow.com/Make-Orange-Jui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gBFAi0dTC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Vocabulary </a:t>
            </a:r>
            <a:endParaRPr/>
          </a:p>
        </p:txBody>
      </p:sp>
      <p:sp>
        <p:nvSpPr>
          <p:cNvPr id="142" name="Google Shape;142;p17"/>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Incentive- something done for motivation</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Trade- mutually beneficial exchange between individuals, businesses, or governments</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Globalization- expansion of economic and social ties between countries(“shrinking the world”)</a:t>
            </a:r>
            <a:endParaRPr/>
          </a:p>
          <a:p>
            <a:pPr marL="342900" marR="0" lvl="0" indent="-190500" algn="l" rtl="0">
              <a:spcBef>
                <a:spcPts val="640"/>
              </a:spcBef>
              <a:spcAft>
                <a:spcPts val="0"/>
              </a:spcAft>
              <a:buClr>
                <a:schemeClr val="lt2"/>
              </a:buClr>
              <a:buSzPts val="2400"/>
              <a:buFont typeface="Noto Sans Symbols"/>
              <a:buNone/>
            </a:pPr>
            <a:endParaRPr sz="3200" b="0" i="0" u="none" strike="noStrike" cap="none">
              <a:solidFill>
                <a:schemeClr val="dk1"/>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Results</a:t>
            </a:r>
            <a:endParaRPr/>
          </a:p>
        </p:txBody>
      </p:sp>
      <p:sp>
        <p:nvSpPr>
          <p:cNvPr id="211" name="Google Shape;211;p26"/>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1)More safety standards in Bangladesh</a:t>
            </a:r>
            <a:endParaRPr/>
          </a:p>
          <a:p>
            <a:pPr marL="0" lvl="0" indent="0" algn="l" rtl="0">
              <a:spcBef>
                <a:spcPts val="640"/>
              </a:spcBef>
              <a:spcAft>
                <a:spcPts val="0"/>
              </a:spcAft>
              <a:buNone/>
            </a:pPr>
            <a:r>
              <a:rPr lang="en-US"/>
              <a:t>	Supported by clothing companies</a:t>
            </a:r>
            <a:endParaRPr/>
          </a:p>
          <a:p>
            <a:pPr marL="0" lvl="0" indent="0" algn="l" rtl="0">
              <a:spcBef>
                <a:spcPts val="640"/>
              </a:spcBef>
              <a:spcAft>
                <a:spcPts val="0"/>
              </a:spcAft>
              <a:buNone/>
            </a:pPr>
            <a:r>
              <a:rPr lang="en-US"/>
              <a:t>    Not always followed</a:t>
            </a:r>
            <a:endParaRPr/>
          </a:p>
          <a:p>
            <a:pPr marL="0" lvl="0" indent="0" algn="l" rtl="0">
              <a:spcBef>
                <a:spcPts val="640"/>
              </a:spcBef>
              <a:spcAft>
                <a:spcPts val="0"/>
              </a:spcAft>
              <a:buNone/>
            </a:pPr>
            <a:r>
              <a:rPr lang="en-US"/>
              <a:t>2)41 arrested as a result(last floors built without permit)</a:t>
            </a:r>
            <a:endParaRPr/>
          </a:p>
          <a:p>
            <a:pPr marL="0" lvl="0" indent="0" algn="l" rtl="0">
              <a:spcBef>
                <a:spcPts val="64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u="sng">
                <a:solidFill>
                  <a:schemeClr val="hlink"/>
                </a:solidFill>
                <a:hlinkClick r:id="rId3"/>
              </a:rPr>
              <a:t>https://www.reuters.com/article/us-bangladesh-labour-fashion/six-years-after-bangladeshs-rana-plaza-disaster-fashion-brands-urged-to-pay-more-idUSKCN1S01BI</a:t>
            </a:r>
            <a:endParaRPr/>
          </a:p>
        </p:txBody>
      </p:sp>
      <p:sp>
        <p:nvSpPr>
          <p:cNvPr id="218" name="Google Shape;218;p27"/>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lnSpc>
                <a:spcPct val="152000"/>
              </a:lnSpc>
              <a:spcBef>
                <a:spcPts val="0"/>
              </a:spcBef>
              <a:spcAft>
                <a:spcPts val="0"/>
              </a:spcAft>
              <a:buClr>
                <a:schemeClr val="dk1"/>
              </a:buClr>
              <a:buSzPts val="1100"/>
              <a:buFont typeface="Arial"/>
              <a:buNone/>
            </a:pPr>
            <a:r>
              <a:rPr lang="en-US" sz="2400">
                <a:solidFill>
                  <a:srgbClr val="313132"/>
                </a:solidFill>
                <a:latin typeface="Times New Roman"/>
                <a:ea typeface="Times New Roman"/>
                <a:cs typeface="Times New Roman"/>
                <a:sym typeface="Times New Roman"/>
              </a:rPr>
              <a:t>As competing garment factories are pushed lower on price by global clothing brands, profit margins are squeezed and this leads to workers’ wages being cut or paid late, restricted break times, and rising production targets, said the report by HRW.</a:t>
            </a:r>
            <a:endParaRPr sz="2400">
              <a:solidFill>
                <a:srgbClr val="313132"/>
              </a:solidFill>
              <a:latin typeface="Times New Roman"/>
              <a:ea typeface="Times New Roman"/>
              <a:cs typeface="Times New Roman"/>
              <a:sym typeface="Times New Roman"/>
            </a:endParaRPr>
          </a:p>
          <a:p>
            <a:pPr marL="0" lvl="0" indent="0" algn="l" rtl="0">
              <a:lnSpc>
                <a:spcPct val="152000"/>
              </a:lnSpc>
              <a:spcBef>
                <a:spcPts val="2300"/>
              </a:spcBef>
              <a:spcAft>
                <a:spcPts val="0"/>
              </a:spcAft>
              <a:buClr>
                <a:schemeClr val="dk1"/>
              </a:buClr>
              <a:buSzPts val="1100"/>
              <a:buFont typeface="Arial"/>
              <a:buNone/>
            </a:pPr>
            <a:r>
              <a:rPr lang="en-US" sz="2400">
                <a:solidFill>
                  <a:srgbClr val="313132"/>
                </a:solidFill>
                <a:latin typeface="Times New Roman"/>
                <a:ea typeface="Times New Roman"/>
                <a:cs typeface="Times New Roman"/>
                <a:sym typeface="Times New Roman"/>
              </a:rPr>
              <a:t>This also leaves factories that had made safety improvements unable to compete or forced to push costs onto their workers by cutting wages, according to HRW, which urged brands to be more transparent and create fairer contracts with factory owners.</a:t>
            </a:r>
            <a:endParaRPr sz="2400">
              <a:solidFill>
                <a:srgbClr val="313132"/>
              </a:solidFill>
              <a:latin typeface="Times New Roman"/>
              <a:ea typeface="Times New Roman"/>
              <a:cs typeface="Times New Roman"/>
              <a:sym typeface="Times New Roman"/>
            </a:endParaRPr>
          </a:p>
          <a:p>
            <a:pPr marL="0" lvl="0" indent="0" algn="l" rtl="0">
              <a:spcBef>
                <a:spcPts val="2300"/>
              </a:spcBef>
              <a:spcAft>
                <a:spcPts val="0"/>
              </a:spcAft>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u="sng">
                <a:solidFill>
                  <a:schemeClr val="hlink"/>
                </a:solidFill>
                <a:hlinkClick r:id="rId3"/>
              </a:rPr>
              <a:t>https://www.nytimes.com/2018/04/24/style/survivors-of-rana-plaza-disaster.html</a:t>
            </a:r>
            <a:endParaRPr/>
          </a:p>
        </p:txBody>
      </p:sp>
      <p:sp>
        <p:nvSpPr>
          <p:cNvPr id="225" name="Google Shape;225;p28"/>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000">
                <a:solidFill>
                  <a:srgbClr val="333333"/>
                </a:solidFill>
                <a:highlight>
                  <a:srgbClr val="FFFFFF"/>
                </a:highlight>
                <a:latin typeface="Georgia"/>
                <a:ea typeface="Georgia"/>
                <a:cs typeface="Georgia"/>
                <a:sym typeface="Georgia"/>
              </a:rPr>
              <a:t>“Eighty-three percent of our foreign currency comes from the garment sector,” said Siddiqur Rahman, president of the Bangladesh Garment Manufacturers &amp; Exporters Association in an interview this week in his grand, air-conditioned office at the organization’s headquarters in Dhaka. “Fifty million people depend on it, and our economy is dependent on it.” He added that the government would like to double output in the next five years.</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  Generalization</a:t>
            </a:r>
            <a:endParaRPr/>
          </a:p>
        </p:txBody>
      </p:sp>
      <p:sp>
        <p:nvSpPr>
          <p:cNvPr id="231" name="Google Shape;231;p29"/>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3300"/>
              <a:buFont typeface="Noto Sans Symbols"/>
              <a:buChar char="■"/>
            </a:pPr>
            <a:r>
              <a:rPr lang="en-US" sz="4400" b="0" i="0" u="none" strike="noStrike" cap="none">
                <a:solidFill>
                  <a:schemeClr val="dk1"/>
                </a:solidFill>
                <a:latin typeface="Arial"/>
                <a:ea typeface="Arial"/>
                <a:cs typeface="Arial"/>
                <a:sym typeface="Arial"/>
              </a:rPr>
              <a:t>No nation will engage in trade with another nation unless it will gain by that trade, </a:t>
            </a:r>
            <a:r>
              <a:rPr lang="en-US" sz="4400" b="1" i="0" u="none" strike="noStrike" cap="none">
                <a:solidFill>
                  <a:schemeClr val="dk1"/>
                </a:solidFill>
                <a:latin typeface="Arial"/>
                <a:ea typeface="Arial"/>
                <a:cs typeface="Arial"/>
                <a:sym typeface="Arial"/>
              </a:rPr>
              <a:t>both</a:t>
            </a:r>
            <a:r>
              <a:rPr lang="en-US" sz="4400" b="0" i="0" u="none" strike="noStrike" cap="none">
                <a:solidFill>
                  <a:schemeClr val="dk1"/>
                </a:solidFill>
                <a:latin typeface="Arial"/>
                <a:ea typeface="Arial"/>
                <a:cs typeface="Arial"/>
                <a:sym typeface="Arial"/>
              </a:rPr>
              <a:t>, must overall benefit from the trade.</a:t>
            </a:r>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FYI</a:t>
            </a:r>
            <a:endParaRPr/>
          </a:p>
        </p:txBody>
      </p:sp>
      <p:sp>
        <p:nvSpPr>
          <p:cNvPr id="238" name="Google Shape;238;p30"/>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r>
              <a:rPr lang="en-US" sz="4800" u="sng"/>
              <a:t>Companies and individuals complete international trade, nations and other organizations create the rules for the trade.  </a:t>
            </a:r>
            <a:endParaRPr sz="4800"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dk1"/>
                </a:solidFill>
                <a:latin typeface="Arial"/>
                <a:ea typeface="Arial"/>
                <a:cs typeface="Arial"/>
                <a:sym typeface="Arial"/>
              </a:rPr>
              <a:t>Why do nations trade?</a:t>
            </a:r>
            <a:endParaRPr/>
          </a:p>
        </p:txBody>
      </p:sp>
      <p:sp>
        <p:nvSpPr>
          <p:cNvPr id="244" name="Google Shape;244;p31"/>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It increases the availability of goods</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Some nations are better at producing goods than others</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Raises living standards</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Nations can focus on what to produce</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hlink"/>
                </a:solidFill>
                <a:latin typeface="Arial"/>
                <a:ea typeface="Arial"/>
                <a:cs typeface="Arial"/>
                <a:sym typeface="Arial"/>
                <a:hlinkClick r:id="rId3"/>
              </a:rPr>
              <a:t>Video</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body" idx="1"/>
          </p:nvPr>
        </p:nvSpPr>
        <p:spPr>
          <a:xfrm>
            <a:off x="227400" y="1066800"/>
            <a:ext cx="109272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Font typeface="Noto Sans Symbols"/>
              <a:buNone/>
            </a:pPr>
            <a:endParaRPr sz="2000" b="0" i="0" u="none" strike="noStrike" cap="none">
              <a:solidFill>
                <a:srgbClr val="800000"/>
              </a:solidFill>
              <a:latin typeface="Arial"/>
              <a:ea typeface="Arial"/>
              <a:cs typeface="Arial"/>
              <a:sym typeface="Arial"/>
            </a:endParaRPr>
          </a:p>
          <a:p>
            <a:pPr marL="742950" marR="0" lvl="1" indent="-285750" algn="l" rtl="0">
              <a:lnSpc>
                <a:spcPct val="90000"/>
              </a:lnSpc>
              <a:spcBef>
                <a:spcPts val="580"/>
              </a:spcBef>
              <a:spcAft>
                <a:spcPts val="0"/>
              </a:spcAft>
              <a:buClr>
                <a:schemeClr val="accent2"/>
              </a:buClr>
              <a:buSzPts val="2320"/>
              <a:buFont typeface="Noto Sans Symbols"/>
              <a:buChar char="◻"/>
            </a:pPr>
            <a:r>
              <a:rPr lang="en-US" sz="2900" b="0" i="0" u="none" strike="noStrike" cap="none">
                <a:solidFill>
                  <a:schemeClr val="dk1"/>
                </a:solidFill>
                <a:latin typeface="Arial"/>
                <a:ea typeface="Arial"/>
                <a:cs typeface="Arial"/>
                <a:sym typeface="Arial"/>
              </a:rPr>
              <a:t>Many people are skeptical about importing goods that a country could produce for itself.</a:t>
            </a:r>
            <a:endParaRPr/>
          </a:p>
          <a:p>
            <a:pPr marL="742950" marR="0" lvl="1" indent="-285750" algn="l" rtl="0">
              <a:lnSpc>
                <a:spcPct val="90000"/>
              </a:lnSpc>
              <a:spcBef>
                <a:spcPts val="740"/>
              </a:spcBef>
              <a:spcAft>
                <a:spcPts val="0"/>
              </a:spcAft>
              <a:buClr>
                <a:schemeClr val="accent2"/>
              </a:buClr>
              <a:buSzPts val="2960"/>
              <a:buFont typeface="Noto Sans Symbols"/>
              <a:buChar char="◻"/>
            </a:pPr>
            <a:r>
              <a:rPr lang="en-US" sz="3700" b="0" i="0" u="sng" strike="noStrike" cap="none">
                <a:solidFill>
                  <a:schemeClr val="dk1"/>
                </a:solidFill>
                <a:latin typeface="Arial"/>
                <a:ea typeface="Arial"/>
                <a:cs typeface="Arial"/>
                <a:sym typeface="Arial"/>
              </a:rPr>
              <a:t>When countries sell goods to one another, there are benefits and costs, however the benefits should be greater.</a:t>
            </a:r>
            <a:endParaRPr/>
          </a:p>
          <a:p>
            <a:pPr marL="742950" marR="0" lvl="1" indent="-285750" algn="l" rtl="0">
              <a:lnSpc>
                <a:spcPct val="90000"/>
              </a:lnSpc>
              <a:spcBef>
                <a:spcPts val="740"/>
              </a:spcBef>
              <a:spcAft>
                <a:spcPts val="0"/>
              </a:spcAft>
              <a:buClr>
                <a:schemeClr val="accent2"/>
              </a:buClr>
              <a:buSzPts val="2960"/>
              <a:buFont typeface="Noto Sans Symbols"/>
              <a:buChar char="◻"/>
            </a:pPr>
            <a:r>
              <a:rPr lang="en-US" sz="3700" b="0" i="0" u="none" strike="noStrike" cap="none">
                <a:solidFill>
                  <a:schemeClr val="dk1"/>
                </a:solidFill>
                <a:latin typeface="Arial"/>
                <a:ea typeface="Arial"/>
                <a:cs typeface="Arial"/>
                <a:sym typeface="Arial"/>
              </a:rPr>
              <a:t>Trade and income distribution</a:t>
            </a:r>
            <a:endParaRPr/>
          </a:p>
          <a:p>
            <a:pPr marL="1143000" marR="0" lvl="2" indent="-228600" algn="l" rtl="0">
              <a:lnSpc>
                <a:spcPct val="90000"/>
              </a:lnSpc>
              <a:spcBef>
                <a:spcPts val="720"/>
              </a:spcBef>
              <a:spcAft>
                <a:spcPts val="0"/>
              </a:spcAft>
              <a:buClr>
                <a:schemeClr val="lt2"/>
              </a:buClr>
              <a:buSzPts val="2340"/>
              <a:buFont typeface="Noto Sans Symbols"/>
              <a:buChar char="■"/>
            </a:pPr>
            <a:r>
              <a:rPr lang="en-US" sz="3600" b="0" i="0" u="none" strike="noStrike" cap="none">
                <a:solidFill>
                  <a:schemeClr val="dk1"/>
                </a:solidFill>
                <a:latin typeface="Arial"/>
                <a:ea typeface="Arial"/>
                <a:cs typeface="Arial"/>
                <a:sym typeface="Arial"/>
              </a:rPr>
              <a:t>International trade might hurt some groups within nations, but help others.</a:t>
            </a:r>
            <a:endParaRPr sz="2800" b="0" i="0" u="none" strike="noStrike" cap="none">
              <a:solidFill>
                <a:schemeClr val="dk1"/>
              </a:solidFill>
              <a:latin typeface="Arial"/>
              <a:ea typeface="Arial"/>
              <a:cs typeface="Arial"/>
              <a:sym typeface="Arial"/>
            </a:endParaRPr>
          </a:p>
          <a:p>
            <a:pPr marL="342900" marR="0" lvl="0" indent="-252412" algn="l" rtl="0">
              <a:lnSpc>
                <a:spcPct val="90000"/>
              </a:lnSpc>
              <a:spcBef>
                <a:spcPts val="380"/>
              </a:spcBef>
              <a:spcAft>
                <a:spcPts val="0"/>
              </a:spcAft>
              <a:buClr>
                <a:schemeClr val="lt2"/>
              </a:buClr>
              <a:buSzPts val="1425"/>
              <a:buFont typeface="Noto Sans Symbols"/>
              <a:buNone/>
            </a:pPr>
            <a:endParaRPr sz="1900" b="0" i="0" u="none" strike="noStrike" cap="none">
              <a:solidFill>
                <a:schemeClr val="dk1"/>
              </a:solidFill>
              <a:latin typeface="Arial"/>
              <a:ea typeface="Arial"/>
              <a:cs typeface="Arial"/>
              <a:sym typeface="Arial"/>
            </a:endParaRPr>
          </a:p>
        </p:txBody>
      </p:sp>
      <p:sp>
        <p:nvSpPr>
          <p:cNvPr id="251" name="Google Shape;251;p32"/>
          <p:cNvSpPr txBox="1">
            <a:spLocks noGrp="1"/>
          </p:cNvSpPr>
          <p:nvPr>
            <p:ph type="title"/>
          </p:nvPr>
        </p:nvSpPr>
        <p:spPr>
          <a:xfrm>
            <a:off x="1600200" y="762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dk1"/>
                </a:solidFill>
                <a:latin typeface="Arial"/>
                <a:ea typeface="Arial"/>
                <a:cs typeface="Arial"/>
                <a:sym typeface="Arial"/>
              </a:rPr>
              <a:t>Gains from Trade</a:t>
            </a:r>
            <a:r>
              <a:rPr lang="en-US" sz="4400" b="0" i="0" u="none" strike="noStrike" cap="none">
                <a:solidFill>
                  <a:schemeClr val="dk1"/>
                </a:solidFill>
                <a:latin typeface="Arial"/>
                <a:ea typeface="Arial"/>
                <a:cs typeface="Arial"/>
                <a:sym typeface="Arial"/>
              </a:rPr>
              <a:t> </a:t>
            </a: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56" name="Google Shape;256;p33"/>
          <p:cNvGraphicFramePr/>
          <p:nvPr/>
        </p:nvGraphicFramePr>
        <p:xfrm>
          <a:off x="1828800" y="228600"/>
          <a:ext cx="3000000" cy="3000000"/>
        </p:xfrm>
        <a:graphic>
          <a:graphicData uri="http://schemas.openxmlformats.org/drawingml/2006/table">
            <a:tbl>
              <a:tblPr>
                <a:noFill/>
                <a:tableStyleId>{F34A476A-593C-4353-8114-E144536DF3E5}</a:tableStyleId>
              </a:tblPr>
              <a:tblGrid>
                <a:gridCol w="2455875">
                  <a:extLst>
                    <a:ext uri="{9D8B030D-6E8A-4147-A177-3AD203B41FA5}">
                      <a16:colId xmlns:a16="http://schemas.microsoft.com/office/drawing/2014/main" val="20000"/>
                    </a:ext>
                  </a:extLst>
                </a:gridCol>
                <a:gridCol w="2576500">
                  <a:extLst>
                    <a:ext uri="{9D8B030D-6E8A-4147-A177-3AD203B41FA5}">
                      <a16:colId xmlns:a16="http://schemas.microsoft.com/office/drawing/2014/main" val="20001"/>
                    </a:ext>
                  </a:extLst>
                </a:gridCol>
                <a:gridCol w="2968625">
                  <a:extLst>
                    <a:ext uri="{9D8B030D-6E8A-4147-A177-3AD203B41FA5}">
                      <a16:colId xmlns:a16="http://schemas.microsoft.com/office/drawing/2014/main" val="20002"/>
                    </a:ext>
                  </a:extLst>
                </a:gridCol>
              </a:tblGrid>
              <a:tr h="1219200">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Trade Philosophy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Free/</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Unrestricted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hlink"/>
                          </a:solidFill>
                          <a:latin typeface="Arial"/>
                          <a:ea typeface="Arial"/>
                          <a:cs typeface="Arial"/>
                          <a:sym typeface="Arial"/>
                          <a:hlinkClick r:id="rId3"/>
                        </a:rPr>
                        <a:t>Restricted/ Protectionism</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86000">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Definition</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Trade with no barriers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Trade with barriers</a:t>
                      </a:r>
                      <a:endParaRPr/>
                    </a:p>
                    <a:p>
                      <a:pPr marL="0" marR="0" lvl="0" indent="0" algn="l" rtl="0">
                        <a:lnSpc>
                          <a:spcPct val="100000"/>
                        </a:lnSpc>
                        <a:spcBef>
                          <a:spcPts val="560"/>
                        </a:spcBef>
                        <a:spcAft>
                          <a:spcPts val="0"/>
                        </a:spcAft>
                        <a:buClr>
                          <a:schemeClr val="lt2"/>
                        </a:buClr>
                        <a:buFont typeface="Noto Sans Symbols"/>
                        <a:buNone/>
                      </a:pPr>
                      <a:endParaRPr sz="2800" b="0" i="0" u="sng"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565400">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How</a:t>
                      </a:r>
                      <a:endParaRPr/>
                    </a:p>
                    <a:p>
                      <a:pPr marL="0" marR="0" lvl="0" indent="0" algn="l" rtl="0">
                        <a:lnSpc>
                          <a:spcPct val="100000"/>
                        </a:lnSpc>
                        <a:spcBef>
                          <a:spcPts val="560"/>
                        </a:spcBef>
                        <a:spcAft>
                          <a:spcPts val="0"/>
                        </a:spcAft>
                        <a:buClr>
                          <a:schemeClr val="lt2"/>
                        </a:buClr>
                        <a:buFont typeface="Noto Sans Symbols"/>
                        <a:buNone/>
                      </a:pPr>
                      <a:endParaRPr sz="2800" b="0" i="0" u="sng"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Eliminate barriers through laws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Raise barriers through laws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34"/>
          <p:cNvGraphicFramePr/>
          <p:nvPr/>
        </p:nvGraphicFramePr>
        <p:xfrm>
          <a:off x="628649" y="388620"/>
          <a:ext cx="3000000" cy="3000000"/>
        </p:xfrm>
        <a:graphic>
          <a:graphicData uri="http://schemas.openxmlformats.org/drawingml/2006/table">
            <a:tbl>
              <a:tblPr>
                <a:noFill/>
                <a:tableStyleId>{F34A476A-593C-4353-8114-E144536DF3E5}</a:tableStyleId>
              </a:tblPr>
              <a:tblGrid>
                <a:gridCol w="1933725">
                  <a:extLst>
                    <a:ext uri="{9D8B030D-6E8A-4147-A177-3AD203B41FA5}">
                      <a16:colId xmlns:a16="http://schemas.microsoft.com/office/drawing/2014/main" val="20000"/>
                    </a:ext>
                  </a:extLst>
                </a:gridCol>
                <a:gridCol w="4337100">
                  <a:extLst>
                    <a:ext uri="{9D8B030D-6E8A-4147-A177-3AD203B41FA5}">
                      <a16:colId xmlns:a16="http://schemas.microsoft.com/office/drawing/2014/main" val="20001"/>
                    </a:ext>
                  </a:extLst>
                </a:gridCol>
                <a:gridCol w="4821925">
                  <a:extLst>
                    <a:ext uri="{9D8B030D-6E8A-4147-A177-3AD203B41FA5}">
                      <a16:colId xmlns:a16="http://schemas.microsoft.com/office/drawing/2014/main" val="20002"/>
                    </a:ext>
                  </a:extLst>
                </a:gridCol>
              </a:tblGrid>
              <a:tr h="1438875">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Trade Philosophy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Free/</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Unrestricted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Restricted/ Protectionism</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90375">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Why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1)Promotes democracy and free trade</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2)Better world relations</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3) </a:t>
                      </a:r>
                      <a:r>
                        <a:rPr lang="en-US" sz="2800" b="0" i="0" u="none" strike="noStrike" cap="none">
                          <a:solidFill>
                            <a:schemeClr val="dk1"/>
                          </a:solidFill>
                          <a:latin typeface="Arial"/>
                          <a:ea typeface="Arial"/>
                          <a:cs typeface="Arial"/>
                          <a:sym typeface="Arial"/>
                        </a:rPr>
                        <a:t>More competition means </a:t>
                      </a:r>
                      <a:r>
                        <a:rPr lang="en-US" sz="2800" b="0" i="0" u="sng" strike="noStrike" cap="none">
                          <a:solidFill>
                            <a:schemeClr val="dk1"/>
                          </a:solidFill>
                          <a:latin typeface="Arial"/>
                          <a:ea typeface="Arial"/>
                          <a:cs typeface="Arial"/>
                          <a:sym typeface="Arial"/>
                        </a:rPr>
                        <a:t>cheaper $</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4</a:t>
                      </a:r>
                      <a:r>
                        <a:rPr lang="en-US" sz="2800" b="0" i="0" u="none" strike="noStrike" cap="none">
                          <a:solidFill>
                            <a:schemeClr val="dk1"/>
                          </a:solidFill>
                          <a:latin typeface="Arial"/>
                          <a:ea typeface="Arial"/>
                          <a:cs typeface="Arial"/>
                          <a:sym typeface="Arial"/>
                        </a:rPr>
                        <a:t>) More competition means </a:t>
                      </a:r>
                      <a:r>
                        <a:rPr lang="en-US" sz="2800" b="0" i="0" u="sng" strike="noStrike" cap="none">
                          <a:solidFill>
                            <a:schemeClr val="dk1"/>
                          </a:solidFill>
                          <a:latin typeface="Arial"/>
                          <a:ea typeface="Arial"/>
                          <a:cs typeface="Arial"/>
                          <a:sym typeface="Arial"/>
                        </a:rPr>
                        <a:t>better quality</a:t>
                      </a:r>
                      <a:endParaRPr/>
                    </a:p>
                    <a:p>
                      <a:pPr marL="0" marR="0" lvl="0" indent="0" algn="l" rtl="0">
                        <a:lnSpc>
                          <a:spcPct val="100000"/>
                        </a:lnSpc>
                        <a:spcBef>
                          <a:spcPts val="560"/>
                        </a:spcBef>
                        <a:spcAft>
                          <a:spcPts val="0"/>
                        </a:spcAft>
                        <a:buClr>
                          <a:schemeClr val="lt2"/>
                        </a:buClr>
                        <a:buFont typeface="Noto Sans Symbols"/>
                        <a:buNone/>
                      </a:pPr>
                      <a:endParaRPr sz="2800" b="0" i="0" u="sng"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1)Stop unfair trade practice</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2)Unfair advantages</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3)Protect domestic industries</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4</a:t>
                      </a:r>
                      <a:r>
                        <a:rPr lang="en-US" sz="2800" b="0" i="0" u="sng" strike="noStrike" cap="none">
                          <a:solidFill>
                            <a:schemeClr val="hlink"/>
                          </a:solidFill>
                          <a:latin typeface="Arial"/>
                          <a:ea typeface="Arial"/>
                          <a:cs typeface="Arial"/>
                          <a:sym typeface="Arial"/>
                          <a:hlinkClick r:id="rId3"/>
                        </a:rPr>
                        <a:t>)National Security(lower dependency)</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5)To influence a country</a:t>
                      </a:r>
                      <a:endParaRPr sz="2800" b="0" i="0" u="sng" strike="noStrike" cap="none">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lt2"/>
                        </a:buClr>
                        <a:buFont typeface="Noto Sans Symbols"/>
                        <a:buNone/>
                      </a:pPr>
                      <a:r>
                        <a:rPr lang="en-US" sz="2800" u="sng">
                          <a:solidFill>
                            <a:schemeClr val="dk1"/>
                          </a:solidFill>
                        </a:rPr>
                        <a:t>6)Save native cultures</a:t>
                      </a:r>
                      <a:endParaRPr sz="2800" u="sng">
                        <a:solidFill>
                          <a:schemeClr val="dk1"/>
                        </a:solidFil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6" name="Google Shape;266;p35"/>
          <p:cNvGraphicFramePr/>
          <p:nvPr/>
        </p:nvGraphicFramePr>
        <p:xfrm>
          <a:off x="754380" y="228601"/>
          <a:ext cx="3000000" cy="3000000"/>
        </p:xfrm>
        <a:graphic>
          <a:graphicData uri="http://schemas.openxmlformats.org/drawingml/2006/table">
            <a:tbl>
              <a:tblPr>
                <a:noFill/>
                <a:tableStyleId>{F34A476A-593C-4353-8114-E144536DF3E5}</a:tableStyleId>
              </a:tblPr>
              <a:tblGrid>
                <a:gridCol w="3413125">
                  <a:extLst>
                    <a:ext uri="{9D8B030D-6E8A-4147-A177-3AD203B41FA5}">
                      <a16:colId xmlns:a16="http://schemas.microsoft.com/office/drawing/2014/main" val="20000"/>
                    </a:ext>
                  </a:extLst>
                </a:gridCol>
                <a:gridCol w="3870500">
                  <a:extLst>
                    <a:ext uri="{9D8B030D-6E8A-4147-A177-3AD203B41FA5}">
                      <a16:colId xmlns:a16="http://schemas.microsoft.com/office/drawing/2014/main" val="20001"/>
                    </a:ext>
                  </a:extLst>
                </a:gridCol>
                <a:gridCol w="3508550">
                  <a:extLst>
                    <a:ext uri="{9D8B030D-6E8A-4147-A177-3AD203B41FA5}">
                      <a16:colId xmlns:a16="http://schemas.microsoft.com/office/drawing/2014/main" val="20002"/>
                    </a:ext>
                  </a:extLst>
                </a:gridCol>
              </a:tblGrid>
              <a:tr h="1125550">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Trade Philosophy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Free/ Unrestricted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Restricted/ Protectionism</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532075">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Intended Result</a:t>
                      </a:r>
                      <a:endParaRPr/>
                    </a:p>
                    <a:p>
                      <a:pPr marL="0" marR="0" lvl="0" indent="0" algn="l" rtl="0">
                        <a:lnSpc>
                          <a:spcPct val="100000"/>
                        </a:lnSpc>
                        <a:spcBef>
                          <a:spcPts val="560"/>
                        </a:spcBef>
                        <a:spcAft>
                          <a:spcPts val="0"/>
                        </a:spcAft>
                        <a:buClr>
                          <a:schemeClr val="lt2"/>
                        </a:buClr>
                        <a:buFont typeface="Noto Sans Symbols"/>
                        <a:buNone/>
                      </a:pPr>
                      <a:endParaRPr sz="2800" b="0" i="0" u="sng"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More competition</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More international cooperation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Protect domestic industries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66975">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Unintended Result</a:t>
                      </a:r>
                      <a:endParaRPr/>
                    </a:p>
                    <a:p>
                      <a:pPr marL="0" marR="0" lvl="0" indent="0" algn="l" rtl="0">
                        <a:lnSpc>
                          <a:spcPct val="100000"/>
                        </a:lnSpc>
                        <a:spcBef>
                          <a:spcPts val="560"/>
                        </a:spcBef>
                        <a:spcAft>
                          <a:spcPts val="0"/>
                        </a:spcAft>
                        <a:buClr>
                          <a:schemeClr val="lt2"/>
                        </a:buClr>
                        <a:buFont typeface="Noto Sans Symbols"/>
                        <a:buNone/>
                      </a:pPr>
                      <a:endParaRPr sz="2800" b="0" i="0" u="sng"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Improve global living standards</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More peace</a:t>
                      </a:r>
                      <a:endParaRPr/>
                    </a:p>
                    <a:p>
                      <a:pPr marL="0" marR="0" lvl="0" indent="0" algn="l" rtl="0">
                        <a:lnSpc>
                          <a:spcPct val="100000"/>
                        </a:lnSpc>
                        <a:spcBef>
                          <a:spcPts val="560"/>
                        </a:spcBef>
                        <a:spcAft>
                          <a:spcPts val="0"/>
                        </a:spcAft>
                        <a:buClr>
                          <a:schemeClr val="lt2"/>
                        </a:buClr>
                        <a:buFont typeface="Noto Sans Symbols"/>
                        <a:buNone/>
                      </a:pPr>
                      <a:endParaRPr sz="2800" b="0" i="0" u="sng"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Less global cooperation</a:t>
                      </a:r>
                      <a:endParaRPr/>
                    </a:p>
                    <a:p>
                      <a:pPr marL="0" marR="0" lvl="0" indent="0" algn="l" rtl="0">
                        <a:lnSpc>
                          <a:spcPct val="100000"/>
                        </a:lnSpc>
                        <a:spcBef>
                          <a:spcPts val="560"/>
                        </a:spcBef>
                        <a:spcAft>
                          <a:spcPts val="0"/>
                        </a:spcAft>
                        <a:buClr>
                          <a:schemeClr val="lt2"/>
                        </a:buClr>
                        <a:buFont typeface="Noto Sans Symbols"/>
                        <a:buNone/>
                      </a:pPr>
                      <a:r>
                        <a:rPr lang="en-US" sz="2800" b="0" i="0" u="sng" strike="noStrike" cap="none">
                          <a:solidFill>
                            <a:schemeClr val="dk1"/>
                          </a:solidFill>
                          <a:latin typeface="Arial"/>
                          <a:ea typeface="Arial"/>
                          <a:cs typeface="Arial"/>
                          <a:sym typeface="Arial"/>
                        </a:rPr>
                        <a:t>Protects some at expense of others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much do you participate in international trade?	</a:t>
            </a:r>
            <a:endParaRPr/>
          </a:p>
        </p:txBody>
      </p:sp>
      <p:sp>
        <p:nvSpPr>
          <p:cNvPr id="149" name="Google Shape;149;p18"/>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Clothes?</a:t>
            </a:r>
            <a:endParaRPr/>
          </a:p>
          <a:p>
            <a:pPr marL="0" lvl="0" indent="0" algn="l" rtl="0">
              <a:spcBef>
                <a:spcPts val="640"/>
              </a:spcBef>
              <a:spcAft>
                <a:spcPts val="0"/>
              </a:spcAft>
              <a:buNone/>
            </a:pPr>
            <a:r>
              <a:rPr lang="en-US"/>
              <a:t>Car?</a:t>
            </a:r>
            <a:endParaRPr/>
          </a:p>
          <a:p>
            <a:pPr marL="0" lvl="0" indent="0" algn="l" rtl="0">
              <a:spcBef>
                <a:spcPts val="640"/>
              </a:spcBef>
              <a:spcAft>
                <a:spcPts val="0"/>
              </a:spcAft>
              <a:buNone/>
            </a:pPr>
            <a:r>
              <a:rPr lang="en-US"/>
              <a:t>Phone?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body" idx="1"/>
          </p:nvPr>
        </p:nvSpPr>
        <p:spPr>
          <a:xfrm>
            <a:off x="609600" y="65050"/>
            <a:ext cx="10972800" cy="5410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Clr>
                <a:schemeClr val="dk1"/>
              </a:buClr>
              <a:buSzPts val="1100"/>
              <a:buFont typeface="Arial"/>
              <a:buNone/>
            </a:pPr>
            <a:endParaRPr sz="1200">
              <a:highlight>
                <a:srgbClr val="FFFFFF"/>
              </a:highlight>
            </a:endParaRPr>
          </a:p>
          <a:p>
            <a:pPr marL="342900" lvl="0" indent="-190500" algn="l" rtl="0">
              <a:spcBef>
                <a:spcPts val="640"/>
              </a:spcBef>
              <a:spcAft>
                <a:spcPts val="0"/>
              </a:spcAft>
              <a:buClr>
                <a:schemeClr val="dk1"/>
              </a:buClr>
              <a:buSzPts val="1100"/>
              <a:buFont typeface="Arial"/>
              <a:buNone/>
            </a:pPr>
            <a:endParaRPr sz="1200">
              <a:highlight>
                <a:srgbClr val="FFFFFF"/>
              </a:highlight>
            </a:endParaRPr>
          </a:p>
          <a:p>
            <a:pPr marL="342900" lvl="0" indent="-190500" algn="l" rtl="0">
              <a:spcBef>
                <a:spcPts val="640"/>
              </a:spcBef>
              <a:spcAft>
                <a:spcPts val="0"/>
              </a:spcAft>
              <a:buClr>
                <a:schemeClr val="dk1"/>
              </a:buClr>
              <a:buSzPts val="1100"/>
              <a:buFont typeface="Arial"/>
              <a:buNone/>
            </a:pPr>
            <a:r>
              <a:rPr lang="en-US" sz="1200"/>
              <a:t>Read more: </a:t>
            </a:r>
            <a:r>
              <a:rPr lang="en-US" sz="1200" u="sng">
                <a:solidFill>
                  <a:srgbClr val="003399"/>
                </a:solidFill>
                <a:hlinkClick r:id="rId3"/>
              </a:rPr>
              <a:t>Catch-Up Effect Definition | Investopedia</a:t>
            </a:r>
            <a:r>
              <a:rPr lang="en-US" sz="1200"/>
              <a:t> </a:t>
            </a:r>
            <a:r>
              <a:rPr lang="en-US" sz="1200" u="sng">
                <a:solidFill>
                  <a:srgbClr val="003399"/>
                </a:solidFill>
                <a:hlinkClick r:id="rId3"/>
              </a:rPr>
              <a:t>https://www.investopedia.com/terms/c/catch-up-effect.asp#ixzz5D24hTKnj</a:t>
            </a:r>
            <a:r>
              <a:rPr lang="en-US" sz="1200"/>
              <a:t> </a:t>
            </a:r>
            <a:endParaRPr sz="1200"/>
          </a:p>
          <a:p>
            <a:pPr marL="342900" lvl="0" indent="-190500" algn="l" rtl="0">
              <a:spcBef>
                <a:spcPts val="640"/>
              </a:spcBef>
              <a:spcAft>
                <a:spcPts val="0"/>
              </a:spcAft>
              <a:buNone/>
            </a:pPr>
            <a:r>
              <a:rPr lang="en-US" sz="3000">
                <a:highlight>
                  <a:srgbClr val="FFFFFF"/>
                </a:highlight>
              </a:rPr>
              <a:t>According to a longitudinal study by economist </a:t>
            </a:r>
            <a:r>
              <a:rPr lang="en-US" sz="3000" u="sng">
                <a:solidFill>
                  <a:srgbClr val="005B9D"/>
                </a:solidFill>
                <a:hlinkClick r:id="rId4"/>
              </a:rPr>
              <a:t>Jeffrey Sachs</a:t>
            </a:r>
            <a:r>
              <a:rPr lang="en-US" sz="3000">
                <a:highlight>
                  <a:srgbClr val="FFFFFF"/>
                </a:highlight>
              </a:rPr>
              <a:t> and Andrew Warner, national economic policies on free trade and openness play a role in the catch-up effect's manifesting. Studying 111 countries from 1970 to 1989, the researchers found that industrialized nations had a growth rate of 2.3%/per year/per capita, while developing countries with open trade policies had a rate of 4.5%, and developing countries with more protectionist and closed economy policies had a growth rate of only 2%</a:t>
            </a:r>
            <a:endParaRPr sz="3000">
              <a:highlight>
                <a:srgbClr val="FFFFFF"/>
              </a:highlight>
            </a:endParaRPr>
          </a:p>
          <a:p>
            <a:pPr marL="342900" lvl="0" indent="-190500" algn="l" rtl="0">
              <a:spcBef>
                <a:spcPts val="640"/>
              </a:spcBef>
              <a:spcAft>
                <a:spcPts val="0"/>
              </a:spcAft>
              <a:buNone/>
            </a:pPr>
            <a:endParaRPr sz="3000">
              <a:highlight>
                <a:srgbClr val="FFFFFF"/>
              </a:highlight>
            </a:endParaRPr>
          </a:p>
          <a:p>
            <a:pPr marL="342900" lvl="0" indent="-190500" algn="l" rtl="0">
              <a:spcBef>
                <a:spcPts val="640"/>
              </a:spcBef>
              <a:spcAft>
                <a:spcPts val="0"/>
              </a:spcAft>
              <a:buClr>
                <a:schemeClr val="dk1"/>
              </a:buClr>
              <a:buSzPts val="1100"/>
              <a:buFont typeface="Arial"/>
              <a:buNone/>
            </a:pPr>
            <a:r>
              <a:rPr lang="en-US" sz="3000">
                <a:highlight>
                  <a:srgbClr val="FFFFFF"/>
                </a:highlight>
              </a:rPr>
              <a:t>What does that imply about free vs restricted trade?</a:t>
            </a:r>
            <a:endParaRPr sz="3000">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body" idx="1"/>
          </p:nvPr>
        </p:nvSpPr>
        <p:spPr>
          <a:xfrm>
            <a:off x="609600" y="457200"/>
            <a:ext cx="10972800" cy="5410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r>
              <a:rPr lang="en-US"/>
              <a:t>Job Loss Fallacy</a:t>
            </a:r>
            <a:endParaRPr/>
          </a:p>
        </p:txBody>
      </p:sp>
      <p:pic>
        <p:nvPicPr>
          <p:cNvPr id="279" name="Google Shape;279;p37"/>
          <p:cNvPicPr preferRelativeResize="0"/>
          <p:nvPr/>
        </p:nvPicPr>
        <p:blipFill>
          <a:blip r:embed="rId3">
            <a:alphaModFix/>
          </a:blip>
          <a:stretch>
            <a:fillRect/>
          </a:stretch>
        </p:blipFill>
        <p:spPr>
          <a:xfrm>
            <a:off x="2381250" y="1493838"/>
            <a:ext cx="7429500" cy="4181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body" idx="1"/>
          </p:nvPr>
        </p:nvSpPr>
        <p:spPr>
          <a:xfrm>
            <a:off x="609600" y="457200"/>
            <a:ext cx="10972800" cy="5410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r>
              <a:rPr lang="en-US" sz="4800"/>
              <a:t>What does the following mean?</a:t>
            </a:r>
            <a:endParaRPr sz="4800"/>
          </a:p>
          <a:p>
            <a:pPr marL="342900" lvl="0" indent="-190500" algn="l" rtl="0">
              <a:spcBef>
                <a:spcPts val="640"/>
              </a:spcBef>
              <a:spcAft>
                <a:spcPts val="0"/>
              </a:spcAft>
              <a:buNone/>
            </a:pPr>
            <a:endParaRPr sz="4800"/>
          </a:p>
          <a:p>
            <a:pPr marL="342900" lvl="0" indent="-190500" algn="l" rtl="0">
              <a:spcBef>
                <a:spcPts val="640"/>
              </a:spcBef>
              <a:spcAft>
                <a:spcPts val="0"/>
              </a:spcAft>
              <a:buNone/>
            </a:pPr>
            <a:r>
              <a:rPr lang="en-US" sz="4800"/>
              <a:t>“When trade crosses borders, then armies won’t.”</a:t>
            </a:r>
            <a:endParaRPr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How did Malcolm McLean and Keith Tantlinger change the world?</a:t>
            </a:r>
            <a:endParaRPr/>
          </a:p>
        </p:txBody>
      </p:sp>
      <p:sp>
        <p:nvSpPr>
          <p:cNvPr id="291" name="Google Shape;291;p39" descr="data:image/jpeg;base64,/9j/4AAQSkZJRgABAQAAAQABAAD/2wCEAAkGBxQTEhUUExQVFRUXGBgXFxgYFxcVGBcYGB8dGBcXFxcYHCggGBolHBgXITEhJSkrLi4uFx8zODMsNygtLisBCgoKDg0OGxAQGzQkICQ3LzQtLCw0LDQsLCw0LCwsLCwsLCwsLCwsLCwsLCwsLCwsLCwsLCwsLCwsLCwsLCwsLP/AABEIAMEBBQMBIgACEQEDEQH/xAAbAAABBQEBAAAAAAAAAAAAAAAFAAECAwQGB//EAEoQAAECAwQFCAYIAggHAQAAAAECEQADIQQSMUEFIlFhcQYTMoGRobHBFCNCctHwBzNSYoKSsuFz8RUkNFOTosLSFkNUhLPD00T/xAAbAQADAQEBAQEAAAAAAAAAAAAAAQMCBAUGB//EADARAAIBAwIDBwQBBQEAAAAAAAABAgMREgQhMUFRExQiYbHB8DJxgZHxBUJi0eEj/9oADAMBAAIRAxEAPwDorWpVrtcwIANEhBOF1F+u5y5/FDq0xNRJNmmDIBzikBF4oIzqPHdHbWawypaiUS0JLM6UgFnwcQ82wylkKXLlqVg6kpJwIxIj0O3jsrbL1OPDY4ecqZZ7IkodPPqUpShQhKboQh8nBUqNujZNk5tSpyyVlRvJF4EG+q6wAria4R2C5KSkoKUlLNdIBSwAYNhGf+ipDn1Mupc6oqQXELt01wt9h4bnHcj0TDaAZd4SwNd8Lt1QSFZEvdjLadIpXajPWCpAW4AxISEXBXawfrj0VMtIF0BISzMAAGrRhSM8jR8lHRlS08Ep2cIfeFk5NeQYAyxcqpcxQQETLxXdAZJD3iCXvYZ4YCDpNDGdUhKXWlCL743QCa7f3i16HhHLJxb8KNpbAvTqiEOHe8MMWq4HGBalFRKSrVSxSkYuSQyiDVroo2Ig1blFjgdxFCTQP8I522WxASUoprJODUJZ+PfWOdrx3KLgdfo9VT1ecb5q2STsBPZAfQy3D7hBBCyQoN7IYvi79mHfG2aiBrUBeSCAEDm9VqFSrygeLg9sX6L0hLBuhd9atYIBBLFiSATgLwffGBVjmWiaKXEoUkqJcHUCwAm7iSFpNDTZiBqkcm0c+ZhIIYpus1DUFwcQGGzVjDfA1FdQz6X9xY/C/gTDm1j7K/yKPgIql2VGAEwN9+YB1a0TVYUnOZ/izP8AdGgHNtSMpn+FMPgmG9PR98cZcweKYirRqT7U3/Fmf7orVolJ9ub/AIhPi8AF/p0v7XcR5Qx0jK/vEfmA8YqRoxujNmjrSfFJhGwTP+pndkj/AOUAGhNslnCYj8w+MSTaUHBST1iMI0Yv/qFn3kyj4JEMrR83KZJPvSH8JggAJhQOcPAc6Lm7bKf+2P8A9YivR81qJs35FI8CYADUKObOj7UDREht1ono8JZiwSrUMZSD7tqmn9aBBuB0ENHPq9JGEqb1T0H9ZgfZdPzxMXKVLKSlyorukjBgCg3TnGW7AG9NW26yWd8cer5ygNO0pcN2lxhk42BnwZiW2g8YHaQ0iSQVEFRdwHLbK0zMYlqwLjJnJOeDgVdjTeKmIubb2MsJTNLguCSkKYsWwFQz41Byapiu0WxQZQJDhqn2cg3EO/wjCLSkgEpAcEFqBtm198Z58yp6XbWtQXzyyEYnJ22BE56ipnbcHAp14/tCihU4AsQVHflshRHc2egItSSSygaZEHwixE4MI8a0WlUkLSDzhJBeY6zhdYEmg1cN8bE25dNSVUP0NztjHvd1rdDkdSHJnrHPivzlDG0Bz87I8p9PX/dyMa6nDtxhlWtddSTu1BWrbKQd0rdBdpA9SVpOWP8AmI2HWG/fuiz0pO0dseIK0S83nb6wb3OMFsi90rtxmuuGaDSbbMpqyq46iaYV6O+DulboN1afI9YVODOWZ9oiBtKa1GG3jHlZ0hNrqysWGoitWrq0hv6TmAmkosL3QR/t74O6Vugu1gem0Wu6+PgNbrwjmuUSEytW9sVsLAu+4VgZoS2L54KJY3CGDJQHLEkJDYEAFnpjlD8pEpSAVKBNSanO6WriMD4xyTg4TtLiWi01sdhyatDpScikKB7KbsRF1pnqmy1y5JqUlKl5JNdRO1ZdticTkDzuglKmyhLQSnUKVKzGRSBt35VzjsETJUkAKUmWEpDAkJABJ29fbCtfY1st2arNKCUoTgW7S1eO2LkYnqjntIcrLMkggqmFJJ1QwwIxUwauUc9pH6QVAEoSlIObKmmnuhhFY6ao+X7Jy1FNc7/Y9FgFpjlMiRMEq6VLIJFQAWDljXAER57a+UNpnIvXlKByKua7UpHjGdFbimYpfOgKhrBs46I6J82QlrOiOnnfSUELuKkCpIDLLlt1wtBOR9IVkIF/nEHP1alAHOqAX7I8f0ppEptBSUpIBxLjpDZX5EaJVtQR0k9sDpUm7XsJVaqV+J7PK5Y2JX/6Ej3gpH6gI2ydO2ZdE2iSTsExBPY8eIpnJOCknrEOFovAKreISGIxJYPiwrsjL09PlI0tTPnE98RMBwIPAvEo8D0hYkS5qglDFJKXN0lwWopNNkSl26cnozpyeE2YPBULul1dSG9XZ2aPeoUeMo0/bEy76bYuhAYhMwuQ4BK0EO2TxdK5eW5P/Mlq96WK8bhTGe6z5G+9Q5nsEQSrbHmx+kC1oAVMkSSCSHBUlyMQ7qYhxSNEj6Tvt2UgfcmhXcpKfGMPT1FyNrUU+p6HHPcr5YEoVCWU7EFlFictlTA2R9JNmPSlz0cUoP6Vk90Y+UvLGyTpQTLmm9fBYy5qKMX1ils9oic6U7cDaqwfMxyEhloKb68QUl2DMdUHYRkcdhgXPXhQl3Y1NQ9N1N0VyLYhllM5JWKslYJq7mhpgMTSIJTeL3gp3JZSXepyO2tNsc0oSS3RlST5l86aoJAKhvD0GIw74gu0vVySa1OJ4NGW1lSi1VNmHw3jqMZ1ggs4JPUKxA2bFT39m91HyIhRlE4jMjgWhQwJplKvdFWAyO0xGXJUydVXYdhgpo6y2mYL0uUZiRS82YIo71xiyzWS0qWZYkutDFaaAgF61U2Y7Y+klqNQm0ox2/yFDT6JpNzkr/4gmZZ1awuk8A+QOIiRs636Ksdh+1B216JtaUqV6OpgCTVKjhkEqcxRbrFapcvnVywmXTWdJ6RF2gUT3RiGq1Ekto/spU02hi345fhAZSCGBBFBjwIiL+fgIdLqOZP84dSLodakpG87gOEeinZeLieTNxu8eHmXaOSDNlgi8DMSG2upm74gEvJUc7yRvqgnyiMqakKF0KUekCQyftCp/eIqVNKDduyy+DFeFAXoH4iJt3exjNWCGjZlxQUpKSGNFYbnTnXKKtJT5Sy7HVySSpuoAqAoMdkZ/RhfCiVEMRdJ1fy4P1RbZ5CUFV0APiwaIT00Zzzkg7xJKyY9n0zNTK9QFBNaOZZ7S6gKGkUT+dmIvX7qyK0Ci/FTvxaNEsUPzthJ6Ji0aSjwIyqNu7M0+wpWhli8RmavvjQhICGagoBjkBCB1TEJqApCknAjhGsUYcmxWI6ifdT4QrQCUKCcSlQFWLkUrlEpKClIoQGABqxbFjnCSYdrivYB2tSBNWlg74XTTe6Q3aYpuDYOyL7b9avqjIUxGMbFJzJ+joPsp7BBHk9YZap1Upom8HfpJIIoDj3QL7e0w6JhSQUqKTSoPdw3RmpTTi1YdOo1JbhTlTKCrZPJKnKzgojIdUCjI++vtfygjymJ9Ln1PT8hA0qO3ujMKUHFXRupVmpuzOhn6NEvR2qouubKmuSCQSgpZktSmBrXhHOImTC6XSWzIL1gzLtcxdiWFKdKJspKQ2AuqIAru74CyFay+qIwppbefsWlVbX49zotK2NciyWdKmUormlTEpBJYpLlIJISwrAQ2hX92fzJPmINaZ0mZ1lkKWGPOTRQv0QkZ4UaAQncY1Sg8d2zNWor8EGZKpgsMxcwEAzZYQGc3LpLgD7xPZnAc2xGd7rQoeUHJ2kxMsF0JI5uZLQSwYllEYVNHx2cIBpmiCmpWe/MKko7bcjLM0wiW5qrJgz95EGeSSFWhMwyJMw3VOdUliolVAh6fAwLnLDElN7xG9iY9G+hRSCm0XMPVPRq+s8miOqjJwabKadxclZA46MtAJ9VOGw80sY8BUCsYLToqcOjLm7ayl+Yj26FHl9kj0jw1FnnAkc3NH4FfCGj3OFB2KFYAcmZCpVik3UupV1RFBSYoFRrsSX6ohpScizWn0hQVdmSjLN0A66SFDE5pf8AJHF27lpPmS0y0BMoBmKCoKZIoHfD4Rm09ylmWuSqXNTLAAUdUKBLApq6iGYx6/dKrnlLne5yTrxUduXA6NfLZCJs1SCuaJhSEoLBMopTrAEFVTjW7ALS/Ke0WlJQUpSggKZgzg0BFTvoYFoNTEnjqhpYRdzhnqZyVrla5SlBQKyzBruq2LsRWJJkJCiQACoBztbB4m8IKi6iiGTHTlCOcRCsIROMaFckThEn1orJoIT1gC46TjBGRo1JlhRmM6UqYJcgFZlqJrgGd2z64FoOMXybctKSEqIDAUbAEqFeJNd8YmpNeFjhKKfiRvk2NI54KSohC5aQXZnUAUkB6lN6r0Kc3jaqVJSlQN0K5qUQCCaiaRML1qQAMqE7DAqxjnEzSorJJl4KAC1KUAUl8VEXiNl0xVpCUlN267FJLku+utIP5UpiDi5SxbfxIupYxySXxs36ZnJIZJSQJs0gJKaJJphl8IDpMQQYSTF6cMFic9Spm7ge3n1q+rzigmLdIfXL4J84qEJCkNEFCLIirA8IGhJhXlHKKrbNSkFRUoMBUl0gwPtNkXLYLSzu1QQWLFlJJBYgihyg1pWYU22bdUlKlIAStTMkqQmtQRUOmobWrR4lyqmI6KLoBVfAASFAkG+VXFKSynljJ+bNMCeeE2sY+R1zppqUr7pg6zf2Sf8AxZJ7lwJk9Nf4YK2X+y2j35B/WIDyvrF8Ewv7vz7Gf7Px7h4SwqzWdJwM+Yk/i5uCE3k9J1ri5hZKy+qpLoICk3mF5nAcCruMFAC1q/qcsihE+YxzGqg0jPK0lNSGTNmADILU2N40f7VeMGMn9LtxGpxjbJX2QUs9iTzNqQVECXNd2f6tM01Dj7P7Rd/wmSF3Zr3CoHUaib1elsAPWRk5o0MoqkWgFZS5SVKa9QJmKVergwLniaxo0gifJSoi0KUAcCgpJdRetQ4Kqh6EgYAGJtyyaTKxUXG7jf8AkG2nQ92ZNklYdCSp7p1mRzjAPQt4R130IdG0e7J/9kcTN0lMK1TCQpagUkkZFNygDAatI7T6EDSf7srxmRnUp479PdGtO45K3X2Z6nHnWmOU9pl2iahMzVSsgC6igyrdePRY890/LSufMllCUqN9SZjAOoE0Jao6/KOfSY5PJXR16nLHwuwY0fpiauUhRXUhzRPwho5lOmDJRLl3LygnWrQbACHeFFHppttxWxzKvZWb3PPbDp1E2iUqF1hrlKHJDU1q4QRs1qvXhq1SvBYV3CDyZQJxIcH2lNlhWKrTKFws9HGJOcc+n/rEqlSMGuLPc1f9CVOjOalwTfD/AKUIVQcBE3iiUdUcBFj+MfQHyBJJhJOERB84ZJwgAk9OuHepis4dcSepgAcmghyaxWTSHJqIAJJNTDJMRSamGQcYBFsm0KSCEqUkFiQFEAkVBLYsajZETMJckkneX357/GNWgZKVzkpUm8DepWrJURgXxENpiUETpiUhkhmFcGBzr1b4nlHPG2/E3i8MvwZEGEkxBJh0GKkgTpH61Xup84pSIvtqSqYpSQSLqagEjtECzpRAJDKoWw2UiGSXEthJ8EbnitZoeEY1aXRsX2fvFUzSqWNF4bP3hdpHqHYz6HTcpj/WD7kv9CYFxfyst4TPDhReVJNBtQIDHSo+yvs/eJ05xxRWrSk5N2Oisn9ltPGR+pUBZR9YrgI36GtYXZ7WwIbmMd6yIHyj6xXuiMXTlt19jWLUbPp7hpSv6mndaF96E/CBxVEjpBPoQVrN6SoYV+qBwgd/Sidiuz941Ca3Mypydtjo9GWhSLPPKSxvShgFUN8GigRhGe0aUmzAQtbgkki6hNSbxOqBmB2RlsNuSbLaVMrVVIyrUrEDxpRP2V9n7xmLhdt/NkalGeKS+bs3TDSO7+hafdE/PVl/+w+Uee2a0c64SlVA9RHb/RRYgTMTMSDqoo/37pwNelE9S04/OqKaZNTV+vsz1z0ncfn5HbHLTZl5S1YOtWG5REbv6KkM6pSFYGqQrAS9vBXfGGw8nJCkBakOpYvl7p1lC8cRQOodsectj0ZpyVgbatEInTC6ilkg5VJKh4JEKDqOS9nJPqx2J2qGDboeLrUTSsmQdC7OLTZxq44eUZ7U11QGL+YidltF672dxiVpSLq9v8jHhabatD7r1PtdZvp6l3/a/RgSQdVPARbFFnOqOEWP5R90fmJIGGBwhn8YQ84AHJoeMOMeqIHOHesAhPSHJqIjlCJqIAHBqYSTjDZwyTAIlKU1djd0W2u1GYtSyACqrDAZUjOgwkmFir3Hk7WHTE5ZisGJIMMyCbe8taUpqQkawUUs34Xz2xGXo+WzqmAE1NFUeuyJ6V+tHunyigGOe27LuTsiw2GT/e/5VfCIqsUnNZ/L+0QJiKzDshZMLackSlTEFalPzMlmGVwMcIH+iyPtLPUI06cOvK/gSf0tA8qidK2KK1W8mEbJJlpk2m4VVTKJcDJdGYwFl/WK90QYsB9Tafcl9yxAeX9Yfd+ETf1flehtbw/D9Q/YdGJmWYpQmYsJmlamuuNRKXqQLtR2xX/w9rBPNzHN5gVSk9AhKqlbBlKA64K8kbQtEqZcQJhUooYrTLoUpJIKsTTDGu6LrfpJclUuauQlJYhI51JcquKKroSSCChB3PtIMTzkpOKSK4xcFJtgvRmjUqTPkpSsKKpaVAlPSSV0BdsQYZXJsAgFCgTLVMxB1UlINA9XWmkWaJtrrtExKBrqlskkkAzFLSK3agFT4ZRuKVBco83IF2StTPVQBl9MGWNfc32oHJqT+cgUYyivnM5achASebvA72Mdn9D81SufKmolDNTNSv8ARHEzlu52nDZHRfRnbLl9IJBXcA2MCsKB6leMGp+n51RnTfV+fZnrFvmXZUz7qVd3OJ/0iNchIGr9m6nsEv4GOU0hynklE0ETNR1LoOila0qbWqXlTR1p2xpHKmUVDVnAqUBgkMZnNs+vkJ8t9lxewP51j07nRi03K7QPAK/1Qo5S2csrMhKVLvMo0qgEaktbG8oVuzEQoLBkzlLCtmH3viI1T1aqx84CMKVM3HzhLW4O3+ceRRf/AKRfmvU+trJdlKPk/QwyDq9Z8TFhMUyMPxK8TFjx94fmBJ/GGfxhiYRgEOc4QNYY5wtkACekInCEDjDHKABzjDAwiawwMAhJMJMJMMIAHBicuIRJEIQM0t9an3T4iMwMadLfWJ90+IjMIhzZbkhGIGJiIGADoJeh1WqdIloIH9WQok1ZKaUDhy5GYgofo/oWtKSoA0uJagdyedLDexwNI5/SFoUg2ZaFKQoSEMpJKSOkCxGFDGafpWesELnzlA0IM1ZBGwglmjlUajXhlZHU5U0/FG7/AOC0Yv1NpOHq0EfnTEbPaizslRL6ygFn/M4yHZD2AertP8IfrTHLiykra8pmdnLdmEOUsZPbn7DjBSgt7cT0Hk3zqr3NIStQWlV3VlhmIfBsbuUU8ptKLmXELCBgtNxZUliClmYDIkbHO2KuRU5clK1Swgm+ka6rqWIZn2kkADaRDr0fMtM0upCVBapbFS1KJSoXiKOpjNTXExOLWblIo0+zUYlXJ6XeE0OkVkF1dHVUpWtupBoKWFylXpQUJSykJQSXBlMktMqrBi+ANC9Amjpi5HpNxlLQpCBQkKN5aCwDGr0zrBpIUZsoCYq6ELuKCBgOawvJVertfAVrVS+pv5wCn9CXzichPJqTQk1yrnBHkW7OBgQTu1ZoH+YpjJpZATNmJBJAWpiWch6EtR+EXckUKI1XGFQAT0qUIO/LKHqZWhfy90ZoLx28/ZnR6ZlFMu0oTipfNPtMxSJo/wDOrtjZbEqTzhAYvNUnqFpCO6TZ/wAwiUixTlFLgr9ZfU4RQoGq4DOdRFN4hw98ywqWu4xoCXYoViPaJvFsSVL2hvO7RHpWNdlsaJl5KgnUUtnANAtUpOP3ZKIeMAssxSEmWUtWoViwSC5BY1CjxUYULOIsGcNZLBMQXM+cssRrrJSHzCcI2oRMfI4YhMElSGpR+qLJVmcV8B8Iwo73sdecrWuZ5eKveMSiKekv3h4CJR9UuB8ixzCVnChjAA5xMLZDfCEcoAFthHKFthjhAA5xhoRhoBDiEIYQoQDxJEQiUuAAdpjpp4GMsatIkKUnWugOKhRqPdB2wGtK5l9QSoMCwYP11jnlKzZ0xhdIIxAwOEmafbV1D4RIaMmKzmHrMZyfQfZrmw5phQu2f+AjxMDTPSMVJHWI2aT0OqZLsouklEgJPG8cYxJ0A2N0cT8YnTcsdkVqRhfd9PQ3aKnoUi0gKBaS9K+2mA6R6z8PnBnRNhCE2hlJLyFCm5ST2QHB9Z+Dzibvlv1RtWx26MLaN0sJVmmLCQtp6EsoFnAvgsCDQpGcVSOV01BUZcsAqWpZ1c1NeDknVJSkttA2Br5EmULMsG8RzqCaAG9dVTHCM7SRhLJ4qbuYw408m7jlUUUrFdgtquZtKggJKRIKdnTLUA3RnRpq00uqu3XCWoQFM4De6nsg7ZUNZ5swS0BOo2d66qrgbH3QPOkFDAJHBI83gjFNvf5YUp2SsjDZVKLqnKLbWZzxMGdBIISRJCjkbqkksCcT8IHTrQpQqX7B4QY5ASAoTBQOE9dVfOeET1K8DXzijWnd538/ZhATJ4GKqUqRhmMD37Ylz6hUiXeON7J8cAOzCkdLwCdjVPiBGSdYwSct1fBqcI8vs0encCC3LBJCJFQB0CGCaAUIhRvRokH2i2VSaZVCTDQYDyKZlhUVYgd9e3CLFBg15ILfNP3ia0k4BTZvq/5SIlzRAy3fOUbNgUjXX1eH7Q5ic9aucIDM1ARji7PV2bAxEzBmCn/MBtf2hwYx9BTqpxR85UpSUmNDGLBLeqWUH9kv3YjrAiBiydyLTQ0KFCgEKGMPCMADGGhGFAIQhZQobKAB8oeXERhE5WBhMYM0yGKLrpcm9gXcHBxq4CoMQkWu4AAhB3lyTxrFum8UcT4GMMRatJlrvFGtekl5XRwSPMGIi2KKheWoBw7UYZsBGiXoSdQqRdTQkrUhAA2m8QwjZpHREkLJRarIEUIHOKKg+TMXOLOqtIlKtBO1ykaU5K6Rj02pJTIuqUoFCqqeovliXGOMDUpoS1BnlWC2mpMqWZKVKXcShQcIF4m87XSoNiavFdn0vZUS5iRImTQopcTJglKcdEo5vIF3d/OIwqWguf8AJedJyn0/gjoifqT03U/UzFXmF4h0i7hhnAMfWfg846CwaRlLTORLkc0eaWp3v6oZxfUb2LUwpAAfWD3D4wk7tvzRpq0beTD1nM2bZVJF5d2YgJSEuyQknIOw84SuT1o5pMwSphBe8LrFLYOHvMRVyAIos1qVLs0xSGvc6gVBNCkg4GBMyctTXlEkPUkkl9peGs1JqPC5lqDinJ729w5o/Rqrs9CmQpSZTEkHBSjW67dcVTLPZ+bR68c4Lz3JUyYF1prlg4wwbCsZLEn1FpYkUlYOPbOyMtnQBGJucby6f6NwUJWi+f8AstmpAwJI2kXT2OWghySmBIvFN5mbGhcsaEPUZwNmdGkdH9HSJZSvnF3RqAVZyb9N+EYnNzpX+cUbjBQq4rr7MPWjSKi7c0kGtADUmruKnCMibase0BRqB+quUG/QZZURzZcbXIemqoAkhTHYzZww0cwUQm6+VFuWwBVjlga7I4rM7rghNoJDuCDgQl+PRhRqnICQApk45S6/mUIaFi+pq66Eb1PZFMiQeqnnEDgGUfjjicTCuJxwO87dzbhFyQPsvnUrw20/eFYvfmC7XJf2QRXFu94Hz5a04KYbFvMA4VvJzoC26Cs9bG7crkylP2PvjEtAOCRhV3V88aYRaN1wOaVnxBlqtyE3rwXKUxuqDrD1ZloDpOBqA22KeT1rtJHr+amoYFKgzq2utDP1vG6ZKoaAgbh3vAqz6ON69LmGWrMpoDlUYLFcwRFe8zjNOW/2IvTQcGkHxMQcSUHYoOn848wImZJxxH2hrJ6lChgQq3LR00iYgUvhpa/yHVWdt27wi+x2uWsnmZjKwKXKFlsXQemODiPQp6mM+D/Z51TSyju1+jYIUMZ6qBSUlsSkCWrrYXe4RFNrkqXzYmpSuhCJhCFHgeie3KOjtEuOxzdlJ8NyUREWqlkYgjiCIrGcbuSaGGEPlDDAw4wMAIZOBicnOIoFD1ecSkZwMED9N+xxPhA54Jad6KPegYIi/qZVfSisy3L7K9cKZLvElVSccPKLmiLxhwXE2qkuFzTbZTSbMPuzf/IT5xhKII6QPqbNwm/rjBjGKa2/fqUqPf8AXobdDprN/gTf9MCwfWD3D4wc0HZVqM1kqJ5iYGAJLlmDdR7IBP6we75xOX1flFI/T+wmn+zTP4qP0qgfBwWFrEtZLgrQphiAHDnLPOBAKfs9pPk0bg027dTE00l9jVYh6i08JX6zGeSmlINSJYTYpiwBeVdc1cXV0ZvN4F6NnpTNQuakrQkupNC42Mqhq2MTdpKSKK8XFoonJLZPug9yFBQDeQCSlLBQJOf5csfOB2nNNy5kwKkoEsJQEXRddVSXIlJSAagMBgII8kJyimYAkB7u1m1qkHjEJ4qnivm5eOTqXl82Ds+0z1KABKQQapSAEn7wvBTlqKB7M6Jbh70xZIqReODbQS3a4jSJMxqktufyyZsIpWl6kYUckM2dSY4rnaULnpyAJzcXq7HaFF6LMdop98DufjCguBcgkNm4fEAmmwkYbR5xYm/gBjlXy+axQBXpDglJIjWAKOXOwsnhm8MswdaJOGIObB2ObtifjFExFa3mYuGrepgTVNXy7I0TpJJ1Q+4DZTACK0yVirKDU72zw2YRtEmihQSD0XYe09ciwbZWKpYQC4SAa1xrkduMb/R1HEFTmmsCccCDX5EZZqSCxSxh7MW5lmKfohszQdIvV8qFohbLAJjiYCp3uhV4GhFcnLU6+D7xaSzU+W+EMu1qAbEOCxAODUrlQUwpCaHcCrkzZSQpE6+l2KZqb6Q9aTL98Hc7QD01Ykzpt6aFyiUgBmmILVBCgH9rZHXz5pUGYNQtgOoCkY5lhc4Md+cKU54432EqcL5W3KNBSJkuQAmYspdQfFCg74F0mCHpVGVLD/aQ7tvQoseoiBqdFsb0tRlqKukhwWw16kHHAisXvOTRSUzR9pPq173T0DwF2O6hq4KKjLY4a+km5OUdzci6oaqgo01ahfUk1PU8IyyAQQQaUII25GMguLLYKwuLFxXABXS/C8WXpiRdCiU/ZU6gOD1T1ER3xndXTuefKni7NWLUYHqiUg4xD0xDMqWUHaklaTxSdZPUTFklIZ0qSr3TUcUkAjrEazTMYNGDT41EH70DUDhBLTCyGvMEulrwcPrPlU0TThA5anqzDhdHZgIk5JSdymLcVYkQNvYPjEEgOPOKlWhP2hwGsexLxETzilKjxZI76xN1Y8nc2qM+at9w/wAorOmVLkIAqnnKllYqfe2O2AZmnae3ygpptUxciQpSpd/XvC9fIdRu0BZ7oc8RAbmScVq4Bkjur3xKjOWPAtWhHLidTyYtYRKmAFli+sDcEhlM7UU1d3VHHCYL4N4NdIxevVBXRFolyVupDhQuFfSKUqKSo6yg2GNTlm4HJnoGBBIpqi94YROzUm20uBRWcFZN8Tp5NsVMsMwBCmQAl2opIBW4BIID5szkbY5sXtiRxJJ7AwiyRbZwvJQnVUCkhbAVDPmQ24Qk2aYcVJTuCSo9RNO6JqrCN7y/RV0pySsv2a7JPSJM5C5irygi4kMAChTlg76wVjTo5wNnGWgFSk3mYs+sa5O/hGxGjAcb6mzJYHiEsDGuz2EJBCUpS+LDE7d5iT1EFfGP7KLTydsmDNDWyaoqdHNj2QEqB6yTXKOv5IyVOszFl3F1wpZLlRuhILsA3ZA+zWNZNC52Yv1COr0BLMuWdQHokqUDmWAxY4Rh15SjizSoRjK6NslYS10rLHASgkF+vAb237Inzb0TKmEguHKUgn8KWLB9vjF063tRRCHDsQAfw0c+OyKl6VFPW0PSIcjsSnHPCJlR0WOp9S4y11J451PZDxl9NlnFauoXh1F+6FAKxmCJfssdorXqiaQ1QAAS2AplR3Iwd8a0iBKa1ywekOhSce5vBuqAsVTgBRxtwI3Z59cV3Hq7nPaweufBqfCxc4ZOa0y7xWK7ynqgttUAO8jGGJlAQne2Hywfb2REIS127Wper/y6o1JJOwFw4FS3V140wiqYXoVBnDkG8AKuatWARlTLOz49uEMJTVIpnXq84kU1IKyxzc97YdUQKTv+eEMLEubdi2VDn2UfAVioy6Y9eXZ2RLm3/nhDFA+f3hDGW1K4DLHrMUqUNh4Y99a8IsujjXL4wlJ2DZ8NkKwGSbZ0LDKReG+v8+EQ5laQQhdBghQ50ZPUkKSANh6o23VM+qOzt4RBMoksVcACC42hnECk4u8WKUVJWauZuc+2gy83B5xJ6gLyewjfGixWdKlJWGUmuskhQzo4wO6Jps9MS9Ori2cVy5SUqvAMoZ5naFMzjcY64a6aVpbnHPQwe8dvQrt9ybKSoLUEKOxlBiXGx3DYxzVttNnTLE1KZkxJN0XiHONWLsKb46mbIUpN0JSGJNKb6BsyTGGZoUEBKgkAVAyp898aqV4NX4sxDTzTtbb7nN2HTKVkgoEoAONa8TuYAP1DKNqZxU11CyDmUlIG83mgxJ0a2FBkLrcaxcixftX5eILWVErFnoqbdwEiVPNCoJSHuhS1TAHqwTQJGeOUXegH2pquCQEg9bE98GRZAGyIzwftxh0oSC+tWlAW7hEnXqPmWVCC5AhGiJQDlKlPR1kqbrVGtFnAoEAbKjwjbdGATlTYOokGJrBbVAG44d1YlxKWMiZNMBsapaJJlHHDBqN2vUdkaxKUc2+drxJMnefnhjABSZYb9/2aHShmqdrZ02Rp5pO7yixKAMIAKELWKpv1pizDgqLCZp1QmmRdx1h3fg8aZDUoI2IWcQeyGIwSLFMLKYJd8A46lMGfY0aPQpga8VEcU078I0madvbEb++AROXZE5k9qj4GGisrAh4B2KZuH4jCT0PxfGFCjbKGn7PvfGHtmfA+JhQoaMcwfP6R4mK4eFGhErLieBhpfz2iFCjLGRnYJ90xQc/nOHhQ0JjIxHX5RfbPqVdXiIUKMM0RldI9XgYzSul2fqhQoyBK05RNGXznChQMZptefHyipGA6/OFChMRXLz96I2j2eA/1QoUAEJeJ+couhoUDAc49nhFkqFCgAqVCRChQMCRwMSRgYUKACRy4Rqs+EKFDMinecOM+ryhQoAFJwhQoUID/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292" name="Google Shape;292;p39" descr="data:image/jpeg;base64,/9j/4AAQSkZJRgABAQAAAQABAAD/2wCEAAkGBxQTEhUUExQVFRUXGBgXFxgYFxcVGBcYGB8dGBcXFxcYHCggGBolHBgXITEhJSkrLi4uFx8zODMsNygtLisBCgoKDg0OGxAQGzQkICQ3LzQtLCw0LDQsLCw0LCwsLCwsLCwsLCwsLCwsLCwsLCwsLCwsLCwsLCwsLCwsLCwsLP/AABEIAMEBBQMBIgACEQEDEQH/xAAbAAABBQEBAAAAAAAAAAAAAAAFAAECAwQGB//EAEoQAAECAwQFCAYIAggHAQAAAAECEQADIQQSMUEFIlFhcQYTMoGRobHBFCNCctHwBzNSYoKSsuFz8RUkNFOTosLSFkNUhLPD00T/xAAbAQADAQEBAQEAAAAAAAAAAAAAAQMCBAUGB//EADARAAIBAwIDBwQBBQEAAAAAAAABAgMREgQhMUFRExQiYbHB8DJxgZHxBUJi0eEj/9oADAMBAAIRAxEAPwDorWpVrtcwIANEhBOF1F+u5y5/FDq0xNRJNmmDIBzikBF4oIzqPHdHbWawypaiUS0JLM6UgFnwcQ82wylkKXLlqVg6kpJwIxIj0O3jsrbL1OPDY4ecqZZ7IkodPPqUpShQhKboQh8nBUqNujZNk5tSpyyVlRvJF4EG+q6wAria4R2C5KSkoKUlLNdIBSwAYNhGf+ipDn1Mupc6oqQXELt01wt9h4bnHcj0TDaAZd4SwNd8Lt1QSFZEvdjLadIpXajPWCpAW4AxISEXBXawfrj0VMtIF0BISzMAAGrRhSM8jR8lHRlS08Ep2cIfeFk5NeQYAyxcqpcxQQETLxXdAZJD3iCXvYZ4YCDpNDGdUhKXWlCL743QCa7f3i16HhHLJxb8KNpbAvTqiEOHe8MMWq4HGBalFRKSrVSxSkYuSQyiDVroo2Ig1blFjgdxFCTQP8I522WxASUoprJODUJZ+PfWOdrx3KLgdfo9VT1ecb5q2STsBPZAfQy3D7hBBCyQoN7IYvi79mHfG2aiBrUBeSCAEDm9VqFSrygeLg9sX6L0hLBuhd9atYIBBLFiSATgLwffGBVjmWiaKXEoUkqJcHUCwAm7iSFpNDTZiBqkcm0c+ZhIIYpus1DUFwcQGGzVjDfA1FdQz6X9xY/C/gTDm1j7K/yKPgIql2VGAEwN9+YB1a0TVYUnOZ/izP8AdGgHNtSMpn+FMPgmG9PR98cZcweKYirRqT7U3/Fmf7orVolJ9ub/AIhPi8AF/p0v7XcR5Qx0jK/vEfmA8YqRoxujNmjrSfFJhGwTP+pndkj/AOUAGhNslnCYj8w+MSTaUHBST1iMI0Yv/qFn3kyj4JEMrR83KZJPvSH8JggAJhQOcPAc6Lm7bKf+2P8A9YivR81qJs35FI8CYADUKObOj7UDREht1ono8JZiwSrUMZSD7tqmn9aBBuB0ENHPq9JGEqb1T0H9ZgfZdPzxMXKVLKSlyorukjBgCg3TnGW7AG9NW26yWd8cer5ygNO0pcN2lxhk42BnwZiW2g8YHaQ0iSQVEFRdwHLbK0zMYlqwLjJnJOeDgVdjTeKmIubb2MsJTNLguCSkKYsWwFQz41Byapiu0WxQZQJDhqn2cg3EO/wjCLSkgEpAcEFqBtm198Z58yp6XbWtQXzyyEYnJ22BE56ipnbcHAp14/tCihU4AsQVHflshRHc2egItSSSygaZEHwixE4MI8a0WlUkLSDzhJBeY6zhdYEmg1cN8bE25dNSVUP0NztjHvd1rdDkdSHJnrHPivzlDG0Bz87I8p9PX/dyMa6nDtxhlWtddSTu1BWrbKQd0rdBdpA9SVpOWP8AmI2HWG/fuiz0pO0dseIK0S83nb6wb3OMFsi90rtxmuuGaDSbbMpqyq46iaYV6O+DulboN1afI9YVODOWZ9oiBtKa1GG3jHlZ0hNrqysWGoitWrq0hv6TmAmkosL3QR/t74O6Vugu1gem0Wu6+PgNbrwjmuUSEytW9sVsLAu+4VgZoS2L54KJY3CGDJQHLEkJDYEAFnpjlD8pEpSAVKBNSanO6WriMD4xyTg4TtLiWi01sdhyatDpScikKB7KbsRF1pnqmy1y5JqUlKl5JNdRO1ZdticTkDzuglKmyhLQSnUKVKzGRSBt35VzjsETJUkAKUmWEpDAkJABJ29fbCtfY1st2arNKCUoTgW7S1eO2LkYnqjntIcrLMkggqmFJJ1QwwIxUwauUc9pH6QVAEoSlIObKmmnuhhFY6ao+X7Jy1FNc7/Y9FgFpjlMiRMEq6VLIJFQAWDljXAER57a+UNpnIvXlKByKua7UpHjGdFbimYpfOgKhrBs46I6J82QlrOiOnnfSUELuKkCpIDLLlt1wtBOR9IVkIF/nEHP1alAHOqAX7I8f0ppEptBSUpIBxLjpDZX5EaJVtQR0k9sDpUm7XsJVaqV+J7PK5Y2JX/6Ej3gpH6gI2ydO2ZdE2iSTsExBPY8eIpnJOCknrEOFovAKreISGIxJYPiwrsjL09PlI0tTPnE98RMBwIPAvEo8D0hYkS5qglDFJKXN0lwWopNNkSl26cnozpyeE2YPBULul1dSG9XZ2aPeoUeMo0/bEy76bYuhAYhMwuQ4BK0EO2TxdK5eW5P/Mlq96WK8bhTGe6z5G+9Q5nsEQSrbHmx+kC1oAVMkSSCSHBUlyMQ7qYhxSNEj6Tvt2UgfcmhXcpKfGMPT1FyNrUU+p6HHPcr5YEoVCWU7EFlFictlTA2R9JNmPSlz0cUoP6Vk90Y+UvLGyTpQTLmm9fBYy5qKMX1ils9oic6U7cDaqwfMxyEhloKb68QUl2DMdUHYRkcdhgXPXhQl3Y1NQ9N1N0VyLYhllM5JWKslYJq7mhpgMTSIJTeL3gp3JZSXepyO2tNsc0oSS3RlST5l86aoJAKhvD0GIw74gu0vVySa1OJ4NGW1lSi1VNmHw3jqMZ1ggs4JPUKxA2bFT39m91HyIhRlE4jMjgWhQwJplKvdFWAyO0xGXJUydVXYdhgpo6y2mYL0uUZiRS82YIo71xiyzWS0qWZYkutDFaaAgF61U2Y7Y+klqNQm0ox2/yFDT6JpNzkr/4gmZZ1awuk8A+QOIiRs636Ksdh+1B216JtaUqV6OpgCTVKjhkEqcxRbrFapcvnVywmXTWdJ6RF2gUT3RiGq1Ekto/spU02hi345fhAZSCGBBFBjwIiL+fgIdLqOZP84dSLodakpG87gOEeinZeLieTNxu8eHmXaOSDNlgi8DMSG2upm74gEvJUc7yRvqgnyiMqakKF0KUekCQyftCp/eIqVNKDduyy+DFeFAXoH4iJt3exjNWCGjZlxQUpKSGNFYbnTnXKKtJT5Sy7HVySSpuoAqAoMdkZ/RhfCiVEMRdJ1fy4P1RbZ5CUFV0APiwaIT00Zzzkg7xJKyY9n0zNTK9QFBNaOZZ7S6gKGkUT+dmIvX7qyK0Ci/FTvxaNEsUPzthJ6Ji0aSjwIyqNu7M0+wpWhli8RmavvjQhICGagoBjkBCB1TEJqApCknAjhGsUYcmxWI6ifdT4QrQCUKCcSlQFWLkUrlEpKClIoQGABqxbFjnCSYdrivYB2tSBNWlg74XTTe6Q3aYpuDYOyL7b9avqjIUxGMbFJzJ+joPsp7BBHk9YZap1Upom8HfpJIIoDj3QL7e0w6JhSQUqKTSoPdw3RmpTTi1YdOo1JbhTlTKCrZPJKnKzgojIdUCjI++vtfygjymJ9Ln1PT8hA0qO3ujMKUHFXRupVmpuzOhn6NEvR2qouubKmuSCQSgpZktSmBrXhHOImTC6XSWzIL1gzLtcxdiWFKdKJspKQ2AuqIAru74CyFay+qIwppbefsWlVbX49zotK2NciyWdKmUormlTEpBJYpLlIJISwrAQ2hX92fzJPmINaZ0mZ1lkKWGPOTRQv0QkZ4UaAQncY1Sg8d2zNWor8EGZKpgsMxcwEAzZYQGc3LpLgD7xPZnAc2xGd7rQoeUHJ2kxMsF0JI5uZLQSwYllEYVNHx2cIBpmiCmpWe/MKko7bcjLM0wiW5qrJgz95EGeSSFWhMwyJMw3VOdUliolVAh6fAwLnLDElN7xG9iY9G+hRSCm0XMPVPRq+s8miOqjJwabKadxclZA46MtAJ9VOGw80sY8BUCsYLToqcOjLm7ayl+Yj26FHl9kj0jw1FnnAkc3NH4FfCGj3OFB2KFYAcmZCpVik3UupV1RFBSYoFRrsSX6ohpScizWn0hQVdmSjLN0A66SFDE5pf8AJHF27lpPmS0y0BMoBmKCoKZIoHfD4Rm09ylmWuSqXNTLAAUdUKBLApq6iGYx6/dKrnlLne5yTrxUduXA6NfLZCJs1SCuaJhSEoLBMopTrAEFVTjW7ALS/Ke0WlJQUpSggKZgzg0BFTvoYFoNTEnjqhpYRdzhnqZyVrla5SlBQKyzBruq2LsRWJJkJCiQACoBztbB4m8IKi6iiGTHTlCOcRCsIROMaFckThEn1orJoIT1gC46TjBGRo1JlhRmM6UqYJcgFZlqJrgGd2z64FoOMXybctKSEqIDAUbAEqFeJNd8YmpNeFjhKKfiRvk2NI54KSohC5aQXZnUAUkB6lN6r0Kc3jaqVJSlQN0K5qUQCCaiaRML1qQAMqE7DAqxjnEzSorJJl4KAC1KUAUl8VEXiNl0xVpCUlN267FJLku+utIP5UpiDi5SxbfxIupYxySXxs36ZnJIZJSQJs0gJKaJJphl8IDpMQQYSTF6cMFic9Spm7ge3n1q+rzigmLdIfXL4J84qEJCkNEFCLIirA8IGhJhXlHKKrbNSkFRUoMBUl0gwPtNkXLYLSzu1QQWLFlJJBYgihyg1pWYU22bdUlKlIAStTMkqQmtQRUOmobWrR4lyqmI6KLoBVfAASFAkG+VXFKSynljJ+bNMCeeE2sY+R1zppqUr7pg6zf2Sf8AxZJ7lwJk9Nf4YK2X+y2j35B/WIDyvrF8Ewv7vz7Gf7Px7h4SwqzWdJwM+Yk/i5uCE3k9J1ri5hZKy+qpLoICk3mF5nAcCruMFAC1q/qcsihE+YxzGqg0jPK0lNSGTNmADILU2N40f7VeMGMn9LtxGpxjbJX2QUs9iTzNqQVECXNd2f6tM01Dj7P7Rd/wmSF3Zr3CoHUaib1elsAPWRk5o0MoqkWgFZS5SVKa9QJmKVergwLniaxo0gifJSoi0KUAcCgpJdRetQ4Kqh6EgYAGJtyyaTKxUXG7jf8AkG2nQ92ZNklYdCSp7p1mRzjAPQt4R130IdG0e7J/9kcTN0lMK1TCQpagUkkZFNygDAatI7T6EDSf7srxmRnUp479PdGtO45K3X2Z6nHnWmOU9pl2iahMzVSsgC6igyrdePRY890/LSufMllCUqN9SZjAOoE0Jao6/KOfSY5PJXR16nLHwuwY0fpiauUhRXUhzRPwho5lOmDJRLl3LygnWrQbACHeFFHppttxWxzKvZWb3PPbDp1E2iUqF1hrlKHJDU1q4QRs1qvXhq1SvBYV3CDyZQJxIcH2lNlhWKrTKFws9HGJOcc+n/rEqlSMGuLPc1f9CVOjOalwTfD/AKUIVQcBE3iiUdUcBFj+MfQHyBJJhJOERB84ZJwgAk9OuHepis4dcSepgAcmghyaxWTSHJqIAJJNTDJMRSamGQcYBFsm0KSCEqUkFiQFEAkVBLYsajZETMJckkneX357/GNWgZKVzkpUm8DepWrJURgXxENpiUETpiUhkhmFcGBzr1b4nlHPG2/E3i8MvwZEGEkxBJh0GKkgTpH61Xup84pSIvtqSqYpSQSLqagEjtECzpRAJDKoWw2UiGSXEthJ8EbnitZoeEY1aXRsX2fvFUzSqWNF4bP3hdpHqHYz6HTcpj/WD7kv9CYFxfyst4TPDhReVJNBtQIDHSo+yvs/eJ05xxRWrSk5N2Oisn9ltPGR+pUBZR9YrgI36GtYXZ7WwIbmMd6yIHyj6xXuiMXTlt19jWLUbPp7hpSv6mndaF96E/CBxVEjpBPoQVrN6SoYV+qBwgd/Sidiuz941Ca3Mypydtjo9GWhSLPPKSxvShgFUN8GigRhGe0aUmzAQtbgkki6hNSbxOqBmB2RlsNuSbLaVMrVVIyrUrEDxpRP2V9n7xmLhdt/NkalGeKS+bs3TDSO7+hafdE/PVl/+w+Uee2a0c64SlVA9RHb/RRYgTMTMSDqoo/37pwNelE9S04/OqKaZNTV+vsz1z0ncfn5HbHLTZl5S1YOtWG5REbv6KkM6pSFYGqQrAS9vBXfGGw8nJCkBakOpYvl7p1lC8cRQOodsectj0ZpyVgbatEInTC6ilkg5VJKh4JEKDqOS9nJPqx2J2qGDboeLrUTSsmQdC7OLTZxq44eUZ7U11QGL+YidltF672dxiVpSLq9v8jHhabatD7r1PtdZvp6l3/a/RgSQdVPARbFFnOqOEWP5R90fmJIGGBwhn8YQ84AHJoeMOMeqIHOHesAhPSHJqIjlCJqIAHBqYSTjDZwyTAIlKU1djd0W2u1GYtSyACqrDAZUjOgwkmFir3Hk7WHTE5ZisGJIMMyCbe8taUpqQkawUUs34Xz2xGXo+WzqmAE1NFUeuyJ6V+tHunyigGOe27LuTsiw2GT/e/5VfCIqsUnNZ/L+0QJiKzDshZMLackSlTEFalPzMlmGVwMcIH+iyPtLPUI06cOvK/gSf0tA8qidK2KK1W8mEbJJlpk2m4VVTKJcDJdGYwFl/WK90QYsB9Tafcl9yxAeX9Yfd+ETf1flehtbw/D9Q/YdGJmWYpQmYsJmlamuuNRKXqQLtR2xX/w9rBPNzHN5gVSk9AhKqlbBlKA64K8kbQtEqZcQJhUooYrTLoUpJIKsTTDGu6LrfpJclUuauQlJYhI51JcquKKroSSCChB3PtIMTzkpOKSK4xcFJtgvRmjUqTPkpSsKKpaVAlPSSV0BdsQYZXJsAgFCgTLVMxB1UlINA9XWmkWaJtrrtExKBrqlskkkAzFLSK3agFT4ZRuKVBco83IF2StTPVQBl9MGWNfc32oHJqT+cgUYyivnM5achASebvA72Mdn9D81SufKmolDNTNSv8ARHEzlu52nDZHRfRnbLl9IJBXcA2MCsKB6leMGp+n51RnTfV+fZnrFvmXZUz7qVd3OJ/0iNchIGr9m6nsEv4GOU0hynklE0ETNR1LoOila0qbWqXlTR1p2xpHKmUVDVnAqUBgkMZnNs+vkJ8t9lxewP51j07nRi03K7QPAK/1Qo5S2csrMhKVLvMo0qgEaktbG8oVuzEQoLBkzlLCtmH3viI1T1aqx84CMKVM3HzhLW4O3+ceRRf/AKRfmvU+trJdlKPk/QwyDq9Z8TFhMUyMPxK8TFjx94fmBJ/GGfxhiYRgEOc4QNYY5wtkACekInCEDjDHKABzjDAwiawwMAhJMJMJMMIAHBicuIRJEIQM0t9an3T4iMwMadLfWJ90+IjMIhzZbkhGIGJiIGADoJeh1WqdIloIH9WQok1ZKaUDhy5GYgofo/oWtKSoA0uJagdyedLDexwNI5/SFoUg2ZaFKQoSEMpJKSOkCxGFDGafpWesELnzlA0IM1ZBGwglmjlUajXhlZHU5U0/FG7/AOC0Yv1NpOHq0EfnTEbPaizslRL6ygFn/M4yHZD2AertP8IfrTHLiykra8pmdnLdmEOUsZPbn7DjBSgt7cT0Hk3zqr3NIStQWlV3VlhmIfBsbuUU8ptKLmXELCBgtNxZUliClmYDIkbHO2KuRU5clK1Swgm+ka6rqWIZn2kkADaRDr0fMtM0upCVBapbFS1KJSoXiKOpjNTXExOLWblIo0+zUYlXJ6XeE0OkVkF1dHVUpWtupBoKWFylXpQUJSykJQSXBlMktMqrBi+ANC9Amjpi5HpNxlLQpCBQkKN5aCwDGr0zrBpIUZsoCYq6ELuKCBgOawvJVertfAVrVS+pv5wCn9CXzichPJqTQk1yrnBHkW7OBgQTu1ZoH+YpjJpZATNmJBJAWpiWch6EtR+EXckUKI1XGFQAT0qUIO/LKHqZWhfy90ZoLx28/ZnR6ZlFMu0oTipfNPtMxSJo/wDOrtjZbEqTzhAYvNUnqFpCO6TZ/wAwiUixTlFLgr9ZfU4RQoGq4DOdRFN4hw98ywqWu4xoCXYoViPaJvFsSVL2hvO7RHpWNdlsaJl5KgnUUtnANAtUpOP3ZKIeMAssxSEmWUtWoViwSC5BY1CjxUYULOIsGcNZLBMQXM+cssRrrJSHzCcI2oRMfI4YhMElSGpR+qLJVmcV8B8Iwo73sdecrWuZ5eKveMSiKekv3h4CJR9UuB8ixzCVnChjAA5xMLZDfCEcoAFthHKFthjhAA5xhoRhoBDiEIYQoQDxJEQiUuAAdpjpp4GMsatIkKUnWugOKhRqPdB2wGtK5l9QSoMCwYP11jnlKzZ0xhdIIxAwOEmafbV1D4RIaMmKzmHrMZyfQfZrmw5phQu2f+AjxMDTPSMVJHWI2aT0OqZLsouklEgJPG8cYxJ0A2N0cT8YnTcsdkVqRhfd9PQ3aKnoUi0gKBaS9K+2mA6R6z8PnBnRNhCE2hlJLyFCm5ST2QHB9Z+Dzibvlv1RtWx26MLaN0sJVmmLCQtp6EsoFnAvgsCDQpGcVSOV01BUZcsAqWpZ1c1NeDknVJSkttA2Br5EmULMsG8RzqCaAG9dVTHCM7SRhLJ4qbuYw408m7jlUUUrFdgtquZtKggJKRIKdnTLUA3RnRpq00uqu3XCWoQFM4De6nsg7ZUNZ5swS0BOo2d66qrgbH3QPOkFDAJHBI83gjFNvf5YUp2SsjDZVKLqnKLbWZzxMGdBIISRJCjkbqkksCcT8IHTrQpQqX7B4QY5ASAoTBQOE9dVfOeET1K8DXzijWnd538/ZhATJ4GKqUqRhmMD37Ylz6hUiXeON7J8cAOzCkdLwCdjVPiBGSdYwSct1fBqcI8vs0encCC3LBJCJFQB0CGCaAUIhRvRokH2i2VSaZVCTDQYDyKZlhUVYgd9e3CLFBg15ILfNP3ia0k4BTZvq/5SIlzRAy3fOUbNgUjXX1eH7Q5ic9aucIDM1ARji7PV2bAxEzBmCn/MBtf2hwYx9BTqpxR85UpSUmNDGLBLeqWUH9kv3YjrAiBiydyLTQ0KFCgEKGMPCMADGGhGFAIQhZQobKAB8oeXERhE5WBhMYM0yGKLrpcm9gXcHBxq4CoMQkWu4AAhB3lyTxrFum8UcT4GMMRatJlrvFGtekl5XRwSPMGIi2KKheWoBw7UYZsBGiXoSdQqRdTQkrUhAA2m8QwjZpHREkLJRarIEUIHOKKg+TMXOLOqtIlKtBO1ykaU5K6Rj02pJTIuqUoFCqqeovliXGOMDUpoS1BnlWC2mpMqWZKVKXcShQcIF4m87XSoNiavFdn0vZUS5iRImTQopcTJglKcdEo5vIF3d/OIwqWguf8AJedJyn0/gjoifqT03U/UzFXmF4h0i7hhnAMfWfg846CwaRlLTORLkc0eaWp3v6oZxfUb2LUwpAAfWD3D4wk7tvzRpq0beTD1nM2bZVJF5d2YgJSEuyQknIOw84SuT1o5pMwSphBe8LrFLYOHvMRVyAIos1qVLs0xSGvc6gVBNCkg4GBMyctTXlEkPUkkl9peGs1JqPC5lqDinJ729w5o/Rqrs9CmQpSZTEkHBSjW67dcVTLPZ+bR68c4Lz3JUyYF1prlg4wwbCsZLEn1FpYkUlYOPbOyMtnQBGJucby6f6NwUJWi+f8AstmpAwJI2kXT2OWghySmBIvFN5mbGhcsaEPUZwNmdGkdH9HSJZSvnF3RqAVZyb9N+EYnNzpX+cUbjBQq4rr7MPWjSKi7c0kGtADUmruKnCMibase0BRqB+quUG/QZZURzZcbXIemqoAkhTHYzZww0cwUQm6+VFuWwBVjlga7I4rM7rghNoJDuCDgQl+PRhRqnICQApk45S6/mUIaFi+pq66Eb1PZFMiQeqnnEDgGUfjjicTCuJxwO87dzbhFyQPsvnUrw20/eFYvfmC7XJf2QRXFu94Hz5a04KYbFvMA4VvJzoC26Cs9bG7crkylP2PvjEtAOCRhV3V88aYRaN1wOaVnxBlqtyE3rwXKUxuqDrD1ZloDpOBqA22KeT1rtJHr+amoYFKgzq2utDP1vG6ZKoaAgbh3vAqz6ON69LmGWrMpoDlUYLFcwRFe8zjNOW/2IvTQcGkHxMQcSUHYoOn848wImZJxxH2hrJ6lChgQq3LR00iYgUvhpa/yHVWdt27wi+x2uWsnmZjKwKXKFlsXQemODiPQp6mM+D/Z51TSyju1+jYIUMZ6qBSUlsSkCWrrYXe4RFNrkqXzYmpSuhCJhCFHgeie3KOjtEuOxzdlJ8NyUREWqlkYgjiCIrGcbuSaGGEPlDDAw4wMAIZOBicnOIoFD1ecSkZwMED9N+xxPhA54Jad6KPegYIi/qZVfSisy3L7K9cKZLvElVSccPKLmiLxhwXE2qkuFzTbZTSbMPuzf/IT5xhKII6QPqbNwm/rjBjGKa2/fqUqPf8AXobdDprN/gTf9MCwfWD3D4wc0HZVqM1kqJ5iYGAJLlmDdR7IBP6we75xOX1flFI/T+wmn+zTP4qP0qgfBwWFrEtZLgrQphiAHDnLPOBAKfs9pPk0bg027dTE00l9jVYh6i08JX6zGeSmlINSJYTYpiwBeVdc1cXV0ZvN4F6NnpTNQuakrQkupNC42Mqhq2MTdpKSKK8XFoonJLZPug9yFBQDeQCSlLBQJOf5csfOB2nNNy5kwKkoEsJQEXRddVSXIlJSAagMBgII8kJyimYAkB7u1m1qkHjEJ4qnivm5eOTqXl82Ds+0z1KABKQQapSAEn7wvBTlqKB7M6Jbh70xZIqReODbQS3a4jSJMxqktufyyZsIpWl6kYUckM2dSY4rnaULnpyAJzcXq7HaFF6LMdop98DufjCguBcgkNm4fEAmmwkYbR5xYm/gBjlXy+axQBXpDglJIjWAKOXOwsnhm8MswdaJOGIObB2ObtifjFExFa3mYuGrepgTVNXy7I0TpJJ1Q+4DZTACK0yVirKDU72zw2YRtEmihQSD0XYe09ciwbZWKpYQC4SAa1xrkduMb/R1HEFTmmsCccCDX5EZZqSCxSxh7MW5lmKfohszQdIvV8qFohbLAJjiYCp3uhV4GhFcnLU6+D7xaSzU+W+EMu1qAbEOCxAODUrlQUwpCaHcCrkzZSQpE6+l2KZqb6Q9aTL98Hc7QD01Ykzpt6aFyiUgBmmILVBCgH9rZHXz5pUGYNQtgOoCkY5lhc4Md+cKU54432EqcL5W3KNBSJkuQAmYspdQfFCg74F0mCHpVGVLD/aQ7tvQoseoiBqdFsb0tRlqKukhwWw16kHHAisXvOTRSUzR9pPq173T0DwF2O6hq4KKjLY4a+km5OUdzci6oaqgo01ahfUk1PU8IyyAQQQaUII25GMguLLYKwuLFxXABXS/C8WXpiRdCiU/ZU6gOD1T1ER3xndXTuefKni7NWLUYHqiUg4xD0xDMqWUHaklaTxSdZPUTFklIZ0qSr3TUcUkAjrEazTMYNGDT41EH70DUDhBLTCyGvMEulrwcPrPlU0TThA5anqzDhdHZgIk5JSdymLcVYkQNvYPjEEgOPOKlWhP2hwGsexLxETzilKjxZI76xN1Y8nc2qM+at9w/wAorOmVLkIAqnnKllYqfe2O2AZmnae3ygpptUxciQpSpd/XvC9fIdRu0BZ7oc8RAbmScVq4Bkjur3xKjOWPAtWhHLidTyYtYRKmAFli+sDcEhlM7UU1d3VHHCYL4N4NdIxevVBXRFolyVupDhQuFfSKUqKSo6yg2GNTlm4HJnoGBBIpqi94YROzUm20uBRWcFZN8Tp5NsVMsMwBCmQAl2opIBW4BIID5szkbY5sXtiRxJJ7AwiyRbZwvJQnVUCkhbAVDPmQ24Qk2aYcVJTuCSo9RNO6JqrCN7y/RV0pySsv2a7JPSJM5C5irygi4kMAChTlg76wVjTo5wNnGWgFSk3mYs+sa5O/hGxGjAcb6mzJYHiEsDGuz2EJBCUpS+LDE7d5iT1EFfGP7KLTydsmDNDWyaoqdHNj2QEqB6yTXKOv5IyVOszFl3F1wpZLlRuhILsA3ZA+zWNZNC52Yv1COr0BLMuWdQHokqUDmWAxY4Rh15SjizSoRjK6NslYS10rLHASgkF+vAb237Inzb0TKmEguHKUgn8KWLB9vjF063tRRCHDsQAfw0c+OyKl6VFPW0PSIcjsSnHPCJlR0WOp9S4y11J451PZDxl9NlnFauoXh1F+6FAKxmCJfssdorXqiaQ1QAAS2AplR3Iwd8a0iBKa1ywekOhSce5vBuqAsVTgBRxtwI3Z59cV3Hq7nPaweufBqfCxc4ZOa0y7xWK7ynqgttUAO8jGGJlAQne2Hywfb2REIS127Wper/y6o1JJOwFw4FS3V140wiqYXoVBnDkG8AKuatWARlTLOz49uEMJTVIpnXq84kU1IKyxzc97YdUQKTv+eEMLEubdi2VDn2UfAVioy6Y9eXZ2RLm3/nhDFA+f3hDGW1K4DLHrMUqUNh4Y99a8IsujjXL4wlJ2DZ8NkKwGSbZ0LDKReG+v8+EQ5laQQhdBghQ50ZPUkKSANh6o23VM+qOzt4RBMoksVcACC42hnECk4u8WKUVJWauZuc+2gy83B5xJ6gLyewjfGixWdKlJWGUmuskhQzo4wO6Jps9MS9Ori2cVy5SUqvAMoZ5naFMzjcY64a6aVpbnHPQwe8dvQrt9ybKSoLUEKOxlBiXGx3DYxzVttNnTLE1KZkxJN0XiHONWLsKb46mbIUpN0JSGJNKb6BsyTGGZoUEBKgkAVAyp898aqV4NX4sxDTzTtbb7nN2HTKVkgoEoAONa8TuYAP1DKNqZxU11CyDmUlIG83mgxJ0a2FBkLrcaxcixftX5eILWVErFnoqbdwEiVPNCoJSHuhS1TAHqwTQJGeOUXegH2pquCQEg9bE98GRZAGyIzwftxh0oSC+tWlAW7hEnXqPmWVCC5AhGiJQDlKlPR1kqbrVGtFnAoEAbKjwjbdGATlTYOokGJrBbVAG44d1YlxKWMiZNMBsapaJJlHHDBqN2vUdkaxKUc2+drxJMnefnhjABSZYb9/2aHShmqdrZ02Rp5pO7yixKAMIAKELWKpv1pizDgqLCZp1QmmRdx1h3fg8aZDUoI2IWcQeyGIwSLFMLKYJd8A46lMGfY0aPQpga8VEcU078I0madvbEb++AROXZE5k9qj4GGisrAh4B2KZuH4jCT0PxfGFCjbKGn7PvfGHtmfA+JhQoaMcwfP6R4mK4eFGhErLieBhpfz2iFCjLGRnYJ90xQc/nOHhQ0JjIxHX5RfbPqVdXiIUKMM0RldI9XgYzSul2fqhQoyBK05RNGXznChQMZptefHyipGA6/OFChMRXLz96I2j2eA/1QoUAEJeJ+couhoUDAc49nhFkqFCgAqVCRChQMCRwMSRgYUKACRy4Rqs+EKFDMinecOM+ryhQoAFJwhQoUID/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293" name="Google Shape;293;p39" descr="data:image/jpeg;base64,/9j/4AAQSkZJRgABAQAAAQABAAD/2wCEAAkGBxQSEhUUExQVFBQUFxUUFBUVFRQWFBUUFRUWFhUUFRQYHCggGBolHBQVITEhJSkrLi4uFx8zODMsNygtLisBCgoKDg0OGhAQGiwkHBwsLCwsLCwsLCwsLCwsLCwsLCwsLCwsLCwsLCwsLCwsLCwsLCwsLCwsLCwsLCwsLCwsLP/AABEIAMIBAwMBIgACEQEDEQH/xAAbAAACAwEBAQAAAAAAAAAAAAACAwABBAUGB//EAEgQAAEDAQQECQoEAwcEAwAAAAEAAhEDBBIhMQUzQXETIjJRYXKBscEGI0KCkaGywtHwFENSYjRz8SRjg5Kis+EVo7TSU3ST/8QAGQEBAQEBAQEAAAAAAAAAAAAAAAECAwQF/8QAJREBAQACAgIBBAMBAQAAAAAAAAECETFBAyEEEhMiUTJxgWFC/9oADAMBAAIRAxEAPwDitaiDUYaiDV9LbwAAVhqMNRXVNhd1FdRhqu6m1BdVhqO6rupsBdV3Ud1XdTYXdV3Uy6pdU2pd1S6m3VLqBV1S6m3VLqbCrql1NuqrqbC7qq6m3VLqbCrqq6m3VLqBN1VdTrqotRCbqotTrqEtV2ElqotTi1CWpsJLVRanFqEtTaElqEtTi1DdTYVdUTLqiu101AKw1GGog1Y2ADUQajhWAm1BdV3UcIoU2F3Vd1Muq7qbUu6rDUd1EGpsLuqXUy6iFMrNyk5WY28FXVLqcacZkDes1rt1Glg9xk5ANcSfYFyy+T4526Tw53od1QMTLWajG3mUDUHWaI35lNslGpWpzeFJ8ZXb4BxkZics1wy+bOo6z417pIoFGKAGZ5sErRVmqB5FWpwk3YgANGLgRA3bU6po2nSrEsbdvsN7E4w4RmcFxz+XnfTpj8fGNOhHu4V4dgGucGmIBbwQcN+JOPQqs1J9U1xUY1obUu0nXcSyAQ6ZxmUVlaA8Q3MOE4YcRxx25ArzGjPJm32TGz1qNRsRdfeHsaWmD2hcJbve9V2smtaejqaJdsLTvke7HvWd9heM2Hsg/DKyDTOkaetsQqRtpPGO4AuPuR0/LG8W0zZ69KpUeymOEbdaC94bynQZx5vYvRj8jzT9Vxy8PjvWkLYMHA8232Krq22bymsrxdfWYHjiva+Wi8MCJcADiNi11Pw5beBYQSAODcMScoumJXWfMs9ZYud+NOq4xahIXZOjGkAtcccRIBEdkLPU0Y4ZFpjsPs/5XXH5fjv/ABzvx845pahLVrqWR4zaewT3JBC74+THLiuVwynMKLUJamkISFrbOiiEJanIYV2aKuqJl1RNjSAiDVYCMBY2ughqsNTAwxMGOeMFTiBmQJykxJ6Fm+TGc1qYW8RQarDVBUByDnca4YaYB/cdm9FcqQYpht1wDg92N0+k26CDukLjl8rCOs8GVUGo+DTxYXEvaahAIlpY0NLd5Myh/AMu03mS9pgOLjjmJImCexcMvmXqOs+NO6ziozHjXruLg0FxG8NkhVwxNPhKdN9QdENPNJDiDGHMutRs7W1jdaG3hJgASecxmpZxxHrhl8nyXt1nhwnTmWilWuNfT4MAxeDr14DbEYFHbdHniPFWoBIlnFunHnABhbvyFdq1TOxcblbXSSMdv0XSIZU4Nt8XSHZGZGO9a7c3zI3H4Sit2rb2fKpbdT2fKVNqOmPMn72rLY3RSqHKGuM83KWunqT97UvRDZaen6lQZrM8OewgyLjMe1yO360dT5kiwUg2pAyAaBg0bXcwAzlaLdrfU+ZWFuxWNsvGzlHtuOHiVuYLoAJLumB3BY7Byxud8JXQKlIG8nUHNkBxGJaBMRN9h2joSrqCuwENBEjhKX+6xXC6yhlNxhtGhbPVxfQpOJxksbex/dErPYfIyytrU6jGFjm1GOEPcRN8YXXE4ROS6lBvFbuHcrqyLhDi3jty5if6HsW8M79TOU/F4inoO0NtQp0bVVYBRFZrnkvElxaWXZAgTOIK6wstuoMbd4Ku4mqapeS0k35ZcyDcHQQeYLoUhFsjmszffVd/6ray0OdJdGBcJk4xUe2TPVW/q9XbOvbgs01aZa19jexznsZfDhUpgOeAXEtywKJvlJZXG7UeGuGBbVaW45YSIXf4YNgkHlMGGObgBken3rM9jXtF4AiBg4SPYVn8dbX3vTjW7SVnDCadWgXlr7svaW3o4s44CdyC0tF4xEbIyy2dCbpHQljF1z2U6XGwddDWzBwd6PPnzIa7AHEDIGBuGAXq+JfyvuuHyJ6jMWqQmEKoXv28mi4URwomzR4RBA0owuW3TTVRsjXt405lsAluBbMyMZwzlMFmYASGtBLWOOAxcMjv6Uywcj1/kKI8n/Db3r5Wd/K/292PEHV9Pe1Sv+ZuapW9P1Vdb8zc1YaGOX6n0Sfy29bxKeOX6v0SPy29b6op41vqpdn5D00a3sS7PyHqAI8wrtWqZ2KfkKWvVN3hUXbtW3s8FLbqez5Srt2rb2eClt1PZ8pUA1Wk2d0EgwYIzmcEWhRxT2d5QWlk2Zwwy25coZo9Cjins8VbwOboiL+EDHIEETefMFuGc+OK123XeoO8rNogy+eeDhMGS8yJAMHP65nVbdceo3vcl5JwZYOX2O7iugVhsHL7D3LoAKVYqENUcj+ZS/3GpiCueT/Mp/G1MeYl4cu2lwAuHHgyYlwghpuQBgSXHbhDFvtWAb1x4lC6yhwBN4G6Bg4jAbMN5V23Idb5XLtlnjZjJzHKY2XK3tzqf8c/os1L31q30WhtK8xzefhB7atXmSKP8dV/+vR/3a62WXbvf/u1FhvtjoWVzJmIL6MQeao2ZEJVKnVF0cbIAmQfQAnGdvv3rpWs8Uden8bSslkouBEggQJl3MyMBJwyTfo7cvTtVxbTvCJBcQR6XA1iRiOjJXVbiU/yo5NPrVP/ABrQsFp0jSDnAvaCCQd4JXo+NlJa5ebG5SahpCEhZXaXo/8AyNSzpil+oL2/cn7ef7Of6rbCiw/9Xpc59iifch9nP9V6EaPbsJ27Rsj9vSsrbOdse3/hdanmd7u5pXmNAab/ABBeCy7cA2zMyOYcy+Z93PXL2fbx/T0tnp3QRzP+QoTyf8Md6azb1x8BS/R/wx3rlvbWhVvT9VXW/M3NUrZP9VXW/M6rUUY5fqJB1Y631T28sdRIdqx1vqgeNb6qXZuQ9M/N7Euzcl6AfyFdq1TN4Q/kIrTqm7wgu3atvZ4K7bqez5SpbtW3s8FLbqRu+UoBrkCzunKCPaY8UWheSezxVVmg2dwJIEYkZiHTIwVaLqBtMk4ARsJzMDAYnEhOhh0O2HxJMGJOeBcOc7uzYtNs1x6jO9yz6KeDUJbMTOIIOMuyIHOtFr1zuqzvereQ/R/L7Cn1rGXGRUe3ZDTgsllweDegBr5yjC7BJOW3aunSqSJ/os1WT8A/ZWf2gFZ7Wyox1Kat8OqtBBaBkHPz9Rda+sukcWtJ2OBHQYPhKuPMTLgllnrQPOtO9iz2vhQWBzmEEuyBBwY76rrX1k0ni1p2gmDvY6Ux/lDLhgok/jK5GJFChAOU365Eq9H2qo+m17aYIcHO5QETUeYx3hXYx/bLR/Ksw99dHo+uymy5kG3iB+0F23sWur/jPYLZan8VrqZbee2DeaRhxjl0Apv4l22k/sunxUtbm1AxwnB+70HTgmMtoMcV2Ju5dEzuU/8AK9uT5ROvNpYEcargc/4esMfaujV0rZg7F1EXcS68zlQ5pbv2qaSsHDXYIF0ucRnymub8xK8fpuwMLnGlUcQA4kNc1wLsSRzA5e1dPFfekynrb23/AFKzXHO4aixrRN68zKMxzrwbtOV/w9J/4yrwlSs6kWilSAAF4AjzUTN2RJOJwXM0j+JDWtaKpZFOCacjENIl13OenoTfK1lQBt4ODGlhpuIIwN8G6+JPok4nIL0S+3HT6xQButkkm6JJzOGeCi+Aut7x6bxlgXu5t6tXQ+20xxj1j8LV8/8AIQ+crjd7nOX0Lb2n4V828i7S1tptDScZcAIJyqHmHSvJj7xrv2+j0tvWZ8BS/R/w/FHQOe+n8JCD0fUPesKOrk/c1XWzf1Qqq5P6rUVXN/VCA28sdRZnasdb6rQ3lt6iznVesgf+b2Jdm5L0w63sSrNyXoINQitOqbvCEahFadU3eEVdu1bezwUtupG75Srt2rb2eClt1HZ8pRAWh0WZ0zlGGeLo8Uqy071Bw6AcBJ4pvQB0wmWz+Gdty2kemNoTNDcg7h4q9Dl6ABvmc5acoGLAcPatlr1zuozveqsOtPZ8Ku1a53Vp970vI0aP5R6p8FvWDR/KO494T6tuptJa50EbIJzE7As1WhZ7fyBv+VyH/qLNl47mu+iz223NIDQHSbxEtIyY45lXHmJlw6BWXSR4retHtY4K/wAX/d1f8n1Wa22qTTaWPbLr2IGQEHb+4JjzC8A0f/GWnq2Ye6qfFNsNVsBvpGTHRzq7LQLatarsqcHdGEwxsHbzkpNgquLGltOZDTN5ozaMMcVd+r/idtFuENG8/wC29IaGyIa7lZ7JjPcgt1d5LWFkE33Djg4NbdIwyxeEynZnSIY0QZEvdmcOZN/idsWnqYLqMgEgkg7QbzACD2r5pZrUS57eFNMSHZsum9OxwjYF9K007zlEHOCfZWs48V8xpWCowy2oRIGQGzKceldfFNxnK6dOrpc0yKbRwuA4xdTDTgDjdZPNl0LTbNLPtFFtKq0BuN04ksIMYOwBEDbz7lwjY6hqcI54ccAZGJA/onVBU9F4ZiSOKCcdkldPt+vXLP1+/fDFXsTGuIvuwMegMuiFFtFPnIJ2nnUXX2x6dKpbnOILiXFplpcSS087Scj0pYr9Axx7edCHN+wPqja9v2B9VPpXb3HkrVLqEn9Q+JwXRGXqO71y/JN80Ts4zfi/5XUGXqv7148/5V2nA6mT+q1FUzf1Agdk7qNRVM3fy1lRs5bOos7tV6yezlM6iQ7VHrIHfmjqoLNyan3zph1o6qXZeTU+9hQC3UlHadU3eEI1BRWnVN3hAVu1TezwVW3UDd8pV27VN7PBVbdR2fKUAWw/2Z3ZsB9MTgUzQ/IO4dxVVmzZyOfDmjjZyr0Pq+wdydHbNYdaez4Fdq1z+rT+dVYNad4+AK7Trn9Wn86djTo/lHd4hdBi5+j8zu8QtsqVTe1YNLUZuOB5Jfhvpux9yyW3TdPAU3tJDm3s+TtgjagtelaT3Nawy4h3ODBa6Wx7zuXTDC7lrGWU07chYdJNlzCM23uwOjjH/Kslt0k+CG0agxAk3WzJiBJz7UL7XUdVph1G50mDtEw5p3YJjh3TLLoNg0jUe+ox1NjW0SGPcKjieMwPlrODGxw2rZovi0wMMLonZyG5LHoU+eth/vgPZQpJNKz1nBpa9oZ5uARei60S7MbQcEknuf0lt26NvAL6Z9IXo5iCJLd5LW+xaRVzjYYPQc1y7VQqEi/Um9IAawNa3C7IEmTjzq6WjIkGpVIJki/g6Ii9hicPelmOuV3dsenz56l1Hn/vWY+C8HK+h6Zsbp4QAXadJ048xa/uYvAkrt4GPIRdlUWlOJ+5Sy77lehyDdKiLhOj3/8ACiAQETQhaAUQp7wor23kcfMO67fib9V2W5DdU71wvJLi0Hxjxh0ZFp+9669K1MMAm6ePg7DMyADkTuJXiz/lXecHnI/y2o3Zn+Wg2f4YRnM/ylhoVLlU+r4JDtUesm0c6fV8Es6t3WQOOtb1UFlyqfewpjta3q/VBZsqn3sKAG6gorTqm7wqbqD98yu06pvYgK3apvZ4KrdqBu+Uq7dqm9ngqtupG75SgG0sLrOQCATGJy5YRaH1fYO5BbaZdZiBiZHueCi0LquwdydHZGj9a7ePgClp1z+qz5lNHa12/wCQKWjXP3M+ZOxosDwHEHa0nI7C2ce0e1bwJXPsTJJ2Q0jKcHOZO39vvWo0n7HgDZxZPaZj3KVVuszMOKBBBwwxGUxnuStJZM60f6HposhOdR53XW9wXP0hZoq0hxi035lxImWAZnDBzlceYl4dJ9QDMgbyFitFpY57A1wJEkgGfSYtzLIwei0dg71it1OKzDsLbvse0+KY8mXDm6Lrhn415mG2h0xnAo0VvsLncG2GThmXAD6rn6PpB1O2g5Or1vdTpjwXW0fVFwAejh7ytXi/4zOWS0VHmo1pDQQJGJdynAY4D9JWxtB5zf7Ggd8rPpF8VKZAxxHYHMP1RUbS5xbiMWk4TmDH3uKlnqLOXI0/VcHuF5wHBGW3iGmWVpluR5HuXhy1ex8o3edqdFJvvZbF41z16fBw5eTkE9CtyovQOcvQ5rJ+4VoL3Qog0NI6UQPT3JZcNv18VbW9HcsVW2hai3JxaR+lxHcujR004csCoOmGu9oEHtHauKGlMa0rnZK6SvU2PSNM4MqXCcLjog9ABlv+UylW7yxp2evwVoY4ebAvsEtgzBc0mRlsled6Ij3g9iTatHNqZiMIwnLm3LE8eO/a3K9PpNjrtead1wJAxGThhtacQrI827r/AEXm6OlGOgVGXYycOM0dMcpvZO9dWhVJZ5uoHsOc8cT1uUDvJ3LjcbG5XWdrWdX6obN+b97Csrbdx2l7S2BBIl7dvMJ9oWixvDhULSHA5EGRkdqyqm6k7/opadU3eFTdQd/0V2nUt7EBW3Vt3DwUtupG75SqtuqbuHgpbtSN3ylA0ant+ZL0RqzuHcmfk/f6krRGrO4dyKRo7Wu3/I1SvrX+r3FTRutdv+Rqqtranq/CnaNejs3bvELeHwsGjtu4d6X5QH+zV9nm3/CVNe1an6TpBwaatMOcYDbzbxJ2ATKDSJ41LreLV8z8nGj8VR67fcvpdv5VPrfMxdMsPpyjH1bjTKxW0+dojrfL9FsWO166l0B3cfosY8tXhztEHzVqP9/avcS3wW6yVxdaNpJyHSVz9Dn+z2g89a2H/uvXVsQ4jdy1l2zGa3nztPoDzjlMCPeExtRxLeaCSABG0DdsVV2+fZ0NPvvfRaoUvEXuvL+UnKrH+7YP9Nb/AN14or23lTZ3tZXqEcU3ADI/Y2IzzLl4UP5l6/B/Fx8nKyqvKi5W567MJeCpQOUQam9nsRgpLXHaUTQFiqeH7kbanSEhXf3LDUaRVVteVnDgjnmCjTSHdHuQtBDrzSWu/U0lp3SO5ZzURNqKDt2bTNVuD2ioOfkP9o4p9g3rpUbZRqHAmm8/qmm/deBh26SvMMtRHNHMUfDh2B7lm4Sruhq+XNahVq0alNtWm2o4Aji1IDsMRxThGwL1dg0/StFnY4X2AzHCNgcUkHjAkZ85XirVoRhxAc2ci3LuhdnyftrKFJtJ4dALjfEEGXEmWjEZ7JTPCa9cmOV7eytYmk0jKB4KrbqRu+UrlUKbHgupO3mmcJ/czKd4T6lpq3LhDXtggEcR4wjIm672hcNOjp/k/f6krROrO75UulpCmWXC64/9LwWk4zgTg7sJTdFjzZ3fKoM+jdY7f8jVVXW1N7fhCvRusdv+RqGrram8fA1UbdHel2d6V5QtJs1YAEksdAAknsTNHel2eK2qcUfOfJjQ9f8AEUqhpPaxrpLnC7hB2OxK91pDlUt5+Ji2SsFueb7csCwbrzmzHsXT6rndsa+mNoCy2lnnqZ2QR2w4+Kq3aSpURNWoxnWcAewZlc1mmm1Q6pQY+rwRBAALOE4VpYLpfAgFriTzBZwx2uV0DQn8K/8AdVtPvq1PouxZTxG7gvL6Ps9sZSDHCjSpio55vuL6hFSoSWi6bo5ZEzzLcdBU6vHq1qtVpxDOEuUWj9IbTgEDLElbyk1z2kt2dpDStGnUvPqDikAhvHdLmuDRdbJzBwjnS26YrVcKFlqEbH1yKDN90y8j1VmFvsllceD4MYAXKDbziW3sXEYTxjmV5fyh0vUtFZr2Oq06bA2KZfDXFri6XMaYM4DPYrJvScO9p8Vvw9ThajXE3SWMm4wcJTDQ29icWvx6V4py72lNOmswsuBt67eMkkhri4DZAklcJ1JdvFLJ7Yzu6AwqL1bqcJZXZhchRVCpA8OKJu9JDDz/AFRXI6VlTx94qxAySmow7es2Ka1+9MDykAopWWtmtkopCWArhQHe+8UQcgAUM7kVqoWktyJ6QRIThVkY4GcC3ug5LEAja3pKDSGY3g9wOd4GCNxzXTs+lKzBjFZnOcHf5m4H2LjtMdHejZaDzDDsUsl5HpKOlKNQQ43CfRqgAGenklbWUHM1b3MHMOMw+qcAOrC8qarXYHAnniISKVvfRPm6p6uDmdoOA71zvj/TX1PX2a0vpvvPZeBzNPcBNxxEZbCVbLSx9R5acyDBBDgLrRi04jELi2fyjnCrTj97CI3lhOA3ErfYbUypUHBua/iuwBxBlgEtzHsWLjZy1t1aNcMvF7rrYYJJhodNTN2zJufRzrLX8r7KCWsc6u8CblBjqh7CBHvTbFwdos95zA5j206hY8TsvgEbSCB7FxPKHT9SzUqIstOiwVWX4c2LowhoY0gTjmZySYy3SW6dQaSttXVWVtEbH2l+P/5U5I7Sl1NGVXOi0WgvNQABtJopXIde4rsXHBrhOeWS5ll8tjwLJpF9a6OEJLWU722CJPZCw2vyktNT0xTHNTbBjrmT7IW5jlLwlsr1VHQtks3H4Om3bwlQgunab7yVkt/lJQa8OaX1SBdAY0Bv+d0YbpXjHcY3nEud+pxLj2k4obxVnj/dT6v071s8pa9SQ0MpN6Bff7XCP9K5NorOeeO9z+s4kDcMh2JCErcxk4TY7sf0SnHoVuKWY5ytaTYHlLNQjYieOkpd3pW4zVTKogdKudyhqdC0gboUVXgoiKa5FeKGnmmtCipJ5lYKtsbSmNA+/EKAB70wOUDhtRhsqVRNn+qIu+4VimjA+/qsqBoJRmmVHPPNe7kbZGOXRn70Uum3HaCOYEJxbnJx3gn2DNVIOZ3gfRDwQP8AXD3KCn2ho/d3IXVnHmG6J+qa8gGBh3IBE4poLAnPE9OSZTrEYTh0oaxaMpPvQCpOf32JobTXacMROWEtEc0K6VQ03X2GHRmDntjEZYBc2o5W2p+6DuKuh6SzeVFRrHDg2O6ZIGR2dvOFxNK6TdaHNL44ogACABzD/lZy+c0bqIORnoWZjJfS7pbXBGEBpQpeWkS+VfCIbyFxHOgaHKErOXIxXG0T0zCIJzuYoCRtJQ1ak4pV5VDZHOgcQl3lIWohsNnPDnjwVVGgekDuSbykqiEqKp+4UVRYyVsKtRRRU9natFDaoogdTGPYmUshvKiixWornWeocuxRRFbHuMHd4JV4wexRRRSyMuxCTgooqYnU+SgHiVFERUYqVVFESESrpK1EVGJoUUUG6kJZjjvWByiiLOSigKiiqVCgaoojKlaii0KQOVKKxFNUKiiIoKKKIr//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294" name="Google Shape;294;p39" descr="data:image/jpeg;base64,/9j/4AAQSkZJRgABAQAAAQABAAD/2wCEAAkGBxQSEhUUExQVFBQUFxUUFBUVFRQWFBUUFRUWFhUUFRQYHCggGBolHBQVITEhJSkrLi4uFx8zODMsNygtLisBCgoKDg0OGhAQGiwkHBwsLCwsLCwsLCwsLCwsLCwsLCwsLCwsLCwsLCwsLCwsLCwsLCwsLCwsLCwsLCwsLCwsLP/AABEIAMIBAwMBIgACEQEDEQH/xAAbAAACAwEBAQAAAAAAAAAAAAACAwABBAUGB//EAEgQAAEDAQQECQoEAwcEAwAAAAEAAhEDBBIhMQUzQXETIjJRYXKBscEGI0KCkaGywtHwFENSYjRz8SRjg5Kis+EVo7TSU3ST/8QAGQEBAQEBAQEAAAAAAAAAAAAAAAECAwQF/8QAJREBAQACAgIBBAMBAQAAAAAAAAECETFBAyEEEhMiUTJxgWFC/9oADAMBAAIRAxEAPwDitaiDUYaiDV9LbwAAVhqMNRXVNhd1FdRhqu6m1BdVhqO6rupsBdV3Ud1XdTYXdV3Uy6pdU2pd1S6m3VLqBV1S6m3VLqbCrql1NuqrqbC7qq6m3VLqbCrqq6m3VLqBN1VdTrqotRCbqotTrqEtV2ElqotTi1CWpsJLVRanFqEtTaElqEtTi1DdTYVdUTLqiu101AKw1GGog1Y2ADUQajhWAm1BdV3UcIoU2F3Vd1Muq7qbUu6rDUd1EGpsLuqXUy6iFMrNyk5WY28FXVLqcacZkDes1rt1Glg9xk5ANcSfYFyy+T4526Tw53od1QMTLWajG3mUDUHWaI35lNslGpWpzeFJ8ZXb4BxkZics1wy+bOo6z417pIoFGKAGZ5sErRVmqB5FWpwk3YgANGLgRA3bU6po2nSrEsbdvsN7E4w4RmcFxz+XnfTpj8fGNOhHu4V4dgGucGmIBbwQcN+JOPQqs1J9U1xUY1obUu0nXcSyAQ6ZxmUVlaA8Q3MOE4YcRxx25ArzGjPJm32TGz1qNRsRdfeHsaWmD2hcJbve9V2smtaejqaJdsLTvke7HvWd9heM2Hsg/DKyDTOkaetsQqRtpPGO4AuPuR0/LG8W0zZ69KpUeymOEbdaC94bynQZx5vYvRj8jzT9Vxy8PjvWkLYMHA8232Krq22bymsrxdfWYHjiva+Wi8MCJcADiNi11Pw5beBYQSAODcMScoumJXWfMs9ZYud+NOq4xahIXZOjGkAtcccRIBEdkLPU0Y4ZFpjsPs/5XXH5fjv/ABzvx845pahLVrqWR4zaewT3JBC74+THLiuVwynMKLUJamkISFrbOiiEJanIYV2aKuqJl1RNjSAiDVYCMBY2ughqsNTAwxMGOeMFTiBmQJykxJ6Fm+TGc1qYW8RQarDVBUByDnca4YaYB/cdm9FcqQYpht1wDg92N0+k26CDukLjl8rCOs8GVUGo+DTxYXEvaahAIlpY0NLd5Myh/AMu03mS9pgOLjjmJImCexcMvmXqOs+NO6ziozHjXruLg0FxG8NkhVwxNPhKdN9QdENPNJDiDGHMutRs7W1jdaG3hJgASecxmpZxxHrhl8nyXt1nhwnTmWilWuNfT4MAxeDr14DbEYFHbdHniPFWoBIlnFunHnABhbvyFdq1TOxcblbXSSMdv0XSIZU4Nt8XSHZGZGO9a7c3zI3H4Sit2rb2fKpbdT2fKVNqOmPMn72rLY3RSqHKGuM83KWunqT97UvRDZaen6lQZrM8OewgyLjMe1yO360dT5kiwUg2pAyAaBg0bXcwAzlaLdrfU+ZWFuxWNsvGzlHtuOHiVuYLoAJLumB3BY7Byxud8JXQKlIG8nUHNkBxGJaBMRN9h2joSrqCuwENBEjhKX+6xXC6yhlNxhtGhbPVxfQpOJxksbex/dErPYfIyytrU6jGFjm1GOEPcRN8YXXE4ROS6lBvFbuHcrqyLhDi3jty5if6HsW8M79TOU/F4inoO0NtQp0bVVYBRFZrnkvElxaWXZAgTOIK6wstuoMbd4Ku4mqapeS0k35ZcyDcHQQeYLoUhFsjmszffVd/6ray0OdJdGBcJk4xUe2TPVW/q9XbOvbgs01aZa19jexznsZfDhUpgOeAXEtywKJvlJZXG7UeGuGBbVaW45YSIXf4YNgkHlMGGObgBken3rM9jXtF4AiBg4SPYVn8dbX3vTjW7SVnDCadWgXlr7svaW3o4s44CdyC0tF4xEbIyy2dCbpHQljF1z2U6XGwddDWzBwd6PPnzIa7AHEDIGBuGAXq+JfyvuuHyJ6jMWqQmEKoXv28mi4URwomzR4RBA0owuW3TTVRsjXt405lsAluBbMyMZwzlMFmYASGtBLWOOAxcMjv6Uywcj1/kKI8n/Db3r5Wd/K/292PEHV9Pe1Sv+ZuapW9P1Vdb8zc1YaGOX6n0Sfy29bxKeOX6v0SPy29b6op41vqpdn5D00a3sS7PyHqAI8wrtWqZ2KfkKWvVN3hUXbtW3s8FLbqez5Srt2rb2eClt1PZ8pUA1Wk2d0EgwYIzmcEWhRxT2d5QWlk2Zwwy25coZo9Cjins8VbwOboiL+EDHIEETefMFuGc+OK123XeoO8rNogy+eeDhMGS8yJAMHP65nVbdceo3vcl5JwZYOX2O7iugVhsHL7D3LoAKVYqENUcj+ZS/3GpiCueT/Mp/G1MeYl4cu2lwAuHHgyYlwghpuQBgSXHbhDFvtWAb1x4lC6yhwBN4G6Bg4jAbMN5V23Idb5XLtlnjZjJzHKY2XK3tzqf8c/os1L31q30WhtK8xzefhB7atXmSKP8dV/+vR/3a62WXbvf/u1FhvtjoWVzJmIL6MQeao2ZEJVKnVF0cbIAmQfQAnGdvv3rpWs8Uden8bSslkouBEggQJl3MyMBJwyTfo7cvTtVxbTvCJBcQR6XA1iRiOjJXVbiU/yo5NPrVP/ABrQsFp0jSDnAvaCCQd4JXo+NlJa5ebG5SahpCEhZXaXo/8AyNSzpil+oL2/cn7ef7Of6rbCiw/9Xpc59iifch9nP9V6EaPbsJ27Rsj9vSsrbOdse3/hdanmd7u5pXmNAab/ABBeCy7cA2zMyOYcy+Z93PXL2fbx/T0tnp3QRzP+QoTyf8Md6azb1x8BS/R/wx3rlvbWhVvT9VXW/M3NUrZP9VXW/M6rUUY5fqJB1Y631T28sdRIdqx1vqgeNb6qXZuQ9M/N7Euzcl6AfyFdq1TN4Q/kIrTqm7wgu3atvZ4K7bqez5SpbtW3s8FLbqRu+UoBrkCzunKCPaY8UWheSezxVVmg2dwJIEYkZiHTIwVaLqBtMk4ARsJzMDAYnEhOhh0O2HxJMGJOeBcOc7uzYtNs1x6jO9yz6KeDUJbMTOIIOMuyIHOtFr1zuqzvereQ/R/L7Cn1rGXGRUe3ZDTgsllweDegBr5yjC7BJOW3aunSqSJ/os1WT8A/ZWf2gFZ7Wyox1Kat8OqtBBaBkHPz9Rda+sukcWtJ2OBHQYPhKuPMTLgllnrQPOtO9iz2vhQWBzmEEuyBBwY76rrX1k0ni1p2gmDvY6Ux/lDLhgok/jK5GJFChAOU365Eq9H2qo+m17aYIcHO5QETUeYx3hXYx/bLR/Ksw99dHo+uymy5kG3iB+0F23sWur/jPYLZan8VrqZbee2DeaRhxjl0Apv4l22k/sunxUtbm1AxwnB+70HTgmMtoMcV2Ju5dEzuU/8AK9uT5ROvNpYEcargc/4esMfaujV0rZg7F1EXcS68zlQ5pbv2qaSsHDXYIF0ucRnymub8xK8fpuwMLnGlUcQA4kNc1wLsSRzA5e1dPFfekynrb23/AFKzXHO4aixrRN68zKMxzrwbtOV/w9J/4yrwlSs6kWilSAAF4AjzUTN2RJOJwXM0j+JDWtaKpZFOCacjENIl13OenoTfK1lQBt4ODGlhpuIIwN8G6+JPok4nIL0S+3HT6xQButkkm6JJzOGeCi+Aut7x6bxlgXu5t6tXQ+20xxj1j8LV8/8AIQ+crjd7nOX0Lb2n4V828i7S1tptDScZcAIJyqHmHSvJj7xrv2+j0tvWZ8BS/R/w/FHQOe+n8JCD0fUPesKOrk/c1XWzf1Qqq5P6rUVXN/VCA28sdRZnasdb6rQ3lt6iznVesgf+b2Jdm5L0w63sSrNyXoINQitOqbvCEahFadU3eEVdu1bezwUtupG75Srt2rb2eClt1HZ8pRAWh0WZ0zlGGeLo8Uqy071Bw6AcBJ4pvQB0wmWz+Gdty2kemNoTNDcg7h4q9Dl6ABvmc5acoGLAcPatlr1zuozveqsOtPZ8Ku1a53Vp970vI0aP5R6p8FvWDR/KO494T6tuptJa50EbIJzE7As1WhZ7fyBv+VyH/qLNl47mu+iz223NIDQHSbxEtIyY45lXHmJlw6BWXSR4retHtY4K/wAX/d1f8n1Wa22qTTaWPbLr2IGQEHb+4JjzC8A0f/GWnq2Ye6qfFNsNVsBvpGTHRzq7LQLatarsqcHdGEwxsHbzkpNgquLGltOZDTN5ozaMMcVd+r/idtFuENG8/wC29IaGyIa7lZ7JjPcgt1d5LWFkE33Djg4NbdIwyxeEynZnSIY0QZEvdmcOZN/idsWnqYLqMgEgkg7QbzACD2r5pZrUS57eFNMSHZsum9OxwjYF9K007zlEHOCfZWs48V8xpWCowy2oRIGQGzKceldfFNxnK6dOrpc0yKbRwuA4xdTDTgDjdZPNl0LTbNLPtFFtKq0BuN04ksIMYOwBEDbz7lwjY6hqcI54ccAZGJA/onVBU9F4ZiSOKCcdkldPt+vXLP1+/fDFXsTGuIvuwMegMuiFFtFPnIJ2nnUXX2x6dKpbnOILiXFplpcSS087Scj0pYr9Axx7edCHN+wPqja9v2B9VPpXb3HkrVLqEn9Q+JwXRGXqO71y/JN80Ts4zfi/5XUGXqv7148/5V2nA6mT+q1FUzf1Agdk7qNRVM3fy1lRs5bOos7tV6yezlM6iQ7VHrIHfmjqoLNyan3zph1o6qXZeTU+9hQC3UlHadU3eEI1BRWnVN3hAVu1TezwVW3UDd8pV27VN7PBVbdR2fKUAWw/2Z3ZsB9MTgUzQ/IO4dxVVmzZyOfDmjjZyr0Pq+wdydHbNYdaez4Fdq1z+rT+dVYNad4+AK7Trn9Wn86djTo/lHd4hdBi5+j8zu8QtsqVTe1YNLUZuOB5Jfhvpux9yyW3TdPAU3tJDm3s+TtgjagtelaT3Nawy4h3ODBa6Wx7zuXTDC7lrGWU07chYdJNlzCM23uwOjjH/Kslt0k+CG0agxAk3WzJiBJz7UL7XUdVph1G50mDtEw5p3YJjh3TLLoNg0jUe+ox1NjW0SGPcKjieMwPlrODGxw2rZovi0wMMLonZyG5LHoU+eth/vgPZQpJNKz1nBpa9oZ5uARei60S7MbQcEknuf0lt26NvAL6Z9IXo5iCJLd5LW+xaRVzjYYPQc1y7VQqEi/Um9IAawNa3C7IEmTjzq6WjIkGpVIJki/g6Ii9hicPelmOuV3dsenz56l1Hn/vWY+C8HK+h6Zsbp4QAXadJ048xa/uYvAkrt4GPIRdlUWlOJ+5Sy77lehyDdKiLhOj3/8ACiAQETQhaAUQp7wor23kcfMO67fib9V2W5DdU71wvJLi0Hxjxh0ZFp+9669K1MMAm6ePg7DMyADkTuJXiz/lXecHnI/y2o3Zn+Wg2f4YRnM/ylhoVLlU+r4JDtUesm0c6fV8Es6t3WQOOtb1UFlyqfewpjta3q/VBZsqn3sKAG6gorTqm7wqbqD98yu06pvYgK3apvZ4KrdqBu+Uq7dqm9ngqtupG75SgG0sLrOQCATGJy5YRaH1fYO5BbaZdZiBiZHueCi0LquwdydHZGj9a7ePgClp1z+qz5lNHa12/wCQKWjXP3M+ZOxosDwHEHa0nI7C2ce0e1bwJXPsTJJ2Q0jKcHOZO39vvWo0n7HgDZxZPaZj3KVVuszMOKBBBwwxGUxnuStJZM60f6HposhOdR53XW9wXP0hZoq0hxi035lxImWAZnDBzlceYl4dJ9QDMgbyFitFpY57A1wJEkgGfSYtzLIwei0dg71it1OKzDsLbvse0+KY8mXDm6Lrhn415mG2h0xnAo0VvsLncG2GThmXAD6rn6PpB1O2g5Or1vdTpjwXW0fVFwAejh7ytXi/4zOWS0VHmo1pDQQJGJdynAY4D9JWxtB5zf7Ggd8rPpF8VKZAxxHYHMP1RUbS5xbiMWk4TmDH3uKlnqLOXI0/VcHuF5wHBGW3iGmWVpluR5HuXhy1ex8o3edqdFJvvZbF41z16fBw5eTkE9CtyovQOcvQ5rJ+4VoL3Qog0NI6UQPT3JZcNv18VbW9HcsVW2hai3JxaR+lxHcujR004csCoOmGu9oEHtHauKGlMa0rnZK6SvU2PSNM4MqXCcLjog9ABlv+UylW7yxp2evwVoY4ebAvsEtgzBc0mRlsled6Ij3g9iTatHNqZiMIwnLm3LE8eO/a3K9PpNjrtead1wJAxGThhtacQrI827r/AEXm6OlGOgVGXYycOM0dMcpvZO9dWhVJZ5uoHsOc8cT1uUDvJ3LjcbG5XWdrWdX6obN+b97Csrbdx2l7S2BBIl7dvMJ9oWixvDhULSHA5EGRkdqyqm6k7/opadU3eFTdQd/0V2nUt7EBW3Vt3DwUtupG75SqtuqbuHgpbtSN3ylA0ant+ZL0RqzuHcmfk/f6krRGrO4dyKRo7Wu3/I1SvrX+r3FTRutdv+Rqqtranq/CnaNejs3bvELeHwsGjtu4d6X5QH+zV9nm3/CVNe1an6TpBwaatMOcYDbzbxJ2ATKDSJ41LreLV8z8nGj8VR67fcvpdv5VPrfMxdMsPpyjH1bjTKxW0+dojrfL9FsWO166l0B3cfosY8tXhztEHzVqP9/avcS3wW6yVxdaNpJyHSVz9Dn+z2g89a2H/uvXVsQ4jdy1l2zGa3nztPoDzjlMCPeExtRxLeaCSABG0DdsVV2+fZ0NPvvfRaoUvEXuvL+UnKrH+7YP9Nb/AN14or23lTZ3tZXqEcU3ADI/Y2IzzLl4UP5l6/B/Fx8nKyqvKi5W567MJeCpQOUQam9nsRgpLXHaUTQFiqeH7kbanSEhXf3LDUaRVVteVnDgjnmCjTSHdHuQtBDrzSWu/U0lp3SO5ZzURNqKDt2bTNVuD2ioOfkP9o4p9g3rpUbZRqHAmm8/qmm/deBh26SvMMtRHNHMUfDh2B7lm4Sruhq+XNahVq0alNtWm2o4Aji1IDsMRxThGwL1dg0/StFnY4X2AzHCNgcUkHjAkZ85XirVoRhxAc2ci3LuhdnyftrKFJtJ4dALjfEEGXEmWjEZ7JTPCa9cmOV7eytYmk0jKB4KrbqRu+UrlUKbHgupO3mmcJ/czKd4T6lpq3LhDXtggEcR4wjIm672hcNOjp/k/f6krROrO75UulpCmWXC64/9LwWk4zgTg7sJTdFjzZ3fKoM+jdY7f8jVVXW1N7fhCvRusdv+RqGrram8fA1UbdHel2d6V5QtJs1YAEksdAAknsTNHel2eK2qcUfOfJjQ9f8AEUqhpPaxrpLnC7hB2OxK91pDlUt5+Ji2SsFueb7csCwbrzmzHsXT6rndsa+mNoCy2lnnqZ2QR2w4+Kq3aSpURNWoxnWcAewZlc1mmm1Q6pQY+rwRBAALOE4VpYLpfAgFriTzBZwx2uV0DQn8K/8AdVtPvq1PouxZTxG7gvL6Ps9sZSDHCjSpio55vuL6hFSoSWi6bo5ZEzzLcdBU6vHq1qtVpxDOEuUWj9IbTgEDLElbyk1z2kt2dpDStGnUvPqDikAhvHdLmuDRdbJzBwjnS26YrVcKFlqEbH1yKDN90y8j1VmFvsllceD4MYAXKDbziW3sXEYTxjmV5fyh0vUtFZr2Oq06bA2KZfDXFri6XMaYM4DPYrJvScO9p8Vvw9ThajXE3SWMm4wcJTDQ29icWvx6V4py72lNOmswsuBt67eMkkhri4DZAklcJ1JdvFLJ7Yzu6AwqL1bqcJZXZhchRVCpA8OKJu9JDDz/AFRXI6VlTx94qxAySmow7es2Ka1+9MDykAopWWtmtkopCWArhQHe+8UQcgAUM7kVqoWktyJ6QRIThVkY4GcC3ug5LEAja3pKDSGY3g9wOd4GCNxzXTs+lKzBjFZnOcHf5m4H2LjtMdHejZaDzDDsUsl5HpKOlKNQQ43CfRqgAGenklbWUHM1b3MHMOMw+qcAOrC8qarXYHAnniISKVvfRPm6p6uDmdoOA71zvj/TX1PX2a0vpvvPZeBzNPcBNxxEZbCVbLSx9R5acyDBBDgLrRi04jELi2fyjnCrTj97CI3lhOA3ErfYbUypUHBua/iuwBxBlgEtzHsWLjZy1t1aNcMvF7rrYYJJhodNTN2zJufRzrLX8r7KCWsc6u8CblBjqh7CBHvTbFwdos95zA5j206hY8TsvgEbSCB7FxPKHT9SzUqIstOiwVWX4c2LowhoY0gTjmZySYy3SW6dQaSttXVWVtEbH2l+P/5U5I7Sl1NGVXOi0WgvNQABtJopXIde4rsXHBrhOeWS5ll8tjwLJpF9a6OEJLWU722CJPZCw2vyktNT0xTHNTbBjrmT7IW5jlLwlsr1VHQtks3H4Om3bwlQgunab7yVkt/lJQa8OaX1SBdAY0Bv+d0YbpXjHcY3nEud+pxLj2k4obxVnj/dT6v071s8pa9SQ0MpN6Bff7XCP9K5NorOeeO9z+s4kDcMh2JCErcxk4TY7sf0SnHoVuKWY5ytaTYHlLNQjYieOkpd3pW4zVTKogdKudyhqdC0gboUVXgoiKa5FeKGnmmtCipJ5lYKtsbSmNA+/EKAB70wOUDhtRhsqVRNn+qIu+4VimjA+/qsqBoJRmmVHPPNe7kbZGOXRn70Uum3HaCOYEJxbnJx3gn2DNVIOZ3gfRDwQP8AXD3KCn2ho/d3IXVnHmG6J+qa8gGBh3IBE4poLAnPE9OSZTrEYTh0oaxaMpPvQCpOf32JobTXacMROWEtEc0K6VQ03X2GHRmDntjEZYBc2o5W2p+6DuKuh6SzeVFRrHDg2O6ZIGR2dvOFxNK6TdaHNL44ogACABzD/lZy+c0bqIORnoWZjJfS7pbXBGEBpQpeWkS+VfCIbyFxHOgaHKErOXIxXG0T0zCIJzuYoCRtJQ1ak4pV5VDZHOgcQl3lIWohsNnPDnjwVVGgekDuSbykqiEqKp+4UVRYyVsKtRRRU9natFDaoogdTGPYmUshvKiixWornWeocuxRRFbHuMHd4JV4wexRRRSyMuxCTgooqYnU+SgHiVFERUYqVVFESESrpK1EVGJoUUUG6kJZjjvWByiiLOSigKiiqVCgaoojKlaii0KQOVKKxFNUKiiIoKKKIr//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295" name="Google Shape;295;p39" descr="data:image/jpeg;base64,/9j/4AAQSkZJRgABAQAAAQABAAD/2wCEAAkGBxQSEhUUExQVFBQUFxUUFBUVFRQWFBUUFRUWFhUUFRQYHCggGBolHBQVITEhJSkrLi4uFx8zODMsNygtLisBCgoKDg0OGhAQGiwkHBwsLCwsLCwsLCwsLCwsLCwsLCwsLCwsLCwsLCwsLCwsLCwsLCwsLCwsLCwsLCwsLCwsLP/AABEIAMIBAwMBIgACEQEDEQH/xAAbAAACAwEBAQAAAAAAAAAAAAACAwABBAUGB//EAEgQAAEDAQQECQoEAwcEAwAAAAEAAhEDBBIhMQUzQXETIjJRYXKBscEGI0KCkaGywtHwFENSYjRz8SRjg5Kis+EVo7TSU3ST/8QAGQEBAQEBAQEAAAAAAAAAAAAAAAECAwQF/8QAJREBAQACAgIBBAMBAQAAAAAAAAECETFBAyEEEhMiUTJxgWFC/9oADAMBAAIRAxEAPwDitaiDUYaiDV9LbwAAVhqMNRXVNhd1FdRhqu6m1BdVhqO6rupsBdV3Ud1XdTYXdV3Uy6pdU2pd1S6m3VLqBV1S6m3VLqbCrql1NuqrqbC7qq6m3VLqbCrqq6m3VLqBN1VdTrqotRCbqotTrqEtV2ElqotTi1CWpsJLVRanFqEtTaElqEtTi1DdTYVdUTLqiu101AKw1GGog1Y2ADUQajhWAm1BdV3UcIoU2F3Vd1Muq7qbUu6rDUd1EGpsLuqXUy6iFMrNyk5WY28FXVLqcacZkDes1rt1Glg9xk5ANcSfYFyy+T4526Tw53od1QMTLWajG3mUDUHWaI35lNslGpWpzeFJ8ZXb4BxkZics1wy+bOo6z417pIoFGKAGZ5sErRVmqB5FWpwk3YgANGLgRA3bU6po2nSrEsbdvsN7E4w4RmcFxz+XnfTpj8fGNOhHu4V4dgGucGmIBbwQcN+JOPQqs1J9U1xUY1obUu0nXcSyAQ6ZxmUVlaA8Q3MOE4YcRxx25ArzGjPJm32TGz1qNRsRdfeHsaWmD2hcJbve9V2smtaejqaJdsLTvke7HvWd9heM2Hsg/DKyDTOkaetsQqRtpPGO4AuPuR0/LG8W0zZ69KpUeymOEbdaC94bynQZx5vYvRj8jzT9Vxy8PjvWkLYMHA8232Krq22bymsrxdfWYHjiva+Wi8MCJcADiNi11Pw5beBYQSAODcMScoumJXWfMs9ZYud+NOq4xahIXZOjGkAtcccRIBEdkLPU0Y4ZFpjsPs/5XXH5fjv/ABzvx845pahLVrqWR4zaewT3JBC74+THLiuVwynMKLUJamkISFrbOiiEJanIYV2aKuqJl1RNjSAiDVYCMBY2ughqsNTAwxMGOeMFTiBmQJykxJ6Fm+TGc1qYW8RQarDVBUByDnca4YaYB/cdm9FcqQYpht1wDg92N0+k26CDukLjl8rCOs8GVUGo+DTxYXEvaahAIlpY0NLd5Myh/AMu03mS9pgOLjjmJImCexcMvmXqOs+NO6ziozHjXruLg0FxG8NkhVwxNPhKdN9QdENPNJDiDGHMutRs7W1jdaG3hJgASecxmpZxxHrhl8nyXt1nhwnTmWilWuNfT4MAxeDr14DbEYFHbdHniPFWoBIlnFunHnABhbvyFdq1TOxcblbXSSMdv0XSIZU4Nt8XSHZGZGO9a7c3zI3H4Sit2rb2fKpbdT2fKVNqOmPMn72rLY3RSqHKGuM83KWunqT97UvRDZaen6lQZrM8OewgyLjMe1yO360dT5kiwUg2pAyAaBg0bXcwAzlaLdrfU+ZWFuxWNsvGzlHtuOHiVuYLoAJLumB3BY7Byxud8JXQKlIG8nUHNkBxGJaBMRN9h2joSrqCuwENBEjhKX+6xXC6yhlNxhtGhbPVxfQpOJxksbex/dErPYfIyytrU6jGFjm1GOEPcRN8YXXE4ROS6lBvFbuHcrqyLhDi3jty5if6HsW8M79TOU/F4inoO0NtQp0bVVYBRFZrnkvElxaWXZAgTOIK6wstuoMbd4Ku4mqapeS0k35ZcyDcHQQeYLoUhFsjmszffVd/6ray0OdJdGBcJk4xUe2TPVW/q9XbOvbgs01aZa19jexznsZfDhUpgOeAXEtywKJvlJZXG7UeGuGBbVaW45YSIXf4YNgkHlMGGObgBken3rM9jXtF4AiBg4SPYVn8dbX3vTjW7SVnDCadWgXlr7svaW3o4s44CdyC0tF4xEbIyy2dCbpHQljF1z2U6XGwddDWzBwd6PPnzIa7AHEDIGBuGAXq+JfyvuuHyJ6jMWqQmEKoXv28mi4URwomzR4RBA0owuW3TTVRsjXt405lsAluBbMyMZwzlMFmYASGtBLWOOAxcMjv6Uywcj1/kKI8n/Db3r5Wd/K/292PEHV9Pe1Sv+ZuapW9P1Vdb8zc1YaGOX6n0Sfy29bxKeOX6v0SPy29b6op41vqpdn5D00a3sS7PyHqAI8wrtWqZ2KfkKWvVN3hUXbtW3s8FLbqez5Srt2rb2eClt1PZ8pUA1Wk2d0EgwYIzmcEWhRxT2d5QWlk2Zwwy25coZo9Cjins8VbwOboiL+EDHIEETefMFuGc+OK123XeoO8rNogy+eeDhMGS8yJAMHP65nVbdceo3vcl5JwZYOX2O7iugVhsHL7D3LoAKVYqENUcj+ZS/3GpiCueT/Mp/G1MeYl4cu2lwAuHHgyYlwghpuQBgSXHbhDFvtWAb1x4lC6yhwBN4G6Bg4jAbMN5V23Idb5XLtlnjZjJzHKY2XK3tzqf8c/os1L31q30WhtK8xzefhB7atXmSKP8dV/+vR/3a62WXbvf/u1FhvtjoWVzJmIL6MQeao2ZEJVKnVF0cbIAmQfQAnGdvv3rpWs8Uden8bSslkouBEggQJl3MyMBJwyTfo7cvTtVxbTvCJBcQR6XA1iRiOjJXVbiU/yo5NPrVP/ABrQsFp0jSDnAvaCCQd4JXo+NlJa5ebG5SahpCEhZXaXo/8AyNSzpil+oL2/cn7ef7Of6rbCiw/9Xpc59iifch9nP9V6EaPbsJ27Rsj9vSsrbOdse3/hdanmd7u5pXmNAab/ABBeCy7cA2zMyOYcy+Z93PXL2fbx/T0tnp3QRzP+QoTyf8Md6azb1x8BS/R/wx3rlvbWhVvT9VXW/M3NUrZP9VXW/M6rUUY5fqJB1Y631T28sdRIdqx1vqgeNb6qXZuQ9M/N7Euzcl6AfyFdq1TN4Q/kIrTqm7wgu3atvZ4K7bqez5SpbtW3s8FLbqRu+UoBrkCzunKCPaY8UWheSezxVVmg2dwJIEYkZiHTIwVaLqBtMk4ARsJzMDAYnEhOhh0O2HxJMGJOeBcOc7uzYtNs1x6jO9yz6KeDUJbMTOIIOMuyIHOtFr1zuqzvereQ/R/L7Cn1rGXGRUe3ZDTgsllweDegBr5yjC7BJOW3aunSqSJ/os1WT8A/ZWf2gFZ7Wyox1Kat8OqtBBaBkHPz9Rda+sukcWtJ2OBHQYPhKuPMTLgllnrQPOtO9iz2vhQWBzmEEuyBBwY76rrX1k0ni1p2gmDvY6Ux/lDLhgok/jK5GJFChAOU365Eq9H2qo+m17aYIcHO5QETUeYx3hXYx/bLR/Ksw99dHo+uymy5kG3iB+0F23sWur/jPYLZan8VrqZbee2DeaRhxjl0Apv4l22k/sunxUtbm1AxwnB+70HTgmMtoMcV2Ju5dEzuU/8AK9uT5ROvNpYEcargc/4esMfaujV0rZg7F1EXcS68zlQ5pbv2qaSsHDXYIF0ucRnymub8xK8fpuwMLnGlUcQA4kNc1wLsSRzA5e1dPFfekynrb23/AFKzXHO4aixrRN68zKMxzrwbtOV/w9J/4yrwlSs6kWilSAAF4AjzUTN2RJOJwXM0j+JDWtaKpZFOCacjENIl13OenoTfK1lQBt4ODGlhpuIIwN8G6+JPok4nIL0S+3HT6xQButkkm6JJzOGeCi+Aut7x6bxlgXu5t6tXQ+20xxj1j8LV8/8AIQ+crjd7nOX0Lb2n4V828i7S1tptDScZcAIJyqHmHSvJj7xrv2+j0tvWZ8BS/R/w/FHQOe+n8JCD0fUPesKOrk/c1XWzf1Qqq5P6rUVXN/VCA28sdRZnasdb6rQ3lt6iznVesgf+b2Jdm5L0w63sSrNyXoINQitOqbvCEahFadU3eEVdu1bezwUtupG75Srt2rb2eClt1HZ8pRAWh0WZ0zlGGeLo8Uqy071Bw6AcBJ4pvQB0wmWz+Gdty2kemNoTNDcg7h4q9Dl6ABvmc5acoGLAcPatlr1zuozveqsOtPZ8Ku1a53Vp970vI0aP5R6p8FvWDR/KO494T6tuptJa50EbIJzE7As1WhZ7fyBv+VyH/qLNl47mu+iz223NIDQHSbxEtIyY45lXHmJlw6BWXSR4retHtY4K/wAX/d1f8n1Wa22qTTaWPbLr2IGQEHb+4JjzC8A0f/GWnq2Ye6qfFNsNVsBvpGTHRzq7LQLatarsqcHdGEwxsHbzkpNgquLGltOZDTN5ozaMMcVd+r/idtFuENG8/wC29IaGyIa7lZ7JjPcgt1d5LWFkE33Djg4NbdIwyxeEynZnSIY0QZEvdmcOZN/idsWnqYLqMgEgkg7QbzACD2r5pZrUS57eFNMSHZsum9OxwjYF9K007zlEHOCfZWs48V8xpWCowy2oRIGQGzKceldfFNxnK6dOrpc0yKbRwuA4xdTDTgDjdZPNl0LTbNLPtFFtKq0BuN04ksIMYOwBEDbz7lwjY6hqcI54ccAZGJA/onVBU9F4ZiSOKCcdkldPt+vXLP1+/fDFXsTGuIvuwMegMuiFFtFPnIJ2nnUXX2x6dKpbnOILiXFplpcSS087Scj0pYr9Axx7edCHN+wPqja9v2B9VPpXb3HkrVLqEn9Q+JwXRGXqO71y/JN80Ts4zfi/5XUGXqv7148/5V2nA6mT+q1FUzf1Agdk7qNRVM3fy1lRs5bOos7tV6yezlM6iQ7VHrIHfmjqoLNyan3zph1o6qXZeTU+9hQC3UlHadU3eEI1BRWnVN3hAVu1TezwVW3UDd8pV27VN7PBVbdR2fKUAWw/2Z3ZsB9MTgUzQ/IO4dxVVmzZyOfDmjjZyr0Pq+wdydHbNYdaez4Fdq1z+rT+dVYNad4+AK7Trn9Wn86djTo/lHd4hdBi5+j8zu8QtsqVTe1YNLUZuOB5Jfhvpux9yyW3TdPAU3tJDm3s+TtgjagtelaT3Nawy4h3ODBa6Wx7zuXTDC7lrGWU07chYdJNlzCM23uwOjjH/Kslt0k+CG0agxAk3WzJiBJz7UL7XUdVph1G50mDtEw5p3YJjh3TLLoNg0jUe+ox1NjW0SGPcKjieMwPlrODGxw2rZovi0wMMLonZyG5LHoU+eth/vgPZQpJNKz1nBpa9oZ5uARei60S7MbQcEknuf0lt26NvAL6Z9IXo5iCJLd5LW+xaRVzjYYPQc1y7VQqEi/Um9IAawNa3C7IEmTjzq6WjIkGpVIJki/g6Ii9hicPelmOuV3dsenz56l1Hn/vWY+C8HK+h6Zsbp4QAXadJ048xa/uYvAkrt4GPIRdlUWlOJ+5Sy77lehyDdKiLhOj3/8ACiAQETQhaAUQp7wor23kcfMO67fib9V2W5DdU71wvJLi0Hxjxh0ZFp+9669K1MMAm6ePg7DMyADkTuJXiz/lXecHnI/y2o3Zn+Wg2f4YRnM/ylhoVLlU+r4JDtUesm0c6fV8Es6t3WQOOtb1UFlyqfewpjta3q/VBZsqn3sKAG6gorTqm7wqbqD98yu06pvYgK3apvZ4KrdqBu+Uq7dqm9ngqtupG75SgG0sLrOQCATGJy5YRaH1fYO5BbaZdZiBiZHueCi0LquwdydHZGj9a7ePgClp1z+qz5lNHa12/wCQKWjXP3M+ZOxosDwHEHa0nI7C2ce0e1bwJXPsTJJ2Q0jKcHOZO39vvWo0n7HgDZxZPaZj3KVVuszMOKBBBwwxGUxnuStJZM60f6HposhOdR53XW9wXP0hZoq0hxi035lxImWAZnDBzlceYl4dJ9QDMgbyFitFpY57A1wJEkgGfSYtzLIwei0dg71it1OKzDsLbvse0+KY8mXDm6Lrhn415mG2h0xnAo0VvsLncG2GThmXAD6rn6PpB1O2g5Or1vdTpjwXW0fVFwAejh7ytXi/4zOWS0VHmo1pDQQJGJdynAY4D9JWxtB5zf7Ggd8rPpF8VKZAxxHYHMP1RUbS5xbiMWk4TmDH3uKlnqLOXI0/VcHuF5wHBGW3iGmWVpluR5HuXhy1ex8o3edqdFJvvZbF41z16fBw5eTkE9CtyovQOcvQ5rJ+4VoL3Qog0NI6UQPT3JZcNv18VbW9HcsVW2hai3JxaR+lxHcujR004csCoOmGu9oEHtHauKGlMa0rnZK6SvU2PSNM4MqXCcLjog9ABlv+UylW7yxp2evwVoY4ebAvsEtgzBc0mRlsled6Ij3g9iTatHNqZiMIwnLm3LE8eO/a3K9PpNjrtead1wJAxGThhtacQrI827r/AEXm6OlGOgVGXYycOM0dMcpvZO9dWhVJZ5uoHsOc8cT1uUDvJ3LjcbG5XWdrWdX6obN+b97Csrbdx2l7S2BBIl7dvMJ9oWixvDhULSHA5EGRkdqyqm6k7/opadU3eFTdQd/0V2nUt7EBW3Vt3DwUtupG75SqtuqbuHgpbtSN3ylA0ant+ZL0RqzuHcmfk/f6krRGrO4dyKRo7Wu3/I1SvrX+r3FTRutdv+Rqqtranq/CnaNejs3bvELeHwsGjtu4d6X5QH+zV9nm3/CVNe1an6TpBwaatMOcYDbzbxJ2ATKDSJ41LreLV8z8nGj8VR67fcvpdv5VPrfMxdMsPpyjH1bjTKxW0+dojrfL9FsWO166l0B3cfosY8tXhztEHzVqP9/avcS3wW6yVxdaNpJyHSVz9Dn+z2g89a2H/uvXVsQ4jdy1l2zGa3nztPoDzjlMCPeExtRxLeaCSABG0DdsVV2+fZ0NPvvfRaoUvEXuvL+UnKrH+7YP9Nb/AN14or23lTZ3tZXqEcU3ADI/Y2IzzLl4UP5l6/B/Fx8nKyqvKi5W567MJeCpQOUQam9nsRgpLXHaUTQFiqeH7kbanSEhXf3LDUaRVVteVnDgjnmCjTSHdHuQtBDrzSWu/U0lp3SO5ZzURNqKDt2bTNVuD2ioOfkP9o4p9g3rpUbZRqHAmm8/qmm/deBh26SvMMtRHNHMUfDh2B7lm4Sruhq+XNahVq0alNtWm2o4Aji1IDsMRxThGwL1dg0/StFnY4X2AzHCNgcUkHjAkZ85XirVoRhxAc2ci3LuhdnyftrKFJtJ4dALjfEEGXEmWjEZ7JTPCa9cmOV7eytYmk0jKB4KrbqRu+UrlUKbHgupO3mmcJ/czKd4T6lpq3LhDXtggEcR4wjIm672hcNOjp/k/f6krROrO75UulpCmWXC64/9LwWk4zgTg7sJTdFjzZ3fKoM+jdY7f8jVVXW1N7fhCvRusdv+RqGrram8fA1UbdHel2d6V5QtJs1YAEksdAAknsTNHel2eK2qcUfOfJjQ9f8AEUqhpPaxrpLnC7hB2OxK91pDlUt5+Ji2SsFueb7csCwbrzmzHsXT6rndsa+mNoCy2lnnqZ2QR2w4+Kq3aSpURNWoxnWcAewZlc1mmm1Q6pQY+rwRBAALOE4VpYLpfAgFriTzBZwx2uV0DQn8K/8AdVtPvq1PouxZTxG7gvL6Ps9sZSDHCjSpio55vuL6hFSoSWi6bo5ZEzzLcdBU6vHq1qtVpxDOEuUWj9IbTgEDLElbyk1z2kt2dpDStGnUvPqDikAhvHdLmuDRdbJzBwjnS26YrVcKFlqEbH1yKDN90y8j1VmFvsllceD4MYAXKDbziW3sXEYTxjmV5fyh0vUtFZr2Oq06bA2KZfDXFri6XMaYM4DPYrJvScO9p8Vvw9ThajXE3SWMm4wcJTDQ29icWvx6V4py72lNOmswsuBt67eMkkhri4DZAklcJ1JdvFLJ7Yzu6AwqL1bqcJZXZhchRVCpA8OKJu9JDDz/AFRXI6VlTx94qxAySmow7es2Ka1+9MDykAopWWtmtkopCWArhQHe+8UQcgAUM7kVqoWktyJ6QRIThVkY4GcC3ug5LEAja3pKDSGY3g9wOd4GCNxzXTs+lKzBjFZnOcHf5m4H2LjtMdHejZaDzDDsUsl5HpKOlKNQQ43CfRqgAGenklbWUHM1b3MHMOMw+qcAOrC8qarXYHAnniISKVvfRPm6p6uDmdoOA71zvj/TX1PX2a0vpvvPZeBzNPcBNxxEZbCVbLSx9R5acyDBBDgLrRi04jELi2fyjnCrTj97CI3lhOA3ErfYbUypUHBua/iuwBxBlgEtzHsWLjZy1t1aNcMvF7rrYYJJhodNTN2zJufRzrLX8r7KCWsc6u8CblBjqh7CBHvTbFwdos95zA5j206hY8TsvgEbSCB7FxPKHT9SzUqIstOiwVWX4c2LowhoY0gTjmZySYy3SW6dQaSttXVWVtEbH2l+P/5U5I7Sl1NGVXOi0WgvNQABtJopXIde4rsXHBrhOeWS5ll8tjwLJpF9a6OEJLWU722CJPZCw2vyktNT0xTHNTbBjrmT7IW5jlLwlsr1VHQtks3H4Om3bwlQgunab7yVkt/lJQa8OaX1SBdAY0Bv+d0YbpXjHcY3nEud+pxLj2k4obxVnj/dT6v071s8pa9SQ0MpN6Bff7XCP9K5NorOeeO9z+s4kDcMh2JCErcxk4TY7sf0SnHoVuKWY5ytaTYHlLNQjYieOkpd3pW4zVTKogdKudyhqdC0gboUVXgoiKa5FeKGnmmtCipJ5lYKtsbSmNA+/EKAB70wOUDhtRhsqVRNn+qIu+4VimjA+/qsqBoJRmmVHPPNe7kbZGOXRn70Uum3HaCOYEJxbnJx3gn2DNVIOZ3gfRDwQP8AXD3KCn2ho/d3IXVnHmG6J+qa8gGBh3IBE4poLAnPE9OSZTrEYTh0oaxaMpPvQCpOf32JobTXacMROWEtEc0K6VQ03X2GHRmDntjEZYBc2o5W2p+6DuKuh6SzeVFRrHDg2O6ZIGR2dvOFxNK6TdaHNL44ogACABzD/lZy+c0bqIORnoWZjJfS7pbXBGEBpQpeWkS+VfCIbyFxHOgaHKErOXIxXG0T0zCIJzuYoCRtJQ1ak4pV5VDZHOgcQl3lIWohsNnPDnjwVVGgekDuSbykqiEqKp+4UVRYyVsKtRRRU9natFDaoogdTGPYmUshvKiixWornWeocuxRRFbHuMHd4JV4wexRRRSyMuxCTgooqYnU+SgHiVFERUYqVVFESESrpK1EVGJoUUUG6kJZjjvWByiiLOSigKiiqVCgaoojKlaii0KQOVKKxFNUKiiIoKKKIr//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0" descr="Floating mysteries."/>
          <p:cNvPicPr preferRelativeResize="0"/>
          <p:nvPr/>
        </p:nvPicPr>
        <p:blipFill rotWithShape="1">
          <a:blip r:embed="rId3">
            <a:alphaModFix/>
          </a:blip>
          <a:srcRect/>
          <a:stretch/>
        </p:blipFill>
        <p:spPr>
          <a:xfrm>
            <a:off x="4170850" y="1828800"/>
            <a:ext cx="4099500" cy="2472000"/>
          </a:xfrm>
          <a:prstGeom prst="rect">
            <a:avLst/>
          </a:prstGeom>
          <a:noFill/>
          <a:ln>
            <a:noFill/>
          </a:ln>
        </p:spPr>
      </p:pic>
      <p:sp>
        <p:nvSpPr>
          <p:cNvPr id="301" name="Google Shape;301;p4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How did Malcolm McLean and Keith Tantlinger change the world?</a:t>
            </a:r>
            <a:endParaRPr/>
          </a:p>
        </p:txBody>
      </p:sp>
      <p:sp>
        <p:nvSpPr>
          <p:cNvPr id="302" name="Google Shape;302;p40" descr="data:image/jpeg;base64,/9j/4AAQSkZJRgABAQAAAQABAAD/2wCEAAkGBxQTEhUUExQVFRUXGBgXFxgYFxcVGBcYGB8dGBcXFxcYHCggGBolHBgXITEhJSkrLi4uFx8zODMsNygtLisBCgoKDg0OGxAQGzQkICQ3LzQtLCw0LDQsLCw0LCwsLCwsLCwsLCwsLCwsLCwsLCwsLCwsLCwsLCwsLCwsLCwsLP/AABEIAMEBBQMBIgACEQEDEQH/xAAbAAABBQEBAAAAAAAAAAAAAAAFAAECAwQGB//EAEoQAAECAwQFCAYIAggHAQAAAAECEQADIQQSMUEFIlFhcQYTMoGRobHBFCNCctHwBzNSYoKSsuFz8RUkNFOTosLSFkNUhLPD00T/xAAbAQADAQEBAQEAAAAAAAAAAAAAAQMCBAUGB//EADARAAIBAwIDBwQBBQEAAAAAAAABAgMREgQhMUFRExQiYbHB8DJxgZHxBUJi0eEj/9oADAMBAAIRAxEAPwDorWpVrtcwIANEhBOF1F+u5y5/FDq0xNRJNmmDIBzikBF4oIzqPHdHbWawypaiUS0JLM6UgFnwcQ82wylkKXLlqVg6kpJwIxIj0O3jsrbL1OPDY4ecqZZ7IkodPPqUpShQhKboQh8nBUqNujZNk5tSpyyVlRvJF4EG+q6wAria4R2C5KSkoKUlLNdIBSwAYNhGf+ipDn1Mupc6oqQXELt01wt9h4bnHcj0TDaAZd4SwNd8Lt1QSFZEvdjLadIpXajPWCpAW4AxISEXBXawfrj0VMtIF0BISzMAAGrRhSM8jR8lHRlS08Ep2cIfeFk5NeQYAyxcqpcxQQETLxXdAZJD3iCXvYZ4YCDpNDGdUhKXWlCL743QCa7f3i16HhHLJxb8KNpbAvTqiEOHe8MMWq4HGBalFRKSrVSxSkYuSQyiDVroo2Ig1blFjgdxFCTQP8I522WxASUoprJODUJZ+PfWOdrx3KLgdfo9VT1ecb5q2STsBPZAfQy3D7hBBCyQoN7IYvi79mHfG2aiBrUBeSCAEDm9VqFSrygeLg9sX6L0hLBuhd9atYIBBLFiSATgLwffGBVjmWiaKXEoUkqJcHUCwAm7iSFpNDTZiBqkcm0c+ZhIIYpus1DUFwcQGGzVjDfA1FdQz6X9xY/C/gTDm1j7K/yKPgIql2VGAEwN9+YB1a0TVYUnOZ/izP8AdGgHNtSMpn+FMPgmG9PR98cZcweKYirRqT7U3/Fmf7orVolJ9ub/AIhPi8AF/p0v7XcR5Qx0jK/vEfmA8YqRoxujNmjrSfFJhGwTP+pndkj/AOUAGhNslnCYj8w+MSTaUHBST1iMI0Yv/qFn3kyj4JEMrR83KZJPvSH8JggAJhQOcPAc6Lm7bKf+2P8A9YivR81qJs35FI8CYADUKObOj7UDREht1ono8JZiwSrUMZSD7tqmn9aBBuB0ENHPq9JGEqb1T0H9ZgfZdPzxMXKVLKSlyorukjBgCg3TnGW7AG9NW26yWd8cer5ygNO0pcN2lxhk42BnwZiW2g8YHaQ0iSQVEFRdwHLbK0zMYlqwLjJnJOeDgVdjTeKmIubb2MsJTNLguCSkKYsWwFQz41Byapiu0WxQZQJDhqn2cg3EO/wjCLSkgEpAcEFqBtm198Z58yp6XbWtQXzyyEYnJ22BE56ipnbcHAp14/tCihU4AsQVHflshRHc2egItSSSygaZEHwixE4MI8a0WlUkLSDzhJBeY6zhdYEmg1cN8bE25dNSVUP0NztjHvd1rdDkdSHJnrHPivzlDG0Bz87I8p9PX/dyMa6nDtxhlWtddSTu1BWrbKQd0rdBdpA9SVpOWP8AmI2HWG/fuiz0pO0dseIK0S83nb6wb3OMFsi90rtxmuuGaDSbbMpqyq46iaYV6O+DulboN1afI9YVODOWZ9oiBtKa1GG3jHlZ0hNrqysWGoitWrq0hv6TmAmkosL3QR/t74O6Vugu1gem0Wu6+PgNbrwjmuUSEytW9sVsLAu+4VgZoS2L54KJY3CGDJQHLEkJDYEAFnpjlD8pEpSAVKBNSanO6WriMD4xyTg4TtLiWi01sdhyatDpScikKB7KbsRF1pnqmy1y5JqUlKl5JNdRO1ZdticTkDzuglKmyhLQSnUKVKzGRSBt35VzjsETJUkAKUmWEpDAkJABJ29fbCtfY1st2arNKCUoTgW7S1eO2LkYnqjntIcrLMkggqmFJJ1QwwIxUwauUc9pH6QVAEoSlIObKmmnuhhFY6ao+X7Jy1FNc7/Y9FgFpjlMiRMEq6VLIJFQAWDljXAER57a+UNpnIvXlKByKua7UpHjGdFbimYpfOgKhrBs46I6J82QlrOiOnnfSUELuKkCpIDLLlt1wtBOR9IVkIF/nEHP1alAHOqAX7I8f0ppEptBSUpIBxLjpDZX5EaJVtQR0k9sDpUm7XsJVaqV+J7PK5Y2JX/6Ej3gpH6gI2ydO2ZdE2iSTsExBPY8eIpnJOCknrEOFovAKreISGIxJYPiwrsjL09PlI0tTPnE98RMBwIPAvEo8D0hYkS5qglDFJKXN0lwWopNNkSl26cnozpyeE2YPBULul1dSG9XZ2aPeoUeMo0/bEy76bYuhAYhMwuQ4BK0EO2TxdK5eW5P/Mlq96WK8bhTGe6z5G+9Q5nsEQSrbHmx+kC1oAVMkSSCSHBUlyMQ7qYhxSNEj6Tvt2UgfcmhXcpKfGMPT1FyNrUU+p6HHPcr5YEoVCWU7EFlFictlTA2R9JNmPSlz0cUoP6Vk90Y+UvLGyTpQTLmm9fBYy5qKMX1ils9oic6U7cDaqwfMxyEhloKb68QUl2DMdUHYRkcdhgXPXhQl3Y1NQ9N1N0VyLYhllM5JWKslYJq7mhpgMTSIJTeL3gp3JZSXepyO2tNsc0oSS3RlST5l86aoJAKhvD0GIw74gu0vVySa1OJ4NGW1lSi1VNmHw3jqMZ1ggs4JPUKxA2bFT39m91HyIhRlE4jMjgWhQwJplKvdFWAyO0xGXJUydVXYdhgpo6y2mYL0uUZiRS82YIo71xiyzWS0qWZYkutDFaaAgF61U2Y7Y+klqNQm0ox2/yFDT6JpNzkr/4gmZZ1awuk8A+QOIiRs636Ksdh+1B216JtaUqV6OpgCTVKjhkEqcxRbrFapcvnVywmXTWdJ6RF2gUT3RiGq1Ekto/spU02hi345fhAZSCGBBFBjwIiL+fgIdLqOZP84dSLodakpG87gOEeinZeLieTNxu8eHmXaOSDNlgi8DMSG2upm74gEvJUc7yRvqgnyiMqakKF0KUekCQyftCp/eIqVNKDduyy+DFeFAXoH4iJt3exjNWCGjZlxQUpKSGNFYbnTnXKKtJT5Sy7HVySSpuoAqAoMdkZ/RhfCiVEMRdJ1fy4P1RbZ5CUFV0APiwaIT00Zzzkg7xJKyY9n0zNTK9QFBNaOZZ7S6gKGkUT+dmIvX7qyK0Ci/FTvxaNEsUPzthJ6Ji0aSjwIyqNu7M0+wpWhli8RmavvjQhICGagoBjkBCB1TEJqApCknAjhGsUYcmxWI6ifdT4QrQCUKCcSlQFWLkUrlEpKClIoQGABqxbFjnCSYdrivYB2tSBNWlg74XTTe6Q3aYpuDYOyL7b9avqjIUxGMbFJzJ+joPsp7BBHk9YZap1Upom8HfpJIIoDj3QL7e0w6JhSQUqKTSoPdw3RmpTTi1YdOo1JbhTlTKCrZPJKnKzgojIdUCjI++vtfygjymJ9Ln1PT8hA0qO3ujMKUHFXRupVmpuzOhn6NEvR2qouubKmuSCQSgpZktSmBrXhHOImTC6XSWzIL1gzLtcxdiWFKdKJspKQ2AuqIAru74CyFay+qIwppbefsWlVbX49zotK2NciyWdKmUormlTEpBJYpLlIJISwrAQ2hX92fzJPmINaZ0mZ1lkKWGPOTRQv0QkZ4UaAQncY1Sg8d2zNWor8EGZKpgsMxcwEAzZYQGc3LpLgD7xPZnAc2xGd7rQoeUHJ2kxMsF0JI5uZLQSwYllEYVNHx2cIBpmiCmpWe/MKko7bcjLM0wiW5qrJgz95EGeSSFWhMwyJMw3VOdUliolVAh6fAwLnLDElN7xG9iY9G+hRSCm0XMPVPRq+s8miOqjJwabKadxclZA46MtAJ9VOGw80sY8BUCsYLToqcOjLm7ayl+Yj26FHl9kj0jw1FnnAkc3NH4FfCGj3OFB2KFYAcmZCpVik3UupV1RFBSYoFRrsSX6ohpScizWn0hQVdmSjLN0A66SFDE5pf8AJHF27lpPmS0y0BMoBmKCoKZIoHfD4Rm09ylmWuSqXNTLAAUdUKBLApq6iGYx6/dKrnlLne5yTrxUduXA6NfLZCJs1SCuaJhSEoLBMopTrAEFVTjW7ALS/Ke0WlJQUpSggKZgzg0BFTvoYFoNTEnjqhpYRdzhnqZyVrla5SlBQKyzBruq2LsRWJJkJCiQACoBztbB4m8IKi6iiGTHTlCOcRCsIROMaFckThEn1orJoIT1gC46TjBGRo1JlhRmM6UqYJcgFZlqJrgGd2z64FoOMXybctKSEqIDAUbAEqFeJNd8YmpNeFjhKKfiRvk2NI54KSohC5aQXZnUAUkB6lN6r0Kc3jaqVJSlQN0K5qUQCCaiaRML1qQAMqE7DAqxjnEzSorJJl4KAC1KUAUl8VEXiNl0xVpCUlN267FJLku+utIP5UpiDi5SxbfxIupYxySXxs36ZnJIZJSQJs0gJKaJJphl8IDpMQQYSTF6cMFic9Spm7ge3n1q+rzigmLdIfXL4J84qEJCkNEFCLIirA8IGhJhXlHKKrbNSkFRUoMBUl0gwPtNkXLYLSzu1QQWLFlJJBYgihyg1pWYU22bdUlKlIAStTMkqQmtQRUOmobWrR4lyqmI6KLoBVfAASFAkG+VXFKSynljJ+bNMCeeE2sY+R1zppqUr7pg6zf2Sf8AxZJ7lwJk9Nf4YK2X+y2j35B/WIDyvrF8Ewv7vz7Gf7Px7h4SwqzWdJwM+Yk/i5uCE3k9J1ri5hZKy+qpLoICk3mF5nAcCruMFAC1q/qcsihE+YxzGqg0jPK0lNSGTNmADILU2N40f7VeMGMn9LtxGpxjbJX2QUs9iTzNqQVECXNd2f6tM01Dj7P7Rd/wmSF3Zr3CoHUaib1elsAPWRk5o0MoqkWgFZS5SVKa9QJmKVergwLniaxo0gifJSoi0KUAcCgpJdRetQ4Kqh6EgYAGJtyyaTKxUXG7jf8AkG2nQ92ZNklYdCSp7p1mRzjAPQt4R130IdG0e7J/9kcTN0lMK1TCQpagUkkZFNygDAatI7T6EDSf7srxmRnUp479PdGtO45K3X2Z6nHnWmOU9pl2iahMzVSsgC6igyrdePRY890/LSufMllCUqN9SZjAOoE0Jao6/KOfSY5PJXR16nLHwuwY0fpiauUhRXUhzRPwho5lOmDJRLl3LygnWrQbACHeFFHppttxWxzKvZWb3PPbDp1E2iUqF1hrlKHJDU1q4QRs1qvXhq1SvBYV3CDyZQJxIcH2lNlhWKrTKFws9HGJOcc+n/rEqlSMGuLPc1f9CVOjOalwTfD/AKUIVQcBE3iiUdUcBFj+MfQHyBJJhJOERB84ZJwgAk9OuHepis4dcSepgAcmghyaxWTSHJqIAJJNTDJMRSamGQcYBFsm0KSCEqUkFiQFEAkVBLYsajZETMJckkneX357/GNWgZKVzkpUm8DepWrJURgXxENpiUETpiUhkhmFcGBzr1b4nlHPG2/E3i8MvwZEGEkxBJh0GKkgTpH61Xup84pSIvtqSqYpSQSLqagEjtECzpRAJDKoWw2UiGSXEthJ8EbnitZoeEY1aXRsX2fvFUzSqWNF4bP3hdpHqHYz6HTcpj/WD7kv9CYFxfyst4TPDhReVJNBtQIDHSo+yvs/eJ05xxRWrSk5N2Oisn9ltPGR+pUBZR9YrgI36GtYXZ7WwIbmMd6yIHyj6xXuiMXTlt19jWLUbPp7hpSv6mndaF96E/CBxVEjpBPoQVrN6SoYV+qBwgd/Sidiuz941Ca3Mypydtjo9GWhSLPPKSxvShgFUN8GigRhGe0aUmzAQtbgkki6hNSbxOqBmB2RlsNuSbLaVMrVVIyrUrEDxpRP2V9n7xmLhdt/NkalGeKS+bs3TDSO7+hafdE/PVl/+w+Uee2a0c64SlVA9RHb/RRYgTMTMSDqoo/37pwNelE9S04/OqKaZNTV+vsz1z0ncfn5HbHLTZl5S1YOtWG5REbv6KkM6pSFYGqQrAS9vBXfGGw8nJCkBakOpYvl7p1lC8cRQOodsectj0ZpyVgbatEInTC6ilkg5VJKh4JEKDqOS9nJPqx2J2qGDboeLrUTSsmQdC7OLTZxq44eUZ7U11QGL+YidltF672dxiVpSLq9v8jHhabatD7r1PtdZvp6l3/a/RgSQdVPARbFFnOqOEWP5R90fmJIGGBwhn8YQ84AHJoeMOMeqIHOHesAhPSHJqIjlCJqIAHBqYSTjDZwyTAIlKU1djd0W2u1GYtSyACqrDAZUjOgwkmFir3Hk7WHTE5ZisGJIMMyCbe8taUpqQkawUUs34Xz2xGXo+WzqmAE1NFUeuyJ6V+tHunyigGOe27LuTsiw2GT/e/5VfCIqsUnNZ/L+0QJiKzDshZMLackSlTEFalPzMlmGVwMcIH+iyPtLPUI06cOvK/gSf0tA8qidK2KK1W8mEbJJlpk2m4VVTKJcDJdGYwFl/WK90QYsB9Tafcl9yxAeX9Yfd+ETf1flehtbw/D9Q/YdGJmWYpQmYsJmlamuuNRKXqQLtR2xX/w9rBPNzHN5gVSk9AhKqlbBlKA64K8kbQtEqZcQJhUooYrTLoUpJIKsTTDGu6LrfpJclUuauQlJYhI51JcquKKroSSCChB3PtIMTzkpOKSK4xcFJtgvRmjUqTPkpSsKKpaVAlPSSV0BdsQYZXJsAgFCgTLVMxB1UlINA9XWmkWaJtrrtExKBrqlskkkAzFLSK3agFT4ZRuKVBco83IF2StTPVQBl9MGWNfc32oHJqT+cgUYyivnM5achASebvA72Mdn9D81SufKmolDNTNSv8ARHEzlu52nDZHRfRnbLl9IJBXcA2MCsKB6leMGp+n51RnTfV+fZnrFvmXZUz7qVd3OJ/0iNchIGr9m6nsEv4GOU0hynklE0ETNR1LoOila0qbWqXlTR1p2xpHKmUVDVnAqUBgkMZnNs+vkJ8t9lxewP51j07nRi03K7QPAK/1Qo5S2csrMhKVLvMo0qgEaktbG8oVuzEQoLBkzlLCtmH3viI1T1aqx84CMKVM3HzhLW4O3+ceRRf/AKRfmvU+trJdlKPk/QwyDq9Z8TFhMUyMPxK8TFjx94fmBJ/GGfxhiYRgEOc4QNYY5wtkACekInCEDjDHKABzjDAwiawwMAhJMJMJMMIAHBicuIRJEIQM0t9an3T4iMwMadLfWJ90+IjMIhzZbkhGIGJiIGADoJeh1WqdIloIH9WQok1ZKaUDhy5GYgofo/oWtKSoA0uJagdyedLDexwNI5/SFoUg2ZaFKQoSEMpJKSOkCxGFDGafpWesELnzlA0IM1ZBGwglmjlUajXhlZHU5U0/FG7/AOC0Yv1NpOHq0EfnTEbPaizslRL6ygFn/M4yHZD2AertP8IfrTHLiykra8pmdnLdmEOUsZPbn7DjBSgt7cT0Hk3zqr3NIStQWlV3VlhmIfBsbuUU8ptKLmXELCBgtNxZUliClmYDIkbHO2KuRU5clK1Swgm+ka6rqWIZn2kkADaRDr0fMtM0upCVBapbFS1KJSoXiKOpjNTXExOLWblIo0+zUYlXJ6XeE0OkVkF1dHVUpWtupBoKWFylXpQUJSykJQSXBlMktMqrBi+ANC9Amjpi5HpNxlLQpCBQkKN5aCwDGr0zrBpIUZsoCYq6ELuKCBgOawvJVertfAVrVS+pv5wCn9CXzichPJqTQk1yrnBHkW7OBgQTu1ZoH+YpjJpZATNmJBJAWpiWch6EtR+EXckUKI1XGFQAT0qUIO/LKHqZWhfy90ZoLx28/ZnR6ZlFMu0oTipfNPtMxSJo/wDOrtjZbEqTzhAYvNUnqFpCO6TZ/wAwiUixTlFLgr9ZfU4RQoGq4DOdRFN4hw98ywqWu4xoCXYoViPaJvFsSVL2hvO7RHpWNdlsaJl5KgnUUtnANAtUpOP3ZKIeMAssxSEmWUtWoViwSC5BY1CjxUYULOIsGcNZLBMQXM+cssRrrJSHzCcI2oRMfI4YhMElSGpR+qLJVmcV8B8Iwo73sdecrWuZ5eKveMSiKekv3h4CJR9UuB8ixzCVnChjAA5xMLZDfCEcoAFthHKFthjhAA5xhoRhoBDiEIYQoQDxJEQiUuAAdpjpp4GMsatIkKUnWugOKhRqPdB2wGtK5l9QSoMCwYP11jnlKzZ0xhdIIxAwOEmafbV1D4RIaMmKzmHrMZyfQfZrmw5phQu2f+AjxMDTPSMVJHWI2aT0OqZLsouklEgJPG8cYxJ0A2N0cT8YnTcsdkVqRhfd9PQ3aKnoUi0gKBaS9K+2mA6R6z8PnBnRNhCE2hlJLyFCm5ST2QHB9Z+Dzibvlv1RtWx26MLaN0sJVmmLCQtp6EsoFnAvgsCDQpGcVSOV01BUZcsAqWpZ1c1NeDknVJSkttA2Br5EmULMsG8RzqCaAG9dVTHCM7SRhLJ4qbuYw408m7jlUUUrFdgtquZtKggJKRIKdnTLUA3RnRpq00uqu3XCWoQFM4De6nsg7ZUNZ5swS0BOo2d66qrgbH3QPOkFDAJHBI83gjFNvf5YUp2SsjDZVKLqnKLbWZzxMGdBIISRJCjkbqkksCcT8IHTrQpQqX7B4QY5ASAoTBQOE9dVfOeET1K8DXzijWnd538/ZhATJ4GKqUqRhmMD37Ylz6hUiXeON7J8cAOzCkdLwCdjVPiBGSdYwSct1fBqcI8vs0encCC3LBJCJFQB0CGCaAUIhRvRokH2i2VSaZVCTDQYDyKZlhUVYgd9e3CLFBg15ILfNP3ia0k4BTZvq/5SIlzRAy3fOUbNgUjXX1eH7Q5ic9aucIDM1ARji7PV2bAxEzBmCn/MBtf2hwYx9BTqpxR85UpSUmNDGLBLeqWUH9kv3YjrAiBiydyLTQ0KFCgEKGMPCMADGGhGFAIQhZQobKAB8oeXERhE5WBhMYM0yGKLrpcm9gXcHBxq4CoMQkWu4AAhB3lyTxrFum8UcT4GMMRatJlrvFGtekl5XRwSPMGIi2KKheWoBw7UYZsBGiXoSdQqRdTQkrUhAA2m8QwjZpHREkLJRarIEUIHOKKg+TMXOLOqtIlKtBO1ykaU5K6Rj02pJTIuqUoFCqqeovliXGOMDUpoS1BnlWC2mpMqWZKVKXcShQcIF4m87XSoNiavFdn0vZUS5iRImTQopcTJglKcdEo5vIF3d/OIwqWguf8AJedJyn0/gjoifqT03U/UzFXmF4h0i7hhnAMfWfg846CwaRlLTORLkc0eaWp3v6oZxfUb2LUwpAAfWD3D4wk7tvzRpq0beTD1nM2bZVJF5d2YgJSEuyQknIOw84SuT1o5pMwSphBe8LrFLYOHvMRVyAIos1qVLs0xSGvc6gVBNCkg4GBMyctTXlEkPUkkl9peGs1JqPC5lqDinJ729w5o/Rqrs9CmQpSZTEkHBSjW67dcVTLPZ+bR68c4Lz3JUyYF1prlg4wwbCsZLEn1FpYkUlYOPbOyMtnQBGJucby6f6NwUJWi+f8AstmpAwJI2kXT2OWghySmBIvFN5mbGhcsaEPUZwNmdGkdH9HSJZSvnF3RqAVZyb9N+EYnNzpX+cUbjBQq4rr7MPWjSKi7c0kGtADUmruKnCMibase0BRqB+quUG/QZZURzZcbXIemqoAkhTHYzZww0cwUQm6+VFuWwBVjlga7I4rM7rghNoJDuCDgQl+PRhRqnICQApk45S6/mUIaFi+pq66Eb1PZFMiQeqnnEDgGUfjjicTCuJxwO87dzbhFyQPsvnUrw20/eFYvfmC7XJf2QRXFu94Hz5a04KYbFvMA4VvJzoC26Cs9bG7crkylP2PvjEtAOCRhV3V88aYRaN1wOaVnxBlqtyE3rwXKUxuqDrD1ZloDpOBqA22KeT1rtJHr+amoYFKgzq2utDP1vG6ZKoaAgbh3vAqz6ON69LmGWrMpoDlUYLFcwRFe8zjNOW/2IvTQcGkHxMQcSUHYoOn848wImZJxxH2hrJ6lChgQq3LR00iYgUvhpa/yHVWdt27wi+x2uWsnmZjKwKXKFlsXQemODiPQp6mM+D/Z51TSyju1+jYIUMZ6qBSUlsSkCWrrYXe4RFNrkqXzYmpSuhCJhCFHgeie3KOjtEuOxzdlJ8NyUREWqlkYgjiCIrGcbuSaGGEPlDDAw4wMAIZOBicnOIoFD1ecSkZwMED9N+xxPhA54Jad6KPegYIi/qZVfSisy3L7K9cKZLvElVSccPKLmiLxhwXE2qkuFzTbZTSbMPuzf/IT5xhKII6QPqbNwm/rjBjGKa2/fqUqPf8AXobdDprN/gTf9MCwfWD3D4wc0HZVqM1kqJ5iYGAJLlmDdR7IBP6we75xOX1flFI/T+wmn+zTP4qP0qgfBwWFrEtZLgrQphiAHDnLPOBAKfs9pPk0bg027dTE00l9jVYh6i08JX6zGeSmlINSJYTYpiwBeVdc1cXV0ZvN4F6NnpTNQuakrQkupNC42Mqhq2MTdpKSKK8XFoonJLZPug9yFBQDeQCSlLBQJOf5csfOB2nNNy5kwKkoEsJQEXRddVSXIlJSAagMBgII8kJyimYAkB7u1m1qkHjEJ4qnivm5eOTqXl82Ds+0z1KABKQQapSAEn7wvBTlqKB7M6Jbh70xZIqReODbQS3a4jSJMxqktufyyZsIpWl6kYUckM2dSY4rnaULnpyAJzcXq7HaFF6LMdop98DufjCguBcgkNm4fEAmmwkYbR5xYm/gBjlXy+axQBXpDglJIjWAKOXOwsnhm8MswdaJOGIObB2ObtifjFExFa3mYuGrepgTVNXy7I0TpJJ1Q+4DZTACK0yVirKDU72zw2YRtEmihQSD0XYe09ciwbZWKpYQC4SAa1xrkduMb/R1HEFTmmsCccCDX5EZZqSCxSxh7MW5lmKfohszQdIvV8qFohbLAJjiYCp3uhV4GhFcnLU6+D7xaSzU+W+EMu1qAbEOCxAODUrlQUwpCaHcCrkzZSQpE6+l2KZqb6Q9aTL98Hc7QD01Ykzpt6aFyiUgBmmILVBCgH9rZHXz5pUGYNQtgOoCkY5lhc4Md+cKU54432EqcL5W3KNBSJkuQAmYspdQfFCg74F0mCHpVGVLD/aQ7tvQoseoiBqdFsb0tRlqKukhwWw16kHHAisXvOTRSUzR9pPq173T0DwF2O6hq4KKjLY4a+km5OUdzci6oaqgo01ahfUk1PU8IyyAQQQaUII25GMguLLYKwuLFxXABXS/C8WXpiRdCiU/ZU6gOD1T1ER3xndXTuefKni7NWLUYHqiUg4xD0xDMqWUHaklaTxSdZPUTFklIZ0qSr3TUcUkAjrEazTMYNGDT41EH70DUDhBLTCyGvMEulrwcPrPlU0TThA5anqzDhdHZgIk5JSdymLcVYkQNvYPjEEgOPOKlWhP2hwGsexLxETzilKjxZI76xN1Y8nc2qM+at9w/wAorOmVLkIAqnnKllYqfe2O2AZmnae3ygpptUxciQpSpd/XvC9fIdRu0BZ7oc8RAbmScVq4Bkjur3xKjOWPAtWhHLidTyYtYRKmAFli+sDcEhlM7UU1d3VHHCYL4N4NdIxevVBXRFolyVupDhQuFfSKUqKSo6yg2GNTlm4HJnoGBBIpqi94YROzUm20uBRWcFZN8Tp5NsVMsMwBCmQAl2opIBW4BIID5szkbY5sXtiRxJJ7AwiyRbZwvJQnVUCkhbAVDPmQ24Qk2aYcVJTuCSo9RNO6JqrCN7y/RV0pySsv2a7JPSJM5C5irygi4kMAChTlg76wVjTo5wNnGWgFSk3mYs+sa5O/hGxGjAcb6mzJYHiEsDGuz2EJBCUpS+LDE7d5iT1EFfGP7KLTydsmDNDWyaoqdHNj2QEqB6yTXKOv5IyVOszFl3F1wpZLlRuhILsA3ZA+zWNZNC52Yv1COr0BLMuWdQHokqUDmWAxY4Rh15SjizSoRjK6NslYS10rLHASgkF+vAb237Inzb0TKmEguHKUgn8KWLB9vjF063tRRCHDsQAfw0c+OyKl6VFPW0PSIcjsSnHPCJlR0WOp9S4y11J451PZDxl9NlnFauoXh1F+6FAKxmCJfssdorXqiaQ1QAAS2AplR3Iwd8a0iBKa1ywekOhSce5vBuqAsVTgBRxtwI3Z59cV3Hq7nPaweufBqfCxc4ZOa0y7xWK7ynqgttUAO8jGGJlAQne2Hywfb2REIS127Wper/y6o1JJOwFw4FS3V140wiqYXoVBnDkG8AKuatWARlTLOz49uEMJTVIpnXq84kU1IKyxzc97YdUQKTv+eEMLEubdi2VDn2UfAVioy6Y9eXZ2RLm3/nhDFA+f3hDGW1K4DLHrMUqUNh4Y99a8IsujjXL4wlJ2DZ8NkKwGSbZ0LDKReG+v8+EQ5laQQhdBghQ50ZPUkKSANh6o23VM+qOzt4RBMoksVcACC42hnECk4u8WKUVJWauZuc+2gy83B5xJ6gLyewjfGixWdKlJWGUmuskhQzo4wO6Jps9MS9Ori2cVy5SUqvAMoZ5naFMzjcY64a6aVpbnHPQwe8dvQrt9ybKSoLUEKOxlBiXGx3DYxzVttNnTLE1KZkxJN0XiHONWLsKb46mbIUpN0JSGJNKb6BsyTGGZoUEBKgkAVAyp898aqV4NX4sxDTzTtbb7nN2HTKVkgoEoAONa8TuYAP1DKNqZxU11CyDmUlIG83mgxJ0a2FBkLrcaxcixftX5eILWVErFnoqbdwEiVPNCoJSHuhS1TAHqwTQJGeOUXegH2pquCQEg9bE98GRZAGyIzwftxh0oSC+tWlAW7hEnXqPmWVCC5AhGiJQDlKlPR1kqbrVGtFnAoEAbKjwjbdGATlTYOokGJrBbVAG44d1YlxKWMiZNMBsapaJJlHHDBqN2vUdkaxKUc2+drxJMnefnhjABSZYb9/2aHShmqdrZ02Rp5pO7yixKAMIAKELWKpv1pizDgqLCZp1QmmRdx1h3fg8aZDUoI2IWcQeyGIwSLFMLKYJd8A46lMGfY0aPQpga8VEcU078I0madvbEb++AROXZE5k9qj4GGisrAh4B2KZuH4jCT0PxfGFCjbKGn7PvfGHtmfA+JhQoaMcwfP6R4mK4eFGhErLieBhpfz2iFCjLGRnYJ90xQc/nOHhQ0JjIxHX5RfbPqVdXiIUKMM0RldI9XgYzSul2fqhQoyBK05RNGXznChQMZptefHyipGA6/OFChMRXLz96I2j2eA/1QoUAEJeJ+couhoUDAc49nhFkqFCgAqVCRChQMCRwMSRgYUKACRy4Rqs+EKFDMinecOM+ryhQoAFJwhQoUID/2Q=="/>
          <p:cNvSpPr/>
          <p:nvPr/>
        </p:nvSpPr>
        <p:spPr>
          <a:xfrm>
            <a:off x="1679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303" name="Google Shape;303;p40" descr="data:image/jpeg;base64,/9j/4AAQSkZJRgABAQAAAQABAAD/2wCEAAkGBxQTEhUUExQVFRUXGBgXFxgYFxcVGBcYGB8dGBcXFxcYHCggGBolHBgXITEhJSkrLi4uFx8zODMsNygtLisBCgoKDg0OGxAQGzQkICQ3LzQtLCw0LDQsLCw0LCwsLCwsLCwsLCwsLCwsLCwsLCwsLCwsLCwsLCwsLCwsLCwsLP/AABEIAMEBBQMBIgACEQEDEQH/xAAbAAABBQEBAAAAAAAAAAAAAAAFAAECAwQGB//EAEoQAAECAwQFCAYIAggHAQAAAAECEQADIQQSMUEFIlFhcQYTMoGRobHBFCNCctHwBzNSYoKSsuFz8RUkNFOTosLSFkNUhLPD00T/xAAbAQADAQEBAQEAAAAAAAAAAAAAAQMCBAUGB//EADARAAIBAwIDBwQBBQEAAAAAAAABAgMREgQhMUFRExQiYbHB8DJxgZHxBUJi0eEj/9oADAMBAAIRAxEAPwDorWpVrtcwIANEhBOF1F+u5y5/FDq0xNRJNmmDIBzikBF4oIzqPHdHbWawypaiUS0JLM6UgFnwcQ82wylkKXLlqVg6kpJwIxIj0O3jsrbL1OPDY4ecqZZ7IkodPPqUpShQhKboQh8nBUqNujZNk5tSpyyVlRvJF4EG+q6wAria4R2C5KSkoKUlLNdIBSwAYNhGf+ipDn1Mupc6oqQXELt01wt9h4bnHcj0TDaAZd4SwNd8Lt1QSFZEvdjLadIpXajPWCpAW4AxISEXBXawfrj0VMtIF0BISzMAAGrRhSM8jR8lHRlS08Ep2cIfeFk5NeQYAyxcqpcxQQETLxXdAZJD3iCXvYZ4YCDpNDGdUhKXWlCL743QCa7f3i16HhHLJxb8KNpbAvTqiEOHe8MMWq4HGBalFRKSrVSxSkYuSQyiDVroo2Ig1blFjgdxFCTQP8I522WxASUoprJODUJZ+PfWOdrx3KLgdfo9VT1ecb5q2STsBPZAfQy3D7hBBCyQoN7IYvi79mHfG2aiBrUBeSCAEDm9VqFSrygeLg9sX6L0hLBuhd9atYIBBLFiSATgLwffGBVjmWiaKXEoUkqJcHUCwAm7iSFpNDTZiBqkcm0c+ZhIIYpus1DUFwcQGGzVjDfA1FdQz6X9xY/C/gTDm1j7K/yKPgIql2VGAEwN9+YB1a0TVYUnOZ/izP8AdGgHNtSMpn+FMPgmG9PR98cZcweKYirRqT7U3/Fmf7orVolJ9ub/AIhPi8AF/p0v7XcR5Qx0jK/vEfmA8YqRoxujNmjrSfFJhGwTP+pndkj/AOUAGhNslnCYj8w+MSTaUHBST1iMI0Yv/qFn3kyj4JEMrR83KZJPvSH8JggAJhQOcPAc6Lm7bKf+2P8A9YivR81qJs35FI8CYADUKObOj7UDREht1ono8JZiwSrUMZSD7tqmn9aBBuB0ENHPq9JGEqb1T0H9ZgfZdPzxMXKVLKSlyorukjBgCg3TnGW7AG9NW26yWd8cer5ygNO0pcN2lxhk42BnwZiW2g8YHaQ0iSQVEFRdwHLbK0zMYlqwLjJnJOeDgVdjTeKmIubb2MsJTNLguCSkKYsWwFQz41Byapiu0WxQZQJDhqn2cg3EO/wjCLSkgEpAcEFqBtm198Z58yp6XbWtQXzyyEYnJ22BE56ipnbcHAp14/tCihU4AsQVHflshRHc2egItSSSygaZEHwixE4MI8a0WlUkLSDzhJBeY6zhdYEmg1cN8bE25dNSVUP0NztjHvd1rdDkdSHJnrHPivzlDG0Bz87I8p9PX/dyMa6nDtxhlWtddSTu1BWrbKQd0rdBdpA9SVpOWP8AmI2HWG/fuiz0pO0dseIK0S83nb6wb3OMFsi90rtxmuuGaDSbbMpqyq46iaYV6O+DulboN1afI9YVODOWZ9oiBtKa1GG3jHlZ0hNrqysWGoitWrq0hv6TmAmkosL3QR/t74O6Vugu1gem0Wu6+PgNbrwjmuUSEytW9sVsLAu+4VgZoS2L54KJY3CGDJQHLEkJDYEAFnpjlD8pEpSAVKBNSanO6WriMD4xyTg4TtLiWi01sdhyatDpScikKB7KbsRF1pnqmy1y5JqUlKl5JNdRO1ZdticTkDzuglKmyhLQSnUKVKzGRSBt35VzjsETJUkAKUmWEpDAkJABJ29fbCtfY1st2arNKCUoTgW7S1eO2LkYnqjntIcrLMkggqmFJJ1QwwIxUwauUc9pH6QVAEoSlIObKmmnuhhFY6ao+X7Jy1FNc7/Y9FgFpjlMiRMEq6VLIJFQAWDljXAER57a+UNpnIvXlKByKua7UpHjGdFbimYpfOgKhrBs46I6J82QlrOiOnnfSUELuKkCpIDLLlt1wtBOR9IVkIF/nEHP1alAHOqAX7I8f0ppEptBSUpIBxLjpDZX5EaJVtQR0k9sDpUm7XsJVaqV+J7PK5Y2JX/6Ej3gpH6gI2ydO2ZdE2iSTsExBPY8eIpnJOCknrEOFovAKreISGIxJYPiwrsjL09PlI0tTPnE98RMBwIPAvEo8D0hYkS5qglDFJKXN0lwWopNNkSl26cnozpyeE2YPBULul1dSG9XZ2aPeoUeMo0/bEy76bYuhAYhMwuQ4BK0EO2TxdK5eW5P/Mlq96WK8bhTGe6z5G+9Q5nsEQSrbHmx+kC1oAVMkSSCSHBUlyMQ7qYhxSNEj6Tvt2UgfcmhXcpKfGMPT1FyNrUU+p6HHPcr5YEoVCWU7EFlFictlTA2R9JNmPSlz0cUoP6Vk90Y+UvLGyTpQTLmm9fBYy5qKMX1ils9oic6U7cDaqwfMxyEhloKb68QUl2DMdUHYRkcdhgXPXhQl3Y1NQ9N1N0VyLYhllM5JWKslYJq7mhpgMTSIJTeL3gp3JZSXepyO2tNsc0oSS3RlST5l86aoJAKhvD0GIw74gu0vVySa1OJ4NGW1lSi1VNmHw3jqMZ1ggs4JPUKxA2bFT39m91HyIhRlE4jMjgWhQwJplKvdFWAyO0xGXJUydVXYdhgpo6y2mYL0uUZiRS82YIo71xiyzWS0qWZYkutDFaaAgF61U2Y7Y+klqNQm0ox2/yFDT6JpNzkr/4gmZZ1awuk8A+QOIiRs636Ksdh+1B216JtaUqV6OpgCTVKjhkEqcxRbrFapcvnVywmXTWdJ6RF2gUT3RiGq1Ekto/spU02hi345fhAZSCGBBFBjwIiL+fgIdLqOZP84dSLodakpG87gOEeinZeLieTNxu8eHmXaOSDNlgi8DMSG2upm74gEvJUc7yRvqgnyiMqakKF0KUekCQyftCp/eIqVNKDduyy+DFeFAXoH4iJt3exjNWCGjZlxQUpKSGNFYbnTnXKKtJT5Sy7HVySSpuoAqAoMdkZ/RhfCiVEMRdJ1fy4P1RbZ5CUFV0APiwaIT00Zzzkg7xJKyY9n0zNTK9QFBNaOZZ7S6gKGkUT+dmIvX7qyK0Ci/FTvxaNEsUPzthJ6Ji0aSjwIyqNu7M0+wpWhli8RmavvjQhICGagoBjkBCB1TEJqApCknAjhGsUYcmxWI6ifdT4QrQCUKCcSlQFWLkUrlEpKClIoQGABqxbFjnCSYdrivYB2tSBNWlg74XTTe6Q3aYpuDYOyL7b9avqjIUxGMbFJzJ+joPsp7BBHk9YZap1Upom8HfpJIIoDj3QL7e0w6JhSQUqKTSoPdw3RmpTTi1YdOo1JbhTlTKCrZPJKnKzgojIdUCjI++vtfygjymJ9Ln1PT8hA0qO3ujMKUHFXRupVmpuzOhn6NEvR2qouubKmuSCQSgpZktSmBrXhHOImTC6XSWzIL1gzLtcxdiWFKdKJspKQ2AuqIAru74CyFay+qIwppbefsWlVbX49zotK2NciyWdKmUormlTEpBJYpLlIJISwrAQ2hX92fzJPmINaZ0mZ1lkKWGPOTRQv0QkZ4UaAQncY1Sg8d2zNWor8EGZKpgsMxcwEAzZYQGc3LpLgD7xPZnAc2xGd7rQoeUHJ2kxMsF0JI5uZLQSwYllEYVNHx2cIBpmiCmpWe/MKko7bcjLM0wiW5qrJgz95EGeSSFWhMwyJMw3VOdUliolVAh6fAwLnLDElN7xG9iY9G+hRSCm0XMPVPRq+s8miOqjJwabKadxclZA46MtAJ9VOGw80sY8BUCsYLToqcOjLm7ayl+Yj26FHl9kj0jw1FnnAkc3NH4FfCGj3OFB2KFYAcmZCpVik3UupV1RFBSYoFRrsSX6ohpScizWn0hQVdmSjLN0A66SFDE5pf8AJHF27lpPmS0y0BMoBmKCoKZIoHfD4Rm09ylmWuSqXNTLAAUdUKBLApq6iGYx6/dKrnlLne5yTrxUduXA6NfLZCJs1SCuaJhSEoLBMopTrAEFVTjW7ALS/Ke0WlJQUpSggKZgzg0BFTvoYFoNTEnjqhpYRdzhnqZyVrla5SlBQKyzBruq2LsRWJJkJCiQACoBztbB4m8IKi6iiGTHTlCOcRCsIROMaFckThEn1orJoIT1gC46TjBGRo1JlhRmM6UqYJcgFZlqJrgGd2z64FoOMXybctKSEqIDAUbAEqFeJNd8YmpNeFjhKKfiRvk2NI54KSohC5aQXZnUAUkB6lN6r0Kc3jaqVJSlQN0K5qUQCCaiaRML1qQAMqE7DAqxjnEzSorJJl4KAC1KUAUl8VEXiNl0xVpCUlN267FJLku+utIP5UpiDi5SxbfxIupYxySXxs36ZnJIZJSQJs0gJKaJJphl8IDpMQQYSTF6cMFic9Spm7ge3n1q+rzigmLdIfXL4J84qEJCkNEFCLIirA8IGhJhXlHKKrbNSkFRUoMBUl0gwPtNkXLYLSzu1QQWLFlJJBYgihyg1pWYU22bdUlKlIAStTMkqQmtQRUOmobWrR4lyqmI6KLoBVfAASFAkG+VXFKSynljJ+bNMCeeE2sY+R1zppqUr7pg6zf2Sf8AxZJ7lwJk9Nf4YK2X+y2j35B/WIDyvrF8Ewv7vz7Gf7Px7h4SwqzWdJwM+Yk/i5uCE3k9J1ri5hZKy+qpLoICk3mF5nAcCruMFAC1q/qcsihE+YxzGqg0jPK0lNSGTNmADILU2N40f7VeMGMn9LtxGpxjbJX2QUs9iTzNqQVECXNd2f6tM01Dj7P7Rd/wmSF3Zr3CoHUaib1elsAPWRk5o0MoqkWgFZS5SVKa9QJmKVergwLniaxo0gifJSoi0KUAcCgpJdRetQ4Kqh6EgYAGJtyyaTKxUXG7jf8AkG2nQ92ZNklYdCSp7p1mRzjAPQt4R130IdG0e7J/9kcTN0lMK1TCQpagUkkZFNygDAatI7T6EDSf7srxmRnUp479PdGtO45K3X2Z6nHnWmOU9pl2iahMzVSsgC6igyrdePRY890/LSufMllCUqN9SZjAOoE0Jao6/KOfSY5PJXR16nLHwuwY0fpiauUhRXUhzRPwho5lOmDJRLl3LygnWrQbACHeFFHppttxWxzKvZWb3PPbDp1E2iUqF1hrlKHJDU1q4QRs1qvXhq1SvBYV3CDyZQJxIcH2lNlhWKrTKFws9HGJOcc+n/rEqlSMGuLPc1f9CVOjOalwTfD/AKUIVQcBE3iiUdUcBFj+MfQHyBJJhJOERB84ZJwgAk9OuHepis4dcSepgAcmghyaxWTSHJqIAJJNTDJMRSamGQcYBFsm0KSCEqUkFiQFEAkVBLYsajZETMJckkneX357/GNWgZKVzkpUm8DepWrJURgXxENpiUETpiUhkhmFcGBzr1b4nlHPG2/E3i8MvwZEGEkxBJh0GKkgTpH61Xup84pSIvtqSqYpSQSLqagEjtECzpRAJDKoWw2UiGSXEthJ8EbnitZoeEY1aXRsX2fvFUzSqWNF4bP3hdpHqHYz6HTcpj/WD7kv9CYFxfyst4TPDhReVJNBtQIDHSo+yvs/eJ05xxRWrSk5N2Oisn9ltPGR+pUBZR9YrgI36GtYXZ7WwIbmMd6yIHyj6xXuiMXTlt19jWLUbPp7hpSv6mndaF96E/CBxVEjpBPoQVrN6SoYV+qBwgd/Sidiuz941Ca3Mypydtjo9GWhSLPPKSxvShgFUN8GigRhGe0aUmzAQtbgkki6hNSbxOqBmB2RlsNuSbLaVMrVVIyrUrEDxpRP2V9n7xmLhdt/NkalGeKS+bs3TDSO7+hafdE/PVl/+w+Uee2a0c64SlVA9RHb/RRYgTMTMSDqoo/37pwNelE9S04/OqKaZNTV+vsz1z0ncfn5HbHLTZl5S1YOtWG5REbv6KkM6pSFYGqQrAS9vBXfGGw8nJCkBakOpYvl7p1lC8cRQOodsectj0ZpyVgbatEInTC6ilkg5VJKh4JEKDqOS9nJPqx2J2qGDboeLrUTSsmQdC7OLTZxq44eUZ7U11QGL+YidltF672dxiVpSLq9v8jHhabatD7r1PtdZvp6l3/a/RgSQdVPARbFFnOqOEWP5R90fmJIGGBwhn8YQ84AHJoeMOMeqIHOHesAhPSHJqIjlCJqIAHBqYSTjDZwyTAIlKU1djd0W2u1GYtSyACqrDAZUjOgwkmFir3Hk7WHTE5ZisGJIMMyCbe8taUpqQkawUUs34Xz2xGXo+WzqmAE1NFUeuyJ6V+tHunyigGOe27LuTsiw2GT/e/5VfCIqsUnNZ/L+0QJiKzDshZMLackSlTEFalPzMlmGVwMcIH+iyPtLPUI06cOvK/gSf0tA8qidK2KK1W8mEbJJlpk2m4VVTKJcDJdGYwFl/WK90QYsB9Tafcl9yxAeX9Yfd+ETf1flehtbw/D9Q/YdGJmWYpQmYsJmlamuuNRKXqQLtR2xX/w9rBPNzHN5gVSk9AhKqlbBlKA64K8kbQtEqZcQJhUooYrTLoUpJIKsTTDGu6LrfpJclUuauQlJYhI51JcquKKroSSCChB3PtIMTzkpOKSK4xcFJtgvRmjUqTPkpSsKKpaVAlPSSV0BdsQYZXJsAgFCgTLVMxB1UlINA9XWmkWaJtrrtExKBrqlskkkAzFLSK3agFT4ZRuKVBco83IF2StTPVQBl9MGWNfc32oHJqT+cgUYyivnM5achASebvA72Mdn9D81SufKmolDNTNSv8ARHEzlu52nDZHRfRnbLl9IJBXcA2MCsKB6leMGp+n51RnTfV+fZnrFvmXZUz7qVd3OJ/0iNchIGr9m6nsEv4GOU0hynklE0ETNR1LoOila0qbWqXlTR1p2xpHKmUVDVnAqUBgkMZnNs+vkJ8t9lxewP51j07nRi03K7QPAK/1Qo5S2csrMhKVLvMo0qgEaktbG8oVuzEQoLBkzlLCtmH3viI1T1aqx84CMKVM3HzhLW4O3+ceRRf/AKRfmvU+trJdlKPk/QwyDq9Z8TFhMUyMPxK8TFjx94fmBJ/GGfxhiYRgEOc4QNYY5wtkACekInCEDjDHKABzjDAwiawwMAhJMJMJMMIAHBicuIRJEIQM0t9an3T4iMwMadLfWJ90+IjMIhzZbkhGIGJiIGADoJeh1WqdIloIH9WQok1ZKaUDhy5GYgofo/oWtKSoA0uJagdyedLDexwNI5/SFoUg2ZaFKQoSEMpJKSOkCxGFDGafpWesELnzlA0IM1ZBGwglmjlUajXhlZHU5U0/FG7/AOC0Yv1NpOHq0EfnTEbPaizslRL6ygFn/M4yHZD2AertP8IfrTHLiykra8pmdnLdmEOUsZPbn7DjBSgt7cT0Hk3zqr3NIStQWlV3VlhmIfBsbuUU8ptKLmXELCBgtNxZUliClmYDIkbHO2KuRU5clK1Swgm+ka6rqWIZn2kkADaRDr0fMtM0upCVBapbFS1KJSoXiKOpjNTXExOLWblIo0+zUYlXJ6XeE0OkVkF1dHVUpWtupBoKWFylXpQUJSykJQSXBlMktMqrBi+ANC9Amjpi5HpNxlLQpCBQkKN5aCwDGr0zrBpIUZsoCYq6ELuKCBgOawvJVertfAVrVS+pv5wCn9CXzichPJqTQk1yrnBHkW7OBgQTu1ZoH+YpjJpZATNmJBJAWpiWch6EtR+EXckUKI1XGFQAT0qUIO/LKHqZWhfy90ZoLx28/ZnR6ZlFMu0oTipfNPtMxSJo/wDOrtjZbEqTzhAYvNUnqFpCO6TZ/wAwiUixTlFLgr9ZfU4RQoGq4DOdRFN4hw98ywqWu4xoCXYoViPaJvFsSVL2hvO7RHpWNdlsaJl5KgnUUtnANAtUpOP3ZKIeMAssxSEmWUtWoViwSC5BY1CjxUYULOIsGcNZLBMQXM+cssRrrJSHzCcI2oRMfI4YhMElSGpR+qLJVmcV8B8Iwo73sdecrWuZ5eKveMSiKekv3h4CJR9UuB8ixzCVnChjAA5xMLZDfCEcoAFthHKFthjhAA5xhoRhoBDiEIYQoQDxJEQiUuAAdpjpp4GMsatIkKUnWugOKhRqPdB2wGtK5l9QSoMCwYP11jnlKzZ0xhdIIxAwOEmafbV1D4RIaMmKzmHrMZyfQfZrmw5phQu2f+AjxMDTPSMVJHWI2aT0OqZLsouklEgJPG8cYxJ0A2N0cT8YnTcsdkVqRhfd9PQ3aKnoUi0gKBaS9K+2mA6R6z8PnBnRNhCE2hlJLyFCm5ST2QHB9Z+Dzibvlv1RtWx26MLaN0sJVmmLCQtp6EsoFnAvgsCDQpGcVSOV01BUZcsAqWpZ1c1NeDknVJSkttA2Br5EmULMsG8RzqCaAG9dVTHCM7SRhLJ4qbuYw408m7jlUUUrFdgtquZtKggJKRIKdnTLUA3RnRpq00uqu3XCWoQFM4De6nsg7ZUNZ5swS0BOo2d66qrgbH3QPOkFDAJHBI83gjFNvf5YUp2SsjDZVKLqnKLbWZzxMGdBIISRJCjkbqkksCcT8IHTrQpQqX7B4QY5ASAoTBQOE9dVfOeET1K8DXzijWnd538/ZhATJ4GKqUqRhmMD37Ylz6hUiXeON7J8cAOzCkdLwCdjVPiBGSdYwSct1fBqcI8vs0encCC3LBJCJFQB0CGCaAUIhRvRokH2i2VSaZVCTDQYDyKZlhUVYgd9e3CLFBg15ILfNP3ia0k4BTZvq/5SIlzRAy3fOUbNgUjXX1eH7Q5ic9aucIDM1ARji7PV2bAxEzBmCn/MBtf2hwYx9BTqpxR85UpSUmNDGLBLeqWUH9kv3YjrAiBiydyLTQ0KFCgEKGMPCMADGGhGFAIQhZQobKAB8oeXERhE5WBhMYM0yGKLrpcm9gXcHBxq4CoMQkWu4AAhB3lyTxrFum8UcT4GMMRatJlrvFGtekl5XRwSPMGIi2KKheWoBw7UYZsBGiXoSdQqRdTQkrUhAA2m8QwjZpHREkLJRarIEUIHOKKg+TMXOLOqtIlKtBO1ykaU5K6Rj02pJTIuqUoFCqqeovliXGOMDUpoS1BnlWC2mpMqWZKVKXcShQcIF4m87XSoNiavFdn0vZUS5iRImTQopcTJglKcdEo5vIF3d/OIwqWguf8AJedJyn0/gjoifqT03U/UzFXmF4h0i7hhnAMfWfg846CwaRlLTORLkc0eaWp3v6oZxfUb2LUwpAAfWD3D4wk7tvzRpq0beTD1nM2bZVJF5d2YgJSEuyQknIOw84SuT1o5pMwSphBe8LrFLYOHvMRVyAIos1qVLs0xSGvc6gVBNCkg4GBMyctTXlEkPUkkl9peGs1JqPC5lqDinJ729w5o/Rqrs9CmQpSZTEkHBSjW67dcVTLPZ+bR68c4Lz3JUyYF1prlg4wwbCsZLEn1FpYkUlYOPbOyMtnQBGJucby6f6NwUJWi+f8AstmpAwJI2kXT2OWghySmBIvFN5mbGhcsaEPUZwNmdGkdH9HSJZSvnF3RqAVZyb9N+EYnNzpX+cUbjBQq4rr7MPWjSKi7c0kGtADUmruKnCMibase0BRqB+quUG/QZZURzZcbXIemqoAkhTHYzZww0cwUQm6+VFuWwBVjlga7I4rM7rghNoJDuCDgQl+PRhRqnICQApk45S6/mUIaFi+pq66Eb1PZFMiQeqnnEDgGUfjjicTCuJxwO87dzbhFyQPsvnUrw20/eFYvfmC7XJf2QRXFu94Hz5a04KYbFvMA4VvJzoC26Cs9bG7crkylP2PvjEtAOCRhV3V88aYRaN1wOaVnxBlqtyE3rwXKUxuqDrD1ZloDpOBqA22KeT1rtJHr+amoYFKgzq2utDP1vG6ZKoaAgbh3vAqz6ON69LmGWrMpoDlUYLFcwRFe8zjNOW/2IvTQcGkHxMQcSUHYoOn848wImZJxxH2hrJ6lChgQq3LR00iYgUvhpa/yHVWdt27wi+x2uWsnmZjKwKXKFlsXQemODiPQp6mM+D/Z51TSyju1+jYIUMZ6qBSUlsSkCWrrYXe4RFNrkqXzYmpSuhCJhCFHgeie3KOjtEuOxzdlJ8NyUREWqlkYgjiCIrGcbuSaGGEPlDDAw4wMAIZOBicnOIoFD1ecSkZwMED9N+xxPhA54Jad6KPegYIi/qZVfSisy3L7K9cKZLvElVSccPKLmiLxhwXE2qkuFzTbZTSbMPuzf/IT5xhKII6QPqbNwm/rjBjGKa2/fqUqPf8AXobdDprN/gTf9MCwfWD3D4wc0HZVqM1kqJ5iYGAJLlmDdR7IBP6we75xOX1flFI/T+wmn+zTP4qP0qgfBwWFrEtZLgrQphiAHDnLPOBAKfs9pPk0bg027dTE00l9jVYh6i08JX6zGeSmlINSJYTYpiwBeVdc1cXV0ZvN4F6NnpTNQuakrQkupNC42Mqhq2MTdpKSKK8XFoonJLZPug9yFBQDeQCSlLBQJOf5csfOB2nNNy5kwKkoEsJQEXRddVSXIlJSAagMBgII8kJyimYAkB7u1m1qkHjEJ4qnivm5eOTqXl82Ds+0z1KABKQQapSAEn7wvBTlqKB7M6Jbh70xZIqReODbQS3a4jSJMxqktufyyZsIpWl6kYUckM2dSY4rnaULnpyAJzcXq7HaFF6LMdop98DufjCguBcgkNm4fEAmmwkYbR5xYm/gBjlXy+axQBXpDglJIjWAKOXOwsnhm8MswdaJOGIObB2ObtifjFExFa3mYuGrepgTVNXy7I0TpJJ1Q+4DZTACK0yVirKDU72zw2YRtEmihQSD0XYe09ciwbZWKpYQC4SAa1xrkduMb/R1HEFTmmsCccCDX5EZZqSCxSxh7MW5lmKfohszQdIvV8qFohbLAJjiYCp3uhV4GhFcnLU6+D7xaSzU+W+EMu1qAbEOCxAODUrlQUwpCaHcCrkzZSQpE6+l2KZqb6Q9aTL98Hc7QD01Ykzpt6aFyiUgBmmILVBCgH9rZHXz5pUGYNQtgOoCkY5lhc4Md+cKU54432EqcL5W3KNBSJkuQAmYspdQfFCg74F0mCHpVGVLD/aQ7tvQoseoiBqdFsb0tRlqKukhwWw16kHHAisXvOTRSUzR9pPq173T0DwF2O6hq4KKjLY4a+km5OUdzci6oaqgo01ahfUk1PU8IyyAQQQaUII25GMguLLYKwuLFxXABXS/C8WXpiRdCiU/ZU6gOD1T1ER3xndXTuefKni7NWLUYHqiUg4xD0xDMqWUHaklaTxSdZPUTFklIZ0qSr3TUcUkAjrEazTMYNGDT41EH70DUDhBLTCyGvMEulrwcPrPlU0TThA5anqzDhdHZgIk5JSdymLcVYkQNvYPjEEgOPOKlWhP2hwGsexLxETzilKjxZI76xN1Y8nc2qM+at9w/wAorOmVLkIAqnnKllYqfe2O2AZmnae3ygpptUxciQpSpd/XvC9fIdRu0BZ7oc8RAbmScVq4Bkjur3xKjOWPAtWhHLidTyYtYRKmAFli+sDcEhlM7UU1d3VHHCYL4N4NdIxevVBXRFolyVupDhQuFfSKUqKSo6yg2GNTlm4HJnoGBBIpqi94YROzUm20uBRWcFZN8Tp5NsVMsMwBCmQAl2opIBW4BIID5szkbY5sXtiRxJJ7AwiyRbZwvJQnVUCkhbAVDPmQ24Qk2aYcVJTuCSo9RNO6JqrCN7y/RV0pySsv2a7JPSJM5C5irygi4kMAChTlg76wVjTo5wNnGWgFSk3mYs+sa5O/hGxGjAcb6mzJYHiEsDGuz2EJBCUpS+LDE7d5iT1EFfGP7KLTydsmDNDWyaoqdHNj2QEqB6yTXKOv5IyVOszFl3F1wpZLlRuhILsA3ZA+zWNZNC52Yv1COr0BLMuWdQHokqUDmWAxY4Rh15SjizSoRjK6NslYS10rLHASgkF+vAb237Inzb0TKmEguHKUgn8KWLB9vjF063tRRCHDsQAfw0c+OyKl6VFPW0PSIcjsSnHPCJlR0WOp9S4y11J451PZDxl9NlnFauoXh1F+6FAKxmCJfssdorXqiaQ1QAAS2AplR3Iwd8a0iBKa1ywekOhSce5vBuqAsVTgBRxtwI3Z59cV3Hq7nPaweufBqfCxc4ZOa0y7xWK7ynqgttUAO8jGGJlAQne2Hywfb2REIS127Wper/y6o1JJOwFw4FS3V140wiqYXoVBnDkG8AKuatWARlTLOz49uEMJTVIpnXq84kU1IKyxzc97YdUQKTv+eEMLEubdi2VDn2UfAVioy6Y9eXZ2RLm3/nhDFA+f3hDGW1K4DLHrMUqUNh4Y99a8IsujjXL4wlJ2DZ8NkKwGSbZ0LDKReG+v8+EQ5laQQhdBghQ50ZPUkKSANh6o23VM+qOzt4RBMoksVcACC42hnECk4u8WKUVJWauZuc+2gy83B5xJ6gLyewjfGixWdKlJWGUmuskhQzo4wO6Jps9MS9Ori2cVy5SUqvAMoZ5naFMzjcY64a6aVpbnHPQwe8dvQrt9ybKSoLUEKOxlBiXGx3DYxzVttNnTLE1KZkxJN0XiHONWLsKb46mbIUpN0JSGJNKb6BsyTGGZoUEBKgkAVAyp898aqV4NX4sxDTzTtbb7nN2HTKVkgoEoAONa8TuYAP1DKNqZxU11CyDmUlIG83mgxJ0a2FBkLrcaxcixftX5eILWVErFnoqbdwEiVPNCoJSHuhS1TAHqwTQJGeOUXegH2pquCQEg9bE98GRZAGyIzwftxh0oSC+tWlAW7hEnXqPmWVCC5AhGiJQDlKlPR1kqbrVGtFnAoEAbKjwjbdGATlTYOokGJrBbVAG44d1YlxKWMiZNMBsapaJJlHHDBqN2vUdkaxKUc2+drxJMnefnhjABSZYb9/2aHShmqdrZ02Rp5pO7yixKAMIAKELWKpv1pizDgqLCZp1QmmRdx1h3fg8aZDUoI2IWcQeyGIwSLFMLKYJd8A46lMGfY0aPQpga8VEcU078I0madvbEb++AROXZE5k9qj4GGisrAh4B2KZuH4jCT0PxfGFCjbKGn7PvfGHtmfA+JhQoaMcwfP6R4mK4eFGhErLieBhpfz2iFCjLGRnYJ90xQc/nOHhQ0JjIxHX5RfbPqVdXiIUKMM0RldI9XgYzSul2fqhQoyBK05RNGXznChQMZptefHyipGA6/OFChMRXLz96I2j2eA/1QoUAEJeJ+couhoUDAc49nhFkqFCgAqVCRChQMCRwMSRgYUKACRy4Rqs+EKFDMinecOM+ryhQoAFJwhQoUID/2Q=="/>
          <p:cNvSpPr/>
          <p:nvPr/>
        </p:nvSpPr>
        <p:spPr>
          <a:xfrm>
            <a:off x="1679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304" name="Google Shape;304;p40" descr="data:image/jpeg;base64,/9j/4AAQSkZJRgABAQAAAQABAAD/2wCEAAkGBxQSEhUUExQVFBQUFxUUFBUVFRQWFBUUFRUWFhUUFRQYHCggGBolHBQVITEhJSkrLi4uFx8zODMsNygtLisBCgoKDg0OGhAQGiwkHBwsLCwsLCwsLCwsLCwsLCwsLCwsLCwsLCwsLCwsLCwsLCwsLCwsLCwsLCwsLCwsLCwsLP/AABEIAMIBAwMBIgACEQEDEQH/xAAbAAACAwEBAQAAAAAAAAAAAAACAwABBAUGB//EAEgQAAEDAQQECQoEAwcEAwAAAAEAAhEDBBIhMQUzQXETIjJRYXKBscEGI0KCkaGywtHwFENSYjRz8SRjg5Kis+EVo7TSU3ST/8QAGQEBAQEBAQEAAAAAAAAAAAAAAAECAwQF/8QAJREBAQACAgIBBAMBAQAAAAAAAAECETFBAyEEEhMiUTJxgWFC/9oADAMBAAIRAxEAPwDitaiDUYaiDV9LbwAAVhqMNRXVNhd1FdRhqu6m1BdVhqO6rupsBdV3Ud1XdTYXdV3Uy6pdU2pd1S6m3VLqBV1S6m3VLqbCrql1NuqrqbC7qq6m3VLqbCrqq6m3VLqBN1VdTrqotRCbqotTrqEtV2ElqotTi1CWpsJLVRanFqEtTaElqEtTi1DdTYVdUTLqiu101AKw1GGog1Y2ADUQajhWAm1BdV3UcIoU2F3Vd1Muq7qbUu6rDUd1EGpsLuqXUy6iFMrNyk5WY28FXVLqcacZkDes1rt1Glg9xk5ANcSfYFyy+T4526Tw53od1QMTLWajG3mUDUHWaI35lNslGpWpzeFJ8ZXb4BxkZics1wy+bOo6z417pIoFGKAGZ5sErRVmqB5FWpwk3YgANGLgRA3bU6po2nSrEsbdvsN7E4w4RmcFxz+XnfTpj8fGNOhHu4V4dgGucGmIBbwQcN+JOPQqs1J9U1xUY1obUu0nXcSyAQ6ZxmUVlaA8Q3MOE4YcRxx25ArzGjPJm32TGz1qNRsRdfeHsaWmD2hcJbve9V2smtaejqaJdsLTvke7HvWd9heM2Hsg/DKyDTOkaetsQqRtpPGO4AuPuR0/LG8W0zZ69KpUeymOEbdaC94bynQZx5vYvRj8jzT9Vxy8PjvWkLYMHA8232Krq22bymsrxdfWYHjiva+Wi8MCJcADiNi11Pw5beBYQSAODcMScoumJXWfMs9ZYud+NOq4xahIXZOjGkAtcccRIBEdkLPU0Y4ZFpjsPs/5XXH5fjv/ABzvx845pahLVrqWR4zaewT3JBC74+THLiuVwynMKLUJamkISFrbOiiEJanIYV2aKuqJl1RNjSAiDVYCMBY2ughqsNTAwxMGOeMFTiBmQJykxJ6Fm+TGc1qYW8RQarDVBUByDnca4YaYB/cdm9FcqQYpht1wDg92N0+k26CDukLjl8rCOs8GVUGo+DTxYXEvaahAIlpY0NLd5Myh/AMu03mS9pgOLjjmJImCexcMvmXqOs+NO6ziozHjXruLg0FxG8NkhVwxNPhKdN9QdENPNJDiDGHMutRs7W1jdaG3hJgASecxmpZxxHrhl8nyXt1nhwnTmWilWuNfT4MAxeDr14DbEYFHbdHniPFWoBIlnFunHnABhbvyFdq1TOxcblbXSSMdv0XSIZU4Nt8XSHZGZGO9a7c3zI3H4Sit2rb2fKpbdT2fKVNqOmPMn72rLY3RSqHKGuM83KWunqT97UvRDZaen6lQZrM8OewgyLjMe1yO360dT5kiwUg2pAyAaBg0bXcwAzlaLdrfU+ZWFuxWNsvGzlHtuOHiVuYLoAJLumB3BY7Byxud8JXQKlIG8nUHNkBxGJaBMRN9h2joSrqCuwENBEjhKX+6xXC6yhlNxhtGhbPVxfQpOJxksbex/dErPYfIyytrU6jGFjm1GOEPcRN8YXXE4ROS6lBvFbuHcrqyLhDi3jty5if6HsW8M79TOU/F4inoO0NtQp0bVVYBRFZrnkvElxaWXZAgTOIK6wstuoMbd4Ku4mqapeS0k35ZcyDcHQQeYLoUhFsjmszffVd/6ray0OdJdGBcJk4xUe2TPVW/q9XbOvbgs01aZa19jexznsZfDhUpgOeAXEtywKJvlJZXG7UeGuGBbVaW45YSIXf4YNgkHlMGGObgBken3rM9jXtF4AiBg4SPYVn8dbX3vTjW7SVnDCadWgXlr7svaW3o4s44CdyC0tF4xEbIyy2dCbpHQljF1z2U6XGwddDWzBwd6PPnzIa7AHEDIGBuGAXq+JfyvuuHyJ6jMWqQmEKoXv28mi4URwomzR4RBA0owuW3TTVRsjXt405lsAluBbMyMZwzlMFmYASGtBLWOOAxcMjv6Uywcj1/kKI8n/Db3r5Wd/K/292PEHV9Pe1Sv+ZuapW9P1Vdb8zc1YaGOX6n0Sfy29bxKeOX6v0SPy29b6op41vqpdn5D00a3sS7PyHqAI8wrtWqZ2KfkKWvVN3hUXbtW3s8FLbqez5Srt2rb2eClt1PZ8pUA1Wk2d0EgwYIzmcEWhRxT2d5QWlk2Zwwy25coZo9Cjins8VbwOboiL+EDHIEETefMFuGc+OK123XeoO8rNogy+eeDhMGS8yJAMHP65nVbdceo3vcl5JwZYOX2O7iugVhsHL7D3LoAKVYqENUcj+ZS/3GpiCueT/Mp/G1MeYl4cu2lwAuHHgyYlwghpuQBgSXHbhDFvtWAb1x4lC6yhwBN4G6Bg4jAbMN5V23Idb5XLtlnjZjJzHKY2XK3tzqf8c/os1L31q30WhtK8xzefhB7atXmSKP8dV/+vR/3a62WXbvf/u1FhvtjoWVzJmIL6MQeao2ZEJVKnVF0cbIAmQfQAnGdvv3rpWs8Uden8bSslkouBEggQJl3MyMBJwyTfo7cvTtVxbTvCJBcQR6XA1iRiOjJXVbiU/yo5NPrVP/ABrQsFp0jSDnAvaCCQd4JXo+NlJa5ebG5SahpCEhZXaXo/8AyNSzpil+oL2/cn7ef7Of6rbCiw/9Xpc59iifch9nP9V6EaPbsJ27Rsj9vSsrbOdse3/hdanmd7u5pXmNAab/ABBeCy7cA2zMyOYcy+Z93PXL2fbx/T0tnp3QRzP+QoTyf8Md6azb1x8BS/R/wx3rlvbWhVvT9VXW/M3NUrZP9VXW/M6rUUY5fqJB1Y631T28sdRIdqx1vqgeNb6qXZuQ9M/N7Euzcl6AfyFdq1TN4Q/kIrTqm7wgu3atvZ4K7bqez5SpbtW3s8FLbqRu+UoBrkCzunKCPaY8UWheSezxVVmg2dwJIEYkZiHTIwVaLqBtMk4ARsJzMDAYnEhOhh0O2HxJMGJOeBcOc7uzYtNs1x6jO9yz6KeDUJbMTOIIOMuyIHOtFr1zuqzvereQ/R/L7Cn1rGXGRUe3ZDTgsllweDegBr5yjC7BJOW3aunSqSJ/os1WT8A/ZWf2gFZ7Wyox1Kat8OqtBBaBkHPz9Rda+sukcWtJ2OBHQYPhKuPMTLgllnrQPOtO9iz2vhQWBzmEEuyBBwY76rrX1k0ni1p2gmDvY6Ux/lDLhgok/jK5GJFChAOU365Eq9H2qo+m17aYIcHO5QETUeYx3hXYx/bLR/Ksw99dHo+uymy5kG3iB+0F23sWur/jPYLZan8VrqZbee2DeaRhxjl0Apv4l22k/sunxUtbm1AxwnB+70HTgmMtoMcV2Ju5dEzuU/8AK9uT5ROvNpYEcargc/4esMfaujV0rZg7F1EXcS68zlQ5pbv2qaSsHDXYIF0ucRnymub8xK8fpuwMLnGlUcQA4kNc1wLsSRzA5e1dPFfekynrb23/AFKzXHO4aixrRN68zKMxzrwbtOV/w9J/4yrwlSs6kWilSAAF4AjzUTN2RJOJwXM0j+JDWtaKpZFOCacjENIl13OenoTfK1lQBt4ODGlhpuIIwN8G6+JPok4nIL0S+3HT6xQButkkm6JJzOGeCi+Aut7x6bxlgXu5t6tXQ+20xxj1j8LV8/8AIQ+crjd7nOX0Lb2n4V828i7S1tptDScZcAIJyqHmHSvJj7xrv2+j0tvWZ8BS/R/w/FHQOe+n8JCD0fUPesKOrk/c1XWzf1Qqq5P6rUVXN/VCA28sdRZnasdb6rQ3lt6iznVesgf+b2Jdm5L0w63sSrNyXoINQitOqbvCEahFadU3eEVdu1bezwUtupG75Srt2rb2eClt1HZ8pRAWh0WZ0zlGGeLo8Uqy071Bw6AcBJ4pvQB0wmWz+Gdty2kemNoTNDcg7h4q9Dl6ABvmc5acoGLAcPatlr1zuozveqsOtPZ8Ku1a53Vp970vI0aP5R6p8FvWDR/KO494T6tuptJa50EbIJzE7As1WhZ7fyBv+VyH/qLNl47mu+iz223NIDQHSbxEtIyY45lXHmJlw6BWXSR4retHtY4K/wAX/d1f8n1Wa22qTTaWPbLr2IGQEHb+4JjzC8A0f/GWnq2Ye6qfFNsNVsBvpGTHRzq7LQLatarsqcHdGEwxsHbzkpNgquLGltOZDTN5ozaMMcVd+r/idtFuENG8/wC29IaGyIa7lZ7JjPcgt1d5LWFkE33Djg4NbdIwyxeEynZnSIY0QZEvdmcOZN/idsWnqYLqMgEgkg7QbzACD2r5pZrUS57eFNMSHZsum9OxwjYF9K007zlEHOCfZWs48V8xpWCowy2oRIGQGzKceldfFNxnK6dOrpc0yKbRwuA4xdTDTgDjdZPNl0LTbNLPtFFtKq0BuN04ksIMYOwBEDbz7lwjY6hqcI54ccAZGJA/onVBU9F4ZiSOKCcdkldPt+vXLP1+/fDFXsTGuIvuwMegMuiFFtFPnIJ2nnUXX2x6dKpbnOILiXFplpcSS087Scj0pYr9Axx7edCHN+wPqja9v2B9VPpXb3HkrVLqEn9Q+JwXRGXqO71y/JN80Ts4zfi/5XUGXqv7148/5V2nA6mT+q1FUzf1Agdk7qNRVM3fy1lRs5bOos7tV6yezlM6iQ7VHrIHfmjqoLNyan3zph1o6qXZeTU+9hQC3UlHadU3eEI1BRWnVN3hAVu1TezwVW3UDd8pV27VN7PBVbdR2fKUAWw/2Z3ZsB9MTgUzQ/IO4dxVVmzZyOfDmjjZyr0Pq+wdydHbNYdaez4Fdq1z+rT+dVYNad4+AK7Trn9Wn86djTo/lHd4hdBi5+j8zu8QtsqVTe1YNLUZuOB5Jfhvpux9yyW3TdPAU3tJDm3s+TtgjagtelaT3Nawy4h3ODBa6Wx7zuXTDC7lrGWU07chYdJNlzCM23uwOjjH/Kslt0k+CG0agxAk3WzJiBJz7UL7XUdVph1G50mDtEw5p3YJjh3TLLoNg0jUe+ox1NjW0SGPcKjieMwPlrODGxw2rZovi0wMMLonZyG5LHoU+eth/vgPZQpJNKz1nBpa9oZ5uARei60S7MbQcEknuf0lt26NvAL6Z9IXo5iCJLd5LW+xaRVzjYYPQc1y7VQqEi/Um9IAawNa3C7IEmTjzq6WjIkGpVIJki/g6Ii9hicPelmOuV3dsenz56l1Hn/vWY+C8HK+h6Zsbp4QAXadJ048xa/uYvAkrt4GPIRdlUWlOJ+5Sy77lehyDdKiLhOj3/8ACiAQETQhaAUQp7wor23kcfMO67fib9V2W5DdU71wvJLi0Hxjxh0ZFp+9669K1MMAm6ePg7DMyADkTuJXiz/lXecHnI/y2o3Zn+Wg2f4YRnM/ylhoVLlU+r4JDtUesm0c6fV8Es6t3WQOOtb1UFlyqfewpjta3q/VBZsqn3sKAG6gorTqm7wqbqD98yu06pvYgK3apvZ4KrdqBu+Uq7dqm9ngqtupG75SgG0sLrOQCATGJy5YRaH1fYO5BbaZdZiBiZHueCi0LquwdydHZGj9a7ePgClp1z+qz5lNHa12/wCQKWjXP3M+ZOxosDwHEHa0nI7C2ce0e1bwJXPsTJJ2Q0jKcHOZO39vvWo0n7HgDZxZPaZj3KVVuszMOKBBBwwxGUxnuStJZM60f6HposhOdR53XW9wXP0hZoq0hxi035lxImWAZnDBzlceYl4dJ9QDMgbyFitFpY57A1wJEkgGfSYtzLIwei0dg71it1OKzDsLbvse0+KY8mXDm6Lrhn415mG2h0xnAo0VvsLncG2GThmXAD6rn6PpB1O2g5Or1vdTpjwXW0fVFwAejh7ytXi/4zOWS0VHmo1pDQQJGJdynAY4D9JWxtB5zf7Ggd8rPpF8VKZAxxHYHMP1RUbS5xbiMWk4TmDH3uKlnqLOXI0/VcHuF5wHBGW3iGmWVpluR5HuXhy1ex8o3edqdFJvvZbF41z16fBw5eTkE9CtyovQOcvQ5rJ+4VoL3Qog0NI6UQPT3JZcNv18VbW9HcsVW2hai3JxaR+lxHcujR004csCoOmGu9oEHtHauKGlMa0rnZK6SvU2PSNM4MqXCcLjog9ABlv+UylW7yxp2evwVoY4ebAvsEtgzBc0mRlsled6Ij3g9iTatHNqZiMIwnLm3LE8eO/a3K9PpNjrtead1wJAxGThhtacQrI827r/AEXm6OlGOgVGXYycOM0dMcpvZO9dWhVJZ5uoHsOc8cT1uUDvJ3LjcbG5XWdrWdX6obN+b97Csrbdx2l7S2BBIl7dvMJ9oWixvDhULSHA5EGRkdqyqm6k7/opadU3eFTdQd/0V2nUt7EBW3Vt3DwUtupG75SqtuqbuHgpbtSN3ylA0ant+ZL0RqzuHcmfk/f6krRGrO4dyKRo7Wu3/I1SvrX+r3FTRutdv+Rqqtranq/CnaNejs3bvELeHwsGjtu4d6X5QH+zV9nm3/CVNe1an6TpBwaatMOcYDbzbxJ2ATKDSJ41LreLV8z8nGj8VR67fcvpdv5VPrfMxdMsPpyjH1bjTKxW0+dojrfL9FsWO166l0B3cfosY8tXhztEHzVqP9/avcS3wW6yVxdaNpJyHSVz9Dn+z2g89a2H/uvXVsQ4jdy1l2zGa3nztPoDzjlMCPeExtRxLeaCSABG0DdsVV2+fZ0NPvvfRaoUvEXuvL+UnKrH+7YP9Nb/AN14or23lTZ3tZXqEcU3ADI/Y2IzzLl4UP5l6/B/Fx8nKyqvKi5W567MJeCpQOUQam9nsRgpLXHaUTQFiqeH7kbanSEhXf3LDUaRVVteVnDgjnmCjTSHdHuQtBDrzSWu/U0lp3SO5ZzURNqKDt2bTNVuD2ioOfkP9o4p9g3rpUbZRqHAmm8/qmm/deBh26SvMMtRHNHMUfDh2B7lm4Sruhq+XNahVq0alNtWm2o4Aji1IDsMRxThGwL1dg0/StFnY4X2AzHCNgcUkHjAkZ85XirVoRhxAc2ci3LuhdnyftrKFJtJ4dALjfEEGXEmWjEZ7JTPCa9cmOV7eytYmk0jKB4KrbqRu+UrlUKbHgupO3mmcJ/czKd4T6lpq3LhDXtggEcR4wjIm672hcNOjp/k/f6krROrO75UulpCmWXC64/9LwWk4zgTg7sJTdFjzZ3fKoM+jdY7f8jVVXW1N7fhCvRusdv+RqGrram8fA1UbdHel2d6V5QtJs1YAEksdAAknsTNHel2eK2qcUfOfJjQ9f8AEUqhpPaxrpLnC7hB2OxK91pDlUt5+Ji2SsFueb7csCwbrzmzHsXT6rndsa+mNoCy2lnnqZ2QR2w4+Kq3aSpURNWoxnWcAewZlc1mmm1Q6pQY+rwRBAALOE4VpYLpfAgFriTzBZwx2uV0DQn8K/8AdVtPvq1PouxZTxG7gvL6Ps9sZSDHCjSpio55vuL6hFSoSWi6bo5ZEzzLcdBU6vHq1qtVpxDOEuUWj9IbTgEDLElbyk1z2kt2dpDStGnUvPqDikAhvHdLmuDRdbJzBwjnS26YrVcKFlqEbH1yKDN90y8j1VmFvsllceD4MYAXKDbziW3sXEYTxjmV5fyh0vUtFZr2Oq06bA2KZfDXFri6XMaYM4DPYrJvScO9p8Vvw9ThajXE3SWMm4wcJTDQ29icWvx6V4py72lNOmswsuBt67eMkkhri4DZAklcJ1JdvFLJ7Yzu6AwqL1bqcJZXZhchRVCpA8OKJu9JDDz/AFRXI6VlTx94qxAySmow7es2Ka1+9MDykAopWWtmtkopCWArhQHe+8UQcgAUM7kVqoWktyJ6QRIThVkY4GcC3ug5LEAja3pKDSGY3g9wOd4GCNxzXTs+lKzBjFZnOcHf5m4H2LjtMdHejZaDzDDsUsl5HpKOlKNQQ43CfRqgAGenklbWUHM1b3MHMOMw+qcAOrC8qarXYHAnniISKVvfRPm6p6uDmdoOA71zvj/TX1PX2a0vpvvPZeBzNPcBNxxEZbCVbLSx9R5acyDBBDgLrRi04jELi2fyjnCrTj97CI3lhOA3ErfYbUypUHBua/iuwBxBlgEtzHsWLjZy1t1aNcMvF7rrYYJJhodNTN2zJufRzrLX8r7KCWsc6u8CblBjqh7CBHvTbFwdos95zA5j206hY8TsvgEbSCB7FxPKHT9SzUqIstOiwVWX4c2LowhoY0gTjmZySYy3SW6dQaSttXVWVtEbH2l+P/5U5I7Sl1NGVXOi0WgvNQABtJopXIde4rsXHBrhOeWS5ll8tjwLJpF9a6OEJLWU722CJPZCw2vyktNT0xTHNTbBjrmT7IW5jlLwlsr1VHQtks3H4Om3bwlQgunab7yVkt/lJQa8OaX1SBdAY0Bv+d0YbpXjHcY3nEud+pxLj2k4obxVnj/dT6v071s8pa9SQ0MpN6Bff7XCP9K5NorOeeO9z+s4kDcMh2JCErcxk4TY7sf0SnHoVuKWY5ytaTYHlLNQjYieOkpd3pW4zVTKogdKudyhqdC0gboUVXgoiKa5FeKGnmmtCipJ5lYKtsbSmNA+/EKAB70wOUDhtRhsqVRNn+qIu+4VimjA+/qsqBoJRmmVHPPNe7kbZGOXRn70Uum3HaCOYEJxbnJx3gn2DNVIOZ3gfRDwQP8AXD3KCn2ho/d3IXVnHmG6J+qa8gGBh3IBE4poLAnPE9OSZTrEYTh0oaxaMpPvQCpOf32JobTXacMROWEtEc0K6VQ03X2GHRmDntjEZYBc2o5W2p+6DuKuh6SzeVFRrHDg2O6ZIGR2dvOFxNK6TdaHNL44ogACABzD/lZy+c0bqIORnoWZjJfS7pbXBGEBpQpeWkS+VfCIbyFxHOgaHKErOXIxXG0T0zCIJzuYoCRtJQ1ak4pV5VDZHOgcQl3lIWohsNnPDnjwVVGgekDuSbykqiEqKp+4UVRYyVsKtRRRU9natFDaoogdTGPYmUshvKiixWornWeocuxRRFbHuMHd4JV4wexRRRSyMuxCTgooqYnU+SgHiVFERUYqVVFESESrpK1EVGJoUUUG6kJZjjvWByiiLOSigKiiqVCgaoojKlaii0KQOVKKxFNUKiiIoKKKIr//2Q=="/>
          <p:cNvSpPr/>
          <p:nvPr/>
        </p:nvSpPr>
        <p:spPr>
          <a:xfrm>
            <a:off x="1679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305" name="Google Shape;305;p40" descr="data:image/jpeg;base64,/9j/4AAQSkZJRgABAQAAAQABAAD/2wCEAAkGBxQSEhUUExQVFBQUFxUUFBUVFRQWFBUUFRUWFhUUFRQYHCggGBolHBQVITEhJSkrLi4uFx8zODMsNygtLisBCgoKDg0OGhAQGiwkHBwsLCwsLCwsLCwsLCwsLCwsLCwsLCwsLCwsLCwsLCwsLCwsLCwsLCwsLCwsLCwsLCwsLP/AABEIAMIBAwMBIgACEQEDEQH/xAAbAAACAwEBAQAAAAAAAAAAAAACAwABBAUGB//EAEgQAAEDAQQECQoEAwcEAwAAAAEAAhEDBBIhMQUzQXETIjJRYXKBscEGI0KCkaGywtHwFENSYjRz8SRjg5Kis+EVo7TSU3ST/8QAGQEBAQEBAQEAAAAAAAAAAAAAAAECAwQF/8QAJREBAQACAgIBBAMBAQAAAAAAAAECETFBAyEEEhMiUTJxgWFC/9oADAMBAAIRAxEAPwDitaiDUYaiDV9LbwAAVhqMNRXVNhd1FdRhqu6m1BdVhqO6rupsBdV3Ud1XdTYXdV3Uy6pdU2pd1S6m3VLqBV1S6m3VLqbCrql1NuqrqbC7qq6m3VLqbCrqq6m3VLqBN1VdTrqotRCbqotTrqEtV2ElqotTi1CWpsJLVRanFqEtTaElqEtTi1DdTYVdUTLqiu101AKw1GGog1Y2ADUQajhWAm1BdV3UcIoU2F3Vd1Muq7qbUu6rDUd1EGpsLuqXUy6iFMrNyk5WY28FXVLqcacZkDes1rt1Glg9xk5ANcSfYFyy+T4526Tw53od1QMTLWajG3mUDUHWaI35lNslGpWpzeFJ8ZXb4BxkZics1wy+bOo6z417pIoFGKAGZ5sErRVmqB5FWpwk3YgANGLgRA3bU6po2nSrEsbdvsN7E4w4RmcFxz+XnfTpj8fGNOhHu4V4dgGucGmIBbwQcN+JOPQqs1J9U1xUY1obUu0nXcSyAQ6ZxmUVlaA8Q3MOE4YcRxx25ArzGjPJm32TGz1qNRsRdfeHsaWmD2hcJbve9V2smtaejqaJdsLTvke7HvWd9heM2Hsg/DKyDTOkaetsQqRtpPGO4AuPuR0/LG8W0zZ69KpUeymOEbdaC94bynQZx5vYvRj8jzT9Vxy8PjvWkLYMHA8232Krq22bymsrxdfWYHjiva+Wi8MCJcADiNi11Pw5beBYQSAODcMScoumJXWfMs9ZYud+NOq4xahIXZOjGkAtcccRIBEdkLPU0Y4ZFpjsPs/5XXH5fjv/ABzvx845pahLVrqWR4zaewT3JBC74+THLiuVwynMKLUJamkISFrbOiiEJanIYV2aKuqJl1RNjSAiDVYCMBY2ughqsNTAwxMGOeMFTiBmQJykxJ6Fm+TGc1qYW8RQarDVBUByDnca4YaYB/cdm9FcqQYpht1wDg92N0+k26CDukLjl8rCOs8GVUGo+DTxYXEvaahAIlpY0NLd5Myh/AMu03mS9pgOLjjmJImCexcMvmXqOs+NO6ziozHjXruLg0FxG8NkhVwxNPhKdN9QdENPNJDiDGHMutRs7W1jdaG3hJgASecxmpZxxHrhl8nyXt1nhwnTmWilWuNfT4MAxeDr14DbEYFHbdHniPFWoBIlnFunHnABhbvyFdq1TOxcblbXSSMdv0XSIZU4Nt8XSHZGZGO9a7c3zI3H4Sit2rb2fKpbdT2fKVNqOmPMn72rLY3RSqHKGuM83KWunqT97UvRDZaen6lQZrM8OewgyLjMe1yO360dT5kiwUg2pAyAaBg0bXcwAzlaLdrfU+ZWFuxWNsvGzlHtuOHiVuYLoAJLumB3BY7Byxud8JXQKlIG8nUHNkBxGJaBMRN9h2joSrqCuwENBEjhKX+6xXC6yhlNxhtGhbPVxfQpOJxksbex/dErPYfIyytrU6jGFjm1GOEPcRN8YXXE4ROS6lBvFbuHcrqyLhDi3jty5if6HsW8M79TOU/F4inoO0NtQp0bVVYBRFZrnkvElxaWXZAgTOIK6wstuoMbd4Ku4mqapeS0k35ZcyDcHQQeYLoUhFsjmszffVd/6ray0OdJdGBcJk4xUe2TPVW/q9XbOvbgs01aZa19jexznsZfDhUpgOeAXEtywKJvlJZXG7UeGuGBbVaW45YSIXf4YNgkHlMGGObgBken3rM9jXtF4AiBg4SPYVn8dbX3vTjW7SVnDCadWgXlr7svaW3o4s44CdyC0tF4xEbIyy2dCbpHQljF1z2U6XGwddDWzBwd6PPnzIa7AHEDIGBuGAXq+JfyvuuHyJ6jMWqQmEKoXv28mi4URwomzR4RBA0owuW3TTVRsjXt405lsAluBbMyMZwzlMFmYASGtBLWOOAxcMjv6Uywcj1/kKI8n/Db3r5Wd/K/292PEHV9Pe1Sv+ZuapW9P1Vdb8zc1YaGOX6n0Sfy29bxKeOX6v0SPy29b6op41vqpdn5D00a3sS7PyHqAI8wrtWqZ2KfkKWvVN3hUXbtW3s8FLbqez5Srt2rb2eClt1PZ8pUA1Wk2d0EgwYIzmcEWhRxT2d5QWlk2Zwwy25coZo9Cjins8VbwOboiL+EDHIEETefMFuGc+OK123XeoO8rNogy+eeDhMGS8yJAMHP65nVbdceo3vcl5JwZYOX2O7iugVhsHL7D3LoAKVYqENUcj+ZS/3GpiCueT/Mp/G1MeYl4cu2lwAuHHgyYlwghpuQBgSXHbhDFvtWAb1x4lC6yhwBN4G6Bg4jAbMN5V23Idb5XLtlnjZjJzHKY2XK3tzqf8c/os1L31q30WhtK8xzefhB7atXmSKP8dV/+vR/3a62WXbvf/u1FhvtjoWVzJmIL6MQeao2ZEJVKnVF0cbIAmQfQAnGdvv3rpWs8Uden8bSslkouBEggQJl3MyMBJwyTfo7cvTtVxbTvCJBcQR6XA1iRiOjJXVbiU/yo5NPrVP/ABrQsFp0jSDnAvaCCQd4JXo+NlJa5ebG5SahpCEhZXaXo/8AyNSzpil+oL2/cn7ef7Of6rbCiw/9Xpc59iifch9nP9V6EaPbsJ27Rsj9vSsrbOdse3/hdanmd7u5pXmNAab/ABBeCy7cA2zMyOYcy+Z93PXL2fbx/T0tnp3QRzP+QoTyf8Md6azb1x8BS/R/wx3rlvbWhVvT9VXW/M3NUrZP9VXW/M6rUUY5fqJB1Y631T28sdRIdqx1vqgeNb6qXZuQ9M/N7Euzcl6AfyFdq1TN4Q/kIrTqm7wgu3atvZ4K7bqez5SpbtW3s8FLbqRu+UoBrkCzunKCPaY8UWheSezxVVmg2dwJIEYkZiHTIwVaLqBtMk4ARsJzMDAYnEhOhh0O2HxJMGJOeBcOc7uzYtNs1x6jO9yz6KeDUJbMTOIIOMuyIHOtFr1zuqzvereQ/R/L7Cn1rGXGRUe3ZDTgsllweDegBr5yjC7BJOW3aunSqSJ/os1WT8A/ZWf2gFZ7Wyox1Kat8OqtBBaBkHPz9Rda+sukcWtJ2OBHQYPhKuPMTLgllnrQPOtO9iz2vhQWBzmEEuyBBwY76rrX1k0ni1p2gmDvY6Ux/lDLhgok/jK5GJFChAOU365Eq9H2qo+m17aYIcHO5QETUeYx3hXYx/bLR/Ksw99dHo+uymy5kG3iB+0F23sWur/jPYLZan8VrqZbee2DeaRhxjl0Apv4l22k/sunxUtbm1AxwnB+70HTgmMtoMcV2Ju5dEzuU/8AK9uT5ROvNpYEcargc/4esMfaujV0rZg7F1EXcS68zlQ5pbv2qaSsHDXYIF0ucRnymub8xK8fpuwMLnGlUcQA4kNc1wLsSRzA5e1dPFfekynrb23/AFKzXHO4aixrRN68zKMxzrwbtOV/w9J/4yrwlSs6kWilSAAF4AjzUTN2RJOJwXM0j+JDWtaKpZFOCacjENIl13OenoTfK1lQBt4ODGlhpuIIwN8G6+JPok4nIL0S+3HT6xQButkkm6JJzOGeCi+Aut7x6bxlgXu5t6tXQ+20xxj1j8LV8/8AIQ+crjd7nOX0Lb2n4V828i7S1tptDScZcAIJyqHmHSvJj7xrv2+j0tvWZ8BS/R/w/FHQOe+n8JCD0fUPesKOrk/c1XWzf1Qqq5P6rUVXN/VCA28sdRZnasdb6rQ3lt6iznVesgf+b2Jdm5L0w63sSrNyXoINQitOqbvCEahFadU3eEVdu1bezwUtupG75Srt2rb2eClt1HZ8pRAWh0WZ0zlGGeLo8Uqy071Bw6AcBJ4pvQB0wmWz+Gdty2kemNoTNDcg7h4q9Dl6ABvmc5acoGLAcPatlr1zuozveqsOtPZ8Ku1a53Vp970vI0aP5R6p8FvWDR/KO494T6tuptJa50EbIJzE7As1WhZ7fyBv+VyH/qLNl47mu+iz223NIDQHSbxEtIyY45lXHmJlw6BWXSR4retHtY4K/wAX/d1f8n1Wa22qTTaWPbLr2IGQEHb+4JjzC8A0f/GWnq2Ye6qfFNsNVsBvpGTHRzq7LQLatarsqcHdGEwxsHbzkpNgquLGltOZDTN5ozaMMcVd+r/idtFuENG8/wC29IaGyIa7lZ7JjPcgt1d5LWFkE33Djg4NbdIwyxeEynZnSIY0QZEvdmcOZN/idsWnqYLqMgEgkg7QbzACD2r5pZrUS57eFNMSHZsum9OxwjYF9K007zlEHOCfZWs48V8xpWCowy2oRIGQGzKceldfFNxnK6dOrpc0yKbRwuA4xdTDTgDjdZPNl0LTbNLPtFFtKq0BuN04ksIMYOwBEDbz7lwjY6hqcI54ccAZGJA/onVBU9F4ZiSOKCcdkldPt+vXLP1+/fDFXsTGuIvuwMegMuiFFtFPnIJ2nnUXX2x6dKpbnOILiXFplpcSS087Scj0pYr9Axx7edCHN+wPqja9v2B9VPpXb3HkrVLqEn9Q+JwXRGXqO71y/JN80Ts4zfi/5XUGXqv7148/5V2nA6mT+q1FUzf1Agdk7qNRVM3fy1lRs5bOos7tV6yezlM6iQ7VHrIHfmjqoLNyan3zph1o6qXZeTU+9hQC3UlHadU3eEI1BRWnVN3hAVu1TezwVW3UDd8pV27VN7PBVbdR2fKUAWw/2Z3ZsB9MTgUzQ/IO4dxVVmzZyOfDmjjZyr0Pq+wdydHbNYdaez4Fdq1z+rT+dVYNad4+AK7Trn9Wn86djTo/lHd4hdBi5+j8zu8QtsqVTe1YNLUZuOB5Jfhvpux9yyW3TdPAU3tJDm3s+TtgjagtelaT3Nawy4h3ODBa6Wx7zuXTDC7lrGWU07chYdJNlzCM23uwOjjH/Kslt0k+CG0agxAk3WzJiBJz7UL7XUdVph1G50mDtEw5p3YJjh3TLLoNg0jUe+ox1NjW0SGPcKjieMwPlrODGxw2rZovi0wMMLonZyG5LHoU+eth/vgPZQpJNKz1nBpa9oZ5uARei60S7MbQcEknuf0lt26NvAL6Z9IXo5iCJLd5LW+xaRVzjYYPQc1y7VQqEi/Um9IAawNa3C7IEmTjzq6WjIkGpVIJki/g6Ii9hicPelmOuV3dsenz56l1Hn/vWY+C8HK+h6Zsbp4QAXadJ048xa/uYvAkrt4GPIRdlUWlOJ+5Sy77lehyDdKiLhOj3/8ACiAQETQhaAUQp7wor23kcfMO67fib9V2W5DdU71wvJLi0Hxjxh0ZFp+9669K1MMAm6ePg7DMyADkTuJXiz/lXecHnI/y2o3Zn+Wg2f4YRnM/ylhoVLlU+r4JDtUesm0c6fV8Es6t3WQOOtb1UFlyqfewpjta3q/VBZsqn3sKAG6gorTqm7wqbqD98yu06pvYgK3apvZ4KrdqBu+Uq7dqm9ngqtupG75SgG0sLrOQCATGJy5YRaH1fYO5BbaZdZiBiZHueCi0LquwdydHZGj9a7ePgClp1z+qz5lNHa12/wCQKWjXP3M+ZOxosDwHEHa0nI7C2ce0e1bwJXPsTJJ2Q0jKcHOZO39vvWo0n7HgDZxZPaZj3KVVuszMOKBBBwwxGUxnuStJZM60f6HposhOdR53XW9wXP0hZoq0hxi035lxImWAZnDBzlceYl4dJ9QDMgbyFitFpY57A1wJEkgGfSYtzLIwei0dg71it1OKzDsLbvse0+KY8mXDm6Lrhn415mG2h0xnAo0VvsLncG2GThmXAD6rn6PpB1O2g5Or1vdTpjwXW0fVFwAejh7ytXi/4zOWS0VHmo1pDQQJGJdynAY4D9JWxtB5zf7Ggd8rPpF8VKZAxxHYHMP1RUbS5xbiMWk4TmDH3uKlnqLOXI0/VcHuF5wHBGW3iGmWVpluR5HuXhy1ex8o3edqdFJvvZbF41z16fBw5eTkE9CtyovQOcvQ5rJ+4VoL3Qog0NI6UQPT3JZcNv18VbW9HcsVW2hai3JxaR+lxHcujR004csCoOmGu9oEHtHauKGlMa0rnZK6SvU2PSNM4MqXCcLjog9ABlv+UylW7yxp2evwVoY4ebAvsEtgzBc0mRlsled6Ij3g9iTatHNqZiMIwnLm3LE8eO/a3K9PpNjrtead1wJAxGThhtacQrI827r/AEXm6OlGOgVGXYycOM0dMcpvZO9dWhVJZ5uoHsOc8cT1uUDvJ3LjcbG5XWdrWdX6obN+b97Csrbdx2l7S2BBIl7dvMJ9oWixvDhULSHA5EGRkdqyqm6k7/opadU3eFTdQd/0V2nUt7EBW3Vt3DwUtupG75SqtuqbuHgpbtSN3ylA0ant+ZL0RqzuHcmfk/f6krRGrO4dyKRo7Wu3/I1SvrX+r3FTRutdv+Rqqtranq/CnaNejs3bvELeHwsGjtu4d6X5QH+zV9nm3/CVNe1an6TpBwaatMOcYDbzbxJ2ATKDSJ41LreLV8z8nGj8VR67fcvpdv5VPrfMxdMsPpyjH1bjTKxW0+dojrfL9FsWO166l0B3cfosY8tXhztEHzVqP9/avcS3wW6yVxdaNpJyHSVz9Dn+z2g89a2H/uvXVsQ4jdy1l2zGa3nztPoDzjlMCPeExtRxLeaCSABG0DdsVV2+fZ0NPvvfRaoUvEXuvL+UnKrH+7YP9Nb/AN14or23lTZ3tZXqEcU3ADI/Y2IzzLl4UP5l6/B/Fx8nKyqvKi5W567MJeCpQOUQam9nsRgpLXHaUTQFiqeH7kbanSEhXf3LDUaRVVteVnDgjnmCjTSHdHuQtBDrzSWu/U0lp3SO5ZzURNqKDt2bTNVuD2ioOfkP9o4p9g3rpUbZRqHAmm8/qmm/deBh26SvMMtRHNHMUfDh2B7lm4Sruhq+XNahVq0alNtWm2o4Aji1IDsMRxThGwL1dg0/StFnY4X2AzHCNgcUkHjAkZ85XirVoRhxAc2ci3LuhdnyftrKFJtJ4dALjfEEGXEmWjEZ7JTPCa9cmOV7eytYmk0jKB4KrbqRu+UrlUKbHgupO3mmcJ/czKd4T6lpq3LhDXtggEcR4wjIm672hcNOjp/k/f6krROrO75UulpCmWXC64/9LwWk4zgTg7sJTdFjzZ3fKoM+jdY7f8jVVXW1N7fhCvRusdv+RqGrram8fA1UbdHel2d6V5QtJs1YAEksdAAknsTNHel2eK2qcUfOfJjQ9f8AEUqhpPaxrpLnC7hB2OxK91pDlUt5+Ji2SsFueb7csCwbrzmzHsXT6rndsa+mNoCy2lnnqZ2QR2w4+Kq3aSpURNWoxnWcAewZlc1mmm1Q6pQY+rwRBAALOE4VpYLpfAgFriTzBZwx2uV0DQn8K/8AdVtPvq1PouxZTxG7gvL6Ps9sZSDHCjSpio55vuL6hFSoSWi6bo5ZEzzLcdBU6vHq1qtVpxDOEuUWj9IbTgEDLElbyk1z2kt2dpDStGnUvPqDikAhvHdLmuDRdbJzBwjnS26YrVcKFlqEbH1yKDN90y8j1VmFvsllceD4MYAXKDbziW3sXEYTxjmV5fyh0vUtFZr2Oq06bA2KZfDXFri6XMaYM4DPYrJvScO9p8Vvw9ThajXE3SWMm4wcJTDQ29icWvx6V4py72lNOmswsuBt67eMkkhri4DZAklcJ1JdvFLJ7Yzu6AwqL1bqcJZXZhchRVCpA8OKJu9JDDz/AFRXI6VlTx94qxAySmow7es2Ka1+9MDykAopWWtmtkopCWArhQHe+8UQcgAUM7kVqoWktyJ6QRIThVkY4GcC3ug5LEAja3pKDSGY3g9wOd4GCNxzXTs+lKzBjFZnOcHf5m4H2LjtMdHejZaDzDDsUsl5HpKOlKNQQ43CfRqgAGenklbWUHM1b3MHMOMw+qcAOrC8qarXYHAnniISKVvfRPm6p6uDmdoOA71zvj/TX1PX2a0vpvvPZeBzNPcBNxxEZbCVbLSx9R5acyDBBDgLrRi04jELi2fyjnCrTj97CI3lhOA3ErfYbUypUHBua/iuwBxBlgEtzHsWLjZy1t1aNcMvF7rrYYJJhodNTN2zJufRzrLX8r7KCWsc6u8CblBjqh7CBHvTbFwdos95zA5j206hY8TsvgEbSCB7FxPKHT9SzUqIstOiwVWX4c2LowhoY0gTjmZySYy3SW6dQaSttXVWVtEbH2l+P/5U5I7Sl1NGVXOi0WgvNQABtJopXIde4rsXHBrhOeWS5ll8tjwLJpF9a6OEJLWU722CJPZCw2vyktNT0xTHNTbBjrmT7IW5jlLwlsr1VHQtks3H4Om3bwlQgunab7yVkt/lJQa8OaX1SBdAY0Bv+d0YbpXjHcY3nEud+pxLj2k4obxVnj/dT6v071s8pa9SQ0MpN6Bff7XCP9K5NorOeeO9z+s4kDcMh2JCErcxk4TY7sf0SnHoVuKWY5ytaTYHlLNQjYieOkpd3pW4zVTKogdKudyhqdC0gboUVXgoiKa5FeKGnmmtCipJ5lYKtsbSmNA+/EKAB70wOUDhtRhsqVRNn+qIu+4VimjA+/qsqBoJRmmVHPPNe7kbZGOXRn70Uum3HaCOYEJxbnJx3gn2DNVIOZ3gfRDwQP8AXD3KCn2ho/d3IXVnHmG6J+qa8gGBh3IBE4poLAnPE9OSZTrEYTh0oaxaMpPvQCpOf32JobTXacMROWEtEc0K6VQ03X2GHRmDntjEZYBc2o5W2p+6DuKuh6SzeVFRrHDg2O6ZIGR2dvOFxNK6TdaHNL44ogACABzD/lZy+c0bqIORnoWZjJfS7pbXBGEBpQpeWkS+VfCIbyFxHOgaHKErOXIxXG0T0zCIJzuYoCRtJQ1ak4pV5VDZHOgcQl3lIWohsNnPDnjwVVGgekDuSbykqiEqKp+4UVRYyVsKtRRRU9natFDaoogdTGPYmUshvKiixWornWeocuxRRFbHuMHd4JV4wexRRRSyMuxCTgooqYnU+SgHiVFERUYqVVFESESrpK1EVGJoUUUG6kJZjjvWByiiLOSigKiiqVCgaoojKlaii0KQOVKKxFNUKiiIoKKKIr//2Q=="/>
          <p:cNvSpPr/>
          <p:nvPr/>
        </p:nvSpPr>
        <p:spPr>
          <a:xfrm>
            <a:off x="1679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sp>
        <p:nvSpPr>
          <p:cNvPr id="306" name="Google Shape;306;p40" descr="data:image/jpeg;base64,/9j/4AAQSkZJRgABAQAAAQABAAD/2wCEAAkGBxQSEhUUExQVFBQUFxUUFBUVFRQWFBUUFRUWFhUUFRQYHCggGBolHBQVITEhJSkrLi4uFx8zODMsNygtLisBCgoKDg0OGhAQGiwkHBwsLCwsLCwsLCwsLCwsLCwsLCwsLCwsLCwsLCwsLCwsLCwsLCwsLCwsLCwsLCwsLCwsLP/AABEIAMIBAwMBIgACEQEDEQH/xAAbAAACAwEBAQAAAAAAAAAAAAACAwABBAUGB//EAEgQAAEDAQQECQoEAwcEAwAAAAEAAhEDBBIhMQUzQXETIjJRYXKBscEGI0KCkaGywtHwFENSYjRz8SRjg5Kis+EVo7TSU3ST/8QAGQEBAQEBAQEAAAAAAAAAAAAAAAECAwQF/8QAJREBAQACAgIBBAMBAQAAAAAAAAECETFBAyEEEhMiUTJxgWFC/9oADAMBAAIRAxEAPwDitaiDUYaiDV9LbwAAVhqMNRXVNhd1FdRhqu6m1BdVhqO6rupsBdV3Ud1XdTYXdV3Uy6pdU2pd1S6m3VLqBV1S6m3VLqbCrql1NuqrqbC7qq6m3VLqbCrqq6m3VLqBN1VdTrqotRCbqotTrqEtV2ElqotTi1CWpsJLVRanFqEtTaElqEtTi1DdTYVdUTLqiu101AKw1GGog1Y2ADUQajhWAm1BdV3UcIoU2F3Vd1Muq7qbUu6rDUd1EGpsLuqXUy6iFMrNyk5WY28FXVLqcacZkDes1rt1Glg9xk5ANcSfYFyy+T4526Tw53od1QMTLWajG3mUDUHWaI35lNslGpWpzeFJ8ZXb4BxkZics1wy+bOo6z417pIoFGKAGZ5sErRVmqB5FWpwk3YgANGLgRA3bU6po2nSrEsbdvsN7E4w4RmcFxz+XnfTpj8fGNOhHu4V4dgGucGmIBbwQcN+JOPQqs1J9U1xUY1obUu0nXcSyAQ6ZxmUVlaA8Q3MOE4YcRxx25ArzGjPJm32TGz1qNRsRdfeHsaWmD2hcJbve9V2smtaejqaJdsLTvke7HvWd9heM2Hsg/DKyDTOkaetsQqRtpPGO4AuPuR0/LG8W0zZ69KpUeymOEbdaC94bynQZx5vYvRj8jzT9Vxy8PjvWkLYMHA8232Krq22bymsrxdfWYHjiva+Wi8MCJcADiNi11Pw5beBYQSAODcMScoumJXWfMs9ZYud+NOq4xahIXZOjGkAtcccRIBEdkLPU0Y4ZFpjsPs/5XXH5fjv/ABzvx845pahLVrqWR4zaewT3JBC74+THLiuVwynMKLUJamkISFrbOiiEJanIYV2aKuqJl1RNjSAiDVYCMBY2ughqsNTAwxMGOeMFTiBmQJykxJ6Fm+TGc1qYW8RQarDVBUByDnca4YaYB/cdm9FcqQYpht1wDg92N0+k26CDukLjl8rCOs8GVUGo+DTxYXEvaahAIlpY0NLd5Myh/AMu03mS9pgOLjjmJImCexcMvmXqOs+NO6ziozHjXruLg0FxG8NkhVwxNPhKdN9QdENPNJDiDGHMutRs7W1jdaG3hJgASecxmpZxxHrhl8nyXt1nhwnTmWilWuNfT4MAxeDr14DbEYFHbdHniPFWoBIlnFunHnABhbvyFdq1TOxcblbXSSMdv0XSIZU4Nt8XSHZGZGO9a7c3zI3H4Sit2rb2fKpbdT2fKVNqOmPMn72rLY3RSqHKGuM83KWunqT97UvRDZaen6lQZrM8OewgyLjMe1yO360dT5kiwUg2pAyAaBg0bXcwAzlaLdrfU+ZWFuxWNsvGzlHtuOHiVuYLoAJLumB3BY7Byxud8JXQKlIG8nUHNkBxGJaBMRN9h2joSrqCuwENBEjhKX+6xXC6yhlNxhtGhbPVxfQpOJxksbex/dErPYfIyytrU6jGFjm1GOEPcRN8YXXE4ROS6lBvFbuHcrqyLhDi3jty5if6HsW8M79TOU/F4inoO0NtQp0bVVYBRFZrnkvElxaWXZAgTOIK6wstuoMbd4Ku4mqapeS0k35ZcyDcHQQeYLoUhFsjmszffVd/6ray0OdJdGBcJk4xUe2TPVW/q9XbOvbgs01aZa19jexznsZfDhUpgOeAXEtywKJvlJZXG7UeGuGBbVaW45YSIXf4YNgkHlMGGObgBken3rM9jXtF4AiBg4SPYVn8dbX3vTjW7SVnDCadWgXlr7svaW3o4s44CdyC0tF4xEbIyy2dCbpHQljF1z2U6XGwddDWzBwd6PPnzIa7AHEDIGBuGAXq+JfyvuuHyJ6jMWqQmEKoXv28mi4URwomzR4RBA0owuW3TTVRsjXt405lsAluBbMyMZwzlMFmYASGtBLWOOAxcMjv6Uywcj1/kKI8n/Db3r5Wd/K/292PEHV9Pe1Sv+ZuapW9P1Vdb8zc1YaGOX6n0Sfy29bxKeOX6v0SPy29b6op41vqpdn5D00a3sS7PyHqAI8wrtWqZ2KfkKWvVN3hUXbtW3s8FLbqez5Srt2rb2eClt1PZ8pUA1Wk2d0EgwYIzmcEWhRxT2d5QWlk2Zwwy25coZo9Cjins8VbwOboiL+EDHIEETefMFuGc+OK123XeoO8rNogy+eeDhMGS8yJAMHP65nVbdceo3vcl5JwZYOX2O7iugVhsHL7D3LoAKVYqENUcj+ZS/3GpiCueT/Mp/G1MeYl4cu2lwAuHHgyYlwghpuQBgSXHbhDFvtWAb1x4lC6yhwBN4G6Bg4jAbMN5V23Idb5XLtlnjZjJzHKY2XK3tzqf8c/os1L31q30WhtK8xzefhB7atXmSKP8dV/+vR/3a62WXbvf/u1FhvtjoWVzJmIL6MQeao2ZEJVKnVF0cbIAmQfQAnGdvv3rpWs8Uden8bSslkouBEggQJl3MyMBJwyTfo7cvTtVxbTvCJBcQR6XA1iRiOjJXVbiU/yo5NPrVP/ABrQsFp0jSDnAvaCCQd4JXo+NlJa5ebG5SahpCEhZXaXo/8AyNSzpil+oL2/cn7ef7Of6rbCiw/9Xpc59iifch9nP9V6EaPbsJ27Rsj9vSsrbOdse3/hdanmd7u5pXmNAab/ABBeCy7cA2zMyOYcy+Z93PXL2fbx/T0tnp3QRzP+QoTyf8Md6azb1x8BS/R/wx3rlvbWhVvT9VXW/M3NUrZP9VXW/M6rUUY5fqJB1Y631T28sdRIdqx1vqgeNb6qXZuQ9M/N7Euzcl6AfyFdq1TN4Q/kIrTqm7wgu3atvZ4K7bqez5SpbtW3s8FLbqRu+UoBrkCzunKCPaY8UWheSezxVVmg2dwJIEYkZiHTIwVaLqBtMk4ARsJzMDAYnEhOhh0O2HxJMGJOeBcOc7uzYtNs1x6jO9yz6KeDUJbMTOIIOMuyIHOtFr1zuqzvereQ/R/L7Cn1rGXGRUe3ZDTgsllweDegBr5yjC7BJOW3aunSqSJ/os1WT8A/ZWf2gFZ7Wyox1Kat8OqtBBaBkHPz9Rda+sukcWtJ2OBHQYPhKuPMTLgllnrQPOtO9iz2vhQWBzmEEuyBBwY76rrX1k0ni1p2gmDvY6Ux/lDLhgok/jK5GJFChAOU365Eq9H2qo+m17aYIcHO5QETUeYx3hXYx/bLR/Ksw99dHo+uymy5kG3iB+0F23sWur/jPYLZan8VrqZbee2DeaRhxjl0Apv4l22k/sunxUtbm1AxwnB+70HTgmMtoMcV2Ju5dEzuU/8AK9uT5ROvNpYEcargc/4esMfaujV0rZg7F1EXcS68zlQ5pbv2qaSsHDXYIF0ucRnymub8xK8fpuwMLnGlUcQA4kNc1wLsSRzA5e1dPFfekynrb23/AFKzXHO4aixrRN68zKMxzrwbtOV/w9J/4yrwlSs6kWilSAAF4AjzUTN2RJOJwXM0j+JDWtaKpZFOCacjENIl13OenoTfK1lQBt4ODGlhpuIIwN8G6+JPok4nIL0S+3HT6xQButkkm6JJzOGeCi+Aut7x6bxlgXu5t6tXQ+20xxj1j8LV8/8AIQ+crjd7nOX0Lb2n4V828i7S1tptDScZcAIJyqHmHSvJj7xrv2+j0tvWZ8BS/R/w/FHQOe+n8JCD0fUPesKOrk/c1XWzf1Qqq5P6rUVXN/VCA28sdRZnasdb6rQ3lt6iznVesgf+b2Jdm5L0w63sSrNyXoINQitOqbvCEahFadU3eEVdu1bezwUtupG75Srt2rb2eClt1HZ8pRAWh0WZ0zlGGeLo8Uqy071Bw6AcBJ4pvQB0wmWz+Gdty2kemNoTNDcg7h4q9Dl6ABvmc5acoGLAcPatlr1zuozveqsOtPZ8Ku1a53Vp970vI0aP5R6p8FvWDR/KO494T6tuptJa50EbIJzE7As1WhZ7fyBv+VyH/qLNl47mu+iz223NIDQHSbxEtIyY45lXHmJlw6BWXSR4retHtY4K/wAX/d1f8n1Wa22qTTaWPbLr2IGQEHb+4JjzC8A0f/GWnq2Ye6qfFNsNVsBvpGTHRzq7LQLatarsqcHdGEwxsHbzkpNgquLGltOZDTN5ozaMMcVd+r/idtFuENG8/wC29IaGyIa7lZ7JjPcgt1d5LWFkE33Djg4NbdIwyxeEynZnSIY0QZEvdmcOZN/idsWnqYLqMgEgkg7QbzACD2r5pZrUS57eFNMSHZsum9OxwjYF9K007zlEHOCfZWs48V8xpWCowy2oRIGQGzKceldfFNxnK6dOrpc0yKbRwuA4xdTDTgDjdZPNl0LTbNLPtFFtKq0BuN04ksIMYOwBEDbz7lwjY6hqcI54ccAZGJA/onVBU9F4ZiSOKCcdkldPt+vXLP1+/fDFXsTGuIvuwMegMuiFFtFPnIJ2nnUXX2x6dKpbnOILiXFplpcSS087Scj0pYr9Axx7edCHN+wPqja9v2B9VPpXb3HkrVLqEn9Q+JwXRGXqO71y/JN80Ts4zfi/5XUGXqv7148/5V2nA6mT+q1FUzf1Agdk7qNRVM3fy1lRs5bOos7tV6yezlM6iQ7VHrIHfmjqoLNyan3zph1o6qXZeTU+9hQC3UlHadU3eEI1BRWnVN3hAVu1TezwVW3UDd8pV27VN7PBVbdR2fKUAWw/2Z3ZsB9MTgUzQ/IO4dxVVmzZyOfDmjjZyr0Pq+wdydHbNYdaez4Fdq1z+rT+dVYNad4+AK7Trn9Wn86djTo/lHd4hdBi5+j8zu8QtsqVTe1YNLUZuOB5Jfhvpux9yyW3TdPAU3tJDm3s+TtgjagtelaT3Nawy4h3ODBa6Wx7zuXTDC7lrGWU07chYdJNlzCM23uwOjjH/Kslt0k+CG0agxAk3WzJiBJz7UL7XUdVph1G50mDtEw5p3YJjh3TLLoNg0jUe+ox1NjW0SGPcKjieMwPlrODGxw2rZovi0wMMLonZyG5LHoU+eth/vgPZQpJNKz1nBpa9oZ5uARei60S7MbQcEknuf0lt26NvAL6Z9IXo5iCJLd5LW+xaRVzjYYPQc1y7VQqEi/Um9IAawNa3C7IEmTjzq6WjIkGpVIJki/g6Ii9hicPelmOuV3dsenz56l1Hn/vWY+C8HK+h6Zsbp4QAXadJ048xa/uYvAkrt4GPIRdlUWlOJ+5Sy77lehyDdKiLhOj3/8ACiAQETQhaAUQp7wor23kcfMO67fib9V2W5DdU71wvJLi0Hxjxh0ZFp+9669K1MMAm6ePg7DMyADkTuJXiz/lXecHnI/y2o3Zn+Wg2f4YRnM/ylhoVLlU+r4JDtUesm0c6fV8Es6t3WQOOtb1UFlyqfewpjta3q/VBZsqn3sKAG6gorTqm7wqbqD98yu06pvYgK3apvZ4KrdqBu+Uq7dqm9ngqtupG75SgG0sLrOQCATGJy5YRaH1fYO5BbaZdZiBiZHueCi0LquwdydHZGj9a7ePgClp1z+qz5lNHa12/wCQKWjXP3M+ZOxosDwHEHa0nI7C2ce0e1bwJXPsTJJ2Q0jKcHOZO39vvWo0n7HgDZxZPaZj3KVVuszMOKBBBwwxGUxnuStJZM60f6HposhOdR53XW9wXP0hZoq0hxi035lxImWAZnDBzlceYl4dJ9QDMgbyFitFpY57A1wJEkgGfSYtzLIwei0dg71it1OKzDsLbvse0+KY8mXDm6Lrhn415mG2h0xnAo0VvsLncG2GThmXAD6rn6PpB1O2g5Or1vdTpjwXW0fVFwAejh7ytXi/4zOWS0VHmo1pDQQJGJdynAY4D9JWxtB5zf7Ggd8rPpF8VKZAxxHYHMP1RUbS5xbiMWk4TmDH3uKlnqLOXI0/VcHuF5wHBGW3iGmWVpluR5HuXhy1ex8o3edqdFJvvZbF41z16fBw5eTkE9CtyovQOcvQ5rJ+4VoL3Qog0NI6UQPT3JZcNv18VbW9HcsVW2hai3JxaR+lxHcujR004csCoOmGu9oEHtHauKGlMa0rnZK6SvU2PSNM4MqXCcLjog9ABlv+UylW7yxp2evwVoY4ebAvsEtgzBc0mRlsled6Ij3g9iTatHNqZiMIwnLm3LE8eO/a3K9PpNjrtead1wJAxGThhtacQrI827r/AEXm6OlGOgVGXYycOM0dMcpvZO9dWhVJZ5uoHsOc8cT1uUDvJ3LjcbG5XWdrWdX6obN+b97Csrbdx2l7S2BBIl7dvMJ9oWixvDhULSHA5EGRkdqyqm6k7/opadU3eFTdQd/0V2nUt7EBW3Vt3DwUtupG75SqtuqbuHgpbtSN3ylA0ant+ZL0RqzuHcmfk/f6krRGrO4dyKRo7Wu3/I1SvrX+r3FTRutdv+Rqqtranq/CnaNejs3bvELeHwsGjtu4d6X5QH+zV9nm3/CVNe1an6TpBwaatMOcYDbzbxJ2ATKDSJ41LreLV8z8nGj8VR67fcvpdv5VPrfMxdMsPpyjH1bjTKxW0+dojrfL9FsWO166l0B3cfosY8tXhztEHzVqP9/avcS3wW6yVxdaNpJyHSVz9Dn+z2g89a2H/uvXVsQ4jdy1l2zGa3nztPoDzjlMCPeExtRxLeaCSABG0DdsVV2+fZ0NPvvfRaoUvEXuvL+UnKrH+7YP9Nb/AN14or23lTZ3tZXqEcU3ADI/Y2IzzLl4UP5l6/B/Fx8nKyqvKi5W567MJeCpQOUQam9nsRgpLXHaUTQFiqeH7kbanSEhXf3LDUaRVVteVnDgjnmCjTSHdHuQtBDrzSWu/U0lp3SO5ZzURNqKDt2bTNVuD2ioOfkP9o4p9g3rpUbZRqHAmm8/qmm/deBh26SvMMtRHNHMUfDh2B7lm4Sruhq+XNahVq0alNtWm2o4Aji1IDsMRxThGwL1dg0/StFnY4X2AzHCNgcUkHjAkZ85XirVoRhxAc2ci3LuhdnyftrKFJtJ4dALjfEEGXEmWjEZ7JTPCa9cmOV7eytYmk0jKB4KrbqRu+UrlUKbHgupO3mmcJ/czKd4T6lpq3LhDXtggEcR4wjIm672hcNOjp/k/f6krROrO75UulpCmWXC64/9LwWk4zgTg7sJTdFjzZ3fKoM+jdY7f8jVVXW1N7fhCvRusdv+RqGrram8fA1UbdHel2d6V5QtJs1YAEksdAAknsTNHel2eK2qcUfOfJjQ9f8AEUqhpPaxrpLnC7hB2OxK91pDlUt5+Ji2SsFueb7csCwbrzmzHsXT6rndsa+mNoCy2lnnqZ2QR2w4+Kq3aSpURNWoxnWcAewZlc1mmm1Q6pQY+rwRBAALOE4VpYLpfAgFriTzBZwx2uV0DQn8K/8AdVtPvq1PouxZTxG7gvL6Ps9sZSDHCjSpio55vuL6hFSoSWi6bo5ZEzzLcdBU6vHq1qtVpxDOEuUWj9IbTgEDLElbyk1z2kt2dpDStGnUvPqDikAhvHdLmuDRdbJzBwjnS26YrVcKFlqEbH1yKDN90y8j1VmFvsllceD4MYAXKDbziW3sXEYTxjmV5fyh0vUtFZr2Oq06bA2KZfDXFri6XMaYM4DPYrJvScO9p8Vvw9ThajXE3SWMm4wcJTDQ29icWvx6V4py72lNOmswsuBt67eMkkhri4DZAklcJ1JdvFLJ7Yzu6AwqL1bqcJZXZhchRVCpA8OKJu9JDDz/AFRXI6VlTx94qxAySmow7es2Ka1+9MDykAopWWtmtkopCWArhQHe+8UQcgAUM7kVqoWktyJ6QRIThVkY4GcC3ug5LEAja3pKDSGY3g9wOd4GCNxzXTs+lKzBjFZnOcHf5m4H2LjtMdHejZaDzDDsUsl5HpKOlKNQQ43CfRqgAGenklbWUHM1b3MHMOMw+qcAOrC8qarXYHAnniISKVvfRPm6p6uDmdoOA71zvj/TX1PX2a0vpvvPZeBzNPcBNxxEZbCVbLSx9R5acyDBBDgLrRi04jELi2fyjnCrTj97CI3lhOA3ErfYbUypUHBua/iuwBxBlgEtzHsWLjZy1t1aNcMvF7rrYYJJhodNTN2zJufRzrLX8r7KCWsc6u8CblBjqh7CBHvTbFwdos95zA5j206hY8TsvgEbSCB7FxPKHT9SzUqIstOiwVWX4c2LowhoY0gTjmZySYy3SW6dQaSttXVWVtEbH2l+P/5U5I7Sl1NGVXOi0WgvNQABtJopXIde4rsXHBrhOeWS5ll8tjwLJpF9a6OEJLWU722CJPZCw2vyktNT0xTHNTbBjrmT7IW5jlLwlsr1VHQtks3H4Om3bwlQgunab7yVkt/lJQa8OaX1SBdAY0Bv+d0YbpXjHcY3nEud+pxLj2k4obxVnj/dT6v071s8pa9SQ0MpN6Bff7XCP9K5NorOeeO9z+s4kDcMh2JCErcxk4TY7sf0SnHoVuKWY5ytaTYHlLNQjYieOkpd3pW4zVTKogdKudyhqdC0gboUVXgoiKa5FeKGnmmtCipJ5lYKtsbSmNA+/EKAB70wOUDhtRhsqVRNn+qIu+4VimjA+/qsqBoJRmmVHPPNe7kbZGOXRn70Uum3HaCOYEJxbnJx3gn2DNVIOZ3gfRDwQP8AXD3KCn2ho/d3IXVnHmG6J+qa8gGBh3IBE4poLAnPE9OSZTrEYTh0oaxaMpPvQCpOf32JobTXacMROWEtEc0K6VQ03X2GHRmDntjEZYBc2o5W2p+6DuKuh6SzeVFRrHDg2O6ZIGR2dvOFxNK6TdaHNL44ogACABzD/lZy+c0bqIORnoWZjJfS7pbXBGEBpQpeWkS+VfCIbyFxHOgaHKErOXIxXG0T0zCIJzuYoCRtJQ1ak4pV5VDZHOgcQl3lIWohsNnPDnjwVVGgekDuSbykqiEqKp+4UVRYyVsKtRRRU9natFDaoogdTGPYmUshvKiixWornWeocuxRRFbHuMHd4JV4wexRRRSyMuxCTgooqYnU+SgHiVFERUYqVVFESESrpK1EVGJoUUUG6kJZjjvWByiiLOSigKiiqVCgaoojKlaii0KQOVKKxFNUKiiIoKKKIr//2Q=="/>
          <p:cNvSpPr/>
          <p:nvPr/>
        </p:nvSpPr>
        <p:spPr>
          <a:xfrm>
            <a:off x="1679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Noto Sans Symbols"/>
              <a:buNone/>
            </a:pPr>
            <a:endParaRPr sz="1800">
              <a:solidFill>
                <a:schemeClr val="dk1"/>
              </a:solidFill>
              <a:latin typeface="Arial"/>
              <a:ea typeface="Arial"/>
              <a:cs typeface="Arial"/>
              <a:sym typeface="Arial"/>
            </a:endParaRPr>
          </a:p>
        </p:txBody>
      </p:sp>
      <p:pic>
        <p:nvPicPr>
          <p:cNvPr id="307" name="Google Shape;307;p40" descr="https://encrypted-tbn2.gstatic.com/images?q=tbn:ANd9GcR7auw4qV1g2CpVLDvT48mWQE_tAcXpvlw7Lt_3ZdQ-lunqDOD69g"/>
          <p:cNvPicPr preferRelativeResize="0"/>
          <p:nvPr/>
        </p:nvPicPr>
        <p:blipFill rotWithShape="1">
          <a:blip r:embed="rId4">
            <a:alphaModFix/>
          </a:blip>
          <a:srcRect/>
          <a:stretch/>
        </p:blipFill>
        <p:spPr>
          <a:xfrm>
            <a:off x="406125" y="1964000"/>
            <a:ext cx="3642600" cy="3158700"/>
          </a:xfrm>
          <a:prstGeom prst="rect">
            <a:avLst/>
          </a:prstGeom>
          <a:noFill/>
          <a:ln>
            <a:noFill/>
          </a:ln>
        </p:spPr>
      </p:pic>
      <p:pic>
        <p:nvPicPr>
          <p:cNvPr id="308" name="Google Shape;308;p40"/>
          <p:cNvPicPr preferRelativeResize="0"/>
          <p:nvPr/>
        </p:nvPicPr>
        <p:blipFill>
          <a:blip r:embed="rId5">
            <a:alphaModFix/>
          </a:blip>
          <a:stretch>
            <a:fillRect/>
          </a:stretch>
        </p:blipFill>
        <p:spPr>
          <a:xfrm>
            <a:off x="8392475" y="1729850"/>
            <a:ext cx="3616849" cy="24391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07"/>
                                        </p:tgtEl>
                                      </p:cBhvr>
                                    </p:animEffect>
                                    <p:set>
                                      <p:cBhvr>
                                        <p:cTn id="12" dur="1" fill="hold">
                                          <p:stCondLst>
                                            <p:cond delay="2000"/>
                                          </p:stCondLst>
                                        </p:cTn>
                                        <p:tgtEl>
                                          <p:spTgt spid="30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0"/>
                                        </p:tgtEl>
                                        <p:attrNameLst>
                                          <p:attrName>style.visibility</p:attrName>
                                        </p:attrNameLst>
                                      </p:cBhvr>
                                      <p:to>
                                        <p:strVal val="visible"/>
                                      </p:to>
                                    </p:set>
                                    <p:animEffect transition="in" filter="fade">
                                      <p:cBhvr>
                                        <p:cTn id="15" dur="2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Globalization- Where is this?</a:t>
            </a:r>
            <a:endParaRPr/>
          </a:p>
        </p:txBody>
      </p:sp>
      <p:sp>
        <p:nvSpPr>
          <p:cNvPr id="315" name="Google Shape;315;p41"/>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316" name="Google Shape;316;p41"/>
          <p:cNvPicPr preferRelativeResize="0"/>
          <p:nvPr/>
        </p:nvPicPr>
        <p:blipFill rotWithShape="1">
          <a:blip r:embed="rId3">
            <a:alphaModFix/>
          </a:blip>
          <a:srcRect l="32956" t="19890" r="10193" b="26841"/>
          <a:stretch/>
        </p:blipFill>
        <p:spPr>
          <a:xfrm>
            <a:off x="2355950" y="1926750"/>
            <a:ext cx="6238000" cy="36531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609600" y="457200"/>
            <a:ext cx="5208600" cy="19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 is unusual about the sign?</a:t>
            </a:r>
            <a:endParaRPr/>
          </a:p>
        </p:txBody>
      </p:sp>
      <p:sp>
        <p:nvSpPr>
          <p:cNvPr id="323" name="Google Shape;323;p42"/>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324" name="Google Shape;324;p42"/>
          <p:cNvPicPr preferRelativeResize="0"/>
          <p:nvPr/>
        </p:nvPicPr>
        <p:blipFill rotWithShape="1">
          <a:blip r:embed="rId3">
            <a:alphaModFix/>
          </a:blip>
          <a:srcRect l="7131" t="19337" r="67397" b="26146"/>
          <a:stretch/>
        </p:blipFill>
        <p:spPr>
          <a:xfrm>
            <a:off x="6581400" y="222425"/>
            <a:ext cx="4874024" cy="6520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609600" y="0"/>
            <a:ext cx="10972800" cy="8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Keeping Pace with ships </a:t>
            </a:r>
            <a:endParaRPr/>
          </a:p>
        </p:txBody>
      </p:sp>
      <p:sp>
        <p:nvSpPr>
          <p:cNvPr id="331" name="Google Shape;331;p43"/>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endParaRPr/>
          </a:p>
        </p:txBody>
      </p:sp>
      <p:pic>
        <p:nvPicPr>
          <p:cNvPr id="332" name="Google Shape;332;p43"/>
          <p:cNvPicPr preferRelativeResize="0"/>
          <p:nvPr/>
        </p:nvPicPr>
        <p:blipFill>
          <a:blip r:embed="rId3">
            <a:alphaModFix/>
          </a:blip>
          <a:stretch>
            <a:fillRect/>
          </a:stretch>
        </p:blipFill>
        <p:spPr>
          <a:xfrm>
            <a:off x="1180900" y="727275"/>
            <a:ext cx="9830202" cy="58195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a:t>American Views of Trade</a:t>
            </a:r>
            <a:endParaRPr/>
          </a:p>
          <a:p>
            <a:pPr marL="0" marR="0" lvl="0" indent="0" algn="l" rtl="0">
              <a:spcBef>
                <a:spcPts val="0"/>
              </a:spcBef>
              <a:spcAft>
                <a:spcPts val="0"/>
              </a:spcAft>
              <a:buNone/>
            </a:pPr>
            <a:r>
              <a:rPr lang="en-US" u="sng">
                <a:solidFill>
                  <a:schemeClr val="hlink"/>
                </a:solidFill>
                <a:hlinkClick r:id="rId3"/>
              </a:rPr>
              <a:t>History of Tariffs</a:t>
            </a:r>
            <a:endParaRPr/>
          </a:p>
        </p:txBody>
      </p:sp>
      <p:sp>
        <p:nvSpPr>
          <p:cNvPr id="338" name="Google Shape;338;p44"/>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lt2"/>
              </a:buClr>
              <a:buSzPts val="2400"/>
              <a:buFont typeface="Noto Sans Symbols"/>
              <a:buNone/>
            </a:pPr>
            <a:endParaRPr sz="3200" b="0" i="0" u="none" strike="noStrike" cap="none">
              <a:solidFill>
                <a:schemeClr val="dk1"/>
              </a:solidFill>
              <a:latin typeface="Arial"/>
              <a:ea typeface="Arial"/>
              <a:cs typeface="Arial"/>
              <a:sym typeface="Arial"/>
            </a:endParaRPr>
          </a:p>
        </p:txBody>
      </p:sp>
      <p:pic>
        <p:nvPicPr>
          <p:cNvPr id="339" name="Google Shape;339;p44" descr="http://cdn.static-economist.com/sites/default/files/imagecache/original-size/20161119_WOC971.png"/>
          <p:cNvPicPr preferRelativeResize="0"/>
          <p:nvPr/>
        </p:nvPicPr>
        <p:blipFill rotWithShape="1">
          <a:blip r:embed="rId4">
            <a:alphaModFix/>
          </a:blip>
          <a:srcRect t="64143"/>
          <a:stretch/>
        </p:blipFill>
        <p:spPr>
          <a:xfrm>
            <a:off x="1623803" y="2151100"/>
            <a:ext cx="8341800" cy="3886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Keeping Pace with ships in Savannah, GA</a:t>
            </a:r>
            <a:endParaRPr/>
          </a:p>
        </p:txBody>
      </p:sp>
      <p:sp>
        <p:nvSpPr>
          <p:cNvPr id="346" name="Google Shape;346;p45"/>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endParaRPr/>
          </a:p>
        </p:txBody>
      </p:sp>
      <p:pic>
        <p:nvPicPr>
          <p:cNvPr id="347" name="Google Shape;347;p45"/>
          <p:cNvPicPr preferRelativeResize="0"/>
          <p:nvPr/>
        </p:nvPicPr>
        <p:blipFill>
          <a:blip r:embed="rId3">
            <a:alphaModFix/>
          </a:blip>
          <a:stretch>
            <a:fillRect/>
          </a:stretch>
        </p:blipFill>
        <p:spPr>
          <a:xfrm>
            <a:off x="2494975" y="1643050"/>
            <a:ext cx="6076950" cy="4562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Quick Check</a:t>
            </a:r>
            <a:endParaRPr/>
          </a:p>
        </p:txBody>
      </p:sp>
      <p:sp>
        <p:nvSpPr>
          <p:cNvPr id="156" name="Google Shape;156;p19"/>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r>
              <a:rPr lang="en-US"/>
              <a:t>How American are your clothes?</a:t>
            </a:r>
            <a:endParaRPr/>
          </a:p>
          <a:p>
            <a:pPr marL="342900" lvl="0" indent="-190500" algn="l" rtl="0">
              <a:spcBef>
                <a:spcPts val="640"/>
              </a:spcBef>
              <a:spcAft>
                <a:spcPts val="0"/>
              </a:spcAft>
              <a:buNone/>
            </a:pPr>
            <a:r>
              <a:rPr lang="en-US"/>
              <a:t>other belongings?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title"/>
          </p:nvPr>
        </p:nvSpPr>
        <p:spPr>
          <a:xfrm>
            <a:off x="609600" y="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Keeping Pace with ships at Panama Canal</a:t>
            </a:r>
            <a:endParaRPr/>
          </a:p>
        </p:txBody>
      </p:sp>
      <p:sp>
        <p:nvSpPr>
          <p:cNvPr id="354" name="Google Shape;354;p46"/>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342900" lvl="0" indent="-190500" algn="l" rtl="0">
              <a:spcBef>
                <a:spcPts val="640"/>
              </a:spcBef>
              <a:spcAft>
                <a:spcPts val="0"/>
              </a:spcAft>
              <a:buNone/>
            </a:pPr>
            <a:endParaRPr/>
          </a:p>
        </p:txBody>
      </p:sp>
      <p:pic>
        <p:nvPicPr>
          <p:cNvPr id="355" name="Google Shape;355;p46"/>
          <p:cNvPicPr preferRelativeResize="0"/>
          <p:nvPr/>
        </p:nvPicPr>
        <p:blipFill>
          <a:blip r:embed="rId3">
            <a:alphaModFix/>
          </a:blip>
          <a:stretch>
            <a:fillRect/>
          </a:stretch>
        </p:blipFill>
        <p:spPr>
          <a:xfrm>
            <a:off x="2123225" y="1114450"/>
            <a:ext cx="7945550" cy="5418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2057400" y="0"/>
            <a:ext cx="335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The trade</a:t>
            </a:r>
            <a:endParaRPr/>
          </a:p>
        </p:txBody>
      </p:sp>
      <p:sp>
        <p:nvSpPr>
          <p:cNvPr id="361" name="Google Shape;361;p47"/>
          <p:cNvSpPr txBox="1">
            <a:spLocks noGrp="1"/>
          </p:cNvSpPr>
          <p:nvPr>
            <p:ph type="body" idx="1"/>
          </p:nvPr>
        </p:nvSpPr>
        <p:spPr>
          <a:xfrm>
            <a:off x="1981200" y="990600"/>
            <a:ext cx="4038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800"/>
              <a:buFont typeface="Noto Sans Symbols"/>
              <a:buChar char="■"/>
            </a:pPr>
            <a:r>
              <a:rPr lang="en-US" sz="2400" b="0" i="0" u="none" strike="noStrike" cap="none">
                <a:solidFill>
                  <a:schemeClr val="dk1"/>
                </a:solidFill>
                <a:latin typeface="Arial"/>
                <a:ea typeface="Arial"/>
                <a:cs typeface="Arial"/>
                <a:sym typeface="Arial"/>
              </a:rPr>
              <a:t>A Chinese manufacturing company 王涌 (translated as Wang).  </a:t>
            </a:r>
            <a:endParaRPr sz="2400" b="0" i="0" u="none" strike="noStrike" cap="none">
              <a:solidFill>
                <a:schemeClr val="dk1"/>
              </a:solidFill>
              <a:latin typeface="Arial"/>
              <a:ea typeface="Arial"/>
              <a:cs typeface="Arial"/>
              <a:sym typeface="Arial"/>
            </a:endParaRPr>
          </a:p>
        </p:txBody>
      </p:sp>
      <p:sp>
        <p:nvSpPr>
          <p:cNvPr id="362" name="Google Shape;362;p47"/>
          <p:cNvSpPr txBox="1">
            <a:spLocks noGrp="1"/>
          </p:cNvSpPr>
          <p:nvPr>
            <p:ph type="body" idx="2"/>
          </p:nvPr>
        </p:nvSpPr>
        <p:spPr>
          <a:xfrm>
            <a:off x="5943600" y="457200"/>
            <a:ext cx="3810000" cy="236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800"/>
              <a:buFont typeface="Noto Sans Symbols"/>
              <a:buChar char="■"/>
            </a:pPr>
            <a:r>
              <a:rPr lang="en-US" sz="2400" b="0" i="0" u="none" strike="noStrike" cap="none">
                <a:solidFill>
                  <a:schemeClr val="dk1"/>
                </a:solidFill>
                <a:latin typeface="Arial"/>
                <a:ea typeface="Arial"/>
                <a:cs typeface="Arial"/>
                <a:sym typeface="Arial"/>
              </a:rPr>
              <a:t>Everybody, an American engineering company has designed a new cell phone for Verizon.</a:t>
            </a:r>
            <a:endParaRPr/>
          </a:p>
        </p:txBody>
      </p:sp>
      <p:pic>
        <p:nvPicPr>
          <p:cNvPr id="363" name="Google Shape;363;p47" descr="chinese-factory-workers">
            <a:hlinkClick r:id="rId3"/>
          </p:cNvPr>
          <p:cNvPicPr preferRelativeResize="0"/>
          <p:nvPr/>
        </p:nvPicPr>
        <p:blipFill rotWithShape="1">
          <a:blip r:embed="rId4">
            <a:alphaModFix/>
          </a:blip>
          <a:srcRect/>
          <a:stretch/>
        </p:blipFill>
        <p:spPr>
          <a:xfrm>
            <a:off x="2286000" y="2133601"/>
            <a:ext cx="2857500" cy="2143125"/>
          </a:xfrm>
          <a:prstGeom prst="rect">
            <a:avLst/>
          </a:prstGeom>
          <a:noFill/>
          <a:ln>
            <a:noFill/>
          </a:ln>
        </p:spPr>
      </p:pic>
      <p:pic>
        <p:nvPicPr>
          <p:cNvPr id="364" name="Google Shape;364;p47" descr="xperia-play-2"/>
          <p:cNvPicPr preferRelativeResize="0"/>
          <p:nvPr/>
        </p:nvPicPr>
        <p:blipFill rotWithShape="1">
          <a:blip r:embed="rId5">
            <a:alphaModFix/>
          </a:blip>
          <a:srcRect t="12000"/>
          <a:stretch/>
        </p:blipFill>
        <p:spPr>
          <a:xfrm>
            <a:off x="6629400" y="2286000"/>
            <a:ext cx="2857500" cy="1676400"/>
          </a:xfrm>
          <a:prstGeom prst="rect">
            <a:avLst/>
          </a:prstGeom>
          <a:noFill/>
          <a:ln>
            <a:noFill/>
          </a:ln>
        </p:spPr>
      </p:pic>
      <p:sp>
        <p:nvSpPr>
          <p:cNvPr id="365" name="Google Shape;365;p47"/>
          <p:cNvSpPr/>
          <p:nvPr/>
        </p:nvSpPr>
        <p:spPr>
          <a:xfrm>
            <a:off x="3026450" y="4415200"/>
            <a:ext cx="3951300" cy="1676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800"/>
              <a:buFont typeface="Noto Sans Symbols"/>
              <a:buChar char="■"/>
            </a:pPr>
            <a:r>
              <a:rPr lang="en-US" sz="2400">
                <a:solidFill>
                  <a:schemeClr val="dk1"/>
                </a:solidFill>
                <a:latin typeface="Arial"/>
                <a:ea typeface="Arial"/>
                <a:cs typeface="Arial"/>
                <a:sym typeface="Arial"/>
              </a:rPr>
              <a:t>Tonight, an American microchip and processor manufacturer, makes the parts for the new phone.</a:t>
            </a:r>
            <a:endParaRPr/>
          </a:p>
        </p:txBody>
      </p:sp>
      <p:pic>
        <p:nvPicPr>
          <p:cNvPr id="366" name="Google Shape;366;p47" descr="kb8455"/>
          <p:cNvPicPr preferRelativeResize="0"/>
          <p:nvPr/>
        </p:nvPicPr>
        <p:blipFill rotWithShape="1">
          <a:blip r:embed="rId6">
            <a:alphaModFix/>
          </a:blip>
          <a:srcRect/>
          <a:stretch/>
        </p:blipFill>
        <p:spPr>
          <a:xfrm>
            <a:off x="550175" y="4415200"/>
            <a:ext cx="2286000" cy="2286000"/>
          </a:xfrm>
          <a:prstGeom prst="rect">
            <a:avLst/>
          </a:prstGeom>
          <a:noFill/>
          <a:ln>
            <a:noFill/>
          </a:ln>
        </p:spPr>
      </p:pic>
      <p:pic>
        <p:nvPicPr>
          <p:cNvPr id="367" name="Google Shape;367;p47"/>
          <p:cNvPicPr preferRelativeResize="0"/>
          <p:nvPr/>
        </p:nvPicPr>
        <p:blipFill>
          <a:blip r:embed="rId7">
            <a:alphaModFix/>
          </a:blip>
          <a:stretch>
            <a:fillRect/>
          </a:stretch>
        </p:blipFill>
        <p:spPr>
          <a:xfrm>
            <a:off x="7836275" y="5339125"/>
            <a:ext cx="3352800" cy="1362075"/>
          </a:xfrm>
          <a:prstGeom prst="rect">
            <a:avLst/>
          </a:prstGeom>
          <a:noFill/>
          <a:ln>
            <a:noFill/>
          </a:ln>
        </p:spPr>
      </p:pic>
      <p:sp>
        <p:nvSpPr>
          <p:cNvPr id="368" name="Google Shape;368;p47"/>
          <p:cNvSpPr/>
          <p:nvPr/>
        </p:nvSpPr>
        <p:spPr>
          <a:xfrm>
            <a:off x="7068625" y="3962400"/>
            <a:ext cx="3810000" cy="1208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800"/>
              <a:buFont typeface="Noto Sans Symbols"/>
              <a:buChar char="■"/>
            </a:pPr>
            <a:r>
              <a:rPr lang="en-US" sz="2400">
                <a:solidFill>
                  <a:schemeClr val="dk1"/>
                </a:solidFill>
              </a:rPr>
              <a:t>Chung</a:t>
            </a:r>
            <a:r>
              <a:rPr lang="en-US" sz="2400">
                <a:solidFill>
                  <a:schemeClr val="dk1"/>
                </a:solidFill>
                <a:latin typeface="Arial"/>
                <a:ea typeface="Arial"/>
                <a:cs typeface="Arial"/>
                <a:sym typeface="Arial"/>
              </a:rPr>
              <a:t>, a</a:t>
            </a:r>
            <a:r>
              <a:rPr lang="en-US" sz="2400">
                <a:solidFill>
                  <a:schemeClr val="dk1"/>
                </a:solidFill>
              </a:rPr>
              <a:t> Japaneses battery manufacturer produces batteries</a:t>
            </a:r>
            <a:r>
              <a:rPr lang="en-US" sz="2400">
                <a:solidFill>
                  <a:schemeClr val="dk1"/>
                </a:solidFill>
                <a:latin typeface="Arial"/>
                <a:ea typeface="Arial"/>
                <a:cs typeface="Arial"/>
                <a:sym typeface="Arial"/>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The Miracle</a:t>
            </a:r>
            <a:endParaRPr/>
          </a:p>
        </p:txBody>
      </p:sp>
      <p:sp>
        <p:nvSpPr>
          <p:cNvPr id="374" name="Google Shape;374;p48"/>
          <p:cNvSpPr txBox="1">
            <a:spLocks noGrp="1"/>
          </p:cNvSpPr>
          <p:nvPr>
            <p:ph type="body" idx="2"/>
          </p:nvPr>
        </p:nvSpPr>
        <p:spPr>
          <a:xfrm>
            <a:off x="993400" y="1981200"/>
            <a:ext cx="9217500" cy="3886200"/>
          </a:xfrm>
          <a:prstGeom prst="rect">
            <a:avLst/>
          </a:prstGeom>
          <a:noFill/>
          <a:ln>
            <a:noFill/>
          </a:ln>
        </p:spPr>
        <p:txBody>
          <a:bodyPr spcFirstLastPara="1" wrap="square" lIns="91425" tIns="45700" rIns="91425" bIns="45700" anchor="t" anchorCtr="0">
            <a:noAutofit/>
          </a:bodyPr>
          <a:lstStyle/>
          <a:p>
            <a:pPr marL="342900" marR="0" lvl="0" indent="-438150" algn="l" rtl="0">
              <a:spcBef>
                <a:spcPts val="0"/>
              </a:spcBef>
              <a:spcAft>
                <a:spcPts val="0"/>
              </a:spcAft>
              <a:buClr>
                <a:schemeClr val="lt2"/>
              </a:buClr>
              <a:buSzPts val="3600"/>
              <a:buFont typeface="Noto Sans Symbols"/>
              <a:buChar char="■"/>
            </a:pPr>
            <a:r>
              <a:rPr lang="en-US" sz="3600" b="0" i="0" u="none" strike="noStrike" cap="none">
                <a:solidFill>
                  <a:schemeClr val="dk1"/>
                </a:solidFill>
                <a:latin typeface="Arial"/>
                <a:ea typeface="Arial"/>
                <a:cs typeface="Arial"/>
                <a:sym typeface="Arial"/>
              </a:rPr>
              <a:t>The Everybody Wang Chung Tonight phone is produced and shipped around the world for sale. </a:t>
            </a:r>
            <a:endParaRPr sz="3600" b="0" i="0" u="none" strike="noStrike" cap="none">
              <a:solidFill>
                <a:schemeClr val="dk1"/>
              </a:solidFill>
              <a:latin typeface="Arial"/>
              <a:ea typeface="Arial"/>
              <a:cs typeface="Arial"/>
              <a:sym typeface="Arial"/>
            </a:endParaRPr>
          </a:p>
          <a:p>
            <a:pPr marL="342900" marR="0" lvl="0" indent="-438150" algn="l" rtl="0">
              <a:spcBef>
                <a:spcPts val="0"/>
              </a:spcBef>
              <a:spcAft>
                <a:spcPts val="0"/>
              </a:spcAft>
              <a:buClr>
                <a:schemeClr val="lt2"/>
              </a:buClr>
              <a:buSzPts val="3600"/>
              <a:buFont typeface="Noto Sans Symbols"/>
              <a:buChar char="■"/>
            </a:pPr>
            <a:endParaRPr sz="3600"/>
          </a:p>
          <a:p>
            <a:pPr marL="342900" marR="0" lvl="0" indent="-438150" algn="l" rtl="0">
              <a:spcBef>
                <a:spcPts val="0"/>
              </a:spcBef>
              <a:spcAft>
                <a:spcPts val="0"/>
              </a:spcAft>
              <a:buClr>
                <a:schemeClr val="lt2"/>
              </a:buClr>
              <a:buSzPts val="3600"/>
              <a:buFont typeface="Noto Sans Symbols"/>
              <a:buChar char="■"/>
            </a:pPr>
            <a:r>
              <a:rPr lang="en-US" sz="3600"/>
              <a:t>Who wins?</a:t>
            </a:r>
            <a:endParaRPr sz="3600"/>
          </a:p>
          <a:p>
            <a:pPr marL="342900" marR="0" lvl="0" indent="-438150" algn="l" rtl="0">
              <a:spcBef>
                <a:spcPts val="0"/>
              </a:spcBef>
              <a:spcAft>
                <a:spcPts val="0"/>
              </a:spcAft>
              <a:buClr>
                <a:schemeClr val="lt2"/>
              </a:buClr>
              <a:buSzPts val="3600"/>
              <a:buFont typeface="Noto Sans Symbols"/>
              <a:buChar char="■"/>
            </a:pPr>
            <a:r>
              <a:rPr lang="en-US" sz="3600"/>
              <a:t>Who loses?</a:t>
            </a:r>
            <a:r>
              <a:rPr lang="en-US" sz="3600" b="0" i="0" u="none" strike="noStrike" cap="none">
                <a:solidFill>
                  <a:schemeClr val="dk1"/>
                </a:solidFill>
                <a:latin typeface="Arial"/>
                <a:ea typeface="Arial"/>
                <a:cs typeface="Arial"/>
                <a:sym typeface="Arial"/>
              </a:rPr>
              <a:t> </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The winners due to containers</a:t>
            </a:r>
            <a:endParaRPr/>
          </a:p>
        </p:txBody>
      </p:sp>
      <p:sp>
        <p:nvSpPr>
          <p:cNvPr id="380" name="Google Shape;380;p49"/>
          <p:cNvSpPr txBox="1">
            <a:spLocks noGrp="1"/>
          </p:cNvSpPr>
          <p:nvPr>
            <p:ph type="body" idx="1"/>
          </p:nvPr>
        </p:nvSpPr>
        <p:spPr>
          <a:xfrm>
            <a:off x="1981200" y="1524000"/>
            <a:ext cx="8229600" cy="434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Font typeface="Noto Sans Symbols"/>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Consumers pay less </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Producers pay less to ship(before containers, 25% of cost of product was shipping, now it can cost 2.5 cents to ship a sweater 3,000 miles and 1cent to ship a beer)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The losers due to containers</a:t>
            </a:r>
            <a:endParaRPr/>
          </a:p>
        </p:txBody>
      </p:sp>
      <p:sp>
        <p:nvSpPr>
          <p:cNvPr id="386" name="Google Shape;386;p50"/>
          <p:cNvSpPr txBox="1">
            <a:spLocks noGrp="1"/>
          </p:cNvSpPr>
          <p:nvPr>
            <p:ph type="body" idx="1"/>
          </p:nvPr>
        </p:nvSpPr>
        <p:spPr>
          <a:xfrm>
            <a:off x="1981200" y="1524000"/>
            <a:ext cx="8229600" cy="434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Dock workers-due to standardization, fewer dock workers were initially needed (note- with more trade, more workers will be needed)</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National Security- Nations can’t keep up with amount of trade giving terrorists opportunity to use containers for nefarious means(ABC News shipped depleted uranium to test system in 2003)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Why do you trade?	</a:t>
            </a:r>
            <a:endParaRPr/>
          </a:p>
        </p:txBody>
      </p:sp>
      <p:sp>
        <p:nvSpPr>
          <p:cNvPr id="162" name="Google Shape;162;p20"/>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Why do you buy orange juice when you can simply make your own?</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1)Plant tree and wait</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2)Harvest oranges</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3)Squeeze juice into bottle</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hlink"/>
                </a:solidFill>
                <a:latin typeface="Arial"/>
                <a:ea typeface="Arial"/>
                <a:cs typeface="Arial"/>
                <a:sym typeface="Arial"/>
                <a:hlinkClick r:id="rId3"/>
              </a:rPr>
              <a:t>Wikihow</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Which country is the # 2 producer of ready made clothing?</a:t>
            </a:r>
            <a:endParaRPr/>
          </a:p>
        </p:txBody>
      </p:sp>
      <p:sp>
        <p:nvSpPr>
          <p:cNvPr id="169" name="Google Shape;169;p21"/>
          <p:cNvSpPr txBox="1">
            <a:spLocks noGrp="1"/>
          </p:cNvSpPr>
          <p:nvPr>
            <p:ph type="body" idx="1"/>
          </p:nvPr>
        </p:nvSpPr>
        <p:spPr>
          <a:xfrm>
            <a:off x="609600" y="1981200"/>
            <a:ext cx="4453500" cy="39384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@$25,000,000,000 per year</a:t>
            </a:r>
            <a:endParaRPr/>
          </a:p>
        </p:txBody>
      </p:sp>
      <p:pic>
        <p:nvPicPr>
          <p:cNvPr id="170" name="Google Shape;170;p21"/>
          <p:cNvPicPr preferRelativeResize="0"/>
          <p:nvPr/>
        </p:nvPicPr>
        <p:blipFill>
          <a:blip r:embed="rId3">
            <a:alphaModFix/>
          </a:blip>
          <a:stretch>
            <a:fillRect/>
          </a:stretch>
        </p:blipFill>
        <p:spPr>
          <a:xfrm>
            <a:off x="6124606" y="1828800"/>
            <a:ext cx="5938039" cy="445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body" idx="1"/>
          </p:nvPr>
        </p:nvSpPr>
        <p:spPr>
          <a:xfrm>
            <a:off x="609600" y="1981200"/>
            <a:ext cx="10972800" cy="388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177" name="Google Shape;177;p22"/>
          <p:cNvPicPr preferRelativeResize="0"/>
          <p:nvPr/>
        </p:nvPicPr>
        <p:blipFill>
          <a:blip r:embed="rId3">
            <a:alphaModFix/>
          </a:blip>
          <a:stretch>
            <a:fillRect/>
          </a:stretch>
        </p:blipFill>
        <p:spPr>
          <a:xfrm>
            <a:off x="151150" y="3"/>
            <a:ext cx="6599800" cy="4409875"/>
          </a:xfrm>
          <a:prstGeom prst="rect">
            <a:avLst/>
          </a:prstGeom>
          <a:noFill/>
          <a:ln>
            <a:noFill/>
          </a:ln>
        </p:spPr>
      </p:pic>
      <p:pic>
        <p:nvPicPr>
          <p:cNvPr id="178" name="Google Shape;178;p22"/>
          <p:cNvPicPr preferRelativeResize="0"/>
          <p:nvPr/>
        </p:nvPicPr>
        <p:blipFill>
          <a:blip r:embed="rId4">
            <a:alphaModFix/>
          </a:blip>
          <a:stretch>
            <a:fillRect/>
          </a:stretch>
        </p:blipFill>
        <p:spPr>
          <a:xfrm>
            <a:off x="6876900" y="3145350"/>
            <a:ext cx="5315100" cy="3545125"/>
          </a:xfrm>
          <a:prstGeom prst="rect">
            <a:avLst/>
          </a:prstGeom>
          <a:noFill/>
          <a:ln>
            <a:noFill/>
          </a:ln>
        </p:spPr>
      </p:pic>
      <p:sp>
        <p:nvSpPr>
          <p:cNvPr id="179" name="Google Shape;179;p22"/>
          <p:cNvSpPr txBox="1"/>
          <p:nvPr/>
        </p:nvSpPr>
        <p:spPr>
          <a:xfrm>
            <a:off x="705325" y="4786125"/>
            <a:ext cx="5088300" cy="17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Brands made here- </a:t>
            </a:r>
            <a:r>
              <a:rPr lang="en-US" sz="2400">
                <a:solidFill>
                  <a:srgbClr val="222222"/>
                </a:solidFill>
                <a:highlight>
                  <a:srgbClr val="FFFFFF"/>
                </a:highlight>
                <a:latin typeface="Roboto"/>
                <a:ea typeface="Roboto"/>
                <a:cs typeface="Roboto"/>
                <a:sym typeface="Roboto"/>
              </a:rPr>
              <a:t> Benetton, Bonmarché, the Children's Place, El Corte Inglés, Joe Fresh, Monsoon Accessorize, Mango, Matalan, Primark, and Walmart.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 does this image have to do with problems of free trade?</a:t>
            </a:r>
            <a:endParaRPr/>
          </a:p>
        </p:txBody>
      </p:sp>
      <p:sp>
        <p:nvSpPr>
          <p:cNvPr id="186" name="Google Shape;186;p23"/>
          <p:cNvSpPr txBox="1">
            <a:spLocks noGrp="1"/>
          </p:cNvSpPr>
          <p:nvPr>
            <p:ph type="body" idx="1"/>
          </p:nvPr>
        </p:nvSpPr>
        <p:spPr>
          <a:xfrm>
            <a:off x="609600" y="2056750"/>
            <a:ext cx="4101000" cy="2275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Deaths 1,135</a:t>
            </a:r>
            <a:endParaRPr/>
          </a:p>
          <a:p>
            <a:pPr marL="0" lvl="0" indent="0" algn="l" rtl="0">
              <a:spcBef>
                <a:spcPts val="640"/>
              </a:spcBef>
              <a:spcAft>
                <a:spcPts val="0"/>
              </a:spcAft>
              <a:buNone/>
            </a:pPr>
            <a:r>
              <a:rPr lang="en-US"/>
              <a:t>Injuries 2,500</a:t>
            </a:r>
            <a:endParaRPr/>
          </a:p>
          <a:p>
            <a:pPr marL="0" lvl="0" indent="0" algn="l" rtl="0">
              <a:spcBef>
                <a:spcPts val="640"/>
              </a:spcBef>
              <a:spcAft>
                <a:spcPts val="0"/>
              </a:spcAft>
              <a:buNone/>
            </a:pPr>
            <a:endParaRPr/>
          </a:p>
          <a:p>
            <a:pPr marL="0" lvl="0" indent="0" algn="l" rtl="0">
              <a:spcBef>
                <a:spcPts val="640"/>
              </a:spcBef>
              <a:spcAft>
                <a:spcPts val="0"/>
              </a:spcAft>
              <a:buNone/>
            </a:pPr>
            <a:r>
              <a:rPr lang="en-US" sz="1100" u="sng">
                <a:solidFill>
                  <a:schemeClr val="hlink"/>
                </a:solidFill>
                <a:hlinkClick r:id="rId3"/>
              </a:rPr>
              <a:t>https://www.youtube.com/watch?v=3gBFAi0dTCw</a:t>
            </a:r>
            <a:endParaRPr/>
          </a:p>
        </p:txBody>
      </p:sp>
      <p:pic>
        <p:nvPicPr>
          <p:cNvPr id="187" name="Google Shape;187;p23"/>
          <p:cNvPicPr preferRelativeResize="0"/>
          <p:nvPr/>
        </p:nvPicPr>
        <p:blipFill>
          <a:blip r:embed="rId4">
            <a:alphaModFix/>
          </a:blip>
          <a:stretch>
            <a:fillRect/>
          </a:stretch>
        </p:blipFill>
        <p:spPr>
          <a:xfrm>
            <a:off x="4967950" y="1828800"/>
            <a:ext cx="6286500" cy="381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Who wins?          Who loses?	</a:t>
            </a:r>
            <a:endParaRPr/>
          </a:p>
        </p:txBody>
      </p:sp>
      <p:sp>
        <p:nvSpPr>
          <p:cNvPr id="193" name="Google Shape;193;p24"/>
          <p:cNvSpPr txBox="1">
            <a:spLocks noGrp="1"/>
          </p:cNvSpPr>
          <p:nvPr>
            <p:ph type="body" idx="1"/>
          </p:nvPr>
        </p:nvSpPr>
        <p:spPr>
          <a:xfrm>
            <a:off x="609600" y="1981200"/>
            <a:ext cx="5384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100"/>
              <a:buFont typeface="Noto Sans Symbols"/>
              <a:buChar char="■"/>
            </a:pPr>
            <a:r>
              <a:rPr lang="en-US"/>
              <a:t>Invisible Winners</a:t>
            </a:r>
            <a:endParaRPr/>
          </a:p>
          <a:p>
            <a:pPr marL="342900" marR="0" lvl="0" indent="-342900" algn="l" rtl="0">
              <a:spcBef>
                <a:spcPts val="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1)Consumers  in US (cheaper prices)</a:t>
            </a:r>
            <a:endParaRPr/>
          </a:p>
          <a:p>
            <a:pPr marL="342900" marR="0" lvl="0" indent="-342900" algn="l" rtl="0">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2)High skilled workers in US</a:t>
            </a:r>
            <a:endParaRPr/>
          </a:p>
          <a:p>
            <a:pPr marL="342900" marR="0" lvl="0" indent="-342900" algn="l" rtl="0">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3)Importers in US</a:t>
            </a:r>
            <a:endParaRPr/>
          </a:p>
          <a:p>
            <a:pPr marL="342900" marR="0" lvl="0" indent="-342900" algn="l" rtl="0">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4)Transportation workers</a:t>
            </a:r>
            <a:endParaRPr sz="2800" b="0" i="0" u="none" strike="noStrike" cap="none">
              <a:solidFill>
                <a:schemeClr val="dk1"/>
              </a:solidFill>
              <a:latin typeface="Arial"/>
              <a:ea typeface="Arial"/>
              <a:cs typeface="Arial"/>
              <a:sym typeface="Arial"/>
            </a:endParaRPr>
          </a:p>
          <a:p>
            <a:pPr marL="342900" marR="0" lvl="0" indent="0" algn="l" rtl="0">
              <a:spcBef>
                <a:spcPts val="560"/>
              </a:spcBef>
              <a:spcAft>
                <a:spcPts val="0"/>
              </a:spcAft>
              <a:buNone/>
            </a:pPr>
            <a:endParaRPr/>
          </a:p>
        </p:txBody>
      </p:sp>
      <p:sp>
        <p:nvSpPr>
          <p:cNvPr id="194" name="Google Shape;194;p24"/>
          <p:cNvSpPr txBox="1">
            <a:spLocks noGrp="1"/>
          </p:cNvSpPr>
          <p:nvPr>
            <p:ph type="body" idx="2"/>
          </p:nvPr>
        </p:nvSpPr>
        <p:spPr>
          <a:xfrm>
            <a:off x="6096000" y="1905000"/>
            <a:ext cx="49272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100"/>
              <a:buFont typeface="Noto Sans Symbols"/>
              <a:buChar char="■"/>
            </a:pPr>
            <a:r>
              <a:rPr lang="en-US"/>
              <a:t>Visible Losers</a:t>
            </a:r>
            <a:endParaRPr/>
          </a:p>
          <a:p>
            <a:pPr marL="342900" marR="0" lvl="0" indent="-342900" algn="l" rtl="0">
              <a:spcBef>
                <a:spcPts val="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1)Low skilled workers in US </a:t>
            </a:r>
            <a:endParaRPr/>
          </a:p>
        </p:txBody>
      </p:sp>
      <p:sp>
        <p:nvSpPr>
          <p:cNvPr id="195" name="Google Shape;195;p24"/>
          <p:cNvSpPr/>
          <p:nvPr/>
        </p:nvSpPr>
        <p:spPr>
          <a:xfrm>
            <a:off x="3402550" y="5486400"/>
            <a:ext cx="56154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100"/>
              <a:buFont typeface="Noto Sans Symbols"/>
              <a:buChar char="■"/>
            </a:pPr>
            <a:r>
              <a:rPr lang="en-US" sz="2800">
                <a:solidFill>
                  <a:schemeClr val="dk1"/>
                </a:solidFill>
                <a:latin typeface="Arial"/>
                <a:ea typeface="Arial"/>
                <a:cs typeface="Arial"/>
                <a:sym typeface="Arial"/>
              </a:rPr>
              <a:t>?)</a:t>
            </a:r>
            <a:r>
              <a:rPr lang="en-US" sz="2800">
                <a:solidFill>
                  <a:schemeClr val="dk1"/>
                </a:solidFill>
              </a:rPr>
              <a:t>Bangladeshi </a:t>
            </a:r>
            <a:r>
              <a:rPr lang="en-US" sz="2800">
                <a:solidFill>
                  <a:schemeClr val="dk1"/>
                </a:solidFill>
                <a:latin typeface="Arial"/>
                <a:ea typeface="Arial"/>
                <a:cs typeface="Arial"/>
                <a:sym typeface="Arial"/>
              </a:rPr>
              <a:t> Worker</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5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5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500"/>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500"/>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Effect transition="in" filter="fade">
                                      <p:cBhvr>
                                        <p:cTn id="27" dur="500"/>
                                        <p:tgtEl>
                                          <p:spTgt spid="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Effect transition="in" filter="fade">
                                      <p:cBhvr>
                                        <p:cTn id="32" dur="500"/>
                                        <p:tgtEl>
                                          <p:spTgt spid="1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
                                            <p:txEl>
                                              <p:pRg st="0" end="0"/>
                                            </p:txEl>
                                          </p:spTgt>
                                        </p:tgtEl>
                                        <p:attrNameLst>
                                          <p:attrName>style.visibility</p:attrName>
                                        </p:attrNameLst>
                                      </p:cBhvr>
                                      <p:to>
                                        <p:strVal val="visible"/>
                                      </p:to>
                                    </p:set>
                                    <p:animEffect transition="in" filter="fade">
                                      <p:cBhvr>
                                        <p:cTn id="37" dur="2000"/>
                                        <p:tgtEl>
                                          <p:spTgt spid="19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4">
                                            <p:txEl>
                                              <p:pRg st="1" end="1"/>
                                            </p:txEl>
                                          </p:spTgt>
                                        </p:tgtEl>
                                        <p:attrNameLst>
                                          <p:attrName>style.visibility</p:attrName>
                                        </p:attrNameLst>
                                      </p:cBhvr>
                                      <p:to>
                                        <p:strVal val="visible"/>
                                      </p:to>
                                    </p:set>
                                    <p:animEffect transition="in" filter="fade">
                                      <p:cBhvr>
                                        <p:cTn id="42" dur="2000"/>
                                        <p:tgtEl>
                                          <p:spTgt spid="19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5">
                                            <p:txEl>
                                              <p:pRg st="0" end="0"/>
                                            </p:txEl>
                                          </p:spTgt>
                                        </p:tgtEl>
                                        <p:attrNameLst>
                                          <p:attrName>style.visibility</p:attrName>
                                        </p:attrNameLst>
                                      </p:cBhvr>
                                      <p:to>
                                        <p:strVal val="visible"/>
                                      </p:to>
                                    </p:set>
                                    <p:animEffect transition="in" filter="fade">
                                      <p:cBhvr>
                                        <p:cTn id="47" dur="2000"/>
                                        <p:tgtEl>
                                          <p:spTgt spid="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2 Sides</a:t>
            </a:r>
            <a:endParaRPr/>
          </a:p>
        </p:txBody>
      </p:sp>
      <p:sp>
        <p:nvSpPr>
          <p:cNvPr id="202" name="Google Shape;202;p25"/>
          <p:cNvSpPr txBox="1">
            <a:spLocks noGrp="1"/>
          </p:cNvSpPr>
          <p:nvPr>
            <p:ph type="body" idx="1"/>
          </p:nvPr>
        </p:nvSpPr>
        <p:spPr>
          <a:xfrm>
            <a:off x="609600" y="1981200"/>
            <a:ext cx="5384700" cy="38862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203" name="Google Shape;203;p25"/>
          <p:cNvSpPr txBox="1">
            <a:spLocks noGrp="1"/>
          </p:cNvSpPr>
          <p:nvPr>
            <p:ph type="body" idx="2"/>
          </p:nvPr>
        </p:nvSpPr>
        <p:spPr>
          <a:xfrm>
            <a:off x="6197600" y="1981200"/>
            <a:ext cx="5384700" cy="38862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Garment workers minimum wage- $.32 an hour</a:t>
            </a:r>
            <a:endParaRPr/>
          </a:p>
          <a:p>
            <a:pPr marL="0" lvl="0" indent="0" algn="l" rtl="0">
              <a:spcBef>
                <a:spcPts val="560"/>
              </a:spcBef>
              <a:spcAft>
                <a:spcPts val="0"/>
              </a:spcAft>
              <a:buNone/>
            </a:pPr>
            <a:r>
              <a:rPr lang="en-US"/>
              <a:t>$68 per month</a:t>
            </a:r>
            <a:endParaRPr/>
          </a:p>
          <a:p>
            <a:pPr marL="0" lvl="0" indent="0" algn="l" rtl="0">
              <a:spcBef>
                <a:spcPts val="560"/>
              </a:spcBef>
              <a:spcAft>
                <a:spcPts val="0"/>
              </a:spcAft>
              <a:buNone/>
            </a:pPr>
            <a:r>
              <a:rPr lang="en-US"/>
              <a:t>@4 million workers</a:t>
            </a:r>
            <a:endParaRPr/>
          </a:p>
        </p:txBody>
      </p:sp>
      <p:pic>
        <p:nvPicPr>
          <p:cNvPr id="204" name="Google Shape;204;p25"/>
          <p:cNvPicPr preferRelativeResize="0"/>
          <p:nvPr/>
        </p:nvPicPr>
        <p:blipFill>
          <a:blip r:embed="rId3">
            <a:alphaModFix/>
          </a:blip>
          <a:stretch>
            <a:fillRect/>
          </a:stretch>
        </p:blipFill>
        <p:spPr>
          <a:xfrm>
            <a:off x="352675" y="1981200"/>
            <a:ext cx="4710526" cy="3687750"/>
          </a:xfrm>
          <a:prstGeom prst="rect">
            <a:avLst/>
          </a:prstGeom>
          <a:noFill/>
          <a:ln>
            <a:noFill/>
          </a:ln>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1098</Words>
  <Application>Microsoft Office PowerPoint</Application>
  <PresentationFormat>Widescreen</PresentationFormat>
  <Paragraphs>156</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Noto Sans Symbols</vt:lpstr>
      <vt:lpstr>Roboto</vt:lpstr>
      <vt:lpstr>Times New Roman</vt:lpstr>
      <vt:lpstr>Calibri</vt:lpstr>
      <vt:lpstr>Arial Black</vt:lpstr>
      <vt:lpstr>Georgia</vt:lpstr>
      <vt:lpstr>Pixel</vt:lpstr>
      <vt:lpstr>Vocabulary </vt:lpstr>
      <vt:lpstr>How much do you participate in international trade? </vt:lpstr>
      <vt:lpstr>Quick Check</vt:lpstr>
      <vt:lpstr>Why do you trade? </vt:lpstr>
      <vt:lpstr>Which country is the # 2 producer of ready made clothing?</vt:lpstr>
      <vt:lpstr>PowerPoint Presentation</vt:lpstr>
      <vt:lpstr>What does this image have to do with problems of free trade?</vt:lpstr>
      <vt:lpstr>Who wins?          Who loses? </vt:lpstr>
      <vt:lpstr>2 Sides</vt:lpstr>
      <vt:lpstr>Results</vt:lpstr>
      <vt:lpstr>https://www.reuters.com/article/us-bangladesh-labour-fashion/six-years-after-bangladeshs-rana-plaza-disaster-fashion-brands-urged-to-pay-more-idUSKCN1S01BI</vt:lpstr>
      <vt:lpstr>https://www.nytimes.com/2018/04/24/style/survivors-of-rana-plaza-disaster.html</vt:lpstr>
      <vt:lpstr>  Generalization</vt:lpstr>
      <vt:lpstr>FYI</vt:lpstr>
      <vt:lpstr>Why do nations trade?</vt:lpstr>
      <vt:lpstr>Gains from Trade </vt:lpstr>
      <vt:lpstr>PowerPoint Presentation</vt:lpstr>
      <vt:lpstr>PowerPoint Presentation</vt:lpstr>
      <vt:lpstr>PowerPoint Presentation</vt:lpstr>
      <vt:lpstr>PowerPoint Presentation</vt:lpstr>
      <vt:lpstr>PowerPoint Presentation</vt:lpstr>
      <vt:lpstr>PowerPoint Presentation</vt:lpstr>
      <vt:lpstr>How did Malcolm McLean and Keith Tantlinger change the world?</vt:lpstr>
      <vt:lpstr>How did Malcolm McLean and Keith Tantlinger change the world?</vt:lpstr>
      <vt:lpstr>Globalization- Where is this?</vt:lpstr>
      <vt:lpstr>What is unusual about the sign?</vt:lpstr>
      <vt:lpstr>Keeping Pace with ships </vt:lpstr>
      <vt:lpstr>American Views of Trade History of Tariffs</vt:lpstr>
      <vt:lpstr>Keeping Pace with ships in Savannah, GA</vt:lpstr>
      <vt:lpstr>Keeping Pace with ships at Panama Canal</vt:lpstr>
      <vt:lpstr>The trade</vt:lpstr>
      <vt:lpstr>The Miracle</vt:lpstr>
      <vt:lpstr>The winners due to containers</vt:lpstr>
      <vt:lpstr>The losers due to containers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dc:title>
  <dc:creator>Clayton D. Jenkins</dc:creator>
  <cp:lastModifiedBy>Clayton Jenkins</cp:lastModifiedBy>
  <cp:revision>1</cp:revision>
  <cp:lastPrinted>2019-09-13T13:50:59Z</cp:lastPrinted>
  <dcterms:modified xsi:type="dcterms:W3CDTF">2019-09-13T13:52:23Z</dcterms:modified>
</cp:coreProperties>
</file>