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6a02a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6a02a0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06a02a04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c011a8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c011a87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bc011a87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9922d7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79922d7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79922d7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9922d7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9922d78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79922d787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 rot="5400000">
            <a:off x="4152900" y="-1562100"/>
            <a:ext cx="38862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 rot="5400000">
            <a:off x="7505700" y="1790700"/>
            <a:ext cx="5410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 rot="5400000">
            <a:off x="1917700" y="-850900"/>
            <a:ext cx="54102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384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3"/>
          </p:nvPr>
        </p:nvSpPr>
        <p:spPr>
          <a:xfrm>
            <a:off x="6197600" y="4000500"/>
            <a:ext cx="5384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0" y="0"/>
            <a:ext cx="12192001" cy="6858000"/>
            <a:chOff x="0" y="0"/>
            <a:chExt cx="5760" cy="4320"/>
          </a:xfrm>
        </p:grpSpPr>
        <p:sp>
          <p:nvSpPr>
            <p:cNvPr id="42" name="Google Shape;42;p4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4" name="Google Shape;44;p4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5" name="Google Shape;55;p4"/>
          <p:cNvSpPr txBox="1">
            <a:spLocks noGrp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" name="Google Shape;12;p1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3" name="Google Shape;13;p1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5" name="Google Shape;25;p1"/>
          <p:cNvGrpSpPr/>
          <p:nvPr/>
        </p:nvGrpSpPr>
        <p:grpSpPr>
          <a:xfrm>
            <a:off x="0" y="0"/>
            <a:ext cx="11582401" cy="6096000"/>
            <a:chOff x="0" y="96"/>
            <a:chExt cx="5472" cy="3840"/>
          </a:xfrm>
        </p:grpSpPr>
        <p:sp>
          <p:nvSpPr>
            <p:cNvPr id="26" name="Google Shape;26;p1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0" y="96"/>
              <a:ext cx="5376" cy="7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1411" y="0"/>
                  </a:lnTo>
                  <a:cubicBezTo>
                    <a:pt x="116160" y="0"/>
                    <a:pt x="120000" y="26760"/>
                    <a:pt x="120000" y="60000"/>
                  </a:cubicBezTo>
                  <a:cubicBezTo>
                    <a:pt x="120000" y="93120"/>
                    <a:pt x="116160" y="119880"/>
                    <a:pt x="111428" y="120000"/>
                  </a:cubicBez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28;p1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ye4zFzk3o&amp;list=PLuz72z1hNKh2Net-c5Vb3XxKyD_Vghws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ru.org/courses/everyday-economics/fair-trade-economic-develop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7/03/30/522015696/how-the-case-of-the-snuggie-impacts-tariffs-and-tra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17/03/30/522015696/how-the-case-of-the-snuggie-impacts-tariffs-and-tra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6/06/28/news/companies/volkswagen-fin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Tariff- tax on imported goods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Embargo- temporary stoppage of trade between nations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Trade- belief in no trade barriers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Protectionism- belief in strong trade barriers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Barriers- things used to slow down trade(tariffs, embargo, etc)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Barriers raise domestic prices.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create unfair opportunities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Protects some at expense of others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l="14375" t="33593" r="37500" b="28906"/>
          <a:stretch/>
        </p:blipFill>
        <p:spPr>
          <a:xfrm>
            <a:off x="2713074" y="3503532"/>
            <a:ext cx="5176284" cy="32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8626" t="33333" r="42157" b="29411"/>
          <a:stretch/>
        </p:blipFill>
        <p:spPr>
          <a:xfrm>
            <a:off x="7203558" y="0"/>
            <a:ext cx="48133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 descr="Image result for protectionism trade comic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804" y="105838"/>
            <a:ext cx="5096540" cy="339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production for phone made in China =$20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Shipping Cost= $1   New Cost=$21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Tariff=10%            New Cost $23.10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concepts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1981200" y="13716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Dumping-Selling goods abroad cheaper than domestically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Outsourcing- practice of hiring cheap foreign labor to replace domestic labor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Counterfeiting- illegally copying merchandise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Problems- Dangerous because cut costs, violates copyright, hard to detect and trace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comes from China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Video against trade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Is fair trade fair and helpful?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/>
              <a:t>What does the following mean?</a:t>
            </a: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/>
              <a:t>“When trade crosses borders, then armies won’t.”</a:t>
            </a: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Snuggie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How much is this headline worth to Allstar Marketing?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/>
              <a:t>“Snuggies are Blankets”</a:t>
            </a: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/>
              <a:t>Why?  What does it matter?  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/>
              <a:t>If a snuggie is classified as a robe(garment) the tariff is 14.9%, but if it is classified as a blanket, the tariff is 8.5%.  For 2016 sales of $250,000,000, that adds up to $16,000,000.</a:t>
            </a: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endParaRPr sz="480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Snuggie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these nations have in common?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609600" y="1318350"/>
            <a:ext cx="5051700" cy="4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/>
              <a:t>Australia</a:t>
            </a:r>
            <a:br>
              <a:rPr lang="en-US"/>
            </a:br>
            <a:r>
              <a:rPr lang="en-US"/>
              <a:t>Bahrain</a:t>
            </a:r>
            <a:br>
              <a:rPr lang="en-US"/>
            </a:br>
            <a:r>
              <a:rPr lang="en-US"/>
              <a:t>Chile</a:t>
            </a:r>
            <a:br>
              <a:rPr lang="en-US"/>
            </a:br>
            <a:r>
              <a:rPr lang="en-US"/>
              <a:t>Colombia</a:t>
            </a:r>
            <a:br>
              <a:rPr lang="en-US"/>
            </a:br>
            <a:r>
              <a:rPr lang="en-US"/>
              <a:t>Costa Rica </a:t>
            </a:r>
            <a:br>
              <a:rPr lang="en-US"/>
            </a:br>
            <a:r>
              <a:rPr lang="en-US"/>
              <a:t>Dominican Republic</a:t>
            </a:r>
            <a:br>
              <a:rPr lang="en-US"/>
            </a:br>
            <a:r>
              <a:rPr lang="en-US"/>
              <a:t> El Salvador</a:t>
            </a:r>
            <a:br>
              <a:rPr lang="en-US"/>
            </a:br>
            <a:r>
              <a:rPr lang="en-US"/>
              <a:t>Guatemala</a:t>
            </a:r>
            <a:br>
              <a:rPr lang="en-US"/>
            </a:br>
            <a:r>
              <a:rPr lang="en-US"/>
              <a:t>Honduras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/>
              <a:t>Nicaragua</a:t>
            </a:r>
            <a:br>
              <a:rPr lang="en-US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6451425" y="1733050"/>
            <a:ext cx="5361600" cy="4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/>
              <a:t>Israel</a:t>
            </a:r>
            <a:br>
              <a:rPr lang="en-US"/>
            </a:br>
            <a:r>
              <a:rPr lang="en-US"/>
              <a:t>Jordan</a:t>
            </a:r>
            <a:br>
              <a:rPr lang="en-US"/>
            </a:br>
            <a:r>
              <a:rPr lang="en-US"/>
              <a:t>Korea</a:t>
            </a:r>
            <a:br>
              <a:rPr lang="en-US"/>
            </a:br>
            <a:r>
              <a:rPr lang="en-US"/>
              <a:t>Morocco</a:t>
            </a:r>
            <a:br>
              <a:rPr lang="en-US"/>
            </a:br>
            <a:r>
              <a:rPr lang="en-US"/>
              <a:t>Oman</a:t>
            </a:r>
            <a:br>
              <a:rPr lang="en-US"/>
            </a:br>
            <a:r>
              <a:rPr lang="en-US"/>
              <a:t>Panama</a:t>
            </a:r>
            <a:br>
              <a:rPr lang="en-US"/>
            </a:br>
            <a:r>
              <a:rPr lang="en-US"/>
              <a:t>Peru</a:t>
            </a:r>
            <a:br>
              <a:rPr lang="en-US"/>
            </a:br>
            <a:r>
              <a:rPr lang="en-US"/>
              <a:t>Singapore</a:t>
            </a:r>
            <a:br>
              <a:rPr lang="en-US"/>
            </a:br>
            <a:br>
              <a:rPr lang="en-US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 idx="4294967295"/>
          </p:nvPr>
        </p:nvSpPr>
        <p:spPr>
          <a:xfrm>
            <a:off x="616688" y="4306186"/>
            <a:ext cx="4877287" cy="255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Trade Agreement</a:t>
            </a:r>
            <a:b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w/ SK, Colombia, Panama</a:t>
            </a:r>
            <a:endParaRPr/>
          </a:p>
        </p:txBody>
      </p:sp>
      <p:pic>
        <p:nvPicPr>
          <p:cNvPr id="173" name="Google Shape;173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3703" t="21567" r="11111" b="11765"/>
          <a:stretch/>
        </p:blipFill>
        <p:spPr>
          <a:xfrm>
            <a:off x="4667693" y="170121"/>
            <a:ext cx="7467601" cy="650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a nation restrict trade?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873600" y="838200"/>
            <a:ext cx="9337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barriers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nation may use include: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Tariffs- tax on trade(for revenue)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10% tariff on imported bananas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Protective tariff- tax on trade to protect home industry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20% tariff on cars to allow U.S. producers to compete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u="sng"/>
              <a:t>Sanctions- restriction of trade to punish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/>
              <a:t>Limit trade with Iran because of terrorism ties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Embargoes- ban on trade in order to punish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place embargo on Syria to punish for human rights violations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766000" y="152400"/>
            <a:ext cx="94449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agricultural inspections- insures safety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Inspecting beef from Argentina for Mad Cow Disease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/>
              <a:t>1989 Chile grape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u="sng"/>
              <a:t>quotas/limits on goods- set number of items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/>
              <a:t>Limit number of cars Japan can import</a:t>
            </a:r>
            <a:endParaRPr u="sng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Standards- requirements set on goods to protect consumers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requirements for steel from China because of safety concerns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VW Fine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Subsidy-government payment to supplies to make their goods cheaper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farmers receive government subsidies for cotton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Politics versus reality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1981200" y="16764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Generally, this is a very political issue.  Some believe in protectionism while others believe in free trade.  Your viewpoint depends on your perspective.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Economically speaking, free trade is better in the long run.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However, it is easier to get elected by having a protectionist view.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Calibri</vt:lpstr>
      <vt:lpstr>Times New Roman</vt:lpstr>
      <vt:lpstr>Arial Black</vt:lpstr>
      <vt:lpstr>Pixel</vt:lpstr>
      <vt:lpstr>Vocabulary</vt:lpstr>
      <vt:lpstr>PowerPoint Presentation</vt:lpstr>
      <vt:lpstr>PowerPoint Presentation</vt:lpstr>
      <vt:lpstr>PowerPoint Presentation</vt:lpstr>
      <vt:lpstr>What do these nations have in common?</vt:lpstr>
      <vt:lpstr>Free Trade Agreement w/ SK, Colombia, Panama</vt:lpstr>
      <vt:lpstr>How can a nation restrict trade?</vt:lpstr>
      <vt:lpstr>PowerPoint Presentation</vt:lpstr>
      <vt:lpstr>Politics versus reality</vt:lpstr>
      <vt:lpstr>Results</vt:lpstr>
      <vt:lpstr>PowerPoint Presentation</vt:lpstr>
      <vt:lpstr>Example</vt:lpstr>
      <vt:lpstr>Other concepts</vt:lpstr>
      <vt:lpstr>Video against trade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D. Jenkins</cp:lastModifiedBy>
  <cp:revision>1</cp:revision>
  <dcterms:modified xsi:type="dcterms:W3CDTF">2019-09-19T19:14:25Z</dcterms:modified>
</cp:coreProperties>
</file>