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CBEAC5F-55A5-4654-8E6C-C96FAA2AFEB0}">
  <a:tblStyle styleId="{1CBEAC5F-55A5-4654-8E6C-C96FAA2AFEB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87F6192-41C9-420B-A5E7-89454103EF57}"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53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91425" rIns="91425" bIns="91425" anchor="t" anchorCtr="0">
            <a:noAutofit/>
          </a:bodyPr>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4: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4: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6: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7: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9: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dc96a70ac_0_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6" name="Google Shape;186;g1dc96a70ac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1dc96a70ac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g1dc96a70ac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17</a:t>
            </a:fld>
            <a:endParaRPr sz="1200" b="0" i="0" u="none" strike="noStrike" cap="none">
              <a:solidFill>
                <a:schemeClr val="dk1"/>
              </a:solidFill>
              <a:latin typeface="Arial"/>
              <a:ea typeface="Arial"/>
              <a:cs typeface="Arial"/>
              <a:sym typeface="Arial"/>
            </a:endParaRPr>
          </a:p>
        </p:txBody>
      </p:sp>
      <p:sp>
        <p:nvSpPr>
          <p:cNvPr id="200" name="Google Shape;200;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1" name="Google Shape;201;p2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24: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6: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27: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28: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5ff8e9a518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4" name="Google Shape;234;g5ff8e9a51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4cea375a16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1" name="Google Shape;241;g4cea375a16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1bc700d926_0_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8" name="Google Shape;248;g1bc700d926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bc700d926_0_1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4" name="Google Shape;254;g1bc700d926_0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3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5" name="Google Shape;265;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34: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3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7" name="Google Shape;277;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bc5c3584d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g1bc5c3584d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8: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0: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1: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2: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3: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7" name="Google Shape;17;p2"/>
          <p:cNvSpPr txBox="1">
            <a:spLocks noGrp="1"/>
          </p:cNvSpPr>
          <p:nvPr>
            <p:ph type="body" idx="1"/>
          </p:nvPr>
        </p:nvSpPr>
        <p:spPr>
          <a:xfrm>
            <a:off x="838200" y="1825625"/>
            <a:ext cx="10515600" cy="435133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0"/>
        <p:cNvGrpSpPr/>
        <p:nvPr/>
      </p:nvGrpSpPr>
      <p:grpSpPr>
        <a:xfrm>
          <a:off x="0" y="0"/>
          <a:ext cx="0" cy="0"/>
          <a:chOff x="0" y="0"/>
          <a:chExt cx="0" cy="0"/>
        </a:xfrm>
      </p:grpSpPr>
      <p:sp>
        <p:nvSpPr>
          <p:cNvPr id="71" name="Google Shape;71;p11"/>
          <p:cNvSpPr txBox="1">
            <a:spLocks noGrp="1"/>
          </p:cNvSpPr>
          <p:nvPr>
            <p:ph type="title"/>
          </p:nvPr>
        </p:nvSpPr>
        <p:spPr>
          <a:xfrm>
            <a:off x="839788" y="457200"/>
            <a:ext cx="3932237" cy="1600200"/>
          </a:xfrm>
          <a:prstGeom prst="rect">
            <a:avLst/>
          </a:prstGeom>
          <a:noFill/>
          <a:ln>
            <a:noFill/>
          </a:ln>
        </p:spPr>
        <p:txBody>
          <a:bodyPr spcFirstLastPara="1" wrap="square" lIns="91425" tIns="91425" rIns="91425" bIns="91425" anchor="b" anchorCtr="0">
            <a:noAutofit/>
          </a:bodyPr>
          <a:lstStyle>
            <a:lvl1pPr marL="0" marR="0" lvl="0" indent="0" algn="l" rtl="0">
              <a:lnSpc>
                <a:spcPct val="90000"/>
              </a:lnSpc>
              <a:spcBef>
                <a:spcPts val="0"/>
              </a:spcBef>
              <a:spcAft>
                <a:spcPts val="0"/>
              </a:spcAft>
              <a:buClr>
                <a:schemeClr val="dk1"/>
              </a:buClr>
              <a:buSzPts val="1400"/>
              <a:buFont typeface="Calibri"/>
              <a:buNone/>
              <a:defRPr sz="32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2" name="Google Shape;72;p11"/>
          <p:cNvSpPr txBox="1">
            <a:spLocks noGrp="1"/>
          </p:cNvSpPr>
          <p:nvPr>
            <p:ph type="body" idx="1"/>
          </p:nvPr>
        </p:nvSpPr>
        <p:spPr>
          <a:xfrm>
            <a:off x="5183188" y="987425"/>
            <a:ext cx="6172200" cy="4873625"/>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3" name="Google Shape;73;p11"/>
          <p:cNvSpPr txBox="1">
            <a:spLocks noGrp="1"/>
          </p:cNvSpPr>
          <p:nvPr>
            <p:ph type="body" idx="2"/>
          </p:nvPr>
        </p:nvSpPr>
        <p:spPr>
          <a:xfrm>
            <a:off x="839788" y="2057400"/>
            <a:ext cx="3932237" cy="3811588"/>
          </a:xfrm>
          <a:prstGeom prst="rect">
            <a:avLst/>
          </a:prstGeom>
          <a:noFill/>
          <a:ln>
            <a:noFill/>
          </a:ln>
        </p:spPr>
        <p:txBody>
          <a:bodyPr spcFirstLastPara="1" wrap="square" lIns="91425" tIns="91425" rIns="91425" bIns="91425" anchor="t" anchorCtr="0">
            <a:noAutofit/>
          </a:bodyPr>
          <a:lstStyle>
            <a:lvl1pPr marL="457200" marR="0" lvl="0" indent="-228600" algn="l" rtl="0">
              <a:lnSpc>
                <a:spcPct val="90000"/>
              </a:lnSpc>
              <a:spcBef>
                <a:spcPts val="1000"/>
              </a:spcBef>
              <a:spcAft>
                <a:spcPts val="0"/>
              </a:spcAft>
              <a:buClr>
                <a:schemeClr val="dk1"/>
              </a:buClr>
              <a:buSzPts val="28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74" name="Google Shape;74;p11"/>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5" name="Google Shape;75;p11"/>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6" name="Google Shape;7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7"/>
        <p:cNvGrpSpPr/>
        <p:nvPr/>
      </p:nvGrpSpPr>
      <p:grpSpPr>
        <a:xfrm>
          <a:off x="0" y="0"/>
          <a:ext cx="0" cy="0"/>
          <a:chOff x="0" y="0"/>
          <a:chExt cx="0" cy="0"/>
        </a:xfrm>
      </p:grpSpPr>
      <p:sp>
        <p:nvSpPr>
          <p:cNvPr id="78" name="Google Shape;78;p12"/>
          <p:cNvSpPr txBox="1">
            <a:spLocks noGrp="1"/>
          </p:cNvSpPr>
          <p:nvPr>
            <p:ph type="title"/>
          </p:nvPr>
        </p:nvSpPr>
        <p:spPr>
          <a:xfrm>
            <a:off x="839788" y="457200"/>
            <a:ext cx="3932237" cy="1600200"/>
          </a:xfrm>
          <a:prstGeom prst="rect">
            <a:avLst/>
          </a:prstGeom>
          <a:noFill/>
          <a:ln>
            <a:noFill/>
          </a:ln>
        </p:spPr>
        <p:txBody>
          <a:bodyPr spcFirstLastPara="1" wrap="square" lIns="91425" tIns="91425" rIns="91425" bIns="91425" anchor="b" anchorCtr="0">
            <a:noAutofit/>
          </a:bodyPr>
          <a:lstStyle>
            <a:lvl1pPr marL="0" marR="0" lvl="0" indent="0" algn="l" rtl="0">
              <a:lnSpc>
                <a:spcPct val="90000"/>
              </a:lnSpc>
              <a:spcBef>
                <a:spcPts val="0"/>
              </a:spcBef>
              <a:spcAft>
                <a:spcPts val="0"/>
              </a:spcAft>
              <a:buClr>
                <a:schemeClr val="dk1"/>
              </a:buClr>
              <a:buSzPts val="1400"/>
              <a:buFont typeface="Calibri"/>
              <a:buNone/>
              <a:defRPr sz="32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9" name="Google Shape;79;p12"/>
          <p:cNvSpPr>
            <a:spLocks noGrp="1"/>
          </p:cNvSpPr>
          <p:nvPr>
            <p:ph type="pic" idx="2"/>
          </p:nvPr>
        </p:nvSpPr>
        <p:spPr>
          <a:xfrm>
            <a:off x="5183188" y="987425"/>
            <a:ext cx="6172200" cy="4873625"/>
          </a:xfrm>
          <a:prstGeom prst="rect">
            <a:avLst/>
          </a:prstGeom>
          <a:noFill/>
          <a:ln>
            <a:noFill/>
          </a:ln>
        </p:spPr>
        <p:txBody>
          <a:bodyPr spcFirstLastPara="1" wrap="square" lIns="91425" tIns="91425" rIns="91425" bIns="91425" anchor="t" anchorCtr="0">
            <a:noAutofit/>
          </a:bodyPr>
          <a:lstStyle>
            <a:lvl1pPr marL="0" marR="0" lvl="0" indent="0" algn="l" rtl="0">
              <a:lnSpc>
                <a:spcPct val="90000"/>
              </a:lnSpc>
              <a:spcBef>
                <a:spcPts val="1000"/>
              </a:spcBef>
              <a:spcAft>
                <a:spcPts val="0"/>
              </a:spcAft>
              <a:buClr>
                <a:schemeClr val="dk1"/>
              </a:buClr>
              <a:buSzPts val="1400"/>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SzPts val="1400"/>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SzPts val="1400"/>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80" name="Google Shape;80;p12"/>
          <p:cNvSpPr txBox="1">
            <a:spLocks noGrp="1"/>
          </p:cNvSpPr>
          <p:nvPr>
            <p:ph type="body" idx="1"/>
          </p:nvPr>
        </p:nvSpPr>
        <p:spPr>
          <a:xfrm>
            <a:off x="839788" y="2057400"/>
            <a:ext cx="3932237" cy="3811588"/>
          </a:xfrm>
          <a:prstGeom prst="rect">
            <a:avLst/>
          </a:prstGeom>
          <a:noFill/>
          <a:ln>
            <a:noFill/>
          </a:ln>
        </p:spPr>
        <p:txBody>
          <a:bodyPr spcFirstLastPara="1" wrap="square" lIns="91425" tIns="91425" rIns="91425" bIns="91425" anchor="t" anchorCtr="0">
            <a:noAutofit/>
          </a:bodyPr>
          <a:lstStyle>
            <a:lvl1pPr marL="457200" marR="0" lvl="0" indent="-228600" algn="l" rtl="0">
              <a:lnSpc>
                <a:spcPct val="90000"/>
              </a:lnSpc>
              <a:spcBef>
                <a:spcPts val="1000"/>
              </a:spcBef>
              <a:spcAft>
                <a:spcPts val="0"/>
              </a:spcAft>
              <a:buClr>
                <a:schemeClr val="dk1"/>
              </a:buClr>
              <a:buSzPts val="28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4"/>
        <p:cNvGrpSpPr/>
        <p:nvPr/>
      </p:nvGrpSpPr>
      <p:grpSpPr>
        <a:xfrm>
          <a:off x="0" y="0"/>
          <a:ext cx="0" cy="0"/>
          <a:chOff x="0" y="0"/>
          <a:chExt cx="0" cy="0"/>
        </a:xfrm>
      </p:grpSpPr>
      <p:sp>
        <p:nvSpPr>
          <p:cNvPr id="85" name="Google Shape;85;p13"/>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6" name="Google Shape;86;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7" name="Google Shape;87;p13"/>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13"/>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2" name="Google Shape;92;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3" name="Google Shape;93;p14"/>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14"/>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5" name="Google Shape;95;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Text, and Content" type="txAndObj">
  <p:cSld name="TEXT_AND_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09600" y="457200"/>
            <a:ext cx="10972800" cy="1371600"/>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609600" y="1981200"/>
            <a:ext cx="5384800" cy="3886200"/>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body" idx="2"/>
          </p:nvPr>
        </p:nvSpPr>
        <p:spPr>
          <a:xfrm>
            <a:off x="6197600" y="1981200"/>
            <a:ext cx="5384800" cy="3886200"/>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7" name="Google Shape;27;p3"/>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
        <p:cNvGrpSpPr/>
        <p:nvPr/>
      </p:nvGrpSpPr>
      <p:grpSpPr>
        <a:xfrm>
          <a:off x="0" y="0"/>
          <a:ext cx="0" cy="0"/>
          <a:chOff x="0" y="0"/>
          <a:chExt cx="0" cy="0"/>
        </a:xfrm>
      </p:grpSpPr>
      <p:sp>
        <p:nvSpPr>
          <p:cNvPr id="29" name="Google Shape;29;p4"/>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0" name="Google Shape;30;p4"/>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 name="Google Shape;31;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4" name="Google Shape;34;p5"/>
          <p:cNvSpPr txBox="1">
            <a:spLocks noGrp="1"/>
          </p:cNvSpPr>
          <p:nvPr>
            <p:ph type="body" idx="1"/>
          </p:nvPr>
        </p:nvSpPr>
        <p:spPr>
          <a:xfrm>
            <a:off x="838200" y="1825625"/>
            <a:ext cx="5181600" cy="435133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5" name="Google Shape;35;p5"/>
          <p:cNvSpPr txBox="1">
            <a:spLocks noGrp="1"/>
          </p:cNvSpPr>
          <p:nvPr>
            <p:ph type="body" idx="2"/>
          </p:nvPr>
        </p:nvSpPr>
        <p:spPr>
          <a:xfrm>
            <a:off x="6172200" y="1825625"/>
            <a:ext cx="5181600" cy="435133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Google Shape;36;p5"/>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7" name="Google Shape;37;p5"/>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8" name="Google Shape;3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type="objOnly">
  <p:cSld name="OBJECT_ONLY">
    <p:spTree>
      <p:nvGrpSpPr>
        <p:cNvPr id="1" name="Shape 39"/>
        <p:cNvGrpSpPr/>
        <p:nvPr/>
      </p:nvGrpSpPr>
      <p:grpSpPr>
        <a:xfrm>
          <a:off x="0" y="0"/>
          <a:ext cx="0" cy="0"/>
          <a:chOff x="0" y="0"/>
          <a:chExt cx="0" cy="0"/>
        </a:xfrm>
      </p:grpSpPr>
      <p:sp>
        <p:nvSpPr>
          <p:cNvPr id="40" name="Google Shape;40;p6"/>
          <p:cNvSpPr txBox="1">
            <a:spLocks noGrp="1"/>
          </p:cNvSpPr>
          <p:nvPr>
            <p:ph type="body" idx="1"/>
          </p:nvPr>
        </p:nvSpPr>
        <p:spPr>
          <a:xfrm>
            <a:off x="609600" y="457200"/>
            <a:ext cx="10972800" cy="5410200"/>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1" name="Google Shape;41;p6"/>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2" name="Google Shape;4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43" name="Google Shape;43;p6"/>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4"/>
        <p:cNvGrpSpPr/>
        <p:nvPr/>
      </p:nvGrpSpPr>
      <p:grpSpPr>
        <a:xfrm>
          <a:off x="0" y="0"/>
          <a:ext cx="0" cy="0"/>
          <a:chOff x="0" y="0"/>
          <a:chExt cx="0" cy="0"/>
        </a:xfrm>
      </p:grpSpPr>
      <p:sp>
        <p:nvSpPr>
          <p:cNvPr id="45" name="Google Shape;45;p7"/>
          <p:cNvSpPr txBox="1">
            <a:spLocks noGrp="1"/>
          </p:cNvSpPr>
          <p:nvPr>
            <p:ph type="ctrTitle"/>
          </p:nvPr>
        </p:nvSpPr>
        <p:spPr>
          <a:xfrm>
            <a:off x="1524000" y="1122363"/>
            <a:ext cx="9144000" cy="2387600"/>
          </a:xfrm>
          <a:prstGeom prst="rect">
            <a:avLst/>
          </a:prstGeom>
          <a:noFill/>
          <a:ln>
            <a:noFill/>
          </a:ln>
        </p:spPr>
        <p:txBody>
          <a:bodyPr spcFirstLastPara="1" wrap="square" lIns="91425" tIns="91425" rIns="91425" bIns="91425" anchor="b" anchorCtr="0">
            <a:noAutofit/>
          </a:bodyPr>
          <a:lstStyle>
            <a:lvl1pPr marL="0" marR="0" lvl="0" indent="0" algn="ctr" rtl="0">
              <a:lnSpc>
                <a:spcPct val="90000"/>
              </a:lnSpc>
              <a:spcBef>
                <a:spcPts val="0"/>
              </a:spcBef>
              <a:spcAft>
                <a:spcPts val="0"/>
              </a:spcAft>
              <a:buClr>
                <a:schemeClr val="dk1"/>
              </a:buClr>
              <a:buSzPts val="1400"/>
              <a:buFont typeface="Calibri"/>
              <a:buNone/>
              <a:defRPr sz="60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46" name="Google Shape;46;p7"/>
          <p:cNvSpPr txBox="1">
            <a:spLocks noGrp="1"/>
          </p:cNvSpPr>
          <p:nvPr>
            <p:ph type="subTitle" idx="1"/>
          </p:nvPr>
        </p:nvSpPr>
        <p:spPr>
          <a:xfrm>
            <a:off x="1524000" y="3602038"/>
            <a:ext cx="9144000" cy="1655762"/>
          </a:xfrm>
          <a:prstGeom prst="rect">
            <a:avLst/>
          </a:prstGeom>
          <a:noFill/>
          <a:ln>
            <a:noFill/>
          </a:ln>
        </p:spPr>
        <p:txBody>
          <a:bodyPr spcFirstLastPara="1" wrap="square" lIns="91425" tIns="91425" rIns="91425" bIns="91425" anchor="t" anchorCtr="0">
            <a:noAutofit/>
          </a:bodyPr>
          <a:lstStyle>
            <a:lvl1pPr marL="0" marR="0" lvl="0" indent="0" algn="ctr" rtl="0">
              <a:lnSpc>
                <a:spcPct val="90000"/>
              </a:lnSpc>
              <a:spcBef>
                <a:spcPts val="1000"/>
              </a:spcBef>
              <a:spcAft>
                <a:spcPts val="0"/>
              </a:spcAft>
              <a:buClr>
                <a:schemeClr val="dk1"/>
              </a:buClr>
              <a:buSzPts val="2800"/>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spcAft>
                <a:spcPts val="0"/>
              </a:spcAft>
              <a:buClr>
                <a:schemeClr val="dk1"/>
              </a:buClr>
              <a:buSzPts val="2400"/>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spcAft>
                <a:spcPts val="0"/>
              </a:spcAft>
              <a:buClr>
                <a:schemeClr val="dk1"/>
              </a:buClr>
              <a:buSzPts val="2000"/>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1850" y="1709738"/>
            <a:ext cx="10515600" cy="2852737"/>
          </a:xfrm>
          <a:prstGeom prst="rect">
            <a:avLst/>
          </a:prstGeom>
          <a:noFill/>
          <a:ln>
            <a:noFill/>
          </a:ln>
        </p:spPr>
        <p:txBody>
          <a:bodyPr spcFirstLastPara="1" wrap="square" lIns="91425" tIns="91425" rIns="91425" bIns="91425" anchor="b" anchorCtr="0">
            <a:noAutofit/>
          </a:bodyPr>
          <a:lstStyle>
            <a:lvl1pPr marL="0" marR="0" lvl="0" indent="0" algn="l" rtl="0">
              <a:lnSpc>
                <a:spcPct val="90000"/>
              </a:lnSpc>
              <a:spcBef>
                <a:spcPts val="0"/>
              </a:spcBef>
              <a:spcAft>
                <a:spcPts val="0"/>
              </a:spcAft>
              <a:buClr>
                <a:schemeClr val="dk1"/>
              </a:buClr>
              <a:buSzPts val="1400"/>
              <a:buFont typeface="Calibri"/>
              <a:buNone/>
              <a:defRPr sz="60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2" name="Google Shape;52;p8"/>
          <p:cNvSpPr txBox="1">
            <a:spLocks noGrp="1"/>
          </p:cNvSpPr>
          <p:nvPr>
            <p:ph type="body" idx="1"/>
          </p:nvPr>
        </p:nvSpPr>
        <p:spPr>
          <a:xfrm>
            <a:off x="831850" y="4589463"/>
            <a:ext cx="10515600" cy="1500187"/>
          </a:xfrm>
          <a:prstGeom prst="rect">
            <a:avLst/>
          </a:prstGeom>
          <a:noFill/>
          <a:ln>
            <a:noFill/>
          </a:ln>
        </p:spPr>
        <p:txBody>
          <a:bodyPr spcFirstLastPara="1" wrap="square" lIns="91425" tIns="91425" rIns="91425" bIns="91425" anchor="t" anchorCtr="0">
            <a:noAutofit/>
          </a:bodyPr>
          <a:lstStyle>
            <a:lvl1pPr marL="457200" marR="0" lvl="0" indent="-228600" algn="l" rtl="0">
              <a:lnSpc>
                <a:spcPct val="90000"/>
              </a:lnSpc>
              <a:spcBef>
                <a:spcPts val="1000"/>
              </a:spcBef>
              <a:spcAft>
                <a:spcPts val="0"/>
              </a:spcAft>
              <a:buClr>
                <a:srgbClr val="888888"/>
              </a:buClr>
              <a:buSzPts val="28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4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20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8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8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8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8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8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8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53" name="Google Shape;53;p8"/>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8"/>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839788" y="365125"/>
            <a:ext cx="10515600" cy="1325563"/>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8" name="Google Shape;58;p9"/>
          <p:cNvSpPr txBox="1">
            <a:spLocks noGrp="1"/>
          </p:cNvSpPr>
          <p:nvPr>
            <p:ph type="body" idx="1"/>
          </p:nvPr>
        </p:nvSpPr>
        <p:spPr>
          <a:xfrm>
            <a:off x="839788" y="1681163"/>
            <a:ext cx="5157787" cy="823912"/>
          </a:xfrm>
          <a:prstGeom prst="rect">
            <a:avLst/>
          </a:prstGeom>
          <a:noFill/>
          <a:ln>
            <a:noFill/>
          </a:ln>
        </p:spPr>
        <p:txBody>
          <a:bodyPr spcFirstLastPara="1" wrap="square" lIns="91425" tIns="91425" rIns="91425" bIns="91425" anchor="b" anchorCtr="0">
            <a:noAutofit/>
          </a:bodyPr>
          <a:lstStyle>
            <a:lvl1pPr marL="457200" marR="0" lvl="0" indent="-228600" algn="l" rtl="0">
              <a:lnSpc>
                <a:spcPct val="90000"/>
              </a:lnSpc>
              <a:spcBef>
                <a:spcPts val="1000"/>
              </a:spcBef>
              <a:spcAft>
                <a:spcPts val="0"/>
              </a:spcAft>
              <a:buClr>
                <a:schemeClr val="dk1"/>
              </a:buClr>
              <a:buSzPts val="28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9" name="Google Shape;59;p9"/>
          <p:cNvSpPr txBox="1">
            <a:spLocks noGrp="1"/>
          </p:cNvSpPr>
          <p:nvPr>
            <p:ph type="body" idx="2"/>
          </p:nvPr>
        </p:nvSpPr>
        <p:spPr>
          <a:xfrm>
            <a:off x="839788" y="2505075"/>
            <a:ext cx="5157787" cy="368458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0" name="Google Shape;60;p9"/>
          <p:cNvSpPr txBox="1">
            <a:spLocks noGrp="1"/>
          </p:cNvSpPr>
          <p:nvPr>
            <p:ph type="body" idx="3"/>
          </p:nvPr>
        </p:nvSpPr>
        <p:spPr>
          <a:xfrm>
            <a:off x="6172200" y="1681163"/>
            <a:ext cx="5183188" cy="823912"/>
          </a:xfrm>
          <a:prstGeom prst="rect">
            <a:avLst/>
          </a:prstGeom>
          <a:noFill/>
          <a:ln>
            <a:noFill/>
          </a:ln>
        </p:spPr>
        <p:txBody>
          <a:bodyPr spcFirstLastPara="1" wrap="square" lIns="91425" tIns="91425" rIns="91425" bIns="91425" anchor="b" anchorCtr="0">
            <a:noAutofit/>
          </a:bodyPr>
          <a:lstStyle>
            <a:lvl1pPr marL="457200" marR="0" lvl="0" indent="-228600" algn="l" rtl="0">
              <a:lnSpc>
                <a:spcPct val="90000"/>
              </a:lnSpc>
              <a:spcBef>
                <a:spcPts val="1000"/>
              </a:spcBef>
              <a:spcAft>
                <a:spcPts val="0"/>
              </a:spcAft>
              <a:buClr>
                <a:schemeClr val="dk1"/>
              </a:buClr>
              <a:buSzPts val="28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4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20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1" name="Google Shape;61;p9"/>
          <p:cNvSpPr txBox="1">
            <a:spLocks noGrp="1"/>
          </p:cNvSpPr>
          <p:nvPr>
            <p:ph type="body" idx="4"/>
          </p:nvPr>
        </p:nvSpPr>
        <p:spPr>
          <a:xfrm>
            <a:off x="6172200" y="2505075"/>
            <a:ext cx="5183188" cy="368458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7" name="Google Shape;67;p10"/>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9" name="Google Shape;6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91425" rIns="91425" bIns="91425" anchor="ctr" anchorCtr="0">
            <a:noAutofit/>
          </a:bodyPr>
          <a:lstStyle>
            <a:lvl1pPr marL="0" marR="0" lvl="0" indent="0" algn="l" rtl="0">
              <a:lnSpc>
                <a:spcPct val="90000"/>
              </a:lnSpc>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91425" rIns="91425" bIns="91425"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Vvfzaq72wd0"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www.youtube.com/watch?v=4rUfoU04QJ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99"/>
        <p:cNvGrpSpPr/>
        <p:nvPr/>
      </p:nvGrpSpPr>
      <p:grpSpPr>
        <a:xfrm>
          <a:off x="0" y="0"/>
          <a:ext cx="0" cy="0"/>
          <a:chOff x="0" y="0"/>
          <a:chExt cx="0" cy="0"/>
        </a:xfrm>
      </p:grpSpPr>
      <p:sp>
        <p:nvSpPr>
          <p:cNvPr id="100" name="Google Shape;10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Vocabulary</a:t>
            </a:r>
            <a:endParaRPr/>
          </a:p>
        </p:txBody>
      </p:sp>
      <p:sp>
        <p:nvSpPr>
          <p:cNvPr id="101" name="Google Shape;10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Allocate- to distribute</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Comparative Advantage- having less opportunity cost than another</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Absolute Advantage- simply better than another</a:t>
            </a:r>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54"/>
        <p:cNvGrpSpPr/>
        <p:nvPr/>
      </p:nvGrpSpPr>
      <p:grpSpPr>
        <a:xfrm>
          <a:off x="0" y="0"/>
          <a:ext cx="0" cy="0"/>
          <a:chOff x="0" y="0"/>
          <a:chExt cx="0" cy="0"/>
        </a:xfrm>
      </p:grpSpPr>
      <p:sp>
        <p:nvSpPr>
          <p:cNvPr id="155" name="Google Shape;155;p24"/>
          <p:cNvSpPr txBox="1">
            <a:spLocks noGrp="1"/>
          </p:cNvSpPr>
          <p:nvPr>
            <p:ph type="title"/>
          </p:nvPr>
        </p:nvSpPr>
        <p:spPr>
          <a:xfrm>
            <a:off x="1981200" y="381000"/>
            <a:ext cx="8229600" cy="13716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000" b="1" i="0" u="sng" strike="noStrike" cap="none">
                <a:solidFill>
                  <a:schemeClr val="dk1"/>
                </a:solidFill>
                <a:latin typeface="Calibri"/>
                <a:ea typeface="Calibri"/>
                <a:cs typeface="Calibri"/>
                <a:sym typeface="Calibri"/>
              </a:rPr>
              <a:t>Factors Which Determine Comparative Advantage</a:t>
            </a:r>
            <a:r>
              <a:rPr lang="en-US" sz="4000" b="0" i="0" u="sng" strike="noStrike" cap="none">
                <a:solidFill>
                  <a:schemeClr val="dk1"/>
                </a:solidFill>
                <a:latin typeface="Calibri"/>
                <a:ea typeface="Calibri"/>
                <a:cs typeface="Calibri"/>
                <a:sym typeface="Calibri"/>
              </a:rPr>
              <a:t> </a:t>
            </a:r>
            <a:endParaRPr/>
          </a:p>
        </p:txBody>
      </p:sp>
      <p:sp>
        <p:nvSpPr>
          <p:cNvPr id="156" name="Google Shape;156;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3600"/>
              <a:buFont typeface="Arial"/>
              <a:buChar char="•"/>
            </a:pPr>
            <a:r>
              <a:rPr lang="en-US" sz="3600" b="0" i="0" u="sng" strike="noStrike" cap="none">
                <a:solidFill>
                  <a:schemeClr val="dk1"/>
                </a:solidFill>
                <a:latin typeface="Calibri"/>
                <a:ea typeface="Calibri"/>
                <a:cs typeface="Calibri"/>
                <a:sym typeface="Calibri"/>
              </a:rPr>
              <a:t>natural</a:t>
            </a:r>
            <a:r>
              <a:rPr lang="en-US" sz="3600" b="0" i="0" u="none" strike="noStrike" cap="none">
                <a:solidFill>
                  <a:schemeClr val="dk1"/>
                </a:solidFill>
                <a:latin typeface="Calibri"/>
                <a:ea typeface="Calibri"/>
                <a:cs typeface="Calibri"/>
                <a:sym typeface="Calibri"/>
              </a:rPr>
              <a:t> endowments such as </a:t>
            </a:r>
            <a:r>
              <a:rPr lang="en-US" sz="3600" b="0" i="0" u="sng" strike="noStrike" cap="none">
                <a:solidFill>
                  <a:schemeClr val="dk1"/>
                </a:solidFill>
                <a:latin typeface="Calibri"/>
                <a:ea typeface="Calibri"/>
                <a:cs typeface="Calibri"/>
                <a:sym typeface="Calibri"/>
              </a:rPr>
              <a:t>resource</a:t>
            </a:r>
            <a:r>
              <a:rPr lang="en-US" sz="3600" b="0" i="0" u="none" strike="noStrike" cap="none">
                <a:solidFill>
                  <a:schemeClr val="dk1"/>
                </a:solidFill>
                <a:latin typeface="Calibri"/>
                <a:ea typeface="Calibri"/>
                <a:cs typeface="Calibri"/>
                <a:sym typeface="Calibri"/>
              </a:rPr>
              <a:t>s,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availability and use of </a:t>
            </a:r>
            <a:r>
              <a:rPr lang="en-US" sz="3600" b="0" i="0" u="sng" strike="noStrike" cap="none">
                <a:solidFill>
                  <a:schemeClr val="dk1"/>
                </a:solidFill>
                <a:latin typeface="Calibri"/>
                <a:ea typeface="Calibri"/>
                <a:cs typeface="Calibri"/>
                <a:sym typeface="Calibri"/>
              </a:rPr>
              <a:t>technology</a:t>
            </a:r>
            <a:r>
              <a:rPr lang="en-US" sz="3600" b="0" i="0" u="none" strike="noStrike" cap="none">
                <a:solidFill>
                  <a:schemeClr val="dk1"/>
                </a:solidFill>
                <a:latin typeface="Calibri"/>
                <a:ea typeface="Calibri"/>
                <a:cs typeface="Calibri"/>
                <a:sym typeface="Calibri"/>
              </a:rPr>
              <a:t>,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knowledge and </a:t>
            </a:r>
            <a:r>
              <a:rPr lang="en-US" sz="3600" b="0" i="0" u="sng" strike="noStrike" cap="none">
                <a:solidFill>
                  <a:schemeClr val="dk1"/>
                </a:solidFill>
                <a:latin typeface="Calibri"/>
                <a:ea typeface="Calibri"/>
                <a:cs typeface="Calibri"/>
                <a:sym typeface="Calibri"/>
              </a:rPr>
              <a:t>human capital</a:t>
            </a:r>
            <a:r>
              <a:rPr lang="en-US" sz="3600" b="0" i="0" u="none" strike="noStrike" cap="none">
                <a:solidFill>
                  <a:schemeClr val="dk1"/>
                </a:solidFill>
                <a:latin typeface="Calibri"/>
                <a:ea typeface="Calibri"/>
                <a:cs typeface="Calibri"/>
                <a:sym typeface="Calibri"/>
              </a:rPr>
              <a:t>,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sng" strike="noStrike" cap="none">
                <a:solidFill>
                  <a:schemeClr val="dk1"/>
                </a:solidFill>
                <a:latin typeface="Calibri"/>
                <a:ea typeface="Calibri"/>
                <a:cs typeface="Calibri"/>
                <a:sym typeface="Calibri"/>
              </a:rPr>
              <a:t>specialization</a:t>
            </a:r>
            <a:r>
              <a:rPr lang="en-US" sz="3600" b="0" i="0" u="none" strike="noStrike" cap="none">
                <a:solidFill>
                  <a:schemeClr val="dk1"/>
                </a:solidFill>
                <a:latin typeface="Calibri"/>
                <a:ea typeface="Calibri"/>
                <a:cs typeface="Calibri"/>
                <a:sym typeface="Calibri"/>
              </a:rPr>
              <a:t>, and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rapidly </a:t>
            </a:r>
            <a:r>
              <a:rPr lang="en-US" sz="3600" b="0" i="0" u="sng" strike="noStrike" cap="none">
                <a:solidFill>
                  <a:schemeClr val="dk1"/>
                </a:solidFill>
                <a:latin typeface="Calibri"/>
                <a:ea typeface="Calibri"/>
                <a:cs typeface="Calibri"/>
                <a:sym typeface="Calibri"/>
              </a:rPr>
              <a:t>changing</a:t>
            </a:r>
            <a:r>
              <a:rPr lang="en-US" sz="3600" b="0" i="0" u="none" strike="noStrike" cap="none">
                <a:solidFill>
                  <a:schemeClr val="dk1"/>
                </a:solidFill>
                <a:latin typeface="Calibri"/>
                <a:ea typeface="Calibri"/>
                <a:cs typeface="Calibri"/>
                <a:sym typeface="Calibri"/>
              </a:rPr>
              <a:t> factors such as </a:t>
            </a:r>
            <a:r>
              <a:rPr lang="en-US" sz="3600" b="0" i="0" u="sng" strike="noStrike" cap="none">
                <a:solidFill>
                  <a:schemeClr val="dk1"/>
                </a:solidFill>
                <a:latin typeface="Calibri"/>
                <a:ea typeface="Calibri"/>
                <a:cs typeface="Calibri"/>
                <a:sym typeface="Calibri"/>
              </a:rPr>
              <a:t>exchange rates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sng" strike="noStrike" cap="none">
                <a:solidFill>
                  <a:schemeClr val="hlink"/>
                </a:solidFill>
                <a:latin typeface="Calibri"/>
                <a:ea typeface="Calibri"/>
                <a:cs typeface="Calibri"/>
                <a:sym typeface="Calibri"/>
                <a:hlinkClick r:id="rId3"/>
              </a:rPr>
              <a:t>Video</a:t>
            </a:r>
            <a:endParaRPr sz="3600" b="0" i="0" u="sng" strike="noStrike" cap="none">
              <a:solidFill>
                <a:schemeClr val="dk1"/>
              </a:solidFill>
              <a:latin typeface="Calibri"/>
              <a:ea typeface="Calibri"/>
              <a:cs typeface="Calibri"/>
              <a:sym typeface="Calibri"/>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sng" strike="noStrike" cap="none">
                <a:solidFill>
                  <a:schemeClr val="hlink"/>
                </a:solidFill>
                <a:latin typeface="Calibri"/>
                <a:ea typeface="Calibri"/>
                <a:cs typeface="Calibri"/>
                <a:sym typeface="Calibri"/>
                <a:hlinkClick r:id="rId4"/>
              </a:rPr>
              <a:t>Video 2</a:t>
            </a:r>
            <a:endParaRPr sz="3600" b="0" i="0" u="sng" strike="noStrike" cap="none">
              <a:solidFill>
                <a:schemeClr val="dk1"/>
              </a:solidFill>
              <a:latin typeface="Calibri"/>
              <a:ea typeface="Calibri"/>
              <a:cs typeface="Calibri"/>
              <a:sym typeface="Calibri"/>
            </a:endParaRP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60"/>
        <p:cNvGrpSpPr/>
        <p:nvPr/>
      </p:nvGrpSpPr>
      <p:grpSpPr>
        <a:xfrm>
          <a:off x="0" y="0"/>
          <a:ext cx="0" cy="0"/>
          <a:chOff x="0" y="0"/>
          <a:chExt cx="0" cy="0"/>
        </a:xfrm>
      </p:grpSpPr>
      <p:sp>
        <p:nvSpPr>
          <p:cNvPr id="161" name="Google Shape;161;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000" b="0" i="0" u="sng" strike="noStrike" cap="none">
                <a:solidFill>
                  <a:schemeClr val="dk1"/>
                </a:solidFill>
                <a:latin typeface="Calibri"/>
                <a:ea typeface="Calibri"/>
                <a:cs typeface="Calibri"/>
                <a:sym typeface="Calibri"/>
              </a:rPr>
              <a:t>Calculating Comparative Advantage</a:t>
            </a:r>
            <a:endParaRPr/>
          </a:p>
        </p:txBody>
      </p:sp>
      <p:sp>
        <p:nvSpPr>
          <p:cNvPr id="162" name="Google Shape;162;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1)Calculate opportunity cost(what is given up)(Losing/Gaining)</a:t>
            </a:r>
            <a:endParaRPr/>
          </a:p>
          <a:p>
            <a:pPr marL="685800" marR="0" lvl="1" indent="-330200" algn="l" rtl="0">
              <a:lnSpc>
                <a:spcPct val="90000"/>
              </a:lnSpc>
              <a:spcBef>
                <a:spcPts val="100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Lowest opportunity cost has comparative advantage</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u="sng"/>
              <a:t>2</a:t>
            </a:r>
            <a:r>
              <a:rPr lang="en-US" sz="4000" b="0" i="0" u="sng" strike="noStrike" cap="none">
                <a:solidFill>
                  <a:schemeClr val="dk1"/>
                </a:solidFill>
                <a:latin typeface="Calibri"/>
                <a:ea typeface="Calibri"/>
                <a:cs typeface="Calibri"/>
                <a:sym typeface="Calibri"/>
              </a:rPr>
              <a:t>)Cross Addition- highest total has CA</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u="sng"/>
              <a:t>3</a:t>
            </a:r>
            <a:r>
              <a:rPr lang="en-US" sz="4000" b="0" i="0" u="sng" strike="noStrike" cap="none">
                <a:solidFill>
                  <a:schemeClr val="dk1"/>
                </a:solidFill>
                <a:latin typeface="Calibri"/>
                <a:ea typeface="Calibri"/>
                <a:cs typeface="Calibri"/>
                <a:sym typeface="Calibri"/>
              </a:rPr>
              <a:t>)If all else fails, graph to scale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66"/>
        <p:cNvGrpSpPr/>
        <p:nvPr/>
      </p:nvGrpSpPr>
      <p:grpSpPr>
        <a:xfrm>
          <a:off x="0" y="0"/>
          <a:ext cx="0" cy="0"/>
          <a:chOff x="0" y="0"/>
          <a:chExt cx="0" cy="0"/>
        </a:xfrm>
      </p:grpSpPr>
      <p:sp>
        <p:nvSpPr>
          <p:cNvPr id="167" name="Google Shape;167;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Who should do which?</a:t>
            </a:r>
            <a:endParaRPr/>
          </a:p>
        </p:txBody>
      </p:sp>
      <p:graphicFrame>
        <p:nvGraphicFramePr>
          <p:cNvPr id="168" name="Google Shape;168;p26"/>
          <p:cNvGraphicFramePr/>
          <p:nvPr/>
        </p:nvGraphicFramePr>
        <p:xfrm>
          <a:off x="1249950" y="1486300"/>
          <a:ext cx="3000000" cy="3000000"/>
        </p:xfrm>
        <a:graphic>
          <a:graphicData uri="http://schemas.openxmlformats.org/drawingml/2006/table">
            <a:tbl>
              <a:tblPr>
                <a:noFill/>
                <a:tableStyleId>{1CBEAC5F-55A5-4654-8E6C-C96FAA2AFEB0}</a:tableStyleId>
              </a:tblPr>
              <a:tblGrid>
                <a:gridCol w="2743200">
                  <a:extLst>
                    <a:ext uri="{9D8B030D-6E8A-4147-A177-3AD203B41FA5}">
                      <a16:colId xmlns:a16="http://schemas.microsoft.com/office/drawing/2014/main" val="20000"/>
                    </a:ext>
                  </a:extLst>
                </a:gridCol>
                <a:gridCol w="1602750">
                  <a:extLst>
                    <a:ext uri="{9D8B030D-6E8A-4147-A177-3AD203B41FA5}">
                      <a16:colId xmlns:a16="http://schemas.microsoft.com/office/drawing/2014/main" val="20001"/>
                    </a:ext>
                  </a:extLst>
                </a:gridCol>
                <a:gridCol w="2675300">
                  <a:extLst>
                    <a:ext uri="{9D8B030D-6E8A-4147-A177-3AD203B41FA5}">
                      <a16:colId xmlns:a16="http://schemas.microsoft.com/office/drawing/2014/main" val="20002"/>
                    </a:ext>
                  </a:extLst>
                </a:gridCol>
              </a:tblGrid>
              <a:tr h="1432525">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Country/Good</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US</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Canada</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1218650">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Lumber</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15</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20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extLst>
                  <a:ext uri="{0D108BD9-81ED-4DB2-BD59-A6C34878D82A}">
                    <a16:rowId xmlns:a16="http://schemas.microsoft.com/office/drawing/2014/main" val="10001"/>
                  </a:ext>
                </a:extLst>
              </a:tr>
              <a:tr h="761950">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Wheat</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30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10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extLst>
                  <a:ext uri="{0D108BD9-81ED-4DB2-BD59-A6C34878D82A}">
                    <a16:rowId xmlns:a16="http://schemas.microsoft.com/office/drawing/2014/main" val="10002"/>
                  </a:ext>
                </a:extLst>
              </a:tr>
            </a:tbl>
          </a:graphicData>
        </a:graphic>
      </p:graphicFrame>
      <p:sp>
        <p:nvSpPr>
          <p:cNvPr id="169" name="Google Shape;169;p26"/>
          <p:cNvSpPr txBox="1"/>
          <p:nvPr/>
        </p:nvSpPr>
        <p:spPr>
          <a:xfrm>
            <a:off x="2209800" y="5257800"/>
            <a:ext cx="7467600" cy="584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3200" b="0" i="0" u="none" strike="noStrike" cap="none">
                <a:solidFill>
                  <a:schemeClr val="dk1"/>
                </a:solidFill>
                <a:latin typeface="Arial"/>
                <a:ea typeface="Arial"/>
                <a:cs typeface="Arial"/>
                <a:sym typeface="Arial"/>
              </a:rPr>
              <a:t>US should trade  ??? to Canada for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73"/>
        <p:cNvGrpSpPr/>
        <p:nvPr/>
      </p:nvGrpSpPr>
      <p:grpSpPr>
        <a:xfrm>
          <a:off x="0" y="0"/>
          <a:ext cx="0" cy="0"/>
          <a:chOff x="0" y="0"/>
          <a:chExt cx="0" cy="0"/>
        </a:xfrm>
      </p:grpSpPr>
      <p:sp>
        <p:nvSpPr>
          <p:cNvPr id="174" name="Google Shape;174;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How will the trade work?</a:t>
            </a:r>
            <a:endParaRPr/>
          </a:p>
        </p:txBody>
      </p:sp>
      <p:sp>
        <p:nvSpPr>
          <p:cNvPr id="175" name="Google Shape;175;p27"/>
          <p:cNvSpPr txBox="1">
            <a:spLocks noGrp="1"/>
          </p:cNvSpPr>
          <p:nvPr>
            <p:ph type="body" idx="1"/>
          </p:nvPr>
        </p:nvSpPr>
        <p:spPr>
          <a:xfrm>
            <a:off x="1981200" y="5105400"/>
            <a:ext cx="8229600"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Namibia should trade  ??? to South Africa for ???</a:t>
            </a:r>
            <a:endParaRPr/>
          </a:p>
        </p:txBody>
      </p:sp>
      <p:graphicFrame>
        <p:nvGraphicFramePr>
          <p:cNvPr id="176" name="Google Shape;176;p27"/>
          <p:cNvGraphicFramePr/>
          <p:nvPr/>
        </p:nvGraphicFramePr>
        <p:xfrm>
          <a:off x="953050" y="1559475"/>
          <a:ext cx="3000000" cy="3000000"/>
        </p:xfrm>
        <a:graphic>
          <a:graphicData uri="http://schemas.openxmlformats.org/drawingml/2006/table">
            <a:tbl>
              <a:tblPr firstRow="1" bandRow="1">
                <a:noFill/>
                <a:tableStyleId>{287F6192-41C9-420B-A5E7-89454103EF57}</a:tableStyleId>
              </a:tblPr>
              <a:tblGrid>
                <a:gridCol w="3752450">
                  <a:extLst>
                    <a:ext uri="{9D8B030D-6E8A-4147-A177-3AD203B41FA5}">
                      <a16:colId xmlns:a16="http://schemas.microsoft.com/office/drawing/2014/main" val="20000"/>
                    </a:ext>
                  </a:extLst>
                </a:gridCol>
                <a:gridCol w="2275200">
                  <a:extLst>
                    <a:ext uri="{9D8B030D-6E8A-4147-A177-3AD203B41FA5}">
                      <a16:colId xmlns:a16="http://schemas.microsoft.com/office/drawing/2014/main" val="20001"/>
                    </a:ext>
                  </a:extLst>
                </a:gridCol>
                <a:gridCol w="3095300">
                  <a:extLst>
                    <a:ext uri="{9D8B030D-6E8A-4147-A177-3AD203B41FA5}">
                      <a16:colId xmlns:a16="http://schemas.microsoft.com/office/drawing/2014/main" val="20002"/>
                    </a:ext>
                  </a:extLst>
                </a:gridCol>
              </a:tblGrid>
              <a:tr h="1432525">
                <a:tc>
                  <a:txBody>
                    <a:bodyPr/>
                    <a:lstStyle/>
                    <a:p>
                      <a:pPr marL="0" marR="0" lvl="0" indent="0" algn="l" rtl="0">
                        <a:spcBef>
                          <a:spcPts val="0"/>
                        </a:spcBef>
                        <a:spcAft>
                          <a:spcPts val="0"/>
                        </a:spcAft>
                        <a:buNone/>
                      </a:pPr>
                      <a:r>
                        <a:rPr lang="en-US" sz="4400" u="none" strike="noStrike" cap="none">
                          <a:solidFill>
                            <a:srgbClr val="FF0000"/>
                          </a:solidFill>
                        </a:rPr>
                        <a:t>Country/Good</a:t>
                      </a:r>
                      <a:endParaRPr/>
                    </a:p>
                  </a:txBody>
                  <a:tcPr marL="91450" marR="91450" marT="45700" marB="45700"/>
                </a:tc>
                <a:tc>
                  <a:txBody>
                    <a:bodyPr/>
                    <a:lstStyle/>
                    <a:p>
                      <a:pPr marL="0" marR="0" lvl="0" indent="0" algn="l" rtl="0">
                        <a:spcBef>
                          <a:spcPts val="0"/>
                        </a:spcBef>
                        <a:spcAft>
                          <a:spcPts val="0"/>
                        </a:spcAft>
                        <a:buNone/>
                      </a:pPr>
                      <a:r>
                        <a:rPr lang="en-US" sz="4400">
                          <a:solidFill>
                            <a:srgbClr val="FF0000"/>
                          </a:solidFill>
                        </a:rPr>
                        <a:t>Namibia</a:t>
                      </a:r>
                      <a:endParaRPr/>
                    </a:p>
                  </a:txBody>
                  <a:tcPr marL="91450" marR="91450" marT="45700" marB="45700"/>
                </a:tc>
                <a:tc>
                  <a:txBody>
                    <a:bodyPr/>
                    <a:lstStyle/>
                    <a:p>
                      <a:pPr marL="0" marR="0" lvl="0" indent="0" algn="l" rtl="0">
                        <a:spcBef>
                          <a:spcPts val="0"/>
                        </a:spcBef>
                        <a:spcAft>
                          <a:spcPts val="0"/>
                        </a:spcAft>
                        <a:buNone/>
                      </a:pPr>
                      <a:r>
                        <a:rPr lang="en-US" sz="4400">
                          <a:solidFill>
                            <a:srgbClr val="FF0000"/>
                          </a:solidFill>
                        </a:rPr>
                        <a:t>South Africa</a:t>
                      </a:r>
                      <a:endParaRPr/>
                    </a:p>
                  </a:txBody>
                  <a:tcPr marL="91450" marR="91450" marT="45700" marB="45700"/>
                </a:tc>
                <a:extLst>
                  <a:ext uri="{0D108BD9-81ED-4DB2-BD59-A6C34878D82A}">
                    <a16:rowId xmlns:a16="http://schemas.microsoft.com/office/drawing/2014/main" val="10000"/>
                  </a:ext>
                </a:extLst>
              </a:tr>
              <a:tr h="1218650">
                <a:tc>
                  <a:txBody>
                    <a:bodyPr/>
                    <a:lstStyle/>
                    <a:p>
                      <a:pPr marL="0" marR="0" lvl="0" indent="0" algn="l" rtl="0">
                        <a:spcBef>
                          <a:spcPts val="0"/>
                        </a:spcBef>
                        <a:spcAft>
                          <a:spcPts val="0"/>
                        </a:spcAft>
                        <a:buNone/>
                      </a:pPr>
                      <a:r>
                        <a:rPr lang="en-US" sz="4400"/>
                        <a:t>Diamonds</a:t>
                      </a:r>
                      <a:endParaRPr/>
                    </a:p>
                  </a:txBody>
                  <a:tcPr marL="91450" marR="91450" marT="45700" marB="45700"/>
                </a:tc>
                <a:tc>
                  <a:txBody>
                    <a:bodyPr/>
                    <a:lstStyle/>
                    <a:p>
                      <a:pPr marL="0" marR="0" lvl="0" indent="0" algn="l" rtl="0">
                        <a:spcBef>
                          <a:spcPts val="0"/>
                        </a:spcBef>
                        <a:spcAft>
                          <a:spcPts val="0"/>
                        </a:spcAft>
                        <a:buNone/>
                      </a:pPr>
                      <a:r>
                        <a:rPr lang="en-US" sz="4400"/>
                        <a:t>10</a:t>
                      </a:r>
                      <a:endParaRPr/>
                    </a:p>
                  </a:txBody>
                  <a:tcPr marL="91450" marR="91450" marT="45700" marB="45700"/>
                </a:tc>
                <a:tc>
                  <a:txBody>
                    <a:bodyPr/>
                    <a:lstStyle/>
                    <a:p>
                      <a:pPr marL="0" marR="0" lvl="0" indent="0" algn="l" rtl="0">
                        <a:spcBef>
                          <a:spcPts val="0"/>
                        </a:spcBef>
                        <a:spcAft>
                          <a:spcPts val="0"/>
                        </a:spcAft>
                        <a:buNone/>
                      </a:pPr>
                      <a:r>
                        <a:rPr lang="en-US" sz="4400"/>
                        <a:t>25</a:t>
                      </a:r>
                      <a:endParaRPr/>
                    </a:p>
                  </a:txBody>
                  <a:tcPr marL="91450" marR="91450" marT="45700" marB="45700"/>
                </a:tc>
                <a:extLst>
                  <a:ext uri="{0D108BD9-81ED-4DB2-BD59-A6C34878D82A}">
                    <a16:rowId xmlns:a16="http://schemas.microsoft.com/office/drawing/2014/main" val="10001"/>
                  </a:ext>
                </a:extLst>
              </a:tr>
              <a:tr h="761950">
                <a:tc>
                  <a:txBody>
                    <a:bodyPr/>
                    <a:lstStyle/>
                    <a:p>
                      <a:pPr marL="0" marR="0" lvl="0" indent="0" algn="l" rtl="0">
                        <a:spcBef>
                          <a:spcPts val="0"/>
                        </a:spcBef>
                        <a:spcAft>
                          <a:spcPts val="0"/>
                        </a:spcAft>
                        <a:buNone/>
                      </a:pPr>
                      <a:r>
                        <a:rPr lang="en-US" sz="4400"/>
                        <a:t>Beef</a:t>
                      </a:r>
                      <a:endParaRPr/>
                    </a:p>
                  </a:txBody>
                  <a:tcPr marL="91450" marR="91450" marT="45700" marB="45700"/>
                </a:tc>
                <a:tc>
                  <a:txBody>
                    <a:bodyPr/>
                    <a:lstStyle/>
                    <a:p>
                      <a:pPr marL="0" marR="0" lvl="0" indent="0" algn="l" rtl="0">
                        <a:spcBef>
                          <a:spcPts val="0"/>
                        </a:spcBef>
                        <a:spcAft>
                          <a:spcPts val="0"/>
                        </a:spcAft>
                        <a:buNone/>
                      </a:pPr>
                      <a:r>
                        <a:rPr lang="en-US" sz="4400"/>
                        <a:t>40</a:t>
                      </a:r>
                      <a:endParaRPr/>
                    </a:p>
                  </a:txBody>
                  <a:tcPr marL="91450" marR="91450" marT="45700" marB="45700"/>
                </a:tc>
                <a:tc>
                  <a:txBody>
                    <a:bodyPr/>
                    <a:lstStyle/>
                    <a:p>
                      <a:pPr marL="0" marR="0" lvl="0" indent="0" algn="l" rtl="0">
                        <a:spcBef>
                          <a:spcPts val="0"/>
                        </a:spcBef>
                        <a:spcAft>
                          <a:spcPts val="0"/>
                        </a:spcAft>
                        <a:buNone/>
                      </a:pPr>
                      <a:r>
                        <a:rPr lang="en-US" sz="4400"/>
                        <a:t>50</a:t>
                      </a:r>
                      <a:endParaRPr/>
                    </a:p>
                  </a:txBody>
                  <a:tcPr marL="91450" marR="91450" marT="45700" marB="45700"/>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80"/>
        <p:cNvGrpSpPr/>
        <p:nvPr/>
      </p:nvGrpSpPr>
      <p:grpSpPr>
        <a:xfrm>
          <a:off x="0" y="0"/>
          <a:ext cx="0" cy="0"/>
          <a:chOff x="0" y="0"/>
          <a:chExt cx="0" cy="0"/>
        </a:xfrm>
      </p:grpSpPr>
      <p:sp>
        <p:nvSpPr>
          <p:cNvPr id="181" name="Google Shape;181;p28"/>
          <p:cNvSpPr txBox="1">
            <a:spLocks noGrp="1"/>
          </p:cNvSpPr>
          <p:nvPr>
            <p:ph type="title" idx="4294967295"/>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How will the trade work?</a:t>
            </a:r>
            <a:endParaRPr/>
          </a:p>
        </p:txBody>
      </p:sp>
      <p:sp>
        <p:nvSpPr>
          <p:cNvPr id="182" name="Google Shape;182;p28"/>
          <p:cNvSpPr txBox="1">
            <a:spLocks noGrp="1"/>
          </p:cNvSpPr>
          <p:nvPr>
            <p:ph type="body" idx="4294967295"/>
          </p:nvPr>
        </p:nvSpPr>
        <p:spPr>
          <a:xfrm>
            <a:off x="1981200" y="5105400"/>
            <a:ext cx="8229600"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Panama should trade  ??? to Colombia for ???</a:t>
            </a:r>
            <a:endParaRPr/>
          </a:p>
        </p:txBody>
      </p:sp>
      <p:graphicFrame>
        <p:nvGraphicFramePr>
          <p:cNvPr id="183" name="Google Shape;183;p28"/>
          <p:cNvGraphicFramePr/>
          <p:nvPr/>
        </p:nvGraphicFramePr>
        <p:xfrm>
          <a:off x="1705950" y="1441550"/>
          <a:ext cx="3000000" cy="3000000"/>
        </p:xfrm>
        <a:graphic>
          <a:graphicData uri="http://schemas.openxmlformats.org/drawingml/2006/table">
            <a:tbl>
              <a:tblPr>
                <a:noFill/>
                <a:tableStyleId>{1CBEAC5F-55A5-4654-8E6C-C96FAA2AFEB0}</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432525">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Country/Good</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Panama</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Colombia</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1218650">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Coffee</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20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100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extLst>
                  <a:ext uri="{0D108BD9-81ED-4DB2-BD59-A6C34878D82A}">
                    <a16:rowId xmlns:a16="http://schemas.microsoft.com/office/drawing/2014/main" val="10001"/>
                  </a:ext>
                </a:extLst>
              </a:tr>
              <a:tr h="761950">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Bananas</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40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50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87"/>
        <p:cNvGrpSpPr/>
        <p:nvPr/>
      </p:nvGrpSpPr>
      <p:grpSpPr>
        <a:xfrm>
          <a:off x="0" y="0"/>
          <a:ext cx="0" cy="0"/>
          <a:chOff x="0" y="0"/>
          <a:chExt cx="0" cy="0"/>
        </a:xfrm>
      </p:grpSpPr>
      <p:sp>
        <p:nvSpPr>
          <p:cNvPr id="188" name="Google Shape;188;p29"/>
          <p:cNvSpPr txBox="1">
            <a:spLocks noGrp="1"/>
          </p:cNvSpPr>
          <p:nvPr>
            <p:ph type="title" idx="4294967295"/>
          </p:nvPr>
        </p:nvSpPr>
        <p:spPr>
          <a:xfrm>
            <a:off x="765775" y="413400"/>
            <a:ext cx="10515600" cy="13257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How will the trade work?</a:t>
            </a:r>
            <a:endParaRPr/>
          </a:p>
        </p:txBody>
      </p:sp>
      <p:sp>
        <p:nvSpPr>
          <p:cNvPr id="189" name="Google Shape;189;p29"/>
          <p:cNvSpPr txBox="1">
            <a:spLocks noGrp="1"/>
          </p:cNvSpPr>
          <p:nvPr>
            <p:ph type="body" idx="4294967295"/>
          </p:nvPr>
        </p:nvSpPr>
        <p:spPr>
          <a:xfrm>
            <a:off x="1981200" y="5105400"/>
            <a:ext cx="8229600"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China should trade  ??? to U.S. for ???</a:t>
            </a:r>
            <a:endParaRPr/>
          </a:p>
        </p:txBody>
      </p:sp>
      <p:graphicFrame>
        <p:nvGraphicFramePr>
          <p:cNvPr id="190" name="Google Shape;190;p29"/>
          <p:cNvGraphicFramePr/>
          <p:nvPr/>
        </p:nvGraphicFramePr>
        <p:xfrm>
          <a:off x="1191625" y="1543350"/>
          <a:ext cx="3000000" cy="3000000"/>
        </p:xfrm>
        <a:graphic>
          <a:graphicData uri="http://schemas.openxmlformats.org/drawingml/2006/table">
            <a:tbl>
              <a:tblPr>
                <a:noFill/>
                <a:tableStyleId>{1CBEAC5F-55A5-4654-8E6C-C96FAA2AFEB0}</a:tableStyleId>
              </a:tblPr>
              <a:tblGrid>
                <a:gridCol w="2951600">
                  <a:extLst>
                    <a:ext uri="{9D8B030D-6E8A-4147-A177-3AD203B41FA5}">
                      <a16:colId xmlns:a16="http://schemas.microsoft.com/office/drawing/2014/main" val="20000"/>
                    </a:ext>
                  </a:extLst>
                </a:gridCol>
                <a:gridCol w="2625850">
                  <a:extLst>
                    <a:ext uri="{9D8B030D-6E8A-4147-A177-3AD203B41FA5}">
                      <a16:colId xmlns:a16="http://schemas.microsoft.com/office/drawing/2014/main" val="20001"/>
                    </a:ext>
                  </a:extLst>
                </a:gridCol>
                <a:gridCol w="3009525">
                  <a:extLst>
                    <a:ext uri="{9D8B030D-6E8A-4147-A177-3AD203B41FA5}">
                      <a16:colId xmlns:a16="http://schemas.microsoft.com/office/drawing/2014/main" val="20002"/>
                    </a:ext>
                  </a:extLst>
                </a:gridCol>
              </a:tblGrid>
              <a:tr h="1432525">
                <a:tc>
                  <a:txBody>
                    <a:bodyPr/>
                    <a:lstStyle/>
                    <a:p>
                      <a:pPr marL="0" marR="0" lvl="0" indent="0" algn="l" rtl="0">
                        <a:lnSpc>
                          <a:spcPct val="100000"/>
                        </a:lnSpc>
                        <a:spcBef>
                          <a:spcPts val="0"/>
                        </a:spcBef>
                        <a:spcAft>
                          <a:spcPts val="0"/>
                        </a:spcAft>
                        <a:buClr>
                          <a:srgbClr val="FF0000"/>
                        </a:buClr>
                        <a:buFont typeface="Arial"/>
                        <a:buNone/>
                      </a:pPr>
                      <a:r>
                        <a:rPr lang="en-US" sz="4400" b="1" i="0" u="none" strike="noStrike" cap="none">
                          <a:solidFill>
                            <a:srgbClr val="FF0000"/>
                          </a:solidFill>
                          <a:latin typeface="Arial"/>
                          <a:ea typeface="Arial"/>
                          <a:cs typeface="Arial"/>
                          <a:sym typeface="Arial"/>
                        </a:rPr>
                        <a:t>Country/  Good</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a:solidFill>
                            <a:srgbClr val="FF0000"/>
                          </a:solidFill>
                        </a:rPr>
                        <a:t>Cheap</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a:solidFill>
                            <a:srgbClr val="FF0000"/>
                          </a:solidFill>
                        </a:rPr>
                        <a:t>Expensive</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1218650">
                <a:tc>
                  <a:txBody>
                    <a:bodyPr/>
                    <a:lstStyle/>
                    <a:p>
                      <a:pPr marL="0" marR="0" lvl="0" indent="0" algn="l" rtl="0">
                        <a:lnSpc>
                          <a:spcPct val="100000"/>
                        </a:lnSpc>
                        <a:spcBef>
                          <a:spcPts val="0"/>
                        </a:spcBef>
                        <a:spcAft>
                          <a:spcPts val="0"/>
                        </a:spcAft>
                        <a:buClr>
                          <a:srgbClr val="000000"/>
                        </a:buClr>
                        <a:buFont typeface="Arial"/>
                        <a:buNone/>
                      </a:pPr>
                      <a:r>
                        <a:rPr lang="en-US" sz="4400"/>
                        <a:t>China</a:t>
                      </a:r>
                      <a:endParaRPr sz="4400"/>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50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a:t>1</a:t>
                      </a:r>
                      <a:r>
                        <a:rPr lang="en-US" sz="4400" b="0" i="0" u="none" strike="noStrike" cap="none">
                          <a:solidFill>
                            <a:srgbClr val="000000"/>
                          </a:solidFill>
                          <a:latin typeface="Arial"/>
                          <a:ea typeface="Arial"/>
                          <a:cs typeface="Arial"/>
                          <a:sym typeface="Arial"/>
                        </a:rPr>
                        <a:t>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extLst>
                  <a:ext uri="{0D108BD9-81ED-4DB2-BD59-A6C34878D82A}">
                    <a16:rowId xmlns:a16="http://schemas.microsoft.com/office/drawing/2014/main" val="10001"/>
                  </a:ext>
                </a:extLst>
              </a:tr>
              <a:tr h="761950">
                <a:tc>
                  <a:txBody>
                    <a:bodyPr/>
                    <a:lstStyle/>
                    <a:p>
                      <a:pPr marL="0" marR="0" lvl="0" indent="0" algn="l" rtl="0">
                        <a:lnSpc>
                          <a:spcPct val="100000"/>
                        </a:lnSpc>
                        <a:spcBef>
                          <a:spcPts val="0"/>
                        </a:spcBef>
                        <a:spcAft>
                          <a:spcPts val="0"/>
                        </a:spcAft>
                        <a:buClr>
                          <a:srgbClr val="000000"/>
                        </a:buClr>
                        <a:buFont typeface="Arial"/>
                        <a:buNone/>
                      </a:pPr>
                      <a:r>
                        <a:rPr lang="en-US" sz="4400"/>
                        <a:t>U.S.</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a:t>6</a:t>
                      </a:r>
                      <a:r>
                        <a:rPr lang="en-US" sz="4400" b="0" i="0" u="none" strike="noStrike" cap="none">
                          <a:solidFill>
                            <a:srgbClr val="000000"/>
                          </a:solidFill>
                          <a:latin typeface="Arial"/>
                          <a:ea typeface="Arial"/>
                          <a:cs typeface="Arial"/>
                          <a:sym typeface="Arial"/>
                        </a:rPr>
                        <a:t>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30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94"/>
        <p:cNvGrpSpPr/>
        <p:nvPr/>
      </p:nvGrpSpPr>
      <p:grpSpPr>
        <a:xfrm>
          <a:off x="0" y="0"/>
          <a:ext cx="0" cy="0"/>
          <a:chOff x="0" y="0"/>
          <a:chExt cx="0" cy="0"/>
        </a:xfrm>
      </p:grpSpPr>
      <p:sp>
        <p:nvSpPr>
          <p:cNvPr id="195" name="Google Shape;195;p30"/>
          <p:cNvSpPr txBox="1">
            <a:spLocks noGrp="1"/>
          </p:cNvSpPr>
          <p:nvPr>
            <p:ph type="title" idx="4294967295"/>
          </p:nvPr>
        </p:nvSpPr>
        <p:spPr>
          <a:xfrm>
            <a:off x="838200" y="365125"/>
            <a:ext cx="10515600" cy="13257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How will the trade work?</a:t>
            </a:r>
            <a:endParaRPr/>
          </a:p>
        </p:txBody>
      </p:sp>
      <p:sp>
        <p:nvSpPr>
          <p:cNvPr id="196" name="Google Shape;196;p30"/>
          <p:cNvSpPr txBox="1">
            <a:spLocks noGrp="1"/>
          </p:cNvSpPr>
          <p:nvPr>
            <p:ph type="body" idx="4294967295"/>
          </p:nvPr>
        </p:nvSpPr>
        <p:spPr>
          <a:xfrm>
            <a:off x="1981200" y="5105400"/>
            <a:ext cx="8229600"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Burundi should trade  ??? to Rwanda for ???</a:t>
            </a:r>
            <a:endParaRPr/>
          </a:p>
        </p:txBody>
      </p:sp>
      <p:graphicFrame>
        <p:nvGraphicFramePr>
          <p:cNvPr id="197" name="Google Shape;197;p30"/>
          <p:cNvGraphicFramePr/>
          <p:nvPr/>
        </p:nvGraphicFramePr>
        <p:xfrm>
          <a:off x="1308025" y="1577550"/>
          <a:ext cx="3000000" cy="3000000"/>
        </p:xfrm>
        <a:graphic>
          <a:graphicData uri="http://schemas.openxmlformats.org/drawingml/2006/table">
            <a:tbl>
              <a:tblPr>
                <a:noFill/>
                <a:tableStyleId>{1CBEAC5F-55A5-4654-8E6C-C96FAA2AFEB0}</a:tableStyleId>
              </a:tblPr>
              <a:tblGrid>
                <a:gridCol w="2743200">
                  <a:extLst>
                    <a:ext uri="{9D8B030D-6E8A-4147-A177-3AD203B41FA5}">
                      <a16:colId xmlns:a16="http://schemas.microsoft.com/office/drawing/2014/main" val="20000"/>
                    </a:ext>
                  </a:extLst>
                </a:gridCol>
                <a:gridCol w="1868150">
                  <a:extLst>
                    <a:ext uri="{9D8B030D-6E8A-4147-A177-3AD203B41FA5}">
                      <a16:colId xmlns:a16="http://schemas.microsoft.com/office/drawing/2014/main" val="20001"/>
                    </a:ext>
                  </a:extLst>
                </a:gridCol>
                <a:gridCol w="1975450">
                  <a:extLst>
                    <a:ext uri="{9D8B030D-6E8A-4147-A177-3AD203B41FA5}">
                      <a16:colId xmlns:a16="http://schemas.microsoft.com/office/drawing/2014/main" val="20002"/>
                    </a:ext>
                  </a:extLst>
                </a:gridCol>
              </a:tblGrid>
              <a:tr h="1432525">
                <a:tc>
                  <a:txBody>
                    <a:bodyPr/>
                    <a:lstStyle/>
                    <a:p>
                      <a:pPr marL="0" marR="0" lvl="0" indent="0" algn="l" rtl="0">
                        <a:lnSpc>
                          <a:spcPct val="100000"/>
                        </a:lnSpc>
                        <a:spcBef>
                          <a:spcPts val="0"/>
                        </a:spcBef>
                        <a:spcAft>
                          <a:spcPts val="0"/>
                        </a:spcAft>
                        <a:buClr>
                          <a:srgbClr val="FF0000"/>
                        </a:buClr>
                        <a:buFont typeface="Arial"/>
                        <a:buNone/>
                      </a:pP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a:solidFill>
                            <a:srgbClr val="FF0000"/>
                          </a:solidFill>
                        </a:rPr>
                        <a:t>Gold</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0000"/>
                        </a:buClr>
                        <a:buFont typeface="Arial"/>
                        <a:buNone/>
                      </a:pPr>
                      <a:r>
                        <a:rPr lang="en-US" sz="4400" b="1">
                          <a:solidFill>
                            <a:srgbClr val="FF0000"/>
                          </a:solidFill>
                        </a:rPr>
                        <a:t>Silver</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1218650">
                <a:tc>
                  <a:txBody>
                    <a:bodyPr/>
                    <a:lstStyle/>
                    <a:p>
                      <a:pPr marL="0" marR="0" lvl="0" indent="0" algn="l" rtl="0">
                        <a:lnSpc>
                          <a:spcPct val="100000"/>
                        </a:lnSpc>
                        <a:spcBef>
                          <a:spcPts val="0"/>
                        </a:spcBef>
                        <a:spcAft>
                          <a:spcPts val="0"/>
                        </a:spcAft>
                        <a:buClr>
                          <a:srgbClr val="000000"/>
                        </a:buClr>
                        <a:buFont typeface="Arial"/>
                        <a:buNone/>
                      </a:pPr>
                      <a:r>
                        <a:rPr lang="en-US" sz="4400"/>
                        <a:t>Burundi</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10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a:t>30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extLst>
                  <a:ext uri="{0D108BD9-81ED-4DB2-BD59-A6C34878D82A}">
                    <a16:rowId xmlns:a16="http://schemas.microsoft.com/office/drawing/2014/main" val="10001"/>
                  </a:ext>
                </a:extLst>
              </a:tr>
              <a:tr h="761950">
                <a:tc>
                  <a:txBody>
                    <a:bodyPr/>
                    <a:lstStyle/>
                    <a:p>
                      <a:pPr marL="0" marR="0" lvl="0" indent="0" algn="l" rtl="0">
                        <a:lnSpc>
                          <a:spcPct val="100000"/>
                        </a:lnSpc>
                        <a:spcBef>
                          <a:spcPts val="0"/>
                        </a:spcBef>
                        <a:spcAft>
                          <a:spcPts val="0"/>
                        </a:spcAft>
                        <a:buClr>
                          <a:srgbClr val="000000"/>
                        </a:buClr>
                        <a:buFont typeface="Arial"/>
                        <a:buNone/>
                      </a:pPr>
                      <a:r>
                        <a:rPr lang="en-US" sz="4400"/>
                        <a:t>Rwanda</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a:t>5</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4400" b="0" i="0" u="none" strike="noStrike" cap="none">
                          <a:solidFill>
                            <a:srgbClr val="000000"/>
                          </a:solidFill>
                          <a:latin typeface="Arial"/>
                          <a:ea typeface="Arial"/>
                          <a:cs typeface="Arial"/>
                          <a:sym typeface="Arial"/>
                        </a:rPr>
                        <a:t>50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02"/>
        <p:cNvGrpSpPr/>
        <p:nvPr/>
      </p:nvGrpSpPr>
      <p:grpSpPr>
        <a:xfrm>
          <a:off x="0" y="0"/>
          <a:ext cx="0" cy="0"/>
          <a:chOff x="0" y="0"/>
          <a:chExt cx="0" cy="0"/>
        </a:xfrm>
      </p:grpSpPr>
      <p:sp>
        <p:nvSpPr>
          <p:cNvPr id="203" name="Google Shape;203;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sng" strike="noStrike" cap="none">
                <a:solidFill>
                  <a:schemeClr val="dk1"/>
                </a:solidFill>
                <a:latin typeface="Calibri"/>
                <a:ea typeface="Calibri"/>
                <a:cs typeface="Calibri"/>
                <a:sym typeface="Calibri"/>
              </a:rPr>
              <a:t>Gains from Comparative Advantage</a:t>
            </a:r>
            <a:endParaRPr/>
          </a:p>
        </p:txBody>
      </p:sp>
      <p:sp>
        <p:nvSpPr>
          <p:cNvPr id="204" name="Google Shape;204;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When countries specialize in producing the goods in which they have a comparative advantage, </a:t>
            </a:r>
            <a:r>
              <a:rPr lang="en-US" sz="3600" b="0" i="0" u="sng" strike="noStrike" cap="none">
                <a:solidFill>
                  <a:schemeClr val="dk1"/>
                </a:solidFill>
                <a:latin typeface="Calibri"/>
                <a:ea typeface="Calibri"/>
                <a:cs typeface="Calibri"/>
                <a:sym typeface="Calibri"/>
              </a:rPr>
              <a:t>they maximize their combined output and allocate their resources more efficiently</a:t>
            </a:r>
            <a:r>
              <a:rPr lang="en-US" sz="3600" b="0" i="0" u="none" strike="noStrike" cap="none">
                <a:solidFill>
                  <a:schemeClr val="dk1"/>
                </a:solidFill>
                <a:latin typeface="Calibri"/>
                <a:ea typeface="Calibri"/>
                <a:cs typeface="Calibri"/>
                <a:sym typeface="Calibri"/>
              </a:rPr>
              <a:t>.</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1" i="0" u="sng" strike="noStrike" cap="none">
                <a:solidFill>
                  <a:schemeClr val="dk1"/>
                </a:solidFill>
                <a:latin typeface="Calibri"/>
                <a:ea typeface="Calibri"/>
                <a:cs typeface="Calibri"/>
                <a:sym typeface="Calibri"/>
              </a:rPr>
              <a:t>Comparative advantage=do what you do best and trade for rest</a:t>
            </a:r>
            <a:endParaRPr sz="3600" b="0" i="0" u="none" strike="noStrike" cap="none">
              <a:solidFill>
                <a:schemeClr val="dk1"/>
              </a:solidFill>
              <a:latin typeface="Calibri"/>
              <a:ea typeface="Calibri"/>
              <a:cs typeface="Calibri"/>
              <a:sym typeface="Calibri"/>
            </a:endParaRPr>
          </a:p>
        </p:txBody>
      </p:sp>
    </p:spTree>
  </p:cSld>
  <p:clrMapOvr>
    <a:masterClrMapping/>
  </p:clrMapOvr>
  <p:transition spd="med">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08"/>
        <p:cNvGrpSpPr/>
        <p:nvPr/>
      </p:nvGrpSpPr>
      <p:grpSpPr>
        <a:xfrm>
          <a:off x="0" y="0"/>
          <a:ext cx="0" cy="0"/>
          <a:chOff x="0" y="0"/>
          <a:chExt cx="0" cy="0"/>
        </a:xfrm>
      </p:grpSpPr>
      <p:sp>
        <p:nvSpPr>
          <p:cNvPr id="209" name="Google Shape;209;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On a personal level</a:t>
            </a:r>
            <a:endParaRPr/>
          </a:p>
        </p:txBody>
      </p:sp>
      <p:sp>
        <p:nvSpPr>
          <p:cNvPr id="210" name="Google Shape;210;p3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You should focus on your comparative advantage, not your absolute.  It is not about what you do best, but your lowest opportunity cost.  </a:t>
            </a:r>
            <a:endParaRPr sz="4000" b="0" i="0" u="none" strike="noStrike" cap="none">
              <a:solidFill>
                <a:schemeClr val="dk1"/>
              </a:solidFill>
              <a:latin typeface="Calibri"/>
              <a:ea typeface="Calibri"/>
              <a:cs typeface="Calibri"/>
              <a:sym typeface="Calibri"/>
            </a:endParaRPr>
          </a:p>
          <a:p>
            <a:pPr marL="228600" marR="0" lvl="0" indent="-228600" algn="l" rtl="0">
              <a:lnSpc>
                <a:spcPct val="90000"/>
              </a:lnSpc>
              <a:spcBef>
                <a:spcPts val="0"/>
              </a:spcBef>
              <a:spcAft>
                <a:spcPts val="0"/>
              </a:spcAft>
              <a:buClr>
                <a:schemeClr val="dk1"/>
              </a:buClr>
              <a:buSzPts val="4000"/>
              <a:buFont typeface="Arial"/>
              <a:buChar char="•"/>
            </a:pPr>
            <a:r>
              <a:rPr lang="en-US" sz="4000"/>
              <a:t>Justin “I would rather make $10,000 for one day than $12,000 for two days of work”</a:t>
            </a:r>
            <a:endParaRPr sz="4000"/>
          </a:p>
          <a:p>
            <a:pPr marL="0" marR="0" lvl="0" indent="0" algn="l" rtl="0">
              <a:lnSpc>
                <a:spcPct val="90000"/>
              </a:lnSpc>
              <a:spcBef>
                <a:spcPts val="0"/>
              </a:spcBef>
              <a:spcAft>
                <a:spcPts val="0"/>
              </a:spcAft>
              <a:buNone/>
            </a:pPr>
            <a:endParaRPr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14"/>
        <p:cNvGrpSpPr/>
        <p:nvPr/>
      </p:nvGrpSpPr>
      <p:grpSpPr>
        <a:xfrm>
          <a:off x="0" y="0"/>
          <a:ext cx="0" cy="0"/>
          <a:chOff x="0" y="0"/>
          <a:chExt cx="0" cy="0"/>
        </a:xfrm>
      </p:grpSpPr>
      <p:sp>
        <p:nvSpPr>
          <p:cNvPr id="215" name="Google Shape;215;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Example- You car needs repair, you can</a:t>
            </a:r>
            <a:endParaRPr/>
          </a:p>
        </p:txBody>
      </p:sp>
      <p:sp>
        <p:nvSpPr>
          <p:cNvPr id="216" name="Google Shape;216;p3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Fix it yourself</a:t>
            </a:r>
            <a:endParaRPr/>
          </a:p>
          <a:p>
            <a:pPr marL="685800" marR="0" lvl="1" indent="-228600" algn="l" rtl="0">
              <a:lnSpc>
                <a:spcPct val="90000"/>
              </a:lnSpc>
              <a:spcBef>
                <a:spcPts val="5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Research problem</a:t>
            </a:r>
            <a:endParaRPr/>
          </a:p>
          <a:p>
            <a:pPr marL="685800" marR="0" lvl="1" indent="-228600" algn="l" rtl="0">
              <a:lnSpc>
                <a:spcPct val="90000"/>
              </a:lnSpc>
              <a:spcBef>
                <a:spcPts val="5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Buy needed tools</a:t>
            </a:r>
            <a:endParaRPr/>
          </a:p>
          <a:p>
            <a:pPr marL="685800" marR="0" lvl="1" indent="-228600" algn="l" rtl="0">
              <a:lnSpc>
                <a:spcPct val="90000"/>
              </a:lnSpc>
              <a:spcBef>
                <a:spcPts val="5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Buy parts</a:t>
            </a:r>
            <a:endParaRPr/>
          </a:p>
          <a:p>
            <a:pPr marL="685800" marR="0" lvl="1" indent="-228600" algn="l" rtl="0">
              <a:lnSpc>
                <a:spcPct val="90000"/>
              </a:lnSpc>
              <a:spcBef>
                <a:spcPts val="5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Fix it yourself</a:t>
            </a:r>
            <a:endParaRPr/>
          </a:p>
          <a:p>
            <a:pPr marL="1143000" marR="0" lvl="2" indent="-228600" algn="l" rtl="0">
              <a:lnSpc>
                <a:spcPct val="90000"/>
              </a:lnSpc>
              <a:spcBef>
                <a:spcPts val="500"/>
              </a:spcBef>
              <a:spcAft>
                <a:spcPts val="0"/>
              </a:spcAft>
              <a:buClr>
                <a:schemeClr val="dk1"/>
              </a:buClr>
              <a:buSzPts val="2000"/>
              <a:buFont typeface="Arial"/>
              <a:buChar char="•"/>
            </a:pPr>
            <a:r>
              <a:rPr lang="en-US" sz="2000" b="0" i="0" u="none" strike="noStrike" cap="none">
                <a:solidFill>
                  <a:schemeClr val="dk1"/>
                </a:solidFill>
                <a:latin typeface="Calibri"/>
                <a:ea typeface="Calibri"/>
                <a:cs typeface="Calibri"/>
                <a:sym typeface="Calibri"/>
              </a:rPr>
              <a:t>You have used up time, energy, money, stress, and frustration</a:t>
            </a:r>
            <a:endParaRPr/>
          </a:p>
        </p:txBody>
      </p:sp>
      <p:sp>
        <p:nvSpPr>
          <p:cNvPr id="217" name="Google Shape;217;p3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Take it to be fixed</a:t>
            </a:r>
            <a:endParaRPr/>
          </a:p>
          <a:p>
            <a:pPr marL="685800" marR="0" lvl="1" indent="-228600" algn="l" rtl="0">
              <a:lnSpc>
                <a:spcPct val="90000"/>
              </a:lnSpc>
              <a:spcBef>
                <a:spcPts val="5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Take car in </a:t>
            </a:r>
            <a:endParaRPr/>
          </a:p>
          <a:p>
            <a:pPr marL="685800" marR="0" lvl="1" indent="-228600" algn="l" rtl="0">
              <a:lnSpc>
                <a:spcPct val="90000"/>
              </a:lnSpc>
              <a:spcBef>
                <a:spcPts val="50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Costs more money</a:t>
            </a:r>
            <a:endParaRPr/>
          </a:p>
          <a:p>
            <a:pPr marL="685800" marR="0" lvl="1" indent="-76200" algn="l" rtl="0">
              <a:lnSpc>
                <a:spcPct val="90000"/>
              </a:lnSpc>
              <a:spcBef>
                <a:spcPts val="500"/>
              </a:spcBef>
              <a:spcAft>
                <a:spcPts val="0"/>
              </a:spcAft>
              <a:buClr>
                <a:schemeClr val="dk1"/>
              </a:buClr>
              <a:buSzPts val="2400"/>
              <a:buFont typeface="Arial"/>
              <a:buNone/>
            </a:pPr>
            <a:endParaRPr sz="24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05"/>
        <p:cNvGrpSpPr/>
        <p:nvPr/>
      </p:nvGrpSpPr>
      <p:grpSpPr>
        <a:xfrm>
          <a:off x="0" y="0"/>
          <a:ext cx="0" cy="0"/>
          <a:chOff x="0" y="0"/>
          <a:chExt cx="0" cy="0"/>
        </a:xfrm>
      </p:grpSpPr>
      <p:sp>
        <p:nvSpPr>
          <p:cNvPr id="106" name="Google Shape;10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endParaRPr sz="4400" b="0" i="0" u="none" strike="noStrike" cap="none">
              <a:solidFill>
                <a:schemeClr val="dk1"/>
              </a:solidFill>
              <a:latin typeface="Calibri"/>
              <a:ea typeface="Calibri"/>
              <a:cs typeface="Calibri"/>
              <a:sym typeface="Calibri"/>
            </a:endParaRPr>
          </a:p>
        </p:txBody>
      </p:sp>
      <p:sp>
        <p:nvSpPr>
          <p:cNvPr id="107" name="Google Shape;107;p16"/>
          <p:cNvSpPr txBox="1">
            <a:spLocks noGrp="1"/>
          </p:cNvSpPr>
          <p:nvPr>
            <p:ph type="body" idx="1"/>
          </p:nvPr>
        </p:nvSpPr>
        <p:spPr>
          <a:xfrm>
            <a:off x="838200" y="1816099"/>
            <a:ext cx="9380538" cy="3894235"/>
          </a:xfrm>
          <a:prstGeom prst="rect">
            <a:avLst/>
          </a:prstGeom>
          <a:noFill/>
          <a:ln>
            <a:noFill/>
          </a:ln>
        </p:spPr>
        <p:txBody>
          <a:bodyPr spcFirstLastPara="1" wrap="square" lIns="91425" tIns="45700" rIns="91425" bIns="45700" anchor="t" anchorCtr="0">
            <a:noAutofit/>
          </a:bodyPr>
          <a:lstStyle/>
          <a:p>
            <a:pPr marL="228600" marR="0" lvl="0" indent="-228600" algn="l" rtl="0">
              <a:lnSpc>
                <a:spcPct val="80000"/>
              </a:lnSpc>
              <a:spcBef>
                <a:spcPts val="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What does your country do best?</a:t>
            </a:r>
            <a:endParaRPr/>
          </a:p>
          <a:p>
            <a:pPr marL="228600" marR="0" lvl="0" indent="-228600" algn="l" rtl="0">
              <a:lnSpc>
                <a:spcPct val="8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Old Question- Why do companies move to China?</a:t>
            </a:r>
            <a:endParaRPr/>
          </a:p>
          <a:p>
            <a:pPr marL="228600" marR="0" lvl="0" indent="-228600" algn="l" rtl="0">
              <a:lnSpc>
                <a:spcPct val="8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New Questions- Why are some goods once made in China now produced in Mexico?  Why are some companies relocating back to the U.S.?  Why is China buying farm land in lesser developed nations?</a:t>
            </a:r>
            <a:endParaRPr/>
          </a:p>
          <a:p>
            <a:pPr marL="228600" marR="0" lvl="0" indent="-50800" algn="l" rtl="0">
              <a:lnSpc>
                <a:spcPct val="80000"/>
              </a:lnSpc>
              <a:spcBef>
                <a:spcPts val="1000"/>
              </a:spcBef>
              <a:spcAft>
                <a:spcPts val="0"/>
              </a:spcAft>
              <a:buClr>
                <a:schemeClr val="dk1"/>
              </a:buClr>
              <a:buSzPts val="2800"/>
              <a:buFont typeface="Arial"/>
              <a:buNone/>
            </a:pPr>
            <a:endParaRPr sz="2800" b="0" i="0" u="none" strike="noStrike" cap="none">
              <a:solidFill>
                <a:schemeClr val="dk1"/>
              </a:solidFill>
              <a:latin typeface="Calibri"/>
              <a:ea typeface="Calibri"/>
              <a:cs typeface="Calibri"/>
              <a:sym typeface="Calibri"/>
            </a:endParaRPr>
          </a:p>
        </p:txBody>
      </p:sp>
    </p:spTree>
  </p:cSld>
  <p:clrMapOvr>
    <a:masterClrMapping/>
  </p:clrMapOvr>
  <p:transition spd="med">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21"/>
        <p:cNvGrpSpPr/>
        <p:nvPr/>
      </p:nvGrpSpPr>
      <p:grpSpPr>
        <a:xfrm>
          <a:off x="0" y="0"/>
          <a:ext cx="0" cy="0"/>
          <a:chOff x="0" y="0"/>
          <a:chExt cx="0" cy="0"/>
        </a:xfrm>
      </p:grpSpPr>
      <p:sp>
        <p:nvSpPr>
          <p:cNvPr id="222" name="Google Shape;222;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000" b="0" i="0" u="none" strike="noStrike" cap="none">
                <a:solidFill>
                  <a:schemeClr val="dk1"/>
                </a:solidFill>
                <a:latin typeface="Calibri"/>
                <a:ea typeface="Calibri"/>
                <a:cs typeface="Calibri"/>
                <a:sym typeface="Calibri"/>
              </a:rPr>
              <a:t>Illustrating Comparative Advantage</a:t>
            </a:r>
            <a:endParaRPr/>
          </a:p>
        </p:txBody>
      </p:sp>
      <p:pic>
        <p:nvPicPr>
          <p:cNvPr id="223" name="Google Shape;223;p34" descr="fig21"/>
          <p:cNvPicPr preferRelativeResize="0"/>
          <p:nvPr/>
        </p:nvPicPr>
        <p:blipFill rotWithShape="1">
          <a:blip r:embed="rId3">
            <a:alphaModFix/>
          </a:blip>
          <a:srcRect/>
          <a:stretch/>
        </p:blipFill>
        <p:spPr>
          <a:xfrm>
            <a:off x="5732950" y="1305775"/>
            <a:ext cx="6301500" cy="4853400"/>
          </a:xfrm>
          <a:prstGeom prst="rect">
            <a:avLst/>
          </a:prstGeom>
          <a:noFill/>
          <a:ln>
            <a:noFill/>
          </a:ln>
        </p:spPr>
      </p:pic>
      <p:sp>
        <p:nvSpPr>
          <p:cNvPr id="224" name="Google Shape;224;p34"/>
          <p:cNvSpPr txBox="1"/>
          <p:nvPr/>
        </p:nvSpPr>
        <p:spPr>
          <a:xfrm>
            <a:off x="838200" y="1401150"/>
            <a:ext cx="4607400" cy="3206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3200" b="0" i="0" u="none" strike="noStrike" cap="none">
                <a:solidFill>
                  <a:schemeClr val="dk1"/>
                </a:solidFill>
                <a:latin typeface="Arial"/>
                <a:ea typeface="Arial"/>
                <a:cs typeface="Arial"/>
                <a:sym typeface="Arial"/>
              </a:rPr>
              <a:t>In the Graph, which nation has the comparative advantage in lumber?  Computers?</a:t>
            </a:r>
            <a:endParaRPr/>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28"/>
        <p:cNvGrpSpPr/>
        <p:nvPr/>
      </p:nvGrpSpPr>
      <p:grpSpPr>
        <a:xfrm>
          <a:off x="0" y="0"/>
          <a:ext cx="0" cy="0"/>
          <a:chOff x="0" y="0"/>
          <a:chExt cx="0" cy="0"/>
        </a:xfrm>
      </p:grpSpPr>
      <p:sp>
        <p:nvSpPr>
          <p:cNvPr id="229" name="Google Shape;229;p3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Review Time</a:t>
            </a:r>
            <a:endParaRPr/>
          </a:p>
        </p:txBody>
      </p:sp>
      <p:pic>
        <p:nvPicPr>
          <p:cNvPr id="230" name="Google Shape;230;p35"/>
          <p:cNvPicPr preferRelativeResize="0">
            <a:picLocks noGrp="1"/>
          </p:cNvPicPr>
          <p:nvPr>
            <p:ph type="body" idx="1"/>
          </p:nvPr>
        </p:nvPicPr>
        <p:blipFill rotWithShape="1">
          <a:blip r:embed="rId3">
            <a:alphaModFix/>
          </a:blip>
          <a:srcRect/>
          <a:stretch/>
        </p:blipFill>
        <p:spPr>
          <a:xfrm>
            <a:off x="3620125" y="1261875"/>
            <a:ext cx="8443200" cy="4530900"/>
          </a:xfrm>
          <a:prstGeom prst="rect">
            <a:avLst/>
          </a:prstGeom>
          <a:noFill/>
          <a:ln>
            <a:noFill/>
          </a:ln>
        </p:spPr>
      </p:pic>
      <p:sp>
        <p:nvSpPr>
          <p:cNvPr id="231" name="Google Shape;231;p35"/>
          <p:cNvSpPr txBox="1"/>
          <p:nvPr/>
        </p:nvSpPr>
        <p:spPr>
          <a:xfrm>
            <a:off x="430875" y="1471750"/>
            <a:ext cx="33633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3200" b="0" i="0" u="none" strike="noStrike" cap="none">
                <a:solidFill>
                  <a:schemeClr val="dk1"/>
                </a:solidFill>
                <a:latin typeface="Arial"/>
                <a:ea typeface="Arial"/>
                <a:cs typeface="Arial"/>
                <a:sym typeface="Arial"/>
              </a:rPr>
              <a:t>Which nation has the comparative advantage in cars?  Grain?</a:t>
            </a:r>
            <a:endParaRPr/>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35"/>
        <p:cNvGrpSpPr/>
        <p:nvPr/>
      </p:nvGrpSpPr>
      <p:grpSpPr>
        <a:xfrm>
          <a:off x="0" y="0"/>
          <a:ext cx="0" cy="0"/>
          <a:chOff x="0" y="0"/>
          <a:chExt cx="0" cy="0"/>
        </a:xfrm>
      </p:grpSpPr>
      <p:sp>
        <p:nvSpPr>
          <p:cNvPr id="236" name="Google Shape;236;p3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Review Time</a:t>
            </a:r>
            <a:endParaRPr/>
          </a:p>
        </p:txBody>
      </p:sp>
      <p:sp>
        <p:nvSpPr>
          <p:cNvPr id="237" name="Google Shape;237;p36"/>
          <p:cNvSpPr txBox="1"/>
          <p:nvPr/>
        </p:nvSpPr>
        <p:spPr>
          <a:xfrm>
            <a:off x="430875" y="1471750"/>
            <a:ext cx="33633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3200" b="0" i="0" u="none" strike="noStrike" cap="none">
                <a:solidFill>
                  <a:schemeClr val="dk1"/>
                </a:solidFill>
                <a:latin typeface="Arial"/>
                <a:ea typeface="Arial"/>
                <a:cs typeface="Arial"/>
                <a:sym typeface="Arial"/>
              </a:rPr>
              <a:t>Which nation has the comparative advantage in </a:t>
            </a:r>
            <a:r>
              <a:rPr lang="en-US" sz="3200">
                <a:solidFill>
                  <a:schemeClr val="dk1"/>
                </a:solidFill>
              </a:rPr>
              <a:t>Coconuts</a:t>
            </a:r>
            <a:r>
              <a:rPr lang="en-US" sz="3200" b="0" i="0" u="none" strike="noStrike" cap="none">
                <a:solidFill>
                  <a:schemeClr val="dk1"/>
                </a:solidFill>
                <a:latin typeface="Arial"/>
                <a:ea typeface="Arial"/>
                <a:cs typeface="Arial"/>
                <a:sym typeface="Arial"/>
              </a:rPr>
              <a:t>?  </a:t>
            </a:r>
            <a:r>
              <a:rPr lang="en-US" sz="3200">
                <a:solidFill>
                  <a:schemeClr val="dk1"/>
                </a:solidFill>
              </a:rPr>
              <a:t>Fish</a:t>
            </a:r>
            <a:r>
              <a:rPr lang="en-US" sz="3200" b="0" i="0" u="none" strike="noStrike" cap="none">
                <a:solidFill>
                  <a:schemeClr val="dk1"/>
                </a:solidFill>
                <a:latin typeface="Arial"/>
                <a:ea typeface="Arial"/>
                <a:cs typeface="Arial"/>
                <a:sym typeface="Arial"/>
              </a:rPr>
              <a:t>?</a:t>
            </a:r>
            <a:endParaRPr/>
          </a:p>
        </p:txBody>
      </p:sp>
      <p:pic>
        <p:nvPicPr>
          <p:cNvPr id="238" name="Google Shape;238;p36"/>
          <p:cNvPicPr preferRelativeResize="0"/>
          <p:nvPr/>
        </p:nvPicPr>
        <p:blipFill>
          <a:blip r:embed="rId3">
            <a:alphaModFix/>
          </a:blip>
          <a:stretch>
            <a:fillRect/>
          </a:stretch>
        </p:blipFill>
        <p:spPr>
          <a:xfrm>
            <a:off x="4783450" y="840000"/>
            <a:ext cx="7031700" cy="5693575"/>
          </a:xfrm>
          <a:prstGeom prst="rect">
            <a:avLst/>
          </a:prstGeom>
          <a:noFill/>
          <a:ln>
            <a:noFill/>
          </a:ln>
        </p:spPr>
      </p:pic>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42"/>
        <p:cNvGrpSpPr/>
        <p:nvPr/>
      </p:nvGrpSpPr>
      <p:grpSpPr>
        <a:xfrm>
          <a:off x="0" y="0"/>
          <a:ext cx="0" cy="0"/>
          <a:chOff x="0" y="0"/>
          <a:chExt cx="0" cy="0"/>
        </a:xfrm>
      </p:grpSpPr>
      <p:sp>
        <p:nvSpPr>
          <p:cNvPr id="243" name="Google Shape;243;p37"/>
          <p:cNvSpPr txBox="1">
            <a:spLocks noGrp="1"/>
          </p:cNvSpPr>
          <p:nvPr>
            <p:ph type="title"/>
          </p:nvPr>
        </p:nvSpPr>
        <p:spPr>
          <a:xfrm>
            <a:off x="993020" y="29330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You </a:t>
            </a:r>
            <a:r>
              <a:rPr lang="en-US"/>
              <a:t>decide</a:t>
            </a:r>
            <a:endParaRPr/>
          </a:p>
        </p:txBody>
      </p:sp>
      <p:sp>
        <p:nvSpPr>
          <p:cNvPr id="244" name="Google Shape;244;p37"/>
          <p:cNvSpPr txBox="1">
            <a:spLocks noGrp="1"/>
          </p:cNvSpPr>
          <p:nvPr>
            <p:ph type="body" idx="1"/>
          </p:nvPr>
        </p:nvSpPr>
        <p:spPr>
          <a:xfrm>
            <a:off x="401227" y="1600200"/>
            <a:ext cx="6487800" cy="42672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80000"/>
              </a:lnSpc>
              <a:spcBef>
                <a:spcPts val="0"/>
              </a:spcBef>
              <a:spcAft>
                <a:spcPts val="0"/>
              </a:spcAft>
              <a:buClr>
                <a:schemeClr val="dk1"/>
              </a:buClr>
              <a:buSzPts val="3330"/>
              <a:buFont typeface="Arial"/>
              <a:buChar char="•"/>
            </a:pPr>
            <a:r>
              <a:rPr lang="en-US" sz="3330"/>
              <a:t>Dr.  Jenkins and Tania are singing in a duet in the at your graduation(most likely We are the World).   Dr.  Jenkins can hit all 10 high notes while Tania can only hit 6.  On the low notes, Dr.  Jenkins can hit 8 while Tania can only hit 6. </a:t>
            </a:r>
            <a:endParaRPr sz="2220" b="0" i="0" u="none" strike="noStrike" cap="none">
              <a:solidFill>
                <a:schemeClr val="dk1"/>
              </a:solidFill>
              <a:latin typeface="Calibri"/>
              <a:ea typeface="Calibri"/>
              <a:cs typeface="Calibri"/>
              <a:sym typeface="Calibri"/>
            </a:endParaRPr>
          </a:p>
        </p:txBody>
      </p:sp>
      <p:graphicFrame>
        <p:nvGraphicFramePr>
          <p:cNvPr id="245" name="Google Shape;245;p37"/>
          <p:cNvGraphicFramePr/>
          <p:nvPr/>
        </p:nvGraphicFramePr>
        <p:xfrm>
          <a:off x="7004146" y="871300"/>
          <a:ext cx="3000000" cy="3000000"/>
        </p:xfrm>
        <a:graphic>
          <a:graphicData uri="http://schemas.openxmlformats.org/drawingml/2006/table">
            <a:tbl>
              <a:tblPr>
                <a:noFill/>
                <a:tableStyleId>{1CBEAC5F-55A5-4654-8E6C-C96FAA2AFEB0}</a:tableStyleId>
              </a:tblPr>
              <a:tblGrid>
                <a:gridCol w="1723950">
                  <a:extLst>
                    <a:ext uri="{9D8B030D-6E8A-4147-A177-3AD203B41FA5}">
                      <a16:colId xmlns:a16="http://schemas.microsoft.com/office/drawing/2014/main" val="20000"/>
                    </a:ext>
                  </a:extLst>
                </a:gridCol>
                <a:gridCol w="1160350">
                  <a:extLst>
                    <a:ext uri="{9D8B030D-6E8A-4147-A177-3AD203B41FA5}">
                      <a16:colId xmlns:a16="http://schemas.microsoft.com/office/drawing/2014/main" val="20001"/>
                    </a:ext>
                  </a:extLst>
                </a:gridCol>
                <a:gridCol w="1974075">
                  <a:extLst>
                    <a:ext uri="{9D8B030D-6E8A-4147-A177-3AD203B41FA5}">
                      <a16:colId xmlns:a16="http://schemas.microsoft.com/office/drawing/2014/main" val="20002"/>
                    </a:ext>
                  </a:extLst>
                </a:gridCol>
              </a:tblGrid>
              <a:tr h="944850">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Singer/ Notes</a:t>
                      </a:r>
                      <a:endParaRPr/>
                    </a:p>
                  </a:txBody>
                  <a:tcPr marL="91450" marR="91450" marT="45700" marB="4570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Dr.  Jenkins</a:t>
                      </a:r>
                      <a:endParaRPr/>
                    </a:p>
                  </a:txBody>
                  <a:tcPr marL="91450" marR="91450" marT="45700" marB="457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lnSpc>
                          <a:spcPct val="80000"/>
                        </a:lnSpc>
                        <a:spcBef>
                          <a:spcPts val="0"/>
                        </a:spcBef>
                        <a:spcAft>
                          <a:spcPts val="0"/>
                        </a:spcAft>
                        <a:buNone/>
                      </a:pPr>
                      <a:r>
                        <a:rPr lang="en-US" sz="3330">
                          <a:solidFill>
                            <a:schemeClr val="dk1"/>
                          </a:solidFill>
                          <a:latin typeface="Calibri"/>
                          <a:ea typeface="Calibri"/>
                          <a:cs typeface="Calibri"/>
                          <a:sym typeface="Calibri"/>
                        </a:rPr>
                        <a:t>Tania </a:t>
                      </a:r>
                      <a:endParaRPr/>
                    </a:p>
                  </a:txBody>
                  <a:tcPr marL="91450" marR="91450" marT="45700" marB="4570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533275">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High</a:t>
                      </a:r>
                      <a:endParaRPr/>
                    </a:p>
                  </a:txBody>
                  <a:tcPr marL="91450" marR="91450" marT="45700" marB="4570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b="0" i="0" u="none" strike="noStrike" cap="none">
                          <a:solidFill>
                            <a:schemeClr val="dk1"/>
                          </a:solidFill>
                          <a:latin typeface="Arial"/>
                          <a:ea typeface="Arial"/>
                          <a:cs typeface="Arial"/>
                          <a:sym typeface="Arial"/>
                        </a:rPr>
                        <a:t>10</a:t>
                      </a:r>
                      <a:endParaRPr/>
                    </a:p>
                  </a:txBody>
                  <a:tcPr marL="91450" marR="91450" marT="45700" marB="457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6</a:t>
                      </a:r>
                      <a:endParaRPr/>
                    </a:p>
                  </a:txBody>
                  <a:tcPr marL="91450" marR="91450" marT="45700" marB="4570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761825">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Low</a:t>
                      </a:r>
                      <a:endParaRPr/>
                    </a:p>
                  </a:txBody>
                  <a:tcPr marL="91450" marR="91450" marT="45700" marB="4570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8</a:t>
                      </a:r>
                      <a:endParaRPr/>
                    </a:p>
                  </a:txBody>
                  <a:tcPr marL="91450" marR="91450" marT="45700" marB="457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6</a:t>
                      </a:r>
                      <a:endParaRPr/>
                    </a:p>
                  </a:txBody>
                  <a:tcPr marL="91450" marR="91450" marT="45700" marB="4570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49"/>
        <p:cNvGrpSpPr/>
        <p:nvPr/>
      </p:nvGrpSpPr>
      <p:grpSpPr>
        <a:xfrm>
          <a:off x="0" y="0"/>
          <a:ext cx="0" cy="0"/>
          <a:chOff x="0" y="0"/>
          <a:chExt cx="0" cy="0"/>
        </a:xfrm>
      </p:grpSpPr>
      <p:sp>
        <p:nvSpPr>
          <p:cNvPr id="250" name="Google Shape;250;p38"/>
          <p:cNvSpPr txBox="1">
            <a:spLocks noGrp="1"/>
          </p:cNvSpPr>
          <p:nvPr>
            <p:ph type="title"/>
          </p:nvPr>
        </p:nvSpPr>
        <p:spPr>
          <a:xfrm>
            <a:off x="741000" y="105000"/>
            <a:ext cx="10515600" cy="13257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The solution</a:t>
            </a:r>
            <a:endParaRPr/>
          </a:p>
        </p:txBody>
      </p:sp>
      <p:sp>
        <p:nvSpPr>
          <p:cNvPr id="251" name="Google Shape;251;p38"/>
          <p:cNvSpPr txBox="1">
            <a:spLocks noGrp="1"/>
          </p:cNvSpPr>
          <p:nvPr>
            <p:ph type="body" idx="1"/>
          </p:nvPr>
        </p:nvSpPr>
        <p:spPr>
          <a:xfrm>
            <a:off x="643800" y="1047700"/>
            <a:ext cx="10710000" cy="4343400"/>
          </a:xfrm>
          <a:prstGeom prst="rect">
            <a:avLst/>
          </a:prstGeom>
          <a:noFill/>
          <a:ln>
            <a:noFill/>
          </a:ln>
        </p:spPr>
        <p:txBody>
          <a:bodyPr spcFirstLastPara="1" wrap="square" lIns="91425" tIns="45700" rIns="91425" bIns="45700" anchor="t" anchorCtr="0">
            <a:noAutofit/>
          </a:bodyPr>
          <a:lstStyle/>
          <a:p>
            <a:pPr marL="228600" marR="0" lvl="0" indent="-279400" algn="l" rtl="0">
              <a:lnSpc>
                <a:spcPct val="80000"/>
              </a:lnSpc>
              <a:spcBef>
                <a:spcPts val="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Who has the absolute advantage?  Why?</a:t>
            </a:r>
            <a:endParaRPr sz="3600"/>
          </a:p>
          <a:p>
            <a:pPr marL="228600" marR="0" lvl="0" indent="-228600" algn="l" rtl="0">
              <a:lnSpc>
                <a:spcPct val="80000"/>
              </a:lnSpc>
              <a:spcBef>
                <a:spcPts val="1000"/>
              </a:spcBef>
              <a:spcAft>
                <a:spcPts val="0"/>
              </a:spcAft>
              <a:buClr>
                <a:schemeClr val="dk1"/>
              </a:buClr>
              <a:buFont typeface="Noto Sans Symbols"/>
              <a:buNone/>
            </a:pPr>
            <a:r>
              <a:rPr lang="en-US" sz="3600" b="0" i="0" u="none" strike="noStrike" cap="none">
                <a:solidFill>
                  <a:schemeClr val="dk1"/>
                </a:solidFill>
                <a:latin typeface="Calibri"/>
                <a:ea typeface="Calibri"/>
                <a:cs typeface="Calibri"/>
                <a:sym typeface="Calibri"/>
              </a:rPr>
              <a:t>	</a:t>
            </a:r>
            <a:r>
              <a:rPr lang="en-US" sz="3600"/>
              <a:t>Dr.  Jenkins </a:t>
            </a:r>
            <a:r>
              <a:rPr lang="en-US" sz="3600" b="0" i="0" u="none" strike="noStrike" cap="none">
                <a:solidFill>
                  <a:schemeClr val="dk1"/>
                </a:solidFill>
                <a:latin typeface="Calibri"/>
                <a:ea typeface="Calibri"/>
                <a:cs typeface="Calibri"/>
                <a:sym typeface="Calibri"/>
              </a:rPr>
              <a:t>is better at both because </a:t>
            </a:r>
            <a:r>
              <a:rPr lang="en-US" sz="3600"/>
              <a:t>he can hit more high and low notes.</a:t>
            </a:r>
            <a:endParaRPr sz="3600"/>
          </a:p>
          <a:p>
            <a:pPr marL="228600" marR="0" lvl="0" indent="-279400" algn="l" rtl="0">
              <a:lnSpc>
                <a:spcPct val="8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Who has the comparative advantage in </a:t>
            </a:r>
            <a:r>
              <a:rPr lang="en-US" sz="3600"/>
              <a:t>high</a:t>
            </a:r>
            <a:r>
              <a:rPr lang="en-US" sz="3600" b="0" i="0" u="none" strike="noStrike" cap="none">
                <a:solidFill>
                  <a:schemeClr val="dk1"/>
                </a:solidFill>
                <a:latin typeface="Calibri"/>
                <a:ea typeface="Calibri"/>
                <a:cs typeface="Calibri"/>
                <a:sym typeface="Calibri"/>
              </a:rPr>
              <a:t>?  Why?</a:t>
            </a:r>
            <a:endParaRPr sz="3600"/>
          </a:p>
          <a:p>
            <a:pPr marL="228600" marR="0" lvl="0" indent="-228600" algn="l" rtl="0">
              <a:lnSpc>
                <a:spcPct val="80000"/>
              </a:lnSpc>
              <a:spcBef>
                <a:spcPts val="1000"/>
              </a:spcBef>
              <a:spcAft>
                <a:spcPts val="0"/>
              </a:spcAft>
              <a:buClr>
                <a:schemeClr val="dk1"/>
              </a:buClr>
              <a:buFont typeface="Noto Sans Symbols"/>
              <a:buNone/>
            </a:pPr>
            <a:r>
              <a:rPr lang="en-US" sz="3600" b="0" i="0" u="none" strike="noStrike" cap="none">
                <a:solidFill>
                  <a:schemeClr val="dk1"/>
                </a:solidFill>
                <a:latin typeface="Calibri"/>
                <a:ea typeface="Calibri"/>
                <a:cs typeface="Calibri"/>
                <a:sym typeface="Calibri"/>
              </a:rPr>
              <a:t>	</a:t>
            </a:r>
            <a:r>
              <a:rPr lang="en-US" sz="3600"/>
              <a:t>Dr.  Jenkins </a:t>
            </a:r>
            <a:r>
              <a:rPr lang="en-US" sz="3600" b="0" i="0" u="none" strike="noStrike" cap="none">
                <a:solidFill>
                  <a:schemeClr val="dk1"/>
                </a:solidFill>
                <a:latin typeface="Calibri"/>
                <a:ea typeface="Calibri"/>
                <a:cs typeface="Calibri"/>
                <a:sym typeface="Calibri"/>
              </a:rPr>
              <a:t>because he only gives up </a:t>
            </a:r>
            <a:r>
              <a:rPr lang="en-US" sz="3600"/>
              <a:t>4/5</a:t>
            </a:r>
            <a:r>
              <a:rPr lang="en-US" sz="3600" b="0" i="0" u="none" strike="noStrike" cap="none">
                <a:solidFill>
                  <a:schemeClr val="dk1"/>
                </a:solidFill>
                <a:latin typeface="Calibri"/>
                <a:ea typeface="Calibri"/>
                <a:cs typeface="Calibri"/>
                <a:sym typeface="Calibri"/>
              </a:rPr>
              <a:t> of </a:t>
            </a:r>
            <a:r>
              <a:rPr lang="en-US" sz="3600"/>
              <a:t>high </a:t>
            </a:r>
            <a:r>
              <a:rPr lang="en-US" sz="3600" b="0" i="0" u="none" strike="noStrike" cap="none">
                <a:solidFill>
                  <a:schemeClr val="dk1"/>
                </a:solidFill>
                <a:latin typeface="Calibri"/>
                <a:ea typeface="Calibri"/>
                <a:cs typeface="Calibri"/>
                <a:sym typeface="Calibri"/>
              </a:rPr>
              <a:t>to </a:t>
            </a:r>
            <a:r>
              <a:rPr lang="en-US" sz="3330"/>
              <a:t>Tania’s </a:t>
            </a:r>
            <a:r>
              <a:rPr lang="en-US" sz="3600"/>
              <a:t>1</a:t>
            </a:r>
            <a:endParaRPr sz="3600"/>
          </a:p>
          <a:p>
            <a:pPr marL="228600" marR="0" lvl="0" indent="-279400" algn="l" rtl="0">
              <a:lnSpc>
                <a:spcPct val="8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Who has the comparative advantage in </a:t>
            </a:r>
            <a:r>
              <a:rPr lang="en-US" sz="3600"/>
              <a:t>low</a:t>
            </a:r>
            <a:r>
              <a:rPr lang="en-US" sz="3600" b="0" i="0" u="none" strike="noStrike" cap="none">
                <a:solidFill>
                  <a:schemeClr val="dk1"/>
                </a:solidFill>
                <a:latin typeface="Calibri"/>
                <a:ea typeface="Calibri"/>
                <a:cs typeface="Calibri"/>
                <a:sym typeface="Calibri"/>
              </a:rPr>
              <a:t>?  Why? </a:t>
            </a:r>
            <a:endParaRPr sz="3600"/>
          </a:p>
          <a:p>
            <a:pPr marL="228600" marR="0" lvl="0" indent="-228600" algn="l" rtl="0">
              <a:lnSpc>
                <a:spcPct val="80000"/>
              </a:lnSpc>
              <a:spcBef>
                <a:spcPts val="1000"/>
              </a:spcBef>
              <a:spcAft>
                <a:spcPts val="0"/>
              </a:spcAft>
              <a:buClr>
                <a:schemeClr val="dk1"/>
              </a:buClr>
              <a:buFont typeface="Noto Sans Symbols"/>
              <a:buNone/>
            </a:pPr>
            <a:r>
              <a:rPr lang="en-US" sz="3600" b="0" i="0" u="none" strike="noStrike" cap="none">
                <a:solidFill>
                  <a:schemeClr val="dk1"/>
                </a:solidFill>
                <a:latin typeface="Calibri"/>
                <a:ea typeface="Calibri"/>
                <a:cs typeface="Calibri"/>
                <a:sym typeface="Calibri"/>
              </a:rPr>
              <a:t>	</a:t>
            </a:r>
            <a:r>
              <a:rPr lang="en-US" sz="3330"/>
              <a:t>Tania </a:t>
            </a:r>
            <a:r>
              <a:rPr lang="en-US" sz="3600" b="0" i="0" u="none" strike="noStrike" cap="none">
                <a:solidFill>
                  <a:schemeClr val="dk1"/>
                </a:solidFill>
                <a:latin typeface="Calibri"/>
                <a:ea typeface="Calibri"/>
                <a:cs typeface="Calibri"/>
                <a:sym typeface="Calibri"/>
              </a:rPr>
              <a:t>because she only gives up 1 </a:t>
            </a:r>
            <a:r>
              <a:rPr lang="en-US" sz="3600"/>
              <a:t>low to Dr.  Jenkins’ 1 ¼.</a:t>
            </a:r>
            <a:endParaRPr sz="36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55"/>
        <p:cNvGrpSpPr/>
        <p:nvPr/>
      </p:nvGrpSpPr>
      <p:grpSpPr>
        <a:xfrm>
          <a:off x="0" y="0"/>
          <a:ext cx="0" cy="0"/>
          <a:chOff x="0" y="0"/>
          <a:chExt cx="0" cy="0"/>
        </a:xfrm>
      </p:grpSpPr>
      <p:graphicFrame>
        <p:nvGraphicFramePr>
          <p:cNvPr id="256" name="Google Shape;256;p39"/>
          <p:cNvGraphicFramePr/>
          <p:nvPr/>
        </p:nvGraphicFramePr>
        <p:xfrm>
          <a:off x="1488225" y="472550"/>
          <a:ext cx="3000000" cy="3000000"/>
        </p:xfrm>
        <a:graphic>
          <a:graphicData uri="http://schemas.openxmlformats.org/drawingml/2006/table">
            <a:tbl>
              <a:tblPr>
                <a:noFill/>
                <a:tableStyleId>{1CBEAC5F-55A5-4654-8E6C-C96FAA2AFEB0}</a:tableStyleId>
              </a:tblPr>
              <a:tblGrid>
                <a:gridCol w="597150">
                  <a:extLst>
                    <a:ext uri="{9D8B030D-6E8A-4147-A177-3AD203B41FA5}">
                      <a16:colId xmlns:a16="http://schemas.microsoft.com/office/drawing/2014/main" val="20000"/>
                    </a:ext>
                  </a:extLst>
                </a:gridCol>
                <a:gridCol w="595150">
                  <a:extLst>
                    <a:ext uri="{9D8B030D-6E8A-4147-A177-3AD203B41FA5}">
                      <a16:colId xmlns:a16="http://schemas.microsoft.com/office/drawing/2014/main" val="20001"/>
                    </a:ext>
                  </a:extLst>
                </a:gridCol>
                <a:gridCol w="599125">
                  <a:extLst>
                    <a:ext uri="{9D8B030D-6E8A-4147-A177-3AD203B41FA5}">
                      <a16:colId xmlns:a16="http://schemas.microsoft.com/office/drawing/2014/main" val="20002"/>
                    </a:ext>
                  </a:extLst>
                </a:gridCol>
                <a:gridCol w="595150">
                  <a:extLst>
                    <a:ext uri="{9D8B030D-6E8A-4147-A177-3AD203B41FA5}">
                      <a16:colId xmlns:a16="http://schemas.microsoft.com/office/drawing/2014/main" val="20003"/>
                    </a:ext>
                  </a:extLst>
                </a:gridCol>
                <a:gridCol w="597125">
                  <a:extLst>
                    <a:ext uri="{9D8B030D-6E8A-4147-A177-3AD203B41FA5}">
                      <a16:colId xmlns:a16="http://schemas.microsoft.com/office/drawing/2014/main" val="20004"/>
                    </a:ext>
                  </a:extLst>
                </a:gridCol>
                <a:gridCol w="597150">
                  <a:extLst>
                    <a:ext uri="{9D8B030D-6E8A-4147-A177-3AD203B41FA5}">
                      <a16:colId xmlns:a16="http://schemas.microsoft.com/office/drawing/2014/main" val="20005"/>
                    </a:ext>
                  </a:extLst>
                </a:gridCol>
                <a:gridCol w="595150">
                  <a:extLst>
                    <a:ext uri="{9D8B030D-6E8A-4147-A177-3AD203B41FA5}">
                      <a16:colId xmlns:a16="http://schemas.microsoft.com/office/drawing/2014/main" val="20006"/>
                    </a:ext>
                  </a:extLst>
                </a:gridCol>
                <a:gridCol w="599125">
                  <a:extLst>
                    <a:ext uri="{9D8B030D-6E8A-4147-A177-3AD203B41FA5}">
                      <a16:colId xmlns:a16="http://schemas.microsoft.com/office/drawing/2014/main" val="20007"/>
                    </a:ext>
                  </a:extLst>
                </a:gridCol>
                <a:gridCol w="595150">
                  <a:extLst>
                    <a:ext uri="{9D8B030D-6E8A-4147-A177-3AD203B41FA5}">
                      <a16:colId xmlns:a16="http://schemas.microsoft.com/office/drawing/2014/main" val="20008"/>
                    </a:ext>
                  </a:extLst>
                </a:gridCol>
                <a:gridCol w="597125">
                  <a:extLst>
                    <a:ext uri="{9D8B030D-6E8A-4147-A177-3AD203B41FA5}">
                      <a16:colId xmlns:a16="http://schemas.microsoft.com/office/drawing/2014/main" val="20009"/>
                    </a:ext>
                  </a:extLst>
                </a:gridCol>
                <a:gridCol w="597150">
                  <a:extLst>
                    <a:ext uri="{9D8B030D-6E8A-4147-A177-3AD203B41FA5}">
                      <a16:colId xmlns:a16="http://schemas.microsoft.com/office/drawing/2014/main" val="20010"/>
                    </a:ext>
                  </a:extLst>
                </a:gridCol>
                <a:gridCol w="595150">
                  <a:extLst>
                    <a:ext uri="{9D8B030D-6E8A-4147-A177-3AD203B41FA5}">
                      <a16:colId xmlns:a16="http://schemas.microsoft.com/office/drawing/2014/main" val="20011"/>
                    </a:ext>
                  </a:extLst>
                </a:gridCol>
                <a:gridCol w="599125">
                  <a:extLst>
                    <a:ext uri="{9D8B030D-6E8A-4147-A177-3AD203B41FA5}">
                      <a16:colId xmlns:a16="http://schemas.microsoft.com/office/drawing/2014/main" val="20012"/>
                    </a:ext>
                  </a:extLst>
                </a:gridCol>
                <a:gridCol w="595150">
                  <a:extLst>
                    <a:ext uri="{9D8B030D-6E8A-4147-A177-3AD203B41FA5}">
                      <a16:colId xmlns:a16="http://schemas.microsoft.com/office/drawing/2014/main" val="20013"/>
                    </a:ext>
                  </a:extLst>
                </a:gridCol>
                <a:gridCol w="597125">
                  <a:extLst>
                    <a:ext uri="{9D8B030D-6E8A-4147-A177-3AD203B41FA5}">
                      <a16:colId xmlns:a16="http://schemas.microsoft.com/office/drawing/2014/main" val="20014"/>
                    </a:ext>
                  </a:extLst>
                </a:gridCol>
              </a:tblGrid>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7"/>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8"/>
                  </a:ext>
                </a:extLst>
              </a:tr>
              <a:tr h="554725">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endParaRPr sz="2800" b="0" i="0" u="none" strike="noStrike" cap="none">
                        <a:solidFill>
                          <a:schemeClr val="dk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9"/>
                  </a:ext>
                </a:extLst>
              </a:tr>
            </a:tbl>
          </a:graphicData>
        </a:graphic>
      </p:graphicFrame>
      <p:sp>
        <p:nvSpPr>
          <p:cNvPr id="257" name="Google Shape;257;p39"/>
          <p:cNvSpPr txBox="1"/>
          <p:nvPr/>
        </p:nvSpPr>
        <p:spPr>
          <a:xfrm>
            <a:off x="1044363" y="1962876"/>
            <a:ext cx="304800" cy="3140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1800">
                <a:solidFill>
                  <a:schemeClr val="dk1"/>
                </a:solidFill>
              </a:rPr>
              <a:t>HIgh Notes</a:t>
            </a:r>
            <a:endParaRPr/>
          </a:p>
        </p:txBody>
      </p:sp>
      <p:sp>
        <p:nvSpPr>
          <p:cNvPr id="258" name="Google Shape;258;p39"/>
          <p:cNvSpPr txBox="1"/>
          <p:nvPr/>
        </p:nvSpPr>
        <p:spPr>
          <a:xfrm>
            <a:off x="4572000" y="6324601"/>
            <a:ext cx="1752600" cy="366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1800">
                <a:solidFill>
                  <a:schemeClr val="dk1"/>
                </a:solidFill>
              </a:rPr>
              <a:t>Low Notes</a:t>
            </a:r>
            <a:endParaRPr/>
          </a:p>
        </p:txBody>
      </p:sp>
      <p:cxnSp>
        <p:nvCxnSpPr>
          <p:cNvPr id="259" name="Google Shape;259;p39"/>
          <p:cNvCxnSpPr/>
          <p:nvPr/>
        </p:nvCxnSpPr>
        <p:spPr>
          <a:xfrm>
            <a:off x="1488225" y="472550"/>
            <a:ext cx="4794300" cy="5514600"/>
          </a:xfrm>
          <a:prstGeom prst="straightConnector1">
            <a:avLst/>
          </a:prstGeom>
          <a:noFill/>
          <a:ln w="44450" cap="sq" cmpd="sng">
            <a:solidFill>
              <a:srgbClr val="006600"/>
            </a:solidFill>
            <a:prstDash val="solid"/>
            <a:round/>
            <a:headEnd type="none" w="sm" len="sm"/>
            <a:tailEnd type="none" w="sm" len="sm"/>
          </a:ln>
        </p:spPr>
      </p:cxnSp>
      <p:cxnSp>
        <p:nvCxnSpPr>
          <p:cNvPr id="260" name="Google Shape;260;p39"/>
          <p:cNvCxnSpPr/>
          <p:nvPr/>
        </p:nvCxnSpPr>
        <p:spPr>
          <a:xfrm>
            <a:off x="1488225" y="2716775"/>
            <a:ext cx="3581400" cy="3285900"/>
          </a:xfrm>
          <a:prstGeom prst="straightConnector1">
            <a:avLst/>
          </a:prstGeom>
          <a:noFill/>
          <a:ln w="44450" cap="sq" cmpd="sng">
            <a:solidFill>
              <a:srgbClr val="993300"/>
            </a:solidFill>
            <a:prstDash val="solid"/>
            <a:round/>
            <a:headEnd type="none" w="sm" len="sm"/>
            <a:tailEnd type="none" w="sm" len="sm"/>
          </a:ln>
        </p:spPr>
      </p:cxnSp>
      <p:sp>
        <p:nvSpPr>
          <p:cNvPr id="261" name="Google Shape;261;p39"/>
          <p:cNvSpPr txBox="1"/>
          <p:nvPr/>
        </p:nvSpPr>
        <p:spPr>
          <a:xfrm rot="1708926">
            <a:off x="4571955" y="3850484"/>
            <a:ext cx="1752627" cy="3666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Noto Sans Symbols"/>
              <a:buNone/>
            </a:pPr>
            <a:r>
              <a:rPr lang="en-US" sz="1800">
                <a:solidFill>
                  <a:schemeClr val="dk1"/>
                </a:solidFill>
              </a:rPr>
              <a:t>Dr.  Jenkins</a:t>
            </a:r>
            <a:endParaRPr/>
          </a:p>
        </p:txBody>
      </p:sp>
      <p:sp>
        <p:nvSpPr>
          <p:cNvPr id="262" name="Google Shape;262;p39"/>
          <p:cNvSpPr txBox="1"/>
          <p:nvPr/>
        </p:nvSpPr>
        <p:spPr>
          <a:xfrm rot="2649066">
            <a:off x="3119502" y="4641923"/>
            <a:ext cx="2104793" cy="366606"/>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None/>
            </a:pPr>
            <a:r>
              <a:rPr lang="en-US" sz="1800">
                <a:solidFill>
                  <a:schemeClr val="dk1"/>
                </a:solidFill>
                <a:latin typeface="Calibri"/>
                <a:ea typeface="Calibri"/>
                <a:cs typeface="Calibri"/>
                <a:sym typeface="Calibri"/>
              </a:rPr>
              <a:t>Tania </a:t>
            </a:r>
            <a:endParaRPr sz="1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66"/>
        <p:cNvGrpSpPr/>
        <p:nvPr/>
      </p:nvGrpSpPr>
      <p:grpSpPr>
        <a:xfrm>
          <a:off x="0" y="0"/>
          <a:ext cx="0" cy="0"/>
          <a:chOff x="0" y="0"/>
          <a:chExt cx="0" cy="0"/>
        </a:xfrm>
      </p:grpSpPr>
      <p:sp>
        <p:nvSpPr>
          <p:cNvPr id="267" name="Google Shape;267;p4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Conclusion</a:t>
            </a:r>
            <a:endParaRPr/>
          </a:p>
        </p:txBody>
      </p:sp>
      <p:sp>
        <p:nvSpPr>
          <p:cNvPr id="268" name="Google Shape;268;p4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79400" algn="l" rtl="0">
              <a:lnSpc>
                <a:spcPct val="90000"/>
              </a:lnSpc>
              <a:spcBef>
                <a:spcPts val="0"/>
              </a:spcBef>
              <a:spcAft>
                <a:spcPts val="0"/>
              </a:spcAft>
              <a:buClr>
                <a:schemeClr val="dk1"/>
              </a:buClr>
              <a:buSzPts val="3600"/>
              <a:buFont typeface="Arial"/>
              <a:buChar char="•"/>
            </a:pPr>
            <a:r>
              <a:rPr lang="en-US" sz="3600"/>
              <a:t>Dr.  Jenkins should sing the high notes and </a:t>
            </a:r>
            <a:r>
              <a:rPr lang="en-US" sz="3330"/>
              <a:t>Tania </a:t>
            </a:r>
            <a:r>
              <a:rPr lang="en-US" sz="3600"/>
              <a:t>should sing the low because of comparative advantage.  </a:t>
            </a:r>
            <a:endParaRPr sz="36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72"/>
        <p:cNvGrpSpPr/>
        <p:nvPr/>
      </p:nvGrpSpPr>
      <p:grpSpPr>
        <a:xfrm>
          <a:off x="0" y="0"/>
          <a:ext cx="0" cy="0"/>
          <a:chOff x="0" y="0"/>
          <a:chExt cx="0" cy="0"/>
        </a:xfrm>
      </p:grpSpPr>
      <p:sp>
        <p:nvSpPr>
          <p:cNvPr id="273" name="Google Shape;273;p41"/>
          <p:cNvSpPr txBox="1">
            <a:spLocks noGrp="1"/>
          </p:cNvSpPr>
          <p:nvPr>
            <p:ph type="title"/>
          </p:nvPr>
        </p:nvSpPr>
        <p:spPr>
          <a:xfrm>
            <a:off x="1978090" y="1447800"/>
            <a:ext cx="9759820" cy="54102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3200" b="0" i="0" u="none" strike="noStrike" cap="none">
                <a:solidFill>
                  <a:schemeClr val="dk1"/>
                </a:solidFill>
                <a:latin typeface="Calibri"/>
                <a:ea typeface="Calibri"/>
                <a:cs typeface="Calibri"/>
                <a:sym typeface="Calibri"/>
              </a:rPr>
              <a:t>                                     1)Based on the information, which is most likely to be true?</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A)Bolivia has absolute advantage in beef and should trade for bananas</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B)Bolivia should trade bananas for beef from Chile because of absolute advantage </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C)Chile should trade beef for bananas from Bolivia because of comparative advantage</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D)Chile has the comparative advantage in bananas and Bolivia has it in beef</a:t>
            </a:r>
            <a:endParaRPr/>
          </a:p>
        </p:txBody>
      </p:sp>
      <p:graphicFrame>
        <p:nvGraphicFramePr>
          <p:cNvPr id="274" name="Google Shape;274;p41"/>
          <p:cNvGraphicFramePr/>
          <p:nvPr/>
        </p:nvGraphicFramePr>
        <p:xfrm>
          <a:off x="803987" y="167951"/>
          <a:ext cx="3000000" cy="3000000"/>
        </p:xfrm>
        <a:graphic>
          <a:graphicData uri="http://schemas.openxmlformats.org/drawingml/2006/table">
            <a:tbl>
              <a:tblPr>
                <a:noFill/>
                <a:tableStyleId>{1CBEAC5F-55A5-4654-8E6C-C96FAA2AFEB0}</a:tableStyleId>
              </a:tblPr>
              <a:tblGrid>
                <a:gridCol w="2057400">
                  <a:extLst>
                    <a:ext uri="{9D8B030D-6E8A-4147-A177-3AD203B41FA5}">
                      <a16:colId xmlns:a16="http://schemas.microsoft.com/office/drawing/2014/main" val="20000"/>
                    </a:ext>
                  </a:extLst>
                </a:gridCol>
                <a:gridCol w="1045025">
                  <a:extLst>
                    <a:ext uri="{9D8B030D-6E8A-4147-A177-3AD203B41FA5}">
                      <a16:colId xmlns:a16="http://schemas.microsoft.com/office/drawing/2014/main" val="20001"/>
                    </a:ext>
                  </a:extLst>
                </a:gridCol>
                <a:gridCol w="1240975">
                  <a:extLst>
                    <a:ext uri="{9D8B030D-6E8A-4147-A177-3AD203B41FA5}">
                      <a16:colId xmlns:a16="http://schemas.microsoft.com/office/drawing/2014/main" val="20002"/>
                    </a:ext>
                  </a:extLst>
                </a:gridCol>
              </a:tblGrid>
              <a:tr h="797000">
                <a:tc>
                  <a:txBody>
                    <a:bodyPr/>
                    <a:lstStyle/>
                    <a:p>
                      <a:pPr marL="0" marR="0" lvl="0" indent="0" algn="l" rtl="0">
                        <a:lnSpc>
                          <a:spcPct val="100000"/>
                        </a:lnSpc>
                        <a:spcBef>
                          <a:spcPts val="0"/>
                        </a:spcBef>
                        <a:spcAft>
                          <a:spcPts val="0"/>
                        </a:spcAft>
                        <a:buClr>
                          <a:srgbClr val="FFFFFF"/>
                        </a:buClr>
                        <a:buFont typeface="Arial"/>
                        <a:buNone/>
                      </a:pPr>
                      <a:r>
                        <a:rPr lang="en-US" sz="2000" b="1" i="0" u="none" strike="noStrike" cap="none">
                          <a:solidFill>
                            <a:srgbClr val="FFFFFF"/>
                          </a:solidFill>
                          <a:latin typeface="Arial"/>
                          <a:ea typeface="Arial"/>
                          <a:cs typeface="Arial"/>
                          <a:sym typeface="Arial"/>
                        </a:rPr>
                        <a:t>Country/Good</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FFFF"/>
                        </a:buClr>
                        <a:buFont typeface="Arial"/>
                        <a:buNone/>
                      </a:pPr>
                      <a:r>
                        <a:rPr lang="en-US" sz="2000" b="1" i="0" u="none" strike="noStrike" cap="none">
                          <a:solidFill>
                            <a:srgbClr val="FFFFFF"/>
                          </a:solidFill>
                          <a:latin typeface="Arial"/>
                          <a:ea typeface="Arial"/>
                          <a:cs typeface="Arial"/>
                          <a:sym typeface="Arial"/>
                        </a:rPr>
                        <a:t>Bolivia</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l" rtl="0">
                        <a:lnSpc>
                          <a:spcPct val="100000"/>
                        </a:lnSpc>
                        <a:spcBef>
                          <a:spcPts val="0"/>
                        </a:spcBef>
                        <a:spcAft>
                          <a:spcPts val="0"/>
                        </a:spcAft>
                        <a:buClr>
                          <a:srgbClr val="FFFFFF"/>
                        </a:buClr>
                        <a:buFont typeface="Arial"/>
                        <a:buNone/>
                      </a:pPr>
                      <a:r>
                        <a:rPr lang="en-US" sz="2000" b="1" i="0" u="none" strike="noStrike" cap="none">
                          <a:solidFill>
                            <a:srgbClr val="FFFFFF"/>
                          </a:solidFill>
                          <a:latin typeface="Arial"/>
                          <a:ea typeface="Arial"/>
                          <a:cs typeface="Arial"/>
                          <a:sym typeface="Arial"/>
                        </a:rPr>
                        <a:t>Chile</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707425">
                <a:tc>
                  <a:txBody>
                    <a:bodyPr/>
                    <a:lstStyle/>
                    <a:p>
                      <a:pPr marL="0" marR="0" lvl="0" indent="0" algn="l" rtl="0">
                        <a:lnSpc>
                          <a:spcPct val="100000"/>
                        </a:lnSpc>
                        <a:spcBef>
                          <a:spcPts val="0"/>
                        </a:spcBef>
                        <a:spcAft>
                          <a:spcPts val="0"/>
                        </a:spcAft>
                        <a:buClr>
                          <a:srgbClr val="000000"/>
                        </a:buClr>
                        <a:buFont typeface="Arial"/>
                        <a:buNone/>
                      </a:pPr>
                      <a:r>
                        <a:rPr lang="en-US" sz="3200" b="0" i="0" u="none" strike="noStrike" cap="none">
                          <a:solidFill>
                            <a:srgbClr val="000000"/>
                          </a:solidFill>
                          <a:latin typeface="Arial"/>
                          <a:ea typeface="Arial"/>
                          <a:cs typeface="Arial"/>
                          <a:sym typeface="Arial"/>
                        </a:rPr>
                        <a:t>Beef</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3200" b="0" i="0" u="none" strike="noStrike" cap="none">
                          <a:solidFill>
                            <a:srgbClr val="000000"/>
                          </a:solidFill>
                          <a:latin typeface="Arial"/>
                          <a:ea typeface="Arial"/>
                          <a:cs typeface="Arial"/>
                          <a:sym typeface="Arial"/>
                        </a:rPr>
                        <a:t>30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tc>
                  <a:txBody>
                    <a:bodyPr/>
                    <a:lstStyle/>
                    <a:p>
                      <a:pPr marL="0" marR="0" lvl="0" indent="0" algn="l" rtl="0">
                        <a:lnSpc>
                          <a:spcPct val="100000"/>
                        </a:lnSpc>
                        <a:spcBef>
                          <a:spcPts val="0"/>
                        </a:spcBef>
                        <a:spcAft>
                          <a:spcPts val="0"/>
                        </a:spcAft>
                        <a:buClr>
                          <a:srgbClr val="000000"/>
                        </a:buClr>
                        <a:buFont typeface="Arial"/>
                        <a:buNone/>
                      </a:pPr>
                      <a:r>
                        <a:rPr lang="en-US" sz="3200" b="0" i="0" u="none" strike="noStrike" cap="none">
                          <a:solidFill>
                            <a:srgbClr val="000000"/>
                          </a:solidFill>
                          <a:latin typeface="Arial"/>
                          <a:ea typeface="Arial"/>
                          <a:cs typeface="Arial"/>
                          <a:sym typeface="Arial"/>
                        </a:rPr>
                        <a:t>50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DEDEFF"/>
                    </a:solidFill>
                  </a:tcPr>
                </a:tc>
                <a:extLst>
                  <a:ext uri="{0D108BD9-81ED-4DB2-BD59-A6C34878D82A}">
                    <a16:rowId xmlns:a16="http://schemas.microsoft.com/office/drawing/2014/main" val="10001"/>
                  </a:ext>
                </a:extLst>
              </a:tr>
              <a:tr h="579100">
                <a:tc>
                  <a:txBody>
                    <a:bodyPr/>
                    <a:lstStyle/>
                    <a:p>
                      <a:pPr marL="0" marR="0" lvl="0" indent="0" algn="l" rtl="0">
                        <a:lnSpc>
                          <a:spcPct val="100000"/>
                        </a:lnSpc>
                        <a:spcBef>
                          <a:spcPts val="0"/>
                        </a:spcBef>
                        <a:spcAft>
                          <a:spcPts val="0"/>
                        </a:spcAft>
                        <a:buClr>
                          <a:srgbClr val="000000"/>
                        </a:buClr>
                        <a:buFont typeface="Arial"/>
                        <a:buNone/>
                      </a:pPr>
                      <a:r>
                        <a:rPr lang="en-US" sz="3200" b="0" i="0" u="none" strike="noStrike" cap="none">
                          <a:solidFill>
                            <a:srgbClr val="000000"/>
                          </a:solidFill>
                          <a:latin typeface="Arial"/>
                          <a:ea typeface="Arial"/>
                          <a:cs typeface="Arial"/>
                          <a:sym typeface="Arial"/>
                        </a:rPr>
                        <a:t>Bananas</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3200" b="0" i="0" u="none" strike="noStrike" cap="none">
                          <a:solidFill>
                            <a:srgbClr val="000000"/>
                          </a:solidFill>
                          <a:latin typeface="Arial"/>
                          <a:ea typeface="Arial"/>
                          <a:cs typeface="Arial"/>
                          <a:sym typeface="Arial"/>
                        </a:rPr>
                        <a:t>40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tc>
                  <a:txBody>
                    <a:bodyPr/>
                    <a:lstStyle/>
                    <a:p>
                      <a:pPr marL="0" marR="0" lvl="0" indent="0" algn="l" rtl="0">
                        <a:lnSpc>
                          <a:spcPct val="100000"/>
                        </a:lnSpc>
                        <a:spcBef>
                          <a:spcPts val="0"/>
                        </a:spcBef>
                        <a:spcAft>
                          <a:spcPts val="0"/>
                        </a:spcAft>
                        <a:buClr>
                          <a:srgbClr val="000000"/>
                        </a:buClr>
                        <a:buFont typeface="Arial"/>
                        <a:buNone/>
                      </a:pPr>
                      <a:r>
                        <a:rPr lang="en-US" sz="3200" b="0" i="0" u="none" strike="noStrike" cap="none">
                          <a:solidFill>
                            <a:srgbClr val="000000"/>
                          </a:solidFill>
                          <a:latin typeface="Arial"/>
                          <a:ea typeface="Arial"/>
                          <a:cs typeface="Arial"/>
                          <a:sym typeface="Arial"/>
                        </a:rPr>
                        <a:t>20</a:t>
                      </a:r>
                      <a:endParaRPr/>
                    </a:p>
                  </a:txBody>
                  <a:tcPr marL="91450" marR="91450" marT="45700" marB="457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FEFF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278"/>
        <p:cNvGrpSpPr/>
        <p:nvPr/>
      </p:nvGrpSpPr>
      <p:grpSpPr>
        <a:xfrm>
          <a:off x="0" y="0"/>
          <a:ext cx="0" cy="0"/>
          <a:chOff x="0" y="0"/>
          <a:chExt cx="0" cy="0"/>
        </a:xfrm>
      </p:grpSpPr>
      <p:sp>
        <p:nvSpPr>
          <p:cNvPr id="279" name="Google Shape;279;p42"/>
          <p:cNvSpPr txBox="1">
            <a:spLocks noGrp="1"/>
          </p:cNvSpPr>
          <p:nvPr>
            <p:ph type="body" idx="1"/>
          </p:nvPr>
        </p:nvSpPr>
        <p:spPr>
          <a:xfrm>
            <a:off x="5780850" y="321124"/>
            <a:ext cx="5867400" cy="62157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 2)According to the image    which is true?</a:t>
            </a:r>
            <a:endParaRPr/>
          </a:p>
          <a:p>
            <a:pPr marL="228600" marR="0" lvl="0" indent="-228600" algn="l" rtl="0">
              <a:lnSpc>
                <a:spcPct val="90000"/>
              </a:lnSpc>
              <a:spcBef>
                <a:spcPts val="100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A)France doesn’t need to trade because it has absolute advantage in both</a:t>
            </a:r>
            <a:endParaRPr/>
          </a:p>
          <a:p>
            <a:pPr marL="228600" marR="0" lvl="0" indent="-228600" algn="l" rtl="0">
              <a:lnSpc>
                <a:spcPct val="90000"/>
              </a:lnSpc>
              <a:spcBef>
                <a:spcPts val="100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B)Poland should trade cheese for wine from France </a:t>
            </a:r>
            <a:endParaRPr/>
          </a:p>
          <a:p>
            <a:pPr marL="228600" marR="0" lvl="0" indent="-228600" algn="l" rtl="0">
              <a:lnSpc>
                <a:spcPct val="90000"/>
              </a:lnSpc>
              <a:spcBef>
                <a:spcPts val="100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C)France should trade cheese for wine from Poland</a:t>
            </a:r>
            <a:endParaRPr/>
          </a:p>
          <a:p>
            <a:pPr marL="228600" marR="0" lvl="0" indent="-228600" algn="l" rtl="0">
              <a:lnSpc>
                <a:spcPct val="90000"/>
              </a:lnSpc>
              <a:spcBef>
                <a:spcPts val="100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D)France has the comparative advantage in both</a:t>
            </a:r>
            <a:endParaRPr/>
          </a:p>
        </p:txBody>
      </p:sp>
      <p:pic>
        <p:nvPicPr>
          <p:cNvPr id="280" name="Google Shape;280;p42" descr="https://ib-econ.wikispaces.com/file/view/graph.jpg/190405784/305x314/graph.jpg"/>
          <p:cNvPicPr preferRelativeResize="0"/>
          <p:nvPr/>
        </p:nvPicPr>
        <p:blipFill rotWithShape="1">
          <a:blip r:embed="rId3">
            <a:alphaModFix/>
          </a:blip>
          <a:srcRect/>
          <a:stretch/>
        </p:blipFill>
        <p:spPr>
          <a:xfrm>
            <a:off x="942403" y="574325"/>
            <a:ext cx="4908900" cy="6215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11"/>
        <p:cNvGrpSpPr/>
        <p:nvPr/>
      </p:nvGrpSpPr>
      <p:grpSpPr>
        <a:xfrm>
          <a:off x="0" y="0"/>
          <a:ext cx="0" cy="0"/>
          <a:chOff x="0" y="0"/>
          <a:chExt cx="0" cy="0"/>
        </a:xfrm>
      </p:grpSpPr>
      <p:sp>
        <p:nvSpPr>
          <p:cNvPr id="112" name="Google Shape;112;p17"/>
          <p:cNvSpPr txBox="1">
            <a:spLocks noGrp="1"/>
          </p:cNvSpPr>
          <p:nvPr>
            <p:ph type="title"/>
          </p:nvPr>
        </p:nvSpPr>
        <p:spPr>
          <a:xfrm>
            <a:off x="993020" y="29330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You </a:t>
            </a:r>
            <a:r>
              <a:rPr lang="en-US"/>
              <a:t>decide</a:t>
            </a:r>
            <a:endParaRPr/>
          </a:p>
        </p:txBody>
      </p:sp>
      <p:sp>
        <p:nvSpPr>
          <p:cNvPr id="113" name="Google Shape;113;p17"/>
          <p:cNvSpPr txBox="1">
            <a:spLocks noGrp="1"/>
          </p:cNvSpPr>
          <p:nvPr>
            <p:ph type="body" idx="1"/>
          </p:nvPr>
        </p:nvSpPr>
        <p:spPr>
          <a:xfrm>
            <a:off x="401227" y="1600200"/>
            <a:ext cx="6487800" cy="42672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80000"/>
              </a:lnSpc>
              <a:spcBef>
                <a:spcPts val="0"/>
              </a:spcBef>
              <a:spcAft>
                <a:spcPts val="0"/>
              </a:spcAft>
              <a:buClr>
                <a:schemeClr val="dk1"/>
              </a:buClr>
              <a:buSzPts val="3330"/>
              <a:buFont typeface="Arial"/>
              <a:buChar char="•"/>
            </a:pPr>
            <a:r>
              <a:rPr lang="en-US" sz="3330"/>
              <a:t>Dr.  Jenkins and Tania are singing in a duet in the at your graduation(most likely We are the World).   Dr.  Jenkins can hit all 10 high notes while Tania can only hit 6.  On the low notes, Dr.  Jenkins can hit 8 while Tania can only hit 6. (If Tania chose the song, it would definitely be a communist song.)</a:t>
            </a:r>
            <a:endParaRPr sz="2220" b="0" i="0" u="none" strike="noStrike" cap="none">
              <a:solidFill>
                <a:schemeClr val="dk1"/>
              </a:solidFill>
              <a:latin typeface="Calibri"/>
              <a:ea typeface="Calibri"/>
              <a:cs typeface="Calibri"/>
              <a:sym typeface="Calibri"/>
            </a:endParaRPr>
          </a:p>
        </p:txBody>
      </p:sp>
      <p:graphicFrame>
        <p:nvGraphicFramePr>
          <p:cNvPr id="114" name="Google Shape;114;p17"/>
          <p:cNvGraphicFramePr/>
          <p:nvPr/>
        </p:nvGraphicFramePr>
        <p:xfrm>
          <a:off x="6713796" y="871300"/>
          <a:ext cx="3000000" cy="3000000"/>
        </p:xfrm>
        <a:graphic>
          <a:graphicData uri="http://schemas.openxmlformats.org/drawingml/2006/table">
            <a:tbl>
              <a:tblPr>
                <a:noFill/>
                <a:tableStyleId>{1CBEAC5F-55A5-4654-8E6C-C96FAA2AFEB0}</a:tableStyleId>
              </a:tblPr>
              <a:tblGrid>
                <a:gridCol w="1826975">
                  <a:extLst>
                    <a:ext uri="{9D8B030D-6E8A-4147-A177-3AD203B41FA5}">
                      <a16:colId xmlns:a16="http://schemas.microsoft.com/office/drawing/2014/main" val="20000"/>
                    </a:ext>
                  </a:extLst>
                </a:gridCol>
                <a:gridCol w="1539675">
                  <a:extLst>
                    <a:ext uri="{9D8B030D-6E8A-4147-A177-3AD203B41FA5}">
                      <a16:colId xmlns:a16="http://schemas.microsoft.com/office/drawing/2014/main" val="20001"/>
                    </a:ext>
                  </a:extLst>
                </a:gridCol>
                <a:gridCol w="1782075">
                  <a:extLst>
                    <a:ext uri="{9D8B030D-6E8A-4147-A177-3AD203B41FA5}">
                      <a16:colId xmlns:a16="http://schemas.microsoft.com/office/drawing/2014/main" val="20002"/>
                    </a:ext>
                  </a:extLst>
                </a:gridCol>
              </a:tblGrid>
              <a:tr h="944850">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Singer/ Notes</a:t>
                      </a:r>
                      <a:endParaRPr/>
                    </a:p>
                  </a:txBody>
                  <a:tcPr marL="91450" marR="91450" marT="45700" marB="4570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Dr.  Jenkins</a:t>
                      </a:r>
                      <a:endParaRPr/>
                    </a:p>
                  </a:txBody>
                  <a:tcPr marL="91450" marR="91450" marT="45700" marB="457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lvl="0" indent="0" algn="l" rtl="0">
                        <a:lnSpc>
                          <a:spcPct val="80000"/>
                        </a:lnSpc>
                        <a:spcBef>
                          <a:spcPts val="0"/>
                        </a:spcBef>
                        <a:spcAft>
                          <a:spcPts val="0"/>
                        </a:spcAft>
                        <a:buNone/>
                      </a:pPr>
                      <a:r>
                        <a:rPr lang="en-US" sz="3330">
                          <a:solidFill>
                            <a:schemeClr val="dk1"/>
                          </a:solidFill>
                          <a:latin typeface="Calibri"/>
                          <a:ea typeface="Calibri"/>
                          <a:cs typeface="Calibri"/>
                          <a:sym typeface="Calibri"/>
                        </a:rPr>
                        <a:t>Tania </a:t>
                      </a:r>
                      <a:endParaRPr/>
                    </a:p>
                  </a:txBody>
                  <a:tcPr marL="91450" marR="91450" marT="45700" marB="4570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533275">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High</a:t>
                      </a:r>
                      <a:endParaRPr/>
                    </a:p>
                  </a:txBody>
                  <a:tcPr marL="91450" marR="91450" marT="45700" marB="4570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b="0" i="0" u="none" strike="noStrike" cap="none">
                          <a:solidFill>
                            <a:schemeClr val="dk1"/>
                          </a:solidFill>
                          <a:latin typeface="Arial"/>
                          <a:ea typeface="Arial"/>
                          <a:cs typeface="Arial"/>
                          <a:sym typeface="Arial"/>
                        </a:rPr>
                        <a:t>10</a:t>
                      </a:r>
                      <a:endParaRPr/>
                    </a:p>
                  </a:txBody>
                  <a:tcPr marL="91450" marR="91450" marT="45700" marB="457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6</a:t>
                      </a:r>
                      <a:endParaRPr/>
                    </a:p>
                  </a:txBody>
                  <a:tcPr marL="91450" marR="91450" marT="45700" marB="4570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761825">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Low</a:t>
                      </a:r>
                      <a:endParaRPr/>
                    </a:p>
                  </a:txBody>
                  <a:tcPr marL="91450" marR="91450" marT="45700" marB="45700">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8</a:t>
                      </a:r>
                      <a:endParaRPr/>
                    </a:p>
                  </a:txBody>
                  <a:tcPr marL="91450" marR="91450" marT="45700" marB="45700">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lt2"/>
                        </a:buClr>
                        <a:buFont typeface="Noto Sans Symbols"/>
                        <a:buNone/>
                      </a:pPr>
                      <a:r>
                        <a:rPr lang="en-US" sz="2800">
                          <a:solidFill>
                            <a:schemeClr val="dk1"/>
                          </a:solidFill>
                        </a:rPr>
                        <a:t>6</a:t>
                      </a:r>
                      <a:endParaRPr/>
                    </a:p>
                  </a:txBody>
                  <a:tcPr marL="91450" marR="91450" marT="45700" marB="45700">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18"/>
        <p:cNvGrpSpPr/>
        <p:nvPr/>
      </p:nvGrpSpPr>
      <p:grpSpPr>
        <a:xfrm>
          <a:off x="0" y="0"/>
          <a:ext cx="0" cy="0"/>
          <a:chOff x="0" y="0"/>
          <a:chExt cx="0" cy="0"/>
        </a:xfrm>
      </p:grpSpPr>
      <p:sp>
        <p:nvSpPr>
          <p:cNvPr id="119" name="Google Shape;119;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The problem</a:t>
            </a:r>
            <a:endParaRPr/>
          </a:p>
        </p:txBody>
      </p:sp>
      <p:sp>
        <p:nvSpPr>
          <p:cNvPr id="120" name="Google Shape;120;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400"/>
              <a:buFont typeface="Arial"/>
              <a:buChar char="•"/>
            </a:pPr>
            <a:r>
              <a:rPr lang="en-US" sz="4400"/>
              <a:t>It is evident Dr.  Jenkins has more talent(duh) but, since it is a duet, who should sing which part?</a:t>
            </a:r>
            <a:endParaRPr/>
          </a:p>
          <a:p>
            <a:pPr marL="228600" marR="0" lvl="0" indent="-228600" algn="l" rtl="0">
              <a:lnSpc>
                <a:spcPct val="90000"/>
              </a:lnSpc>
              <a:spcBef>
                <a:spcPts val="1000"/>
              </a:spcBef>
              <a:spcAft>
                <a:spcPts val="0"/>
              </a:spcAft>
              <a:buClr>
                <a:schemeClr val="dk1"/>
              </a:buClr>
              <a:buSzPts val="4400"/>
              <a:buFont typeface="Arial"/>
              <a:buChar char="•"/>
            </a:pPr>
            <a:r>
              <a:rPr lang="en-US" sz="4400" b="0" i="0" u="none" strike="noStrike" cap="none">
                <a:solidFill>
                  <a:schemeClr val="dk1"/>
                </a:solidFill>
                <a:latin typeface="Calibri"/>
                <a:ea typeface="Calibri"/>
                <a:cs typeface="Calibri"/>
                <a:sym typeface="Calibri"/>
              </a:rPr>
              <a:t>The answer at the end.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24"/>
        <p:cNvGrpSpPr/>
        <p:nvPr/>
      </p:nvGrpSpPr>
      <p:grpSpPr>
        <a:xfrm>
          <a:off x="0" y="0"/>
          <a:ext cx="0" cy="0"/>
          <a:chOff x="0" y="0"/>
          <a:chExt cx="0" cy="0"/>
        </a:xfrm>
      </p:grpSpPr>
      <p:sp>
        <p:nvSpPr>
          <p:cNvPr id="125" name="Google Shape;125;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Don’t forget the</a:t>
            </a:r>
            <a:endParaRPr/>
          </a:p>
        </p:txBody>
      </p:sp>
      <p:sp>
        <p:nvSpPr>
          <p:cNvPr id="126" name="Google Shape;126;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Production possibility curve</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Specialization</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Division of Labor</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b="0" i="0" u="none" strike="noStrike" cap="none">
                <a:solidFill>
                  <a:schemeClr val="dk1"/>
                </a:solidFill>
                <a:latin typeface="Calibri"/>
                <a:ea typeface="Calibri"/>
                <a:cs typeface="Calibri"/>
                <a:sym typeface="Calibri"/>
              </a:rPr>
              <a:t>Opportunity Cost</a:t>
            </a:r>
            <a:endParaRP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30"/>
        <p:cNvGrpSpPr/>
        <p:nvPr/>
      </p:nvGrpSpPr>
      <p:grpSpPr>
        <a:xfrm>
          <a:off x="0" y="0"/>
          <a:ext cx="0" cy="0"/>
          <a:chOff x="0" y="0"/>
          <a:chExt cx="0" cy="0"/>
        </a:xfrm>
      </p:grpSpPr>
      <p:sp>
        <p:nvSpPr>
          <p:cNvPr id="131" name="Google Shape;131;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Why?</a:t>
            </a:r>
            <a:endParaRPr/>
          </a:p>
        </p:txBody>
      </p:sp>
      <p:sp>
        <p:nvSpPr>
          <p:cNvPr id="132" name="Google Shape;132;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400"/>
              <a:buFont typeface="Arial"/>
              <a:buChar char="•"/>
            </a:pPr>
            <a:r>
              <a:rPr lang="en-US" sz="4400" b="0" i="0" u="none" strike="noStrike" cap="none">
                <a:solidFill>
                  <a:schemeClr val="dk1"/>
                </a:solidFill>
                <a:latin typeface="Calibri"/>
                <a:ea typeface="Calibri"/>
                <a:cs typeface="Calibri"/>
                <a:sym typeface="Calibri"/>
              </a:rPr>
              <a:t>Why do we buy cheap products from China?</a:t>
            </a:r>
            <a:endParaRPr/>
          </a:p>
          <a:p>
            <a:pPr marL="228600" marR="0" lvl="0" indent="-228600" algn="l" rtl="0">
              <a:lnSpc>
                <a:spcPct val="90000"/>
              </a:lnSpc>
              <a:spcBef>
                <a:spcPts val="1000"/>
              </a:spcBef>
              <a:spcAft>
                <a:spcPts val="0"/>
              </a:spcAft>
              <a:buClr>
                <a:schemeClr val="dk1"/>
              </a:buClr>
              <a:buSzPts val="4400"/>
              <a:buFont typeface="Arial"/>
              <a:buChar char="•"/>
            </a:pPr>
            <a:r>
              <a:rPr lang="en-US" sz="4400" b="0" i="0" u="none" strike="noStrike" cap="none">
                <a:solidFill>
                  <a:schemeClr val="dk1"/>
                </a:solidFill>
                <a:latin typeface="Calibri"/>
                <a:ea typeface="Calibri"/>
                <a:cs typeface="Calibri"/>
                <a:sym typeface="Calibri"/>
              </a:rPr>
              <a:t>Why do we sell expensive items to China?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36"/>
        <p:cNvGrpSpPr/>
        <p:nvPr/>
      </p:nvGrpSpPr>
      <p:grpSpPr>
        <a:xfrm>
          <a:off x="0" y="0"/>
          <a:ext cx="0" cy="0"/>
          <a:chOff x="0" y="0"/>
          <a:chExt cx="0" cy="0"/>
        </a:xfrm>
      </p:grpSpPr>
      <p:sp>
        <p:nvSpPr>
          <p:cNvPr id="137" name="Google Shape;137;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sng" strike="noStrike" cap="none">
                <a:solidFill>
                  <a:schemeClr val="dk1"/>
                </a:solidFill>
                <a:latin typeface="Calibri"/>
                <a:ea typeface="Calibri"/>
                <a:cs typeface="Calibri"/>
                <a:sym typeface="Calibri"/>
              </a:rPr>
              <a:t>Trade “Advantages”</a:t>
            </a:r>
            <a:r>
              <a:rPr lang="en-US" sz="4400" b="0" i="0" u="none" strike="noStrike" cap="none">
                <a:solidFill>
                  <a:schemeClr val="dk1"/>
                </a:solidFill>
                <a:latin typeface="Calibri"/>
                <a:ea typeface="Calibri"/>
                <a:cs typeface="Calibri"/>
                <a:sym typeface="Calibri"/>
              </a:rPr>
              <a:t> </a:t>
            </a:r>
            <a:endParaRPr/>
          </a:p>
        </p:txBody>
      </p:sp>
      <p:sp>
        <p:nvSpPr>
          <p:cNvPr id="138" name="Google Shape;138;p21"/>
          <p:cNvSpPr txBox="1">
            <a:spLocks noGrp="1"/>
          </p:cNvSpPr>
          <p:nvPr>
            <p:ph type="body" idx="1"/>
          </p:nvPr>
        </p:nvSpPr>
        <p:spPr>
          <a:xfrm>
            <a:off x="447876" y="1600200"/>
            <a:ext cx="11059800" cy="48006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3600"/>
              <a:buFont typeface="Arial"/>
              <a:buChar char="•"/>
            </a:pPr>
            <a:r>
              <a:rPr lang="en-US" sz="3600" b="0" i="0" u="sng" strike="noStrike" cap="none">
                <a:solidFill>
                  <a:schemeClr val="dk1"/>
                </a:solidFill>
                <a:latin typeface="Calibri"/>
                <a:ea typeface="Calibri"/>
                <a:cs typeface="Calibri"/>
                <a:sym typeface="Calibri"/>
              </a:rPr>
              <a:t>Absolute Advantage is when a nation is better at  producing something than its trading partner.  </a:t>
            </a:r>
            <a:r>
              <a:rPr lang="en-US" sz="3600" b="0" i="0" u="none" strike="noStrike" cap="none">
                <a:solidFill>
                  <a:schemeClr val="dk1"/>
                </a:solidFill>
                <a:latin typeface="Calibri"/>
                <a:ea typeface="Calibri"/>
                <a:cs typeface="Calibri"/>
                <a:sym typeface="Calibri"/>
              </a:rPr>
              <a:t>Absolute deals with the cost of production.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sng" strike="noStrike" cap="none">
                <a:solidFill>
                  <a:schemeClr val="dk1"/>
                </a:solidFill>
                <a:latin typeface="Calibri"/>
                <a:ea typeface="Calibri"/>
                <a:cs typeface="Calibri"/>
                <a:sym typeface="Calibri"/>
              </a:rPr>
              <a:t>Comparative Advantage is when a nation has less opportunity cost than its trading partners</a:t>
            </a:r>
            <a:r>
              <a:rPr lang="en-US" sz="3600" b="0" i="0" u="none" strike="noStrike" cap="none">
                <a:solidFill>
                  <a:schemeClr val="dk1"/>
                </a:solidFill>
                <a:latin typeface="Calibri"/>
                <a:ea typeface="Calibri"/>
                <a:cs typeface="Calibri"/>
                <a:sym typeface="Calibri"/>
              </a:rPr>
              <a:t>.  </a:t>
            </a:r>
            <a:endParaRPr/>
          </a:p>
          <a:p>
            <a:pPr marL="228600" marR="0" lvl="0" indent="-228600" algn="l" rtl="0">
              <a:lnSpc>
                <a:spcPct val="90000"/>
              </a:lnSpc>
              <a:spcBef>
                <a:spcPts val="1000"/>
              </a:spcBef>
              <a:spcAft>
                <a:spcPts val="0"/>
              </a:spcAft>
              <a:buClr>
                <a:schemeClr val="dk1"/>
              </a:buClr>
              <a:buSzPts val="3600"/>
              <a:buFont typeface="Arial"/>
              <a:buChar char="•"/>
            </a:pPr>
            <a:r>
              <a:rPr lang="en-US" sz="3600" b="0" i="0" u="none" strike="noStrike" cap="none">
                <a:solidFill>
                  <a:schemeClr val="dk1"/>
                </a:solidFill>
                <a:latin typeface="Calibri"/>
                <a:ea typeface="Calibri"/>
                <a:cs typeface="Calibri"/>
                <a:sym typeface="Calibri"/>
              </a:rPr>
              <a:t>The law of Comparative Advantage states that the total output is greatest when each product made by the country that has the lowest opportunity cost.  </a:t>
            </a:r>
            <a:endParaRPr/>
          </a:p>
        </p:txBody>
      </p:sp>
    </p:spTree>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42"/>
        <p:cNvGrpSpPr/>
        <p:nvPr/>
      </p:nvGrpSpPr>
      <p:grpSpPr>
        <a:xfrm>
          <a:off x="0" y="0"/>
          <a:ext cx="0" cy="0"/>
          <a:chOff x="0" y="0"/>
          <a:chExt cx="0" cy="0"/>
        </a:xfrm>
      </p:grpSpPr>
      <p:sp>
        <p:nvSpPr>
          <p:cNvPr id="143" name="Google Shape;143;p22"/>
          <p:cNvSpPr txBox="1">
            <a:spLocks noGrp="1"/>
          </p:cNvSpPr>
          <p:nvPr>
            <p:ph type="title"/>
          </p:nvPr>
        </p:nvSpPr>
        <p:spPr>
          <a:xfrm>
            <a:off x="2057400" y="0"/>
            <a:ext cx="8229600" cy="914400"/>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Advantages</a:t>
            </a:r>
            <a:endParaRPr/>
          </a:p>
        </p:txBody>
      </p:sp>
      <p:sp>
        <p:nvSpPr>
          <p:cNvPr id="144" name="Google Shape;144;p22"/>
          <p:cNvSpPr txBox="1">
            <a:spLocks noGrp="1"/>
          </p:cNvSpPr>
          <p:nvPr>
            <p:ph type="body" idx="1"/>
          </p:nvPr>
        </p:nvSpPr>
        <p:spPr>
          <a:xfrm>
            <a:off x="559837" y="990600"/>
            <a:ext cx="9650963" cy="54102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Absolute advantage is not necessary for trade, but comparative is. </a:t>
            </a:r>
            <a:endParaRPr/>
          </a:p>
          <a:p>
            <a:pPr marL="228600" marR="0" lvl="0" indent="-228600" algn="l" rtl="0">
              <a:lnSpc>
                <a:spcPct val="90000"/>
              </a:lnSpc>
              <a:spcBef>
                <a:spcPts val="1000"/>
              </a:spcBef>
              <a:spcAft>
                <a:spcPts val="0"/>
              </a:spcAft>
              <a:buClr>
                <a:schemeClr val="dk1"/>
              </a:buClr>
              <a:buSzPts val="4000"/>
              <a:buFont typeface="Arial"/>
              <a:buChar char="•"/>
            </a:pPr>
            <a:r>
              <a:rPr lang="en-US" sz="4000" b="1" i="0" u="sng" strike="noStrike" cap="none">
                <a:solidFill>
                  <a:schemeClr val="dk1"/>
                </a:solidFill>
                <a:latin typeface="Calibri"/>
                <a:ea typeface="Calibri"/>
                <a:cs typeface="Calibri"/>
                <a:sym typeface="Calibri"/>
              </a:rPr>
              <a:t>To find people's comparative advantages, </a:t>
            </a:r>
            <a:r>
              <a:rPr lang="en-US" sz="4000" b="1" i="0" u="none" strike="noStrike" cap="none">
                <a:solidFill>
                  <a:schemeClr val="dk1"/>
                </a:solidFill>
                <a:latin typeface="Calibri"/>
                <a:ea typeface="Calibri"/>
                <a:cs typeface="Calibri"/>
                <a:sym typeface="Calibri"/>
              </a:rPr>
              <a:t>do not compare their absolute advantages</a:t>
            </a:r>
            <a:r>
              <a:rPr lang="en-US" sz="4000" b="1" i="0" u="sng" strike="noStrike" cap="none">
                <a:solidFill>
                  <a:schemeClr val="dk1"/>
                </a:solidFill>
                <a:latin typeface="Calibri"/>
                <a:ea typeface="Calibri"/>
                <a:cs typeface="Calibri"/>
                <a:sym typeface="Calibri"/>
              </a:rPr>
              <a:t>. Compare their opportunity costs(what is given up)</a:t>
            </a:r>
            <a:r>
              <a:rPr lang="en-US" sz="4000" b="0" i="0" u="none" strike="noStrike" cap="none">
                <a:solidFill>
                  <a:schemeClr val="dk1"/>
                </a:solidFill>
                <a:latin typeface="Calibri"/>
                <a:ea typeface="Calibri"/>
                <a:cs typeface="Calibri"/>
                <a:sym typeface="Calibri"/>
              </a:rPr>
              <a:t> </a:t>
            </a:r>
            <a:r>
              <a:rPr lang="en-US" sz="4000" b="0" i="0" u="sng" strike="noStrike" cap="none">
                <a:solidFill>
                  <a:schemeClr val="dk1"/>
                </a:solidFill>
                <a:latin typeface="Calibri"/>
                <a:ea typeface="Calibri"/>
                <a:cs typeface="Calibri"/>
                <a:sym typeface="Calibri"/>
              </a:rPr>
              <a:t> </a:t>
            </a:r>
            <a:endParaRPr/>
          </a:p>
        </p:txBody>
      </p:sp>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5D0D0"/>
            </a:gs>
            <a:gs pos="100000">
              <a:srgbClr val="D96868"/>
            </a:gs>
          </a:gsLst>
          <a:lin ang="5400012" scaled="0"/>
        </a:gradFill>
        <a:effectLst/>
      </p:bgPr>
    </p:bg>
    <p:spTree>
      <p:nvGrpSpPr>
        <p:cNvPr id="1" name="Shape 148"/>
        <p:cNvGrpSpPr/>
        <p:nvPr/>
      </p:nvGrpSpPr>
      <p:grpSpPr>
        <a:xfrm>
          <a:off x="0" y="0"/>
          <a:ext cx="0" cy="0"/>
          <a:chOff x="0" y="0"/>
          <a:chExt cx="0" cy="0"/>
        </a:xfrm>
      </p:grpSpPr>
      <p:sp>
        <p:nvSpPr>
          <p:cNvPr id="149" name="Google Shape;149;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Font typeface="Calibri"/>
              <a:buNone/>
            </a:pPr>
            <a:r>
              <a:rPr lang="en-US" sz="4400" b="0" i="0" u="none" strike="noStrike" cap="none">
                <a:solidFill>
                  <a:schemeClr val="dk1"/>
                </a:solidFill>
                <a:latin typeface="Calibri"/>
                <a:ea typeface="Calibri"/>
                <a:cs typeface="Calibri"/>
                <a:sym typeface="Calibri"/>
              </a:rPr>
              <a:t>Note</a:t>
            </a:r>
            <a:endParaRPr/>
          </a:p>
        </p:txBody>
      </p:sp>
      <p:sp>
        <p:nvSpPr>
          <p:cNvPr id="150" name="Google Shape;150;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4400"/>
              <a:buFont typeface="Arial"/>
              <a:buChar char="•"/>
            </a:pPr>
            <a:r>
              <a:rPr lang="en-US" sz="4400" b="0" i="0" u="sng" strike="noStrike" cap="none">
                <a:solidFill>
                  <a:schemeClr val="dk1"/>
                </a:solidFill>
                <a:latin typeface="Calibri"/>
                <a:ea typeface="Calibri"/>
                <a:cs typeface="Calibri"/>
                <a:sym typeface="Calibri"/>
              </a:rPr>
              <a:t>Nation can have AA in both.</a:t>
            </a:r>
            <a:endParaRPr/>
          </a:p>
          <a:p>
            <a:pPr marL="228600" marR="0" lvl="0" indent="-228600" algn="l" rtl="0">
              <a:lnSpc>
                <a:spcPct val="90000"/>
              </a:lnSpc>
              <a:spcBef>
                <a:spcPts val="1000"/>
              </a:spcBef>
              <a:spcAft>
                <a:spcPts val="0"/>
              </a:spcAft>
              <a:buClr>
                <a:schemeClr val="dk1"/>
              </a:buClr>
              <a:buSzPts val="4400"/>
              <a:buFont typeface="Arial"/>
              <a:buChar char="•"/>
            </a:pPr>
            <a:r>
              <a:rPr lang="en-US" sz="4400" b="0" i="0" u="sng" strike="noStrike" cap="none">
                <a:solidFill>
                  <a:schemeClr val="dk1"/>
                </a:solidFill>
                <a:latin typeface="Calibri"/>
                <a:ea typeface="Calibri"/>
                <a:cs typeface="Calibri"/>
                <a:sym typeface="Calibri"/>
              </a:rPr>
              <a:t>Nation can </a:t>
            </a:r>
            <a:r>
              <a:rPr lang="en-US" sz="4400" b="1" i="0" u="sng" strike="noStrike" cap="none">
                <a:solidFill>
                  <a:schemeClr val="dk1"/>
                </a:solidFill>
                <a:latin typeface="Calibri"/>
                <a:ea typeface="Calibri"/>
                <a:cs typeface="Calibri"/>
                <a:sym typeface="Calibri"/>
              </a:rPr>
              <a:t>not</a:t>
            </a:r>
            <a:r>
              <a:rPr lang="en-US" sz="4400" b="0" i="0" u="sng" strike="noStrike" cap="none">
                <a:solidFill>
                  <a:schemeClr val="dk1"/>
                </a:solidFill>
                <a:latin typeface="Calibri"/>
                <a:ea typeface="Calibri"/>
                <a:cs typeface="Calibri"/>
                <a:sym typeface="Calibri"/>
              </a:rPr>
              <a:t> have CA in both</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927</Words>
  <Application>Microsoft Office PowerPoint</Application>
  <PresentationFormat>Widescreen</PresentationFormat>
  <Paragraphs>168</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Noto Sans Symbols</vt:lpstr>
      <vt:lpstr>Office Theme</vt:lpstr>
      <vt:lpstr>Vocabulary</vt:lpstr>
      <vt:lpstr>PowerPoint Presentation</vt:lpstr>
      <vt:lpstr>You decide</vt:lpstr>
      <vt:lpstr>The problem</vt:lpstr>
      <vt:lpstr>Don’t forget the</vt:lpstr>
      <vt:lpstr>Why?</vt:lpstr>
      <vt:lpstr>Trade “Advantages” </vt:lpstr>
      <vt:lpstr>Advantages</vt:lpstr>
      <vt:lpstr>Note</vt:lpstr>
      <vt:lpstr>Factors Which Determine Comparative Advantage </vt:lpstr>
      <vt:lpstr>Calculating Comparative Advantage</vt:lpstr>
      <vt:lpstr>Who should do which?</vt:lpstr>
      <vt:lpstr>How will the trade work?</vt:lpstr>
      <vt:lpstr>How will the trade work?</vt:lpstr>
      <vt:lpstr>How will the trade work?</vt:lpstr>
      <vt:lpstr>How will the trade work?</vt:lpstr>
      <vt:lpstr>Gains from Comparative Advantage</vt:lpstr>
      <vt:lpstr>On a personal level</vt:lpstr>
      <vt:lpstr>Example- You car needs repair, you can</vt:lpstr>
      <vt:lpstr>Illustrating Comparative Advantage</vt:lpstr>
      <vt:lpstr>Review Time</vt:lpstr>
      <vt:lpstr>Review Time</vt:lpstr>
      <vt:lpstr>You decide</vt:lpstr>
      <vt:lpstr>The solution</vt:lpstr>
      <vt:lpstr>PowerPoint Presentation</vt:lpstr>
      <vt:lpstr>Conclusion</vt:lpstr>
      <vt:lpstr>                                     1)Based on the information, which is most likely to be true? A)Bolivia has absolute advantage in beef and should trade for bananas B)Bolivia should trade bananas for beef from Chile because of absolute advantage  C)Chile should trade beef for bananas from Bolivia because of comparative advantage D)Chile has the comparative advantage in bananas and Bolivia has it in beef</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Vocabulary</dc:title>
  <dc:creator>Clayton D. Jenkins</dc:creator>
  <cp:lastModifiedBy>Clayton D. Jenkins</cp:lastModifiedBy>
  <cp:revision>1</cp:revision>
  <dcterms:modified xsi:type="dcterms:W3CDTF">2019-09-19T19:14:58Z</dcterms:modified>
</cp:coreProperties>
</file>