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02F1A1-347B-45D1-957E-64A4A1F64EE2}">
  <a:tblStyle styleId="{1802F1A1-347B-45D1-957E-64A4A1F64E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b0af5112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b0af5112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BD4EB"/>
            </a:gs>
            <a:gs pos="100000">
              <a:srgbClr val="9180BB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zAr_mL0Qd8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BifN69gcK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Vocabulary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OECD- organization of developed nations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Developing- poorest nations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Developed- more wealthy nations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Economies of Scale- growing to an extremely efficient organization</a:t>
            </a:r>
            <a:endParaRPr/>
          </a:p>
          <a:p>
            <a:pPr marL="228600" marR="0" lvl="0" indent="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Process</a:t>
            </a:r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508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600"/>
              <a:t>Incorporating these in a fledgling economy(old Soviet states) is not easy and will take time and sacrifice.  It may take several generations to actually see the improvement.  It may take personal and political sacrifice.  </a:t>
            </a:r>
            <a:endParaRPr sz="3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missing?  What doesn’t count in determining wealth of nation?</a:t>
            </a:r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Population(# or ethnicity)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Natural Resources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Location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Size of Nation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 of Nation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Categories of Nations</a:t>
            </a:r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Developing- Nations which are in the process of industrializing(some are many years away)  Once called 3</a:t>
            </a:r>
            <a:r>
              <a:rPr lang="en-US" sz="2800" b="0" i="0" u="sng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World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 Called Emerging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Examples?</a:t>
            </a:r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Developed- Nations which have industrialized. Once called 1</a:t>
            </a:r>
            <a:r>
              <a:rPr lang="en-US" sz="2800" b="0" i="0" u="sng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28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World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Examples?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endParaRPr sz="28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endParaRPr sz="28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lang="en-US" sz="28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What is the difference?</a:t>
            </a:r>
            <a:endParaRPr sz="28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576943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Rank your answers</a:t>
            </a:r>
            <a:endParaRPr/>
          </a:p>
        </p:txBody>
      </p:sp>
      <p:graphicFrame>
        <p:nvGraphicFramePr>
          <p:cNvPr id="91" name="Google Shape;91;p14"/>
          <p:cNvGraphicFramePr/>
          <p:nvPr/>
        </p:nvGraphicFramePr>
        <p:xfrm>
          <a:off x="952500" y="1325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{1802F1A1-347B-45D1-957E-64A4A1F64EE2}</a:tableStyleId>
              </a:tblPr>
              <a:tblGrid>
                <a:gridCol w="177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3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3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3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6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7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8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8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1981200" y="304800"/>
            <a:ext cx="3200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Countries</a:t>
            </a:r>
            <a:endParaRPr sz="36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533400" y="1447800"/>
            <a:ext cx="8077200" cy="489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A=Argentina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B=Japan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C=Nigeria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D=Russia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E=Singapore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F=DR of Congo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G=Switzerland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H=Ukraine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/>
        </p:nvSpPr>
        <p:spPr>
          <a:xfrm>
            <a:off x="867750" y="1447800"/>
            <a:ext cx="6121800" cy="48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Singapore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$94,100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 Switzerland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$62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00/16th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Japan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$41,9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00/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42nd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 Russia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$27,100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/7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4th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Argentina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$20,900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/8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8th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 Ukraine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$8,800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/14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6th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Nigeria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$5,900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/1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66th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Noto Sans Symbols"/>
              <a:buChar char="■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 DR of Congo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$8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00/22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6th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CIA Factbook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4/24/2019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5486400" y="381000"/>
            <a:ext cx="3657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Order/GDP per Capita/Rank</a:t>
            </a:r>
            <a:endParaRPr sz="36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7155875" y="1719350"/>
            <a:ext cx="4400700" cy="28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Char char="■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FYI-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476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U.S. $59,300/19th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476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Albania $12,500/125th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095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17" descr="World Bank population and gdp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84719" y="0"/>
            <a:ext cx="11321142" cy="6531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1981200" y="3048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is takes to open a legal business</a:t>
            </a:r>
            <a:endParaRPr sz="3959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1"/>
          </p:nvPr>
        </p:nvSpPr>
        <p:spPr>
          <a:xfrm>
            <a:off x="647700" y="1447800"/>
            <a:ext cx="41529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Congo-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Brazil-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Venezuela-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Hong Kong-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U.S.-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Singapore-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1981200" y="3048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is takes to open a legal business</a:t>
            </a:r>
            <a:endParaRPr sz="3959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1828800" y="1447800"/>
            <a:ext cx="3892200" cy="43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Peru-</a:t>
            </a:r>
            <a:r>
              <a:rPr lang="en-US"/>
              <a:t> 289 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Haiti- 196 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Congo- </a:t>
            </a:r>
            <a:r>
              <a:rPr lang="en-US"/>
              <a:t>155 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Brazil- 152 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Venezuela- 141 </a:t>
            </a:r>
            <a:r>
              <a:rPr lang="en-US"/>
              <a:t>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Hong Kong- 11 Da</a:t>
            </a:r>
            <a:r>
              <a:rPr lang="en-US"/>
              <a:t>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U.S.- 6 Days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Singapore- 4 Days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1981200" y="1143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lang="en-US" sz="44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Why are some nations poor and others wealthy?</a:t>
            </a:r>
            <a:endParaRPr sz="4400" b="0" i="0" u="sng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1"/>
          </p:nvPr>
        </p:nvSpPr>
        <p:spPr>
          <a:xfrm>
            <a:off x="533400" y="2514600"/>
            <a:ext cx="9677400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investment 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levels in physical and human capital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Greater economic freedom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including lower taxes, fewer government regulations, sound monetary policy, protection of property rights, and decentralized decision-making in most sectors of the economy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533400" y="685800"/>
            <a:ext cx="9677400" cy="518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 incentives to save, invest, and increase productivity (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including property rights)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Competitive markets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 inflation(Central Bank)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Political stability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trade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Private Property Rights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Ease of Firing Employees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Widescreen</PresentationFormat>
  <Paragraphs>81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Noto Sans Symbols</vt:lpstr>
      <vt:lpstr>Office Theme</vt:lpstr>
      <vt:lpstr>Vocabulary</vt:lpstr>
      <vt:lpstr>Rank your answers</vt:lpstr>
      <vt:lpstr>The Countries</vt:lpstr>
      <vt:lpstr>PowerPoint Presentation</vt:lpstr>
      <vt:lpstr>PowerPoint Presentation</vt:lpstr>
      <vt:lpstr>Time is takes to open a legal business</vt:lpstr>
      <vt:lpstr>Time is takes to open a legal business</vt:lpstr>
      <vt:lpstr>Why are some nations poor and others wealthy?</vt:lpstr>
      <vt:lpstr>PowerPoint Presentation</vt:lpstr>
      <vt:lpstr>Process</vt:lpstr>
      <vt:lpstr>What is missing?  What doesn’t count in determining wealth of nation?</vt:lpstr>
      <vt:lpstr>Categories of Nations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D. Jenkins</cp:lastModifiedBy>
  <cp:revision>1</cp:revision>
  <dcterms:modified xsi:type="dcterms:W3CDTF">2019-09-19T19:15:36Z</dcterms:modified>
</cp:coreProperties>
</file>