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B41B7D-1459-4897-95A9-E49AB0A6DE17}">
  <a:tblStyle styleId="{F0B41B7D-1459-4897-95A9-E49AB0A6D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1d51fa3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1d51fa3d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41d51fa3d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1e56929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1e56929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1e56929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cdd5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cdd53e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9cdd53e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de91ed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de91ed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0de91edf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7388"/>
            <a:ext cx="6088062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7388"/>
            <a:ext cx="6088062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1e9716a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601e9716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cd80162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cd80162ae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cd80162ae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de91edf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0de91edf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0de91edf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7388"/>
            <a:ext cx="6088062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we’re in the United States, “foreign exchange” means yen, euros, canadian dollars, pounds.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you’re in England, the U.S. dollar is “foreign exchange.”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Day 7 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Rate- value of one currency in terms of another</a:t>
            </a:r>
            <a:endParaRPr/>
          </a:p>
          <a:p>
            <a:pPr marL="228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In Nominal terms, w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ould you rather have 	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981200" y="1447800"/>
            <a:ext cx="5581650" cy="436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Euro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Swiss Francs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Japanese Yen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Indian Rupees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</a:t>
            </a:r>
            <a:r>
              <a:rPr lang="en-US" sz="3600"/>
              <a:t>Angola Kwanza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South Korean Won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have 	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5257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Euro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Swiss Francs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Japanese Yen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Indian Rupees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</a:t>
            </a:r>
            <a:r>
              <a:rPr lang="en-US" sz="3200"/>
              <a:t>Angolan Kwanza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South Korean Won	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019800" y="1447800"/>
            <a:ext cx="411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Euro=$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1.10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Francs=$</a:t>
            </a:r>
            <a:r>
              <a:rPr lang="en-US" sz="3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5.04</a:t>
            </a:r>
            <a:endParaRPr>
              <a:solidFill>
                <a:srgbClr val="38761D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Yen=$</a:t>
            </a:r>
            <a:r>
              <a:rPr lang="en-US" sz="3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.92</a:t>
            </a:r>
            <a:endParaRPr sz="3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Rupees=$</a:t>
            </a:r>
            <a:r>
              <a:rPr lang="en-US" sz="32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2.78</a:t>
            </a:r>
            <a:endParaRPr sz="32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Kwanza=$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3.12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Won=$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1.68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 9/16/2019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FYI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$1=6,119,460 Bolivars</a:t>
            </a: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l="718" t="22963" r="905" b="27181"/>
          <a:stretch/>
        </p:blipFill>
        <p:spPr>
          <a:xfrm>
            <a:off x="747625" y="2850850"/>
            <a:ext cx="10795373" cy="34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$1 US is equal to </a:t>
            </a:r>
            <a:r>
              <a:rPr lang="en-US"/>
              <a:t>30.60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Nicaraguan Cordoba what </a:t>
            </a:r>
            <a:r>
              <a:rPr lang="en-US"/>
              <a:t>is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Cordoba worth in US dollars?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$1 US  is equal to </a:t>
            </a:r>
            <a:r>
              <a:rPr lang="en-US"/>
              <a:t>.76 St. Helena Pound, what is 1 SH Pound worth in US dollars?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Ways to Illustrate Exchange Rate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838200" y="1349298"/>
            <a:ext cx="10168054" cy="475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Currency A= ? Currency B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Currency B=? Currency 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change one conversion to another, simply take the reciprocal.  </a:t>
            </a:r>
            <a:endParaRPr/>
          </a:p>
          <a:p>
            <a:pPr marL="228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367990" y="1349298"/>
            <a:ext cx="10638264" cy="475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 = </a:t>
            </a:r>
            <a:r>
              <a:rPr lang="en-US"/>
              <a:t>83.60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Bangladeshi Taka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Bangladeshi Taka = $.01</a:t>
            </a:r>
            <a:r>
              <a:rPr lang="en-US"/>
              <a:t>196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Albanian Lek= .5</a:t>
            </a:r>
            <a:r>
              <a:rPr lang="en-US"/>
              <a:t>78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Bhutanese Ngultrum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Bhutanese Ngultrum = 1</a:t>
            </a:r>
            <a:r>
              <a:rPr lang="en-US"/>
              <a:t>.73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Albanian Lek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8" descr="Chart of exchange rate values over 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389" y="1284657"/>
            <a:ext cx="4890034" cy="17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Chart of exchange rate values over ti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962" y="3725758"/>
            <a:ext cx="4706537" cy="201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2667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note how exchange rates work.  If you have a $1 and exchange it for Argentine Currency(Peso), you would receive 39.71(was</a:t>
            </a:r>
            <a:r>
              <a:rPr lang="en-US" sz="3600"/>
              <a:t> 17.58 6 months ago)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However, the value would remain relatively the same.  So you are no richer.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Note- Factors such as supply/demand and cost of living will alter these results.  Example, housing may be cheaper in Argentina.  </a:t>
            </a:r>
            <a:endParaRPr/>
          </a:p>
        </p:txBody>
      </p:sp>
      <p:sp>
        <p:nvSpPr>
          <p:cNvPr id="209" name="Google Shape;209;p29" descr="data:image/png;base64,iVBORw0KGgoAAAANSUhEUgAAAqcAAAGQCAYAAACTcsmMAAAgAElEQVR4Xuy9CZwkRZn3H3VXdVff991zMwwjjAg4iosuiy7LX13/rri87urqq67u0iMqTI+gULLIoa644A30cIPgeuCqeOCigggeCIgj1zD3NHMw93R3ne/nyZycqa6uqszIjMiMrPrlRxyYivMXT1Z864mIJwIMDxSAAlAACkABKAAFoAAUUESBgCLtQDOgABSAAlAACkABKAAFoAADnMIIoAAUgAJQAApAASgABZRRAHCqzFCgIVAACkABKAAFoAAUgAKAU9gAFIACUAAKQAEoAAWggDIKAE6VGQo0BApAASgABaAAFIACUABwChuAAlAACkABKAAFoAAUUEYBwKkyQ4GGQAEoAAWgABSAAlAACgBOYQNQAApAASgABaAAFIACyigAOFVmKNAQKAAFoAAUgAJQAApAAcApbAAKQAEoAAWgABSAAlBAGQUAp8oMBRoCBaAAFIACUAAKQAEoADiFDUABKAAFoAAUgAJQAAooowDgVJmhQEOgABSAAlAACkABKAAFAKewASgABaAAFIACUAAKQAFlFACcKjMUaAgUgAJQAApAASgABaAA4BQ2AAWgABSAAlAACkABKKCMAoBTZYYCDYECUAAKQAEoAAWgABQAnMIGoAAUgAJQAApAASgABZRRAHCqzFCgIVAACkABKAAFoAAUgAKAU9gAFIACUAAKQAEoAAWggDIKAE6VGQo0BApAASgABaAAFIACUABwChuAAlAACkABKAAFoAAUUEYBwKkyQ4GGQAEoAAWgABSAAlAACgBOYQNQAApAASgABaAAFIACyigAOFVmKNAQKAAFoAAUgAJQAApAAcApbAAKQAEoAAWgABSAAlBAGQUAp8oMBRoCBaAAFIACUAAKQAEoADiFDUABKAAFoAAUgAJQAAooowDgVJmhQEOgABSAAlAACkABKAAFAKewASgABaAAFIACUAAKQAFlFACcKjMUaAgUgAJQAApAASgABaAA4BQ2AAWgABSAAlAACkABKKCMAoBTZYYCDYECUAAKQAEoAAWgABQAnMIGoAAUgAJQAApAASgABZRRAHCqzFCgIVAACkABKAAFoAAUgAKAU9gAFIACUAAKQAEoAAWggDIKAE6VGQo0BApAASgABaAAFIACUABwChuAAlAACkABKAAFoAAUUEYBwKkyQ4GGQAEoAAWgABSAAlAACgTuuuehwspTB6EEFIACUAAKQAEoAAWggKIKjI6O1o1DUYPT8849vW46XM7mNmzYUKinQRehQaFQKCj6/tpu1saNG9nIyIjt/LWQERowBg2gAb3LsuwgEAj4Zr7F3MiYKhqo0g635jnAKVPH+NwadMBpeaVlTUZejitv3dBAHpTwjoWX6WEH8uwAcOqlZfPXrQoUqtIOfgXt5QCcAk41y+E1fHhO7b1wqucClMiDEtXHvrh9sAN5dgA49dObwD83yuod7xwtqx1ulQs4tQFmbg2Om/XwGj7g1M3Rca8uQIk8KHFvFJ3XBDuQZweAU+f26WYJvHOjrLap0g5Z/SstF3AKOIXn9MhbgQlZ3oTs1heaiHpgB7ADsiNZdgA4FfGWuleGKlCoSjvcUh5wCjgFnAJOj37fyJqQ3fpCE1EPNJAHZiLGx60yZNkB4NStERRTjypQqEo7xKhqXgrgFHAKOAWcAk6LvitlQYn517E6KaCBPEAHnKpj51ZaogoUqtIOK5qJSAM4BZwCTgGngFPA6az5BHAKOCWDqDcgKgdVqmigSjtEgKeVMgCneAEBp4BTwCngFHBaMmPKAnR4Tq2giTppVIFCVdrh1sgATgGngFPAKeAUcAo4BZzO4Y56AyJ4Tt1CT/N6AKeAU8Ap4BRwCjgFnAJOAadlmEkVQFelHeZYKSYF4BRwCjgFnAJOAaeAU8Ap4BRwKoYsBZQCOAWcAk4Bp4BTwCngFHAKOAWcCsBKMUUATgGngFPAKeAUcAo4BZwCTgGnYshSQCmAU8Ap4BRwCjgFnAJOAaeAU8CpAKwUUwTgFHAKOAWcAk4Bp4BTwCngFHAqhiwFlAI4BZwCTgGngFPAKeAUcAo4BZwKwEoxRQBOAaeAU8Ap4BRwCjgFnAJOAadiyFJAKYBTwCngFHAKOAWcAk4Bp4BTwKkArBRTBOAUcAo4BZwCTgGngFPAKeAUcCqGLAWUAjgFnAJOAaeAU8Ap4BRwCjgFnArASjFFAE4Bp4BTwCngFHAKOAWcAk4Bp2LIUkApgFPAKeAUcAo4BZwCTgGngFPAqQCsFFME4BRwCjgFnAJOAaeAU8Ap4BRwKoYsBZQCOAWcAk4Bp4BTwCngFHAKOAWcCsBKMUUATgGngFPAKeAUcAo4BZwCTgGnYshSQCmAU8Ap4BRwCjgFnAJOAaeAU8CpAKwUUwTgFHAKOAWcAk4Bp4BTwCngFHAqhiwFlAI4BZwCTgGngFPAKeAUcAo4BZwKwEoxRQBOAaeAU8Ap4BRwCjgFnAJOAadiyFJAKYBTwCngFHAKOAWcAk4Bp4BTwKkArBRTBOAUcAo4BZwCTgGngFPAKeAUcCqGLAWUAjgFnAJOAaeAU8Ap4BRwCjgFnArASjFFAE4Bp4BTwCngFHAKOAWcAk4Bp2LIUkApgFPAKeAUcAo4BZwCTgGngFPAqQCsFFME4BRwCjgFnAJOK8BpoUAfaP+nPfTf+t8d+/tyaUq/ngOB4r8JsOL/Dhz5j2ppxHzdWy9l48aNbGRkxHqGGkwpS4OAMeA+0GzDhg2F0dHRWdbrg2YLbaIqGqjSDqHiVikMcAo4BZwCTusaTg24NP7cvHkzGxgYPAqhxfB5DEzFf0Ufg9O58EqfEdPoaWZ/Lr4ljMkCMxltlVWmLA0Ap7JGTE65qkChKu2Qo/LcUgGngFPAKeC0ruC0UCho4JnPkwu0+N91GSYnt7Le3gG3voO56yFADQYJUHWHVjAYnOWJ5S6wTAZZYCaibW6VIUsDwKlbIyimHlWgUJV2iFHVvBTAKeAUcAo4rVk4NUCU/tRh1FiW16G03KM6nJa2+di2gAALBo95WJ2sHssCM/MpSZ0UsjQAnKozxlZaogoUqtIOK5qJSAM4BZwCTgGnNQWnBKH0jw6mlSG00heo3+C0XD+KtwGQZ5U8rTyPLDDjaYPXaWVpADj1emT56lcFClVpB5969lMDTgGngFPAqa/hVD+kpAOpAaX2vxLVX9a30zdjK4CxBcDMqyoLzOy03as8sjQAnHo1ovbqVQUKVWmHPRX5cwFOAaeAU8Cp7+B0NozqcCrqqQXPaTUtDK8qeVOL964W55EFZqLGyI1yZGkAOHVj9MTVoQoUqtIOccpWLwlwCjgFnAJOfQGnxhJ9Lpc/un9UxhdlrcNpqWYEq6FQ6Aio6p/KAjMZ4yWrTFkaAE5ljZicclWBQlXaIUfluaUCTgGngFPAqbJwKnrJ3soXa73BqaGJEaoqFAqyzZs3Ic6ppFivgFMrb6E6aVSBQlXa4dbIAE4Bp4BTwKlycEpe0lxOzB5S3i/TeoXTYp1IA4r1aucwFa/eqqaH55SxegOicraoigaqtMOt9xVwCjgFnAJOlYHTY1CarxjqSfaXI+B09qEw2pdK3tRjlwDIHgE1ygecAk7JElWBQlXa4dbbCThVyPjcGnQRvw4LIk+geNnxorplTUaKdM9SM7zSwDhpn897B6WGQIDT8hELCE5DocqHqCwZmI8SyXoXsKzvIyNQiA8Ap/6yGyGtrbdBB5yWNxtZk5EQI3WpELc1ICjNZglIxZ22dyoV4NQ8nBZ5UnVvqlO11c0v610AnKo75iLmRlm9qzdOgedUoV9GsozaSrm8hg/PqRVV/ZdG1oRcrIR+dah+4t64tUklpQCn5nBK42XETjWW/FUaQxFtkfUuAE5FjI57ZfDOjbJapko7ZPWvtFzAKeBUswlewwecuvWKuluPrAnZ6AWFgaKDTip5SksVLgenZh5ChRy/QgyGB9B1SNVvoeK9iUpIYyUVIutdAJxKGjBJxfLOjZKawT1Hy2qHW+UehdN16ybPk13p0qW9d8muw075qhifnbaLysOrAeBUlPJqlSNrQiYgJTBVBUqPwWZA8wAagelpNLZs2cyGhoYrLFmXW8eevSXBAFWjr0Z8Vv3v9bSqwywPnBZbcC0t98t6FwCnan3nmbWGd240K8/u56q0w277efPNgtNAICgNUAuF/F2AU97hcS89r+EDTt0bGzdrEj0hGwHzvVi+NwBUP2WuQyg9x/792N8Vayxag9LxM2BVh1TyIh/7k+BVBXC1C6e6vronlQ5PmV2T6qZt89Ylyw4Ap7wj4W163rlRVmtVaYes/pWWCzi1saTt1uC4WQ+v4QNO3Rwd9+oSNSF7cdBJh08dOPVlZh1EeR9RGvDWa6Q39uLq4OoNrDqB0+J+RyL6zVN+fGTZAeDUX9bAOzfK6p0q7ZDVP8tw+uyzm9v+6yv/c/LTf96UGOjvyP7ff3nj03/9+ldsKtewnz7w+Oill9+x3Pisv78998nxd/5uxUkLdhh/B8+pW0Nqrx5ewwec2tNZ9VxOJ2QdrPR9pbIfwwNa/KcIEHKqgch+F9+QRV7VfJ5Klw+souCUWmvESRUxNiK1NStLlh0ATs2UV+tz3rlRVutVaYes/lmC0337DkUv+487Tz9h2fDu9/zTmU/d/5Pfz//v7z6y4OLV73hs8aKBPaWFrL31Z8s3bt7RfMnqcx+JRMLa12fpAzh1a0jt1cNr+IBTezqrnsvuhEwePgJT2YedCESNgzfFnlKRutrVQGQbKpU1exuAcYOW+JpFwim17thSv3/CT8myA8CpeHuVWSLv3CirLaq0Q1b/LMHptsmXGy/+1K2nv+sfz3jmrDNXbCj979JCrv78t17d3JRI/9u/nvOHyl+q2HPq1qDaqYfX8AGndlRWP4+dCVlfws9J2ytJYEMHbQhK7SzT86puRwPeOkSlN34UiA7LJRpOjf7S+IXD+liq/siyA8Cp6iM/u328c6Os3qnSDln9swSnhw/PhK/83D0rR4e795Pn9Mc//cO8737/Nws+OX7uo6OjvfuKC6G0qSvuPP301x6/5S3nnPY84NStoRNbD6/hA07F6q9KaTwTsqyrRo2T8waMun1tJo8GqowbtaM4fqyxHcBu+2TBqdEeOiylenxUWXYAOLVrld7k450bZbVSlXbI6p8lOKVEzz63te3z1377lKee3hgbHenJnv+hc5587WuO31pawEs79jRccumtp4cj4cKmTTtisXi08M63v279O9/xV+uKzyJgWd+tIbVXD6/hA07t6ax6LqsTsowDT6os/VrVQOWx1OE0z7JZ2vvLv0dVNpySdoZHnCBVxUeWHQBOVRztym3inRtl9W79iy8W5s+bp/6SgyAByp7W37J1Z/KKq+9Z+VenL9v6jv//9L/84fEXem66+SfLP/SBv/vjK1ccO+SkQeyzm9uuuObe0859++nPnXP2qS8899zmti9cf9+rznvn69edcfqyLUY7AaeCRkxSMbwvIOBU0kB4XKzZhCzaW3rMS2os23ssAGPMTAPvW8jXAuOQGh2mshpn1g04PeZFVfMqVFl2ADjls1+vU/POjaLbOzY+cfR06fXXvK++4ZRO399x9y+WXPkf736ov7f9UCaTDX7ms/esbGlqTH901Vt/W018+sX+mWvufk1jQyJTnBZwKtpkxZbH+wICTsXqr0pp1SZk/cCTfu2o02f2waby8Uad1mE3vywosdseUfn0/anHro6tVq6bcKp7UdXbiyrLDgCnoizanXJ450ZRrRobX/ulYID9Oy0xJOIRdngqza67+r2AU7twaoBsd2fLVPEBKcCpKJOVUw7vCwg4lTMOXpdaaUKmU/h06Mnpo/pSLvVPFpQ41U5kfrMfGm7DqdE3OiylyjK/LDsAnIq0ZPll8c6NIlp0/vjEn0OBwNJ4PHokOknwmQ/806uXjI6O1jec0rL+ldd869Wv/6sTtrz9bSuf/cPj67uv+/L3T3r///3bPxUv1dMgPPKbdf233PHzZZ+46B8eHRnu2f/Ek+u7vvz1H5704Q+c/QTinIowU3fK4H0BAafujIvbtZROyPoyvvO4pXr4J3WW7qvpKgtK3B5LK/VV2qbhFZxSm1WJiyrLDgCnVixTnTS8c6OTln/0oze2Z6OhXRSYJBaPaD/UQoHgU9FY6IF3v+OUC+oeTklcgsyv3XD/ieue2awF4T/v3L96lvaUHjgwFb38yrte86azVmygMFO0jP+DHz224K57frl4/YuT4UUL+zPvftcb1p35hhUbcSDKiZm6m5f3BQScujs+btVWPCGLOPSkCmjw6CcLSnja4HbaUkj1Ek6p7zR36CGnvDssJcsOAKduW7ez+njnRie1nT9+03WNifgYRbMIhoJ/akzEvmWUd97bVqQAp07UrZAXy/oSRBVYJO8LCDgVKL5CRRkTsu4tzduOXWoEyldliZZHYllQwtMGr9ISpGazebZt2xbW2zvgVTOO1uvlMr8sOwCcem5WXA3gnRutFj42PvFsMBhaGAyyAM2nhQIL0PdmY0N0YyIevzUYZLP2UQFOrSrLmQ5wyimYy8l5X0DAqcsD5FJ1NCEPDAxpYGrn8dPyfaX+yYISO3p6lUe3g0Ht8Butjnn56DFRQ5o31c1Hlh0ATt0cRed18c6NlWr84PjXW2KF4HtYIPgvwWD4pHgsFIhEw5OswLYFAoFkOp0djoRD042NsS+WKwNw6nwsy5YAOJUkrKBieV9AwKkg4RUrhiZkOx4zPxx0siq1LCixWr8K6QwNzA5OudVWWt0PhwlQ3SNUWXYAOHXLasTUwzs3Ftd6wZq1ry8E2E+CwWAkGNCjkoTC4UI4FNzfmIxdHwqwrJF+776p94bDwZlkY+zOci1/51vrcFl/5amDLJcLiRnJKqWEQs5P+0pvJCqAAlAACkABKAAFoACHAtsm9zEWYCydzrEHH36W7T8wo/13YyLG+nqb2fBAu7YiVWmr05N/3sqikTA7blFP2VpPOK6X1eWeU44xqLmkTn4Z1YoYvBrAc1orI09xL/UwUbR8y3MQhpbwaU+gm94sN1SX5TFzo+2i6iingXFoyu6WDxFt0z30IUZL/bIfWXYAz6nskRNbvtW5cdX4xL2hUOjvC4VCONEQKxTy+UI4HNoXi4bvi0YjL5q16uChqQ+yQuBAMhm/q7zn9MT6PBBlJlwtf27V+KDBMQUAp7VhDcVgSj2yAqe1tIRfbhRlQYmfLMatyxjsauLGQSlZdgA4tTvq3uSzwgerLrzxhFAs/NNYNNJLNwe3tTR8JhAIHl2yF9Hyd74VcCpCR1+VYcX4fNUhG43l1QBwakNkxbKUO5FvBqdaiJMj8UoV646w5siCEmENdKEgMw3Iy57P6/FvrV6JKrrZsgHVTAO7/QGc2lXOm3zl5saPrL5pST4QuDMYDCzPscInI4HgNZFImDU3NXwtEglNymgp4FSGqoqXyQtminfHVvN4NQCc2pJZmUwEphQyqPSpBKd63MmQFiC91h9ZUOIn3axqQJBKW0JEXGlrRx/av0eQKuOxqgFv3YBTXsW8TV86N65as3ZXOBzqCFOA/FCQZbI5FomEMsmG2I3RcPglWa19BzynsqRVt1xeMFO3J/ZbxqsB4NS+1l7nJCittG+wHJzW6t7SSuMgC0q8Hnee+nk0IEAle9LDTrkfd0qWB5VHAx5tAac8anmftnRu/Pgnb803NcUfbGyI/cLN1r3jzVjWd1NvJeriBTMlGi24EbwaAE4FD4BLxVUDU2pCMZwae0tpGd/FCD4uKVG5GllQ4nnHOBpgRwMvw07JiIVqRwMrEgNOraikTprSufHCT92W7e5q+UwgULAXDNpm1wCnNoXzczZeMPNzXyu1nVcDwKn/rMAMTIvhlE7g69dH1v4yfulIyoISP1mMXQ30E/36XlS3H9FL/HY1MOs34NRMIbU+L54bx8aui8Xa2g72dLVe4XYr3/Hm5Tit77boXtfHC2Zet1dG/bwaAE5ljIK8Mq2AqQGndDOQFzfyyOs9X8myoISvFd6mdqqB0+tv7fZeJKA61aBSHwCndkfXm3zFc+OH19zRlowWNnZ3tfyn260BnLqtuAL18YKZAk0W3gReDQCnwodAWoFWwdSA05GREWlt8UPBsqDED3032ihCA/KiZjJ51/ehigJUERqUG3PAqZ/eBMaMufHDF078TTjEbk/EY909nc2fdrsXb4fn1G3Jva+PF8y8b7H4FvBqADgVPwYySqx0Kr+0LmMZf/PmTQxwuhEabBSjgVen+UUckgKcHgMzGd9NfimT5sYvfPV/X4zFwvMi0XAhFg4/lmyK/8jt9r/9HCzru6255/XxgpnnDZbQAF4NAKcSBkFwkVbBtPg0vqwJWXDXpBYHDRgTqYFxmt/tm6WcAqpIDYoNFp5Tqa+v8MJpbrzuhl+80NHW9HQ0Fnk8GGTub6hmjAFOhQ+t+gXygpn6PeJvIa8GgFN+jd3MUXrzU6W66ZQzxS81HlkTspt9d1oXNBALp8Z4WP2x5HT8ivOTbdu96lSWHQBORY6w/LK+8/2HCo/+YSNrTibuisUjz8ivsXwNgFOvlPewXl4w87Cp0qrm1QBwKm0oHBdsHUznBjCXNSE77pSLBUADOXBKQ0in+HO5HHMrHKqTyyNk2QHg1MWXWUBVV3z+3kI2x55sSsa/LaA420UATm1L59+MvGDm355WbjmvBoBTda0gnabJv/LKE03YFLu03M06siZkddWa2zJoIA9OSW39oJT6gCrLDgCn6n8bpFKp4EsHB06IhMN/TMSjgebmxLcbYpEnvWz527Dn1Ev5vambF8y8aaXcWnk1AJzKHQ87pVs5fGIE1qcTzeUeWROynf54lQcayIVTGlfdu+/eSX59X3WI6zIJWXYAOPXqzZ5b79j4TT9lrPDcoUJgvCnATswX2GksGHh/OBRaQqkTiVh62eKe2I6dh1Net/pt5yxDnFOvB8Ht+nnBzO32uVEfrwaAUzdGxXod1sCUJuiA5jWt9MiakK33xPuU0EA+nBoeVAJUAlU3HgLUSOTY/mqzOmXZAeDUTHn3Pr/wU7elC6wQKf6xHgqHCtFQ6FAwyHYm4rH7lh/f95G/PL/Tezg9G3DqnmUoUhMvmCnSbKHN4NUAcCpUfseFmR02sbr3TtaE7LiDLhYADdyBUwNQ3YyFyhMDVZYdAE5dfJmrVLVqzdoPJRpiX2hqjP1vNBTeGA4HdxcYCwVDwZnibEsXdqXWAU5dH7TAXfc8VDjv3NPr747CIql5wcz1UXKhQl4NAKcuDIrFKsjzRHv4Kj1WwZTyy5qQLXZFiWTQwF07oD2obnpQrYaYkmUHgFPvX/Ox8ZvfHQgU1ra1NG5pbW2cqNYiwKk34wU4ZQg0TKYHOHV3Qhb1upudzDeC69OSppVH1oRspW5V0kAD998FtwGVlvfN3glZdgA49e5NHxu/6dFIJHIq/WBvbIhlE7Ho9xoS0aeqtWjJou7UM8/t8HxZ/61Y1vfOcLyqmRfMvGqnzHp5NYDnVOZoWCvbbJ8pL5jCc6rrLgtKrI2qGqm80MDN604JTghQ6R2p9MjSAHBqz8Y/tGbt6Neufu8Ge7n1XB+95JYHWlsb+8PBwMZkQ/wRK2UBTq2oJD4NPKc2vIbih8H7EgGn/oMSWgqtdOuOHTAFmAFOjW8iWWBm9k3npgfVbP+pLA0Ap2ZWMPfzsTVr3xePhm+amknf/aVr/u955Uo4/+Nrj2Ohwj2BYPDRQKEQKBRYnAUK7cFCoTkfDB5g+UJ3IhF9ZVtb8psNicg6q61YsqA79cwLCnhO34QDUVbHrGbS8YJZzXS8qCO8GsBz6q0VUDDzbLbyPlO7N+PImpC9VYuvdmjg7Q81Nz2o1d4TWXYAOOV7Hyn12JqJOztbm/5u154DX7j+mvddXq6EVRffdG5DPHF3MBAIkA3N8YoHWCEaDh1ua2v6HE8LjlvQmfrLC7u8X9Z/01KEkuIZuFpIywtmtdDn0j7wagA49c4KzIKYWz3wUa4HsiZk79TirxkaeAunNGJme6n5R7V8jmorDLLsAHDKP3pjqyc+39XV/JZduw7893XXvPcT5Ur46MW3ZBqT8UNdbc1fzOWzsVA4PM1f09wcgFMRKvKXgWV9LOtrVgM49X5Ctvr60sn8SrEhzZYqzeqQNSGb1avS59BAjXfB7EeYKJupFKBflh0ATvlHbmz8pv/s6mz9ux279v34S9e874LSEsbGJ77WlIz/a09Xy1XBwOxQUPy1zc6xeGFn6tnnvfecvhmeU6dD6b/8vGDmvx6at5hXA3hOzTWVkaJaPFOnYErtlTUhy9BCVpnQQB07MIvfK8oGyq02yLIDwCn/qK0an/hCV1fLG3fs3PfQ9de870Nl4PTSnq7Ws1uaEvfzl149B+BUtKLWyoPn1IbX0Jq0/koFOFVnQq5kOdWWOu1cz1iuHlkTsp/eBmig1rvgBqCWiwUsyw4Ap/zfBmPja6/t6Wo6c/fLB3dce+W//A2V8O8fv3EkGAy+h4XZV4Ms+ER3Z/P25ubEffylm8Dp/K7Us+u9vyHqzWdhz6nosVW+PF4wU75DNhrIqwE8pzZEdpil0nI+7ZuLRIJVw+JYrVrWhGy1fhXSQQO14JRsgg7/0SFAmU9peClZdgA45R/FVeMTX+zuaj1r996Dzdde8e6hj3/8zs5cNL0lGgvHctk8iyciuZZk4puJhtiz/KVXz7FkflfqGcCpaFlNy4PnFJ5TzUgAp+pNyMVvbyXvEc/tT6bfBljW1ySSBSVW9FcljWoauBViqnhrjCwNAKf8Vj62ZuK/+rpbX/Hy3kOnTM9k3s5yuZnWtqb7uzqavvDy3kMXhkKhybbWhpv4SzbPATg110hGCsCpDTCTMRBelwk4VRdKqh0MsRsyqpK9yZqQvbZvnvqhgZrvghsHpIp/7N+6JYEAACAASURBVMmyA8Apz9uopx1bPXH9QH/HgkOHp/923/6Dl+fzbLCttfGNvV0tUoC0uIWL5nelnlPAc3oOlvX5DcfvOXjBzO/9Ldd+Xg2wrO+OFVS7BUrEAajSXsiakN1RS0wt0EBNOKXRpX3XtL1F5kP7t+n2KFl2ADjlH72x8bVfGuxrm5fO5Ja8/PLB+SzA8q0tiYOd7S3X8pfGl2PRgo7Ucy/s9jzO6TlnLUGcU76h839qXjDzf4/n9oBXA8CpO1ZQaTnfmEBFt0LWhCy6nTLLgwbqwimNe7Wb0UTZBZ3e37JlMxsZGRFV5NFyAKf8kq5afdOX+wc7RxLR8DP7D0y/++Dh6ab+nrbrw6HQQf7S+HIATvn0EpUay/pY1tdsCXCq5oScTucYLWcWPyIPQMFzOver1Aqc0piQF4/+oX/Xh8j4s8LXc4Axusk9EAxoh9eC9M+Rfxf1hS6qHCsaiKqLtxw39p/S+GzfvgVwumFDYXR0lMzW02dsfOIrg/3tw8lk4rf79x1+48GpmZX9vW2fdqNRi+d1pJ59UQHP6ZnwnLox3krVwQtmSjVeUGN4NYDnVJDwVYqpdEKZTuYHg0EpDVAZSqR0uEyhhgYEnDp46v8QiOaOAKmW7ciPBrtnyLUZPxA4CqwEq6GQDq7H/nGr17PrUd0O3Nh/Ojm5FXCqCJyuWrP2qwN97YPJZPx3M+lsd2YmuyDZFH/EjbcDcOqGynPrgOfUhtfQm6GSWyvgVC3PaaW9dQQvdAhK1qM6lMjqt1EuQc+mTZtYX9+ABqLH4FR2zcfKp0M5BpyGggSs9GNEB1a3Hj/YAYWWyuVoZUGOKgSnw8PDwnXHsj7/eNENUEP9HQNNyfjv+HM7y7FwXmfq+Re9vyHqbHhOnQ2kH3Pzgpkf+2jWZl4N4Dk1U9TZ5+W8prL2mRa31A9Q4kzZubmPekVzeZbJ5tmundtZR2ev6GoclaedIg+FGO2FdANU/WIH1a7ydSQ4Y4zgtL9/UDscJfIBnPKruWrNxNcH+zv7mhpjv+fP7SzHwvmdqefXA06dqcifG55TeE41qwGcquM5rXQTlMzlfOOrwy9Qwv9VNzsHAanmecvnWT6X17ykxrN716RycFrcevKm0rYOmaDqFzuQubxPcNrbO6DBKf0gEPUATvmVHFs9ccPQUFd3U0P0D/y5neUAnDrTz25uwKkNMLMrtsr5AKfqwGk5b5Ds5fx6gVNaAiZ9KQpCvpAvuySsOpwaY0XeVNqnSpBKWz1ELvv7BU5JC1nhpQw4Fb1iATjlnwlXja+9cXCws6spGXcdTheNtqee2/Cy56Gkzn7DIoSS4jcdf+fgBTN/97Z863k1wLK+HCsoN9GWXqsop2a9VD9BCY8OhjeawhDlTTYp+gVOi/tfDKkivHx+swMZ4aUMOBV9CxvglOfN1dOOjU/cNDzU2ZFsTDzOn9tZDsCpM/3s5obnFJ5TzXYAp96DWbmA+6InRrMvCr9BiVl/DNjXPaXWTs74EU4NHfQT/0HHS9F+swN9eZ884dbG2Mxu6HMDTunfRXpPAadW1J+d5mOX3Hp7X09rsrnJfThdMNqeekEBz+mb4DnlNxy/5+AFM7/3t1z7eTWA51S8FZTzmrq1nG/0xm9QUmkUjOX7TDbLfZrbz3BarEc0EmKRSJiiVXE/frSDShdWcHf+SIZiOBX5IxFwyj8iqy+7/d7u7pZwU0P8j/y5neVYMK899cKL3i/rA06djaMvc/OCmS87adJoXg0Ap+KtoNxe02hU7F5Cs1b7EUqK+2QEaNeiHRQdcjLrd/HntQKn1Cc6PEX7UWlfKs+eVL/agcjT+8VwKtJ7CjjleRv1tBdddtu3ejpbQ01JwCm/ev7MgWV9G0va/hzq6q0GnHq7rF/Oa0pQQZ5TNx+/QglpRJ6zdCannb53srhbS3Bq2A4t9ZMnlf608vjVDkSe3i+FU1HeU8CpFQucnebCy27/777ulkCyIf4Ef25nORbO60g9r8ANUfCcOhtHX+bmBTNfdhKeU9Nh83JCLr2mVOQeN9OOFyXwUgOedpZ6Syk+aSbDv4Rfrs5ahFPqp3btbZiW+s29qH60A2MsRR2OKoVTzRMd0kN4OXkAp/zqXXTp7d/u62ktNCZjT/LndpZj4UhH6vmN3l9f+qYzcFrf2Uj6MDfgFAeiyGy9mpDLeU1Fx1a0+lp6pYHV9pWmI28pLeVmc3m7RczJV6twanRU86JGQyxU5Qpcv9lB8SBWihPMayDl4FRE5AzAKe9IaMv63+nrbssDTkfdXUrjHyphObCsj2V9zZh4AR17TsW8g+VO6HvlNfUS0O2oSftKZ9JivKXF9dc6nBp9jcfCFa/C9TOcUv9EeE/LwSmVTZ5Tq9sjytk14JT/bb/w0tu/29/blm1qjD/Fn9tZjvkjban1G/d4Huf0rDMWIM6ps6H0X25eMPNfD81bzKsB4NRcUyspynl5vPKa+gVOjX2F5DF1sre00vjUC5waeyhpL2rpYSm/w6mI0FKV4JTsxslBRcCplW/G2Wkuuuz27/X1tGSaGhvch9PRttT6DYBT/lFzlgOeUxteQ2eSq5kbcOrNsn6ph8ft0FGl1qg6lBDMk7eUlvNlPfUCp4Z+5AWMRcOzruhU3Q6sjL3T0FLV4NTJ3lPAqZXRm53mwkvvuG+gr2Um2ZD4E39uZzkWjLalXgCcOhPRRm7AKeBUMxvAqftwWurdEbGfzcZ3wKwsKkMJwcbMTNZyMH27WtQbnJJOtP80FjsGqCrbgdVxdeo9rQan2uEyzeNstTXH0gFO+TW76LLbvz/Q1z7V2Bh7mj+3sxwLhttSL2xSwHP6OizrOxtJH+bmBTMfdtG0ybwaYFnfVFLTBKUHoZx4Y0wrs5hAVSghD3M6k9XuUZf91COckqZ0uxQtV1MIM1XtgHfsnXhPq8EptcNuqDfAKe8oMnbhp279weBA5yFv4LQ99cIm74PwnwU45Tccv+fgBTO/97dc+3k1AJw6t4LS/aZO9rE5b41egopQQmGi0jMZKftLy+lWr3BKWpBHkA5KbdmymY2MjIgyK0/LSds8NGcGp3YPLgJO+c3hostu+8Fgb/vBZDL+Z/7cznLMG25PvagAnJ5Zr3C6bt3kec6G0Dz30qW9d5mncj8FL5i530L5NfJqADgVMyYEqLT8SBMdzw0+YmqfW4pqcJrJ5phduLCrUT3DqQGou3Zurxk4tes9NYNT0srO4UXAKf+beeGlt/9woL/tQHOjB3A60p56caP3ntO6htNAICgNUAuF/F2AU/6X0q0cgFM1vYZujb9Rj0pwmsnQUn6GUbgtN596h1PSmjQYGBhyHHDezXGrVFe5cG1W2mUFTu1sxQGcWlF/dpqLLrvtR0N9HfsaGxPr+HM7yzF/pDW1fuNez0NJnfm6efUZSoo8p4BTZ0bs59yAU8Ap2a8qcEp7TGdcXMovfncBpzqcdnb1sngs4iimpyrfiXa8p1bg1M4hRsApv1VceOnt9w8OtO9tagCc8qvnzxxHT+sXw+lPH3h89NLL71he2qW3vvnVO9dc+A+/Kf37Xzz09OA3bvzR8vUvToaXHT8888//5/XrznjdKzYXp4PnVG0DAZyqA2ZeWooKcOrWqfxKOgNOdTjt6Ow9ugfVSdB5L+3ZqNvOrVFW4JTK5w3KDzjlt4iLLrv9x8P97S83JBN/4c/tLMf8odbU+s0KeE5fC8/pnJF89LFn+m6YuH/5hR99+++OWzL4cnGCw4dnwpdfdfdrF87v3fuefzrzqVtuf2D5w4+s6/2PT7/r4cG+roNGWsCpsxdEdm7AKeBUBc8pQcTUdNr1pXx4Tmd/wxQDOu2HJg8q/ennh24Uy+Ws7xGxCqe8S/uAU34ruvBTt/50eKhrZ1Nj/Bn+3M5yjA61pjYoAKdvAJzOHsj9+6eil19512uWHT+8+73v/ps5tzOs3zDZcvXnvnXqhz9w9hMrTlqw4/E/vtD9xevvW3HB2Fsep/8GnDp7MdzKDTgFnHoNpwSm0zMZV8JFVXuv4Dk95jk1dCIAo1P8Khzas/udSAcP0+mc5exW4ZR3aR9wankIjia86NLbfjY02LkDcDrq71+IHENfdlm/OP+Dv3xy6J5vPbzksk/+4697utsOl5ZNMHrdV76/4mMf+fvfL182uuuppzd0fuG/vnvyqn97M+CUYyC8Tgo4BZx6DafT01mWzVmHB1nvDOB0LpyS1pFwiEWjBKiylJdfLl15azVWrlU41bSJhCx7lgGn/ON80aW3/2x4qPOlZEPsWf7cznLMG25LvahAEH54TovGMZPJBj/z2XtW9vW0HfrX95/9x3JDTHB6w80/ecUn17zzkf7e9kPbJl9uvOLqb678wL+88Ul4Tp29FG7mBpwCTr2E00wmy2Y4vFoy3w3AaXk4Jc3pmlMCMb8+pRdfVOsHD5zyXDsMOOW3nosuu+OB4cG2yWRDAnDKL58vc1T1nD777Oa2z33xO6f82wfP+WMxaBb3FHDqy3Gf02jAKeDUKzjN5vJsejqjzIsEOK0Mp3SLFF1z6tcDUjxXmvLAKRmvVa8y4JTvVV+1euKGhsbY+wf7O+9oTEaf48vtPPW8wbbUi1u8v770DStxIOroaN73g0cX/vJXTw9eevF5v25uTqQreU6xrO/8BfC6BMAp4NQLOFVln2nx+wc4rQynpFOIDkjFI77df0phyigihNnDC6dWT+0DTs2Un/352PhNawf7O/+mt7v1Rr6cYlKPDLakNm7Z53mc0zNWjiDOqTGkV3/+W6+ORSO5j656628rDfNLO/Y0XHHVN1e+7z1nPWUciPrqDT86cc1F//DY/NHefUY+nNYX86LIKgVwCjj1Ak5nZrKMboFS6QGcVodTzUsY0fef+vGxurTPC6dWrzMFnPJZzdj4xFcWzu8Zbm1OVuQQvhL5UgNO+fQSlbrisj6FiEpdcefpp7/2+C1vOee05ytVSPtSCWL7etsOGaGknl8/2XrpJ/7x4YaGWBZwKmqo5JYDOAWcug2nFNqH4NR6cB+574BROuDUHE7p1D6d3vfr8j6d2qcl/moPL5ySJpFI0NSjDDjle4/Hxtd+Y9H8nt6W5sbf8+UUk3p0qCW1YTM8p2LUtF5KRTjduXN/4lOX33b62//+Nc+ddeaKDUaRRmipN521YoPx97Tv9Nrrv/fK557fFpk/rzf7wfef/dQZpy/bUtwMeE6tD4oXKQGngFM34VSFeKaV3jPAqTmcknYEpol4xIuvK8d1WvGe8sIpNcrKqX3AKd/wfeyTt9wxb7inobkpUfZQNl9p/KkBp/yaichhGkpKRCVUBuBUlJJyygGcAk7dhNN0OsvSGbWW83k8pxRNKRAMaF4yOiRE/04x6mfFATVCLh1x0JGnLl8osEKe/qTvRP3fVfMckw5WAZ2W9mmJ328POU0pQkQ156kdOLUSkB9wymct45fd/u3Bwc5Cc3PiSb6cYlKPDrSmNmz1/oaoM07DnlMxI1pSCuBUiqzCCgWcAk7dglPda5oxXVYVZtycBVUDM9pXGA6FGIUOIhDV/+GsQPuxrsMpwWo+l2eZbF4pPazCKfWfvKd+vD3KLOapHTi1su8UcMr3vlyUuuO+0YH2mebmhj/x5RSTenigNbVJATh9HeBUzICWlgI4laOrqFIBp4BTt+CUwkZR+ChVn1IwI89oMBTQgtDL2mNJsEonyDVgIo+qyX5I2dpZhVNqBy1lU/xTvz2kN53cr/TYgVP6oWJ2UAxwymcpq1N3/GBkoONgc3Piz3w5xaQGnIrRkbcUbVl/5amDLJeTvzQTCqm5jMcrGtJDASgABaAAFIAC8hX4/k+eZoP9bayjrVF+ZQrXMDzQwkZH6/D6UoXHRHrTeL2G0hvkQQW8GhS8du1I0Gjjxo1sZGREQsn+KVKmBmQy5DXN0YZLhR/yGvb1DWgeQS/uks/lciydzrNc3jvvMo/nlIaSYnzGY/47HEX7TivJbMdzSlqYLe3Dc8r38o+nbntgZLh7sqmxwfXboailI4PNqY1b9nse5/R1pw3VZ5xTPnOprdS8YFZbvdd7w6sB4LQWrUDu1gZaQp1J015TdbUjyHppcpvrP1JoH24+r+89tRIgXraCvHBK227jiQgLBYOymya0/GoB+e3CKf2giUYrr0QCTvmGcPWlt/9y/mj3xsbGRMWQlnwl8qUGnPLpJSr10dP6ogr0Yzm8YObHPpq1mVcDwKmZov78XKbnVOW9phpQREIsHA6xTZvc86Br12lmae9jTqmT+7xwStbux8D89KNA077MDyb7cKrvw63kdQec8n03jqdu/9284e51TU3ewOlQf3Nq8zbvPaevPQWeUz7LqYHUvGBWA12e0wVeDQCntWgF8jyn2gn9qbSSYZNoGZYO9BiHnWQCumE1BKXktTMOQKlmTXbgNBwKatea+ukhKCU4JfssfezCKZVTLd4p4JTPQsY/fccLi+b3/zARD+/iyykmNeBUjI68pcBzamNJm1dkP6QHnMoDMz+Mv9FGWWCmqteUgIpOVxeHQpKlAWlseOoITOlUvqpPvcAp6U9wmsuJhVPaHlIpsgPglM/qP3nF3Yfmz+uZiEW9gdPh/pbUpm3e3xAFzymf3dREal4wq4lOl3SCVwN4TmvRCuQAOh3smZrKKCdYJKyDaenyqww4NW4kyubKLyGrJo4dOK21kFJOPKcUB5e2iJR7AKd81n7JZ+7KHrdw4MpgMOBJuJ/hgZbUpq2AU75Rc54anlN4TjUrApzKATPnr6i7JcgAMxVvgyKPaSw2F0xJbVEaaEH2tT2NR/aUujuUjmrjhVM/B+PX9v1m5v5ocAKn2mUNYdp3OncYAKfWTfPf//1LHa39XVuPX9x/lfVcYlMCTsXqabU0wKkNMLMqrp/SAU7FQYmfxr20raLAzChXDx+V9TQsUmkfacmV9phWOrAiQgNaKtZOgufp5if/WQQPnJKOBPoE/H58dDide0OXEzglTfRDUYBTJzax6uIbT+hsa/vxovm933BSjpO8g31NqS3bD3geSmrlyQMIJeVkIP2YlxfM/NhHszbzaoBlfTNF/fm5CDAr7jnt5ZueVucgVIgOP8WqX7dpVwPtlicKB5Wm2JkFJQ9/WbVKq3BKt2eRnrSM7een3L5TZ3BKsV9DZa91hefUuqV8/FM3b21rTrYsmN/3Oeu5xKYEnIrV02pp8JzCc6rZCuAUnlOyA7tgVukLZyad1ZZMVXj0pWc6/FTdw8ergXHyXjvkRJ5SFTrrsA1mcEqHfchTWmnp2mH1rmcvF+/UCZxSByqd2AecWh/eCy+97UBLc2N+4byeL1jPJTblUF9TajM8p2JFtVAa4NQGmFnQ1XdJAKfiwcx3RiAYTgna6CCUCqfSya9HHj5a0jd7rMKpsVeR4pTW2oVpleCUguxTgHkC/HJL1mbaqvo5efjJe1r8OIVTDeDL2Bvg1LoVXHjpbfvbWhqm54/2ftl6LrEph/qbUpu3YVlfrKrmpQFOAafwnB55T6xCiflr5d8UIjWgyX5mJquEJzESDmn7Iq081TSgpXvdU6rvKVUBvK30iTdNMZySx1k7fR6i8Ejl91Hylq9aehpXOrgnFk7Ln9gHnFob/VQqFZwJLU43JxO7R4e7v2Itl/hUqsQ5xZ5T8WOrfIm8XkPlO2SjgbwaYM+pDZF9kEUknBKYZkq8UV5IwHuSvJIGdK2osfxbq1BqjA/BaWdXn+b5IyitNU9pOTskOC0+vObUc1rpxD7g1Nq3wL9fcuNIV3PLC8nG2N6hvo7rreUSn2qgvzm1VYEbok7DgSjxg6t6ibxgpnp/7LSPVwPAqR2V1c8jCk61U/ozmbLBzd1WIU4nySvEnCzXllIN6HATgQvBaS3sJzXTn7ZA7No1yYaGhsse6DHL79fPtdu6im6KcgqntO2h3DWmgFNrFnL+6pteNdDXfu/80e6breWQk2qgtzm1ddL760tPW4HT+nJGWOFSecFM4a7YbhqvBoBT21JXzGjExSTvDU1s5PHT/xFfV6USRcGpdl3pdMbzvZjV4plW02B4eFgDa/0Ud31AqebpO3LIafPmTWxkZMQ9w1OgJsMzbjTFKZxSObQ/tzRkGeDU2mCPjU/M9Ha3Ti2c33OttRxyUg32Nqe2AE7liFulVOw5xZ5TzTwAp94diNLv96ZT7QRBtKmRMaYBaUD7g6CBllVp358Bq5VidDr9BhEFp9p+05JlUqdt482vH4Li85rSWGzatJF1dfVpYF0PnlIKB0UePlrCN+xKlB3wjpmX6Wm80+ljh6IAp/zzgsjx+9glt+b7eloPDg91/afIcnnLGuxNprZMHvQ8zulpK/oQ55R38PyenhfM/N7fcu3n1QCeUzFWYEyIPHszCSZ0YA2wAP05y8PqzNMqCkpUuBWKYprG45GKwfaLR5DGgTxntLS7Y8d21tHZK2aAFS2FvPHBgH6avBhKjeaKsgNFu1+xWbRPWqTnNBLR9+sWP/CcmlvFqtVrP5RsTnylt6v5zz3dbfea55CXYrAvmdqyHXAqT+HyJcNzasNr6PYguVEf4NQbzyl5atKZ2aeEecf76BYA8rUSqB4BVg1ej2wLsOppFQUltN+UDg95+dCSajRS/YQ+xSU1Djnljuw3NIvx6WWfHNcdYCwc1IGUQh3JvCXLcVs9KIDeRyMsmAjPqaEz4JRvMMfG1148f7RrVXdny83RcHiKL7fY1P19ydQ2BeD0FHhOxQ6sH0rjBTM/9Im3jbwawHPKq/Dc9HTim+KAyoyRacApeVcpDBB5cqo9IuCUlsanptOzDpc4V4uvBFrSTySiVQ/00LYD2n5Qer1orcIp7Sel5XuCUrNHhB2Y1aHi58WHokTAablYp/Ccmo/8Rz6xdu/SxYMPd7QnHzNPLTdFf08yte0l7z2np5yIZX25I61g6bxgpmAXHDeJVwPAqWPJNY8deRjdfIwg6pUARQSUEGwfnkp7eqc8gRgt6Zc+2qGXXJ7lqsQorSU41baAEJSG+cJBibADN+1aVF3F15iKgdO5sU4Bp9VH6/xPrD2up735qQXzeq6NREKHRI2t3XIGeppSW1/yPgg/4NTuCPo4Hy+Y+birFZvOqwHg1LkVeBUHlICFwI2W/UsfEVBCAEgn9b18SsNHGftJc3S9qMkpp1qAUxpZCp9V6QpNs7ERYQdmdaj4efE1piLglN4xGoPiB3BafeQv/NQtL3V1tjTNH+25RgUbAZx6MwrYc4o9p5rlAU7d3XOqxQGdzjBjn6Pbrz95UBOJuZ5FEVBC3qfpooMlbveNtjI0HOkbhbSiw2Y8+1/9DKf0w4P2OZaLr8kzDiLsgKc+VdIWh5MSAadki7T3GXBqfYQ/cfmdhcXze29JNiVetJ5LXsqB3qbU1kl4TuUpXL5kwKkNMHN7kNyoD3DqLpyqEAc0EY/M2X8oAkq88ggb7wmd0ic4ozvv6cCTmae09P3yI5zSjw3j8E05jzjvd4gIO+CtU4X0RmxbagvglN9p4XQMxy6a+FpbR/KDJy4d+bTTskTl7+ttTG2fPOR5KKmTT+xBKClRg+qXcnjBzC/94mknrwZY1udRd25a8tDQflNecHJW6+zcsWh4zpKjUyih/ug3Q3l7Ut+JTn6CUwLR6JFDTlYjMljRxqkdWKlDxTSapz2jxzoVBae6F/tYb7GsX3nkx8YnHl6ysC/Z193+bVXsA3DqzUjAcwrPqWZ5gFN3Pac0AdJpcS8fOXCq3wxVfA2kl320U7fqcKrFKA3qh5yqhYOy03cjTz3DqRHBAXDKPy84sbmxNTe/q7UlcdvoYOc3W1uTf3FSlsi8/d2NqW07FPCcLofnVOS4+qIsXjDzRac4G8mrATynnAKXJPd66ZuaU+7OeadQop3UP5z29c1KKsOptp80HNIvYJB4r61TO3D2dniXm+yXfjjSCoA4OJ0dTxae0/Lju2rNxPfnj/S8amiw82veWcDcmgGn3owGPKc2vIbeDJXcWgGn7npOybvo5dJ3pTigTqGEJvdDh9NyjVVy6arBKTGoEQKs9LYhWVI4tQNZ7ZJdrng4ZXMOpwFOy4/iBRff/PXjjxsc6Ghr+q3sceYpv787mdq2w/s4pyfDc8ozbLWRlhfMaqPXs3vBqwE8p/atQAtSP5VmFITfq4dOdTc0ROdU7xRKaDmfYpz6+VEFTrWLE+h60ZC+fO/m49QO3GyryLroldQ9pwVBnlPAqdXx+cSn73poZLgz09PZ/KDVPG6k6+1JpiYVCMK/AnDqxnCrVQcvmKnVejGt4dUAcGpfdzoRTDcoefnQfsVYTHwoKcCp81Gl5Xoan0gkPOsgjfOSrZcAOAWckrXwzgvWLWxuytWX3b79+CWDP2lpSqx3Uo7ovIBT0YpaKw/L+i6/gNaGxf1UvF9CgFP7Y5ROZ1n6yIlg+6U4yxmPRbTQQ6WPUygBnNofFy1gu3bISd9T6uXj1A68bLuTuuE5na0e77zgRPtPXfXN7AmLB78YjYcPOClHdN7ermRqcqf3y/orluFAlOixVb48N19AVcXg1QBwan8kaUnfq+D7RqsbG2JlvXJOoQRwym8XtGQv8+Q9f4vc3X9tp30y86TTWNY39OWdF+yOy9iaiQd7u1pfffxxQ1fZLUNWvr6uhtT2nYc9j3O6YlkX4pzKGmRVy3XrBVS1/9QuXg0Ap/ZGkzwzhw/PeHqanbxyDYm5+02pR4BTxtzac0qHm6IRCp4/+wYhe5YlNpdTOxDbGndLoz2n9CNLzGl97Dm1MnprPn1HbmigY11/X8e9VtK7mQZw6qbax+rCsr4NMPNmqOTWCjh1DmZWRkiFe+dpOZ+W9cs9TqEEntPqVmCcvCcg1WOUWrEa99M4tQP3WyyuRsDpMS155wU7ozC2euKXvT2tp56goNeU+tPT3ZB6aYf3ntMT4Tm1Y17+zuPGC6i6Qrwaf2NMkgAAIABJREFUwHNqb0RVCL4fjYa1W4UAp+XHUIbnlBhUv/M+7Pl+UiuWCziF55TshHdesGJbpWk+8ek7Zwb627cO9XfcYie/7DyAU9kKly8fnlOXXkBvhtd6rbxfQoBT69oWp/Q6+D556uhmqEpLyU6hBHFOZ9uFFg4qdOzee3tW434up3bgfovF1SjWcxpgkQiC8FccnUIhcOnV9+ZeeeL8/wgECkreedzT2Zh6aZf3N0SduBR7TsW95T4piRfMfNItrmbyagA45ZJXS0zgNj2T9Tb4fiDAEvFIRe+dUygBnOp2QVBKPwDIW+r1yXt+S3Vni4uddrmRRzychmZt30AQ/mOjuGr12n/u7W35+rKlQ9e4MbZ26ujtbExNAk7tSOcoDzyn8JxqBgQ4lT8h035MuhmKAM6rh0CJ4LTS1Zci4LSery8lzzRdLxqJEJAouqHUgvE5tQMLVSibBHB6bGh45wXeQR1bPXHD6HDXWxcu6P0yb1630gNO3VJ6dj2AUxtg5s1Qya2V90sInlP+8aDDUNMzBKf8eUXloNuGKPh+JW5yCiXUt2m6mjWv5AqdJRl595wSgtLJe/KS0hK+Hz2lpcI4tQNLQiuaCHDqHpyuTt2enTfc/eRgX8f3FDUH1t2VSO3YOeV5KKnlSzsQSkpVI5HVLl4wk9UOL8vl1QBwyj9aKhyGov2m5NWr9IiAkpmZDMtkax9ONSilGKWREAsFA772lAJOjykgNs5pgEWjs983LOvrWp+/+qZXdXU0//akE0Y/HQwGPfzJXv27HHDKP9eJyAHPKTynmh0BTuUv63t9GIrGmZb0q93TLgJO05ksowner4+Z55SW6wlGjT2lfu1ntXaLsAM/6iL6hijt1q+SH4OAU90yxsbXfmf+aPfJC0d7b1LZVgCn3owO4NQGmHkzVHJr9Quc0r7N/JElY/rip+VUUY/MCVmF5W46pBOvchiKdBShQZa2L0xnRA2L6+VUglM9HNSxQ05+21Oqbyeh/yMvb3VZRdiB6wMnoELA6WwReecFniH4+Kdu3X3cwoE/9fa2/pwnn9tpezoSqZd2K7CsvwTL+m6Pvef1yXwBPe+cxQbwauD2sj7t1yRvHIGpsf5D8yt5ASlup4h9fjInZBUOQ5FW5DmV7THT+jqV9vQWLItmXzZZOTjVDjlFQ9opfL89BFzkzc5l6d0pEJpqcKrtjw0Fy25JkPkuqKyfaDg1wogV9xmeU8bOXzPxg6G+jr8dHer6RkNjbFJlmwCcejM68JzCc6pZnopwmi8UtAk1m81XPWCjT7Sho/eT232VZE7I1Ac6DOXlQ4H3CeSlwymFzJrKMBo/Pz4Ep52dvSxAS/dajNKQkB8/XmhBdkdgSj8YKj2E2+QFph941GcC8G3btrChoWHdwxognK2PhyJp0N5wMl0R15cCTsvbzXjqjv9etKC3s69bba8ptb6royG1c7f3N0Qtg+e0Pr6EinvJC2a1qBCvBjI9pwQ12UyO0fJwtUm1dBy0vYChgHb7kZ3lfplwmk5nWTrj3T5MgotYrHLwfUNLURpQyCzydvvxITjt7x/UTt/7bem+WG8C05l01lboMg3Qu/o0ODWuXKV3SttFo8Gq+dYAP469aDilAPyl30X17jn96JqJ+bFE/LnjFvf/T1d70x9Ut5OuzobUzl2AU7fHCZ5TG15DtwfJjfpUgFMCUZpQs9mcI68bAUUkzO/xEgVmpeOlBd/Xwit550kkTaoF3xcNpyoc/uJ5bzQHIR1eCYc0r+HIyAhPduXSkudvajrN9eOuuBPVDoWRZ9XwstLBMIIvHWL971/Vv4PEeU7pMFTplqN6h9OPfOLmg/OGu4KL5vcqG3i/+F0AnHrz9QY4BZxqluclnJKHzVi65/GUmr0yNCnwLMvKglN9v2na0/imZsH3RcOpCmGzzOzD+Fy3ET1GKQGWLDuw2h4R6Zx66s0iFhS3sTh6ga6hiB54Uwa9q2S79IhY1qcwUqXQXq9wesEFa1sLCbanvS3Jjl88eH1DY3y3N6PMV2t3ezy14+Vpz+OcLlvUhjinfEPn/9S8YOb/Hs/tAa8GIpb16XATHXKigO0ytyfSXEmTRCQif79lOdvQgu/TzVAeGo5Z8H3RcKpfOGBvSdktmbTDdBSjNDQ74oPf4ZQAa5q8pg4MjgdOi8fLyr5mt8bXTj25nO45FQGn2m1hZW4Kq1c4PX/8pusGejs+PDTYfm9ba9MzdsbHizyAUy9UZwyeUxteQ2+GSm6tbsEpQShBaSabO3J6WG6/iksvjk1ZbglSFpSo4EW0Cg2iNNAAaSZje1lZllXQuBd7SsvVI0oDWX0wK9ep15TKtwunlJf2NtP2CD8+xiqOGDidG4Cfyq1XOL3wU7flhoc6X1o0r/frfrKNzvZ4apcCntOl8Jz6yWzEtJUXzMTUqlYpvBrwek5p3yV98dPNQfncsXBQXqigB8YOa5BSvAQpC0roUIqxVOhFf6nOuIXDUJROlAb0I2QmndG2a6jw8OxDFqWBF/0mzx/d0OU0UoITOKU9qYkEXZHrv/V9bXvRkYN8Tpf1ywXgr1c4HRuf2DHY397xiuNHLvfivXBSZ2dHPLVrt/fL+oBTJ6Po07y8YObTblZtNq8GVuGUoNQ45OTlgaBynQ8Fg1rsSvqT5lEZUKJB2kxGizzg1UOIEE9EtH6aPSI1UMFjbPTXqudYJKCbaS3jc1rOz+YcrOcfaZQTOKUiGhIRWxEzZGjCU6ZIODX2MZfWX2+e01XjE490djS/enS46/tdHc2/5xkPFdJ2diRSuxQIwl+3cLpu3eR5sg1h6dLeu2TXYad8XjCzU4fqeXg1MINT4+R9Lkd7Sp1PlrL0M8LkUCzLrVs3Cz+lre//c+7JctJ/3ZMVtXRQRSScqhSMnzSg5eZqV7caGovUwMm48eYVsZxv1OkUTs2uyeXtm1vp6QeVcSjTqeeUvlMotF29wulHP3pjey4afKa3p60z2Rjbt2h+37VujaPIero6EqmdgFORkloq6+ieU4LTQCAoDVALhfxdgFNLY+JJIlFwasQJJA+E06VFN4WgKWTXrkk2ODhcdkKx2xbaXzs15f1hKLq21MojGsyo73TgTYXH7YgFbvaZPPMUvovePxFPvcIpHdA0NHQKp+XCSNHY1IPn9PzVE++NRkI39ve2Bdrbmx7u6239mQi79KKMrrZEauce768vXbqgTk/rA05H/bdBSuCbKgJOjStGVYERXnn0wOO9LEy3TZWJT8hbHqVXYWk7Fg1r/bHyiIZTOvmsQZOVyl1IQ0utsSjth6xcmWgNZHdLxuEzJ3BqNaaubF3slE+2ajxO4FQ/qR8ua2e1DqdjY9fFkl2dh/v72jMLhrs+HwoHvb0az44hFOXpaEukdisAp0sAp/qo/PSBx0cvvfyO5cYY9fe35z45/s7frThpwY7SsbaSFp5Th2+I5OxO4dQPoYPMJCyekI1T3U4hlZb0vd5vSkv6pYHAK2khGsxU2NZQ2lez/aeiNTCzOyefk760p1n01hkncEo/7uLx6mHbnPRZVl7ymJLnVAScajGWwxTjdG5rax1OV41P7G5vb2pe+arFV8gaKzfL7WiLpXbvmfE8zumSBS31Gee01HO69tafLd+4eUfzJavPfSQSCVddl7OSFnDq5uvEX5cTOKWVRDqIIXqC5O+FsxzlJmSaWwhQy8UrtFLbocMzUmO4mrWBILuxIWqW7OjnMsCM4ImiNKjy6GMa1mLflntkaCCj7wRT5OmT8ePHLpzq1+RGtEsN/PYUB+CntjvxnFY6qU/l1jKcjo1PpBOJaKStJZl+5SvmXek3GyjX3o72WGr3y4BTt8ey4p7Tqz//rVc3NyXS//av55jefWslLeDU7aHlq88JnOpe04ynEMbX2/Kpq17ZqN02FdImXateSIL1qam0iKbZLoPaG49Z229KlcgAM9p/TPah0qMBajTEomUuZpChgei+E0jRASgZYEpttQunFEuYPPV+fIoPQzmFUzp4VwnQaxFOP7zmjrZ4IPNiNl9o7u9tDYRCoZkTl41c5Uc7KG1zZ3sstQtw6vpQloXTw4dnwqkr7jz99Ncev+Ut55z2fLVWWU0LOHV9bLkqdAKnKuyr5OpshcRWJmTNIxLWPalmjwq6RKNh7RYkq48MMCMP32E6FCbosI7VvpilM7zipFHxI0MDs7bwfC5rKb+4DVbehXJt5tnfzNNnN9IS7BebqBPPaaUwUtSPWoPTVeNrP1Jg+c/3drfRF03gyHdj9sTlozWxrN/ZGkvt2quA53QelvXZSzv2NFxy6a2nhyPhwqZNO2KxeLTwzre/bv073/FX60r30FhNCzh14+vVfh1O4DSdyWleHL8/PBMyeYjoS9i4j71c38lb6HUQevKa8iyxygIzFUC9kn1GwkFtmd/wiMvSQMT7Qd54Lci+5PBsPO+C0S8K10VRIayuLIjQQ1QZBKWl32FO4LTaXvVag9OPXXLr3vmj3Q3xRPjpTDrfd4S/Dy4Y7b5V1Ph4WU57azz18l7vg/AvApwy9uyzm9uuuObe0859++nPnXP2qS8899zmti9cf9+rznvn69edcfqyLcWGYjUt4NTL18u8bidwSiey6R51vz+8EzJ53oKhICO4ocMPxQ95CekwlJf7cO2cmpYFZjT5T9F975Khyq4N0o8N8qDSjw1ZGthtG+Uj/Qjw6dpfNzzQvO8CtZFWFCiWrB+f0v2m1Ae7cKqf1KfDUOVDQtQSnI6tmbizv6f9vMUL+r7a3BR/yY9jb9ZmwKmZQnI+txTnlL4YP3PN3a9pbEhkPrrqrb+t1pRKaQGncgZQVKlO4JQmyykKNK8oeFjVyM6EbJRNwbZp/6IR5F2FU+pW43oW6yMTzDKZLJspOg1tdVzcTEeHpLZv2yr8MgYnfZC9v7Rc23jfBcIwnqgQTvSQkZf2zZeuctiF02qHoajttQSn46k7ZhbO610/Otx5t4xxUaHM9rZ46uU98Jy6PRaW4DSTyQY/89l7VnZ3tkyZHZCqlBZw6vbQ8tXnBE6pJpG30/C1XFxq3gm5XM1h8qRGQpp3a6ZkD5u4lloridpCJ6d5rjiXCacy4nFaU4IvFdnBwMBg1S0bfCXaS63fskbe0rwr3tLiVvK+C2TztN/Urw/pnCu59tUunFbbb1pLcPqRi29e19fduuTkExd82q/jbqXdHW3R1O49ac9DSS2a14RQUo/8Zl3/LXf8fNknLvqHR0eGe/Y/8eT6ri9//YcnffgDZz9RGufUalrAqZXXwLs0TuG0FrynvBNypdEiGAywgOc3ZJEnt1K4pEptlwmnfvkRo13G0NlbccuG7LfUuGXNCyg1+sbzLvh5ryn1l1b7CE5LV37swKnZkn6twOnY+NrvtLU2vnXx/N4HerrbHpL9TnhZPuDUG/XLek7pZf3Bjx5bcNc9v1y8/sXJ8KKF/Zl3v+sN6858w4qNBw5MRS+/8q7XvOmsFRvOOnPFhmppiz02gFNvBthqrU7hlOoxlh9piUyVG4Gs9p/S8UzIPOV6ldbO/eay4dQP3tNZlzHQvmIKI0aH34JBbR8hjyfa6tgTkOpQmmf0/nh99S/Pu2B2qYFVDbxKZ/wYKA0mYRdOS6M/lParFpb1P/mZu3NDg51bFo72THg1bm7V29YSTe3Z573ndMEIPKdSxhxwKkVWYYWKgFPdC1HQlsfo4AZNsn56eCZk1ftl5zAU9Uk2nFIdql1pWjqWleyAPITBUECDVONPJ3ZA7wrBOr0ndHCO/t2Nw05W2mz1XbBrZ1ba4FaacoehqG47cFotvqnRH7/D6djqiV+ODHe/csXykc+5NUZe1gM49UZ9S3tORTQNcCpCRXlliILT4hbS6WIKM6XKhGumntUJ2awcFT6nSZLCSPF6+dyAU+1GMbpyU9EfL1btgMCMDsLR3t5gMEh7Oeh/dOSlxASOrSMQCBl7Sb2M5GBmo1Y18HNcU0ODcvtN7cIpRe0gm6j2+BlOV62eeLCjo+mMpmT8pRNPGP2qmR3VwudtLbHUnn3exzmF51SSNQFOJQkrqFgZcEpNIzClU7DkSVX9NL/VCVmQ5FKLsbvU6gacUse1W8WmM0pu/7BrB4QkWvigMmxKeOqXH2k0PlY00A/chSuGTJJq4AILL70Zyiia13NqZb+p9tOlUowpgX0SVVTxvLBqfOLh7u7Wle1tycPpdPbQ8qVDXxFVj8rltLfGUi8rEIS/LuF05amDLJezfouMXUMKhXJ2syIfFIACUAAKQAEo4IEC656dZL969EX2iuOH2JKF3R60AFW2tUTZ6Ohodbd8Dcl0dFm/hvrE3RVeryF3BT7IwKtBwaYbyMvwOGbDYMVbZFaGCp/rp6fpxqMgd3Pc8pxSw1SN8FArdsA9+EUZzDSw65l30iYZecvFN7XrOdW2eJRcxlGuzX7znP7nV3/+oYZE7Gvzhrv2LVnUd62McVC5zNbmWGrvfu+X9ecN1emBKJWNQ3bbeMFMdnu8KJ9XA7twavRNO4SQzWmHY1S5ct1sQvZiXOzUaSf4vlGPm3BKdWrL+zN0p7k68R1qxQ7s2I6Rp5oGtbKcT32ttKRPn/Eu61e7srR4LPwEp+ueea4wcftvMgvm9c4sWdT/eSc25de8rc2R1N79Gc/jnM4baqzPOKd+NRwR7eYFMxF1qlYGrwZO4dTovxasfiarQYrXeFIrUGIn+L5XcEr1qnaBQ63YgZPvmGoRCxIJOmjn/9VF/UpY+mFUXikeONX3m9L+W3PV/QKnF1x8W180EtjW19OaOWn5vM+Y96w2UwBOvRlXLOszxnjBzJuhklsrrwai4NToFcEpeTHoBLNXXrRagRI7wfe9hFMab/KeqnJ6v1bswMk3RjkNiLuisTCLWFi6dlK3W3krhZAy6ueBUyshpIxy/QCn549PvNDRmpzf293Cjls86LnX0C2bKFdPW0sktWcfPKdujwHgFHCq2ZzXcEptIA9GPn8EUj3wpNYKlMRjYUt738p92bi9rF/sQafT+yqEV6oVO3AymZTToFb2mRq6UBSRaj+IeODU6pI+1a06nI6NTzzQ09Xy1z3dLdtPOWm4TwUwc2LLTvMCTp0qaC8/4NQGmNmTWu1cKsBpsUI0cdByr5s35dQClNCyYjwe0QLF23m8glNqK435TDrj+R7kWrADO2NfnKdUA9oqQnZVS086XT0Gs1U4pT3eBKdWH5XhdGx87XdbmhNvWbyg77GRoc4ftTRFU/sOeH87klVtZaRTRYORAew5lTG+SpfJC2ZKd8Zm43g1EL2sX67Z2p3XuRzL0pWOefm3TdUClNBJfSd7Ar2EU7IB2toxk87atGIx2WrBDpwqUawB/dCheKYEYbXymC3pUz+twinPkr7KntOPXnLL73q7W0/uaGvavGBez0QwyAqqgJmXdqeKBoBTL63Ao7p5wcyjZkqtllcDN+B0tic1x8jTIdOTWgtQEg5RGKmobVvxGk5VANRasAPbBnAko6EBeeIT8YitsGRO2yAzf6VboYrrtAqnPEv6qsLp2Pjab7S2Nrx/6YL+XwwMtD9o6KAKmMm0BbOyVdEAcGo2UjX4OS+Y1aAESuw5NdOVDs6QZy2by0u5baoWoMTJYSjSXwU4JY85bemgUGNePLVgB051Iw26uvo0jyl5BmvpMTulb/TVCpySN5lim1o5pW+Uq9Ky/thFa18XCgd+3NPdkujqaJ5ctKD/a8Vj3docTu3dn63rA1GqaDAykEAoqVr6IrLSF8CpGgeirIwVpdED+ee1GKkiPal+hxJadNX2mzqACRXglMaYfoiQp9wLQPW7HVh9j6qlIw0GBoZYOFxbYEp9rhZ4n9dzyrukr5LndNXFN5+bTMS+2dvdlu3qSP68v6/j16U2oQqYibBpu2WoogHg1O4I+jgf4NRfcGqYmgYw5EnN5oWEn6oFKKH9gdFoiAVDwTlXvFt5RVWBU6OtFAPXbUCtBTuwMtaV0tCPnF27JtnIyIiTYpTNWy3wPg+c6rFNyWvKtxfXa8/pBWvWjrJg4LF4PNo5NNCRfsVxw1dVGqzm5nBqf517TlXRYAieU2W/U6Q1DHDqTzjVPWxM855mteV+Z7dN1QqU0FSpeXQiIe3UPs/cqRqceuFBrRU7sPOFSQfqotEw27p1c03CqbE1yMqFZGbL+lavKy0dBy/h9B3vuCfUv+jQ/nlD3Q3JZGL7koV9X69mJ83JcGr/wfpe1ldFg6E+LOvb+U7zdR7AqX/htNjwaLmf9irSnlQ7T61BiQGp5N2xutSvGpwa4+jmLVK1ZgdW34XibSGq2oHVvlRKZxbblMdzynsQyijbSzi94OKbDw0PdiaWLhr4ajIZ32GmZ3Myktp/0PsA9GbtlPm5KhoATmWOsqJlA05rA04N8zp22xQt91s3ulqFEoIOOrRhZTJVGUr0PaiVr5u0PtLVU9aqHVTrdWm4KJXtwMk4m8U2tQqndg5CeQWnY2M/jLGGySfisciSzo6mwqmvWnRlOBjMWNGxJRlJ7atzOFVFA8CpFYutsTSA09qCU325v8ByuYK2XzFv8bapWocSWrIlD2o1SFUdSmg8MwgpJvQbmALs01J+cRxT1e3AjgD0fUCHKK0+1Zb16aCY1dWI0vrc9JyOjU/8Ph6PnDTQ2x6MRsKFcCQ0vXTxwDVWNWhpiqT2Hahvz6kqGgBOrVptDaUDnNYenBabpwY0mZxp+Klah9Miz412PzpNsKWB1f0AJQQZdJMUbeOQ8dSNHRzxqFO4qNLHD3bAM/Y8e02NcqvBKR065D0I5abn9PzxiV2xSKRloL89lGyMZhbN7/tCNBya5tGM0jY1RVIH6hxOVdFgAHtOec3X/+kBp7UNp4YnVQ8/Vfm2qXqBEuON1a5dDOv7UQ1I9QuUaPuLM1mWo0gNgr+C6sEOyItOHvRK1276xQ6sDr2VG6FKy6oEp3bCRxWXLdNzev7qG/8+HoveOzjQEWpMxA7PG+35WiIePWBVp9J0TY2h1IFDubqOc6qKBgM9McQ5tWvIfs0HOK19ODVskzwodGCKDtiU7ketBygp947qoELL/WElgvBb/R7RxjKbF37daa3bQbll/Fr3nFpZObECp3r4qDBXBAy3lvXPH7/p2y1NDW8bHug8NNTffmdLa3Kr1XepUjpVwMxpP5zkV0UDwKmTUfRpXsBp/cBpMaRqt01l80cD+dc6lJi9ngSpO3duZ8PDw7aXLM3qkPE5ecUoHmouby9KQ2mbatUOaBk6Etb3HJstSdeS51S/tIM/zFw5z6lTrynZmmjP6djqGwbD4chzLS2N8cH+jl1LFw98SdR71twYSu2vc8+pKhoATkVZtY/KAZzWH5wa5pnP60v9mWye7dq5nXV09vrIcsU3lcCsu6f/yHJ/wBRixLfAXomGF1XzkPGEaChTXS3CKXlLayGkmB3r4AkfVVx+KZyS15SiXpTu0+Ztk0g4PX987XWJePT8wf42NtDX9j99Pe2/521PtfTNyVBq/8H6XtZXRQPAqUjL9klZgNP6hdNjkFpgmzdvYp2dvcL3MPrkNdCaWQxm5CWKcsRIVaGfxKUzMxnbsW5LNVChT07aQB5SGsNKe0srlV0rnlPjEgc7GpbCqd2g+6V1i4DTD6a+3hCbif6qu6P5lf09bXuPXzzwRTt9NMuTTIZTB+s8CL8qGvRhz6mZudbe54BTwClZNU3Ig4NDmheVYqXSxFZvT6nXkOAmHApoHiO7oXPc1pCGTb8/Pact9fMOYy14TrWwYbSEb9PTVytwqtlAzt57XAqnVuIEW7F1p3A6Nj7xh8aG2IqujuZCZ2fzc4vn9d5ppV47aVQBMzttF5VHFQ0Ap6JG1EflAE4Bpwac0n3i2pWoeVrq1/ek1tNTCcxoSZMCtfMsDXut29FYt3SqnyPslJ/hlC5coDFyuvxcC3Bqd6+pYbfFcCrKa0pl24HTD6/5Sls4H7+DBdiZ80a6o20tye3HLa5+9aiI9y/ZEE4dPFzf15eqokFfF07ri7BpX5UBOAWcFsNpsfHSyX4K+i7qsI3qL4YZmPHcNqVKX3VPao6lM3QopmDqSTXTQJV+FbdDv2AhoAXTNzvsZKX9tQCndk7oF2tjwKl+Qt/8EJkVXe3A6dj4xNfi8ei/drY3sbbWZKavu/Ue8pharc9JuqaGYOrA4Xx9h5JSRIO+rghCSTkxZj/mBZwCTivBKf29ATe03G/1tik/vgfUZqtg5nTZ2At9jOV+AtVsjiC1/HKvVQ286ENxnfRDIRgMapcpFMeqFdEuv8OpnbimpboZcCrihP6scbPw66FQKATO/8Taq2Kh8Oqe7pZAR1tyurW18ecDfR2PiRhfq2UAThlTRQPAqVWrraF0gFPAaTU4neVJzeoxUp2eCFf19bEDZvqBG2exH73Qg+5Zpz2JpWNpRwM3229ssQjT8n0oKKVqP8Mp/ebIZObGMeYVyoBTJ7dBlavTbFl/1fiN1zQkGy9qTsYDnW3JQ/197d/pam9+nrf9ItI3NgZThw7Vt+dUFQ164DkVYdL+KgNwCji1CqeUjrwydOBGRNgi1d4Uu2AWCh47NOU01I6bmmj7UvMFzSNOY0pbU1ULKUYwSs42felevJe0nN5+hlP9MJzzveIEpwMDQ5pnWuRTDU7PXzPxm6aG2CkL5vUdWn7c0H+KrNdOWaqAmZ22i8qjigaAU1Ej6qNyAKeAUx44NUybPKi0j7GWHrtwamhAh6ZoMqcDOQRVfnoIVCmO/5Ytm1hP74AGrF56yElL2kdKS/cE/ASobmnqVzglr6nmDec4AFfJRglO6YCk6KcSnF5wyc17hvo6WtrakruXHTcoLJC+k/Y3JoKpQ1N17jlVRIOeDuw5dWLLvswLOAWc8sKpiHiaKr4sTuG0GFIj0ZB2wt8toBKlpwFmRtQGzVOep/3GhSMxcAuM/sVegKLZrdTFmNkIAAAgAElEQVT4/YhAWpD3EIGo+zBaqp1f4VSU15T0cAtOV62eeE8wFLhyaKCzb/my4a+3NDdMirJlp+UkE6HUwan6DsKvigaAU6fW7MP8gFPAKT+cFtj0dIYrRJEfXg1RcHoUUulmIi1Gqn9um6oEZsZJ/9l/6oiqOeooEkCFQdYhlP6nez8NL+ixP9WCeD/CqdPQUcVDR57qbdu2SPecjq2euLOzs+m89tZkYWSw89s9Pa1PqfQ9oQqYeamJKhoATr20Ao/qBpwCTnnhlCZCglMvl31lvC6i4fQYpNJNRWFfBPIXAWYGpPpsZ8NRkxKhgQz7rFam09BRxWVT6Ci6MU7Wsv75F94wLxgMXdbd0/Kewd6OHcuOG/iK23pZqa+hIZQ6fLi+PaeqaNCFZX0rJltbaQCngFNeOKUDF3RNpoilXZXeJllwaqxeh0PHAsSrutzvRzATbUN+00Dkcr4ROkqWBhdccsuelqaGtmRjjPV0tWw5fvHQjaLHT1R5DQ2B1OHDhbqOc6qKBl0dIcQ5FWXYfikHcAo45YXTdCbLKBRRrT0y4dTQSr8SlW6b0vdXqvbIghLV+lmtPX7SgLZZkNeU95racv0n2yS7pD9Fa3DdN37EXtqxj/X1tBV6upsfGh3sfjAQCCj9JaIKmHn57qiiAeDUSyvwqG7AKeCUF05pSZ9uj6q1xw04PQqpjGmn+kXHkXQ6JqKhxGl7vMjvJw3odH4uJ2YNw7jQgPf7oNoYbdm6m93z3UfYdDrDRga72JJF/b7xRDbGA6lD0/XtOVVFg642eE69+C70tE7AKeCUZzIiT83UVFo/BFNjj5twakhH8TuN8FMqxEj1E5jJMj+/aCB2OV+P1Ws8TjW4895fscef2shaWxsZLeF3tDaxvz7jBLZtcg/gVJbhSigXcCpBVAtFBu6656HCeeee7td9+xa6aJ4EcAo45YHTfD7PDk9lzA3Lhym8gNOjnlRtSTXEImF9WdWrxymUeNVukfX6QQN9OT9f8RpaHj3I3siDX/zY0WDvvkPsxY072De/8wjr7mphXe1JNm+0ly0Y7T5a9HYfwWkiHkxNTdd3nFNVNOiA55Tnla6NtIBTwCkPnNL+tpl0tjaMv6QXXsLpUU9qkE72U/gpbyDVDpTUmjH4QQNRy/lafNnw3P3PvBrc/8Af2a8fe4bFY1HW39fG3vSGE8uaha/gNBFMTdV5EP6EIhoATmvtW9ZCfwCngFMeOK3V/aakgQpwSu0gv2kgqHtS6YS/m45UXiix8BXjuySqayBzOd8YLKsaHDo8w26+80G2dfvLbPnxw+zEE0ZYS3ODdt1suQdw6q/XAXDqzXhhWZ/xg5k3QyW3Vl5AL9CaWo09ViYj6rW+37Tmuq+NpipwWmxadKKfPKmi7zivZL5W7KDGTH9Od1TWQGSwff10fvkfP2YafOu+R9hvH1+vxe9NNsbZwnm97DWnLTE1je0v7fXNntOGGEsdnmG+aa+p+DYSqKJBR0sAoaRsjJ+vs/CCma87W6HxvBrUK5zSftOp6ayQfW4q2pGKcGp4UvX4k8Zyvzz1zKBEXs3qlKyqBvSbmGIME6A6ffTl/BCrdAivkgaP/eEFdu/3fs16ulpZc1ODBrc9XS1sxSvmWWoS4NSSTMokApx6MxTwnMJzqlke4JRZimtYq8H3ja8fVeHUaB8BRShIMVJ1SJXxqApmMvrqN++xqH2m1O/isFHldCi1g22Te9iXbrhf85J2tDexla9apB164n0mfeQ5jcdYarrOPaeqaNAGzynvq+b/9Lxg5v8ez+0Brwb16jmt5cNQZBWqw+lRSCW4iIRZ9EjAdJHvJODU2g81kZpbKUvkPlPyltIPnGqPYQeHp2bY2jseZDt372ejQ13sVSsWsM72JitNLpvGV3AaZ6np6fpe1o8rogHg1PYr59+MvGDm355WbjmvBvUKp3RlaSbrbfB98hzm8nLa4Bc4NSw5Eg6xWCws9JUEnKoHpyL3mRKY0nK+2SG7L9/4Q7Zh88usuSnBmhrjbP5oDzv1lQsd2xrg1LGErhYAOHVV7qOVYVnfxpK2N0Mlt1bAqbUJ+TAdhhKw383uaNL534aGqHYjDl2hKrotfoNT0iMWiwg9LAU4tfYu2LVh3nxiryetvs+U2nbf/b9jv3pkHevqaGadHc3s5FfMY+s37mArT1msh5Fw+Ezu8M+BqEQ0kJpK1/cNUapo0NaEA1EOXz3/ZecFM//10LzFvBrUo+eUJkkKvu9loAK6kz4ej2gDahwOoX2wojypfoNT0oE8yfF4WFjgfsCpOnAq8gAU2Uq5faaHD8+wiTv+VzsYtWnLbtbV0cSakgk20N/KTj7Juae09NsXcGo+H6mUAnDqzWjAcwrPqWZ5gFPzCVmFw1DRKO2znL1XzpjAaT+s0xBXfoRTst+GRIRRyCkRD+DU/F0QobOVMjSbFrRSUQ5MH/ntc+y+H/6ODQ12sOnpNOvqbGavW3kcS8SjbO/efay1lf/Ak1m/XvKR5zQWDaRm6txzqooGLfCcmr1atfc5L5jVngKAUxpTMyiZmcmyTDbn6fAn4pGKp9QJUtOZHMtRqB2bcVj9CqfVdOEdMDM74C3Pj+lV0EBbEciJ2VsdCun7TI3niT9tZHd/+9esrbVBW75ftKCP7dl7aNae0r379rLWllbhw/fSjn2+iRsaixVSMzMB37RX+GBp24bU0KClqYA4pzIGWOUyAaeAUytwSsH3c4K8OHbeB7pxhpb0K8VlNMokTxN5nGhi54VUP8IpbQMkXUSFllIBzOzYh8g8Xmsg+mQ+gSmduv/yDfezXS8fYD3drVpsUgqa35iIlZUOcKoOmIm0bd6yAKe8iolJj2V9G0vaYqRXqxReQK+3PacEfFPT3u43JfgiD6HVR/OkpnNc3l4/wilBeyIRwZ5Tq4ZhIZ2XcCoSTOnH2Te/82v23AvbtL3JXV0tWvD8005ewOKxaFUl9u3by1rq3HMajxVS03XuOVVFA3hOLXxx1VoSXjCrtf5Tf3g1qDc4pSXG6ZmMp0MfCQe1k+m8D53sz2Sz2gl/s8NcfoRTuj4yGq0es5JHMy/BjKedMtN6pYEdMKU8v/j1n1kmk9VubKJT9b9/Yj37nx//njUkoiyZTLBYVL9i9I1/faJl2fbt3ctaWiUs6+/0z7J+PFJITWfqe1lfFQ1aGut0WX/dusnzLL+1NhMuXdp7l82sUrPxgpnUxnhUOK8G9QanKgTfpwnWLHB4JfOhLah09SrtmSXQrvT4DU4pegEBu1nMSp7Xyisw42mj7LReaGAVTPftP8zW3vmgFt926/aXWUtTg7alg0CUPtuz7xDr62ljLc0JdsLSYbZgtMd0K0w5PWUdiNrhIziNRlgqnanvIPyqaNBUz3AaCASlAWqhkL8LcCp7SrFfPuC08oEoArt02tvDUARf8ZiYfZUEATNpOgU9F1L9BKcEptFYmNGyvsjHCzAT2X4RZbmtgbFPulzbyV5/8uAT7NHfPadt3aCgDIP9HSyby2shn1acMMomd+xjSxcPaB5UOhS4fOkQGxnqdCQF4JQxVcDM0UA6zKyKBoBThwNZ2XMDOJUkrZBiAafV4LTApqezwmKJ2hkw/TBUWFi4JGoDeVDJk1p8Ilp1ONXhhE5eB1k4ZH7Ljx2t3QYzO22UncdNDYo9ps+/OMluuftB1t7axA4dntZ+FAaCAdbemtRO1dOhJvr30199HAuFy4cOI/sQ8YNl7759rLVFfCgpX3lOoyyVTte551QRDQCnJd96mUw2eOVn71kZjoTzl6w+95FyX4q/eOjpwW/c+KPl61+cDC87fnjmn//P69ed8bpXbC5OC8+p7OnEWfmA08pwSl4d2m8qKt6inZESHWjeaAN5hXO5nH66P19gKsMpLd3SdaUEJWJ9pbNHxE0ws2MLbuRxS4NsNsduuetBzdvZ2d7M/vSXTSzZEGe79xxg3Z0trKEhpp2sP25RP2ttbjDtOoEp/YAR8ezbt4+11DmcxqIsNVPncKqKBoDTkrf6pw88Pnrtdd894bWvXba7HJwePjwTvvyqu1+7cH7v3vf805lP3XL7A8sffmRd7398+l0PD/Z1HTw2CcJzKuILU1YZgNPKcErLhxTj1OwwkayxoXLtHoay2ibtishsnm3ftoV1dPZazSY9HYFG6Mhd6ASngrijarvdAjPp4jmoQKYGdIJ+ejrDfvnrp9mvHnmGJZPxoy0d7Gtny48fYc88v5WdfOIC1thQPsxTua5pYBoUA6ZUvqwDUTt27fdN3NBYOJ+ayQZ9014HJl8xqyoaNCVy9RnnlA5Ele453b37QPzaL333lJ079sWHR7oPloPT9RsmW67+3LdO/fAHzn5ixUkLdjz+xxe6v3j9fSsuGHvL4/TfgFMZr4v4MgGnleHU74eheKyFoKSvf5BlBdw2xVNvaVqCUM1LGgpqWxncgFKjDTLBzIkmbuaVpcH2HXvZdV/7IYvHo9oJ+oWjvey0Vy1i6ze+xNrbkpr31M6jLeULBFNqw969e1mrhNP6O30Ep5FwPpWpczhVRYNGwOmxr4Zbb//5CYwV2OZtu5vob8vBKcHodV/5/oqPfeTvf7982eiup57e0PmF//ruyav+7c2AUzvfsh7lAZxWhlOvb4YSHWS+mokZUELL/RSah/ak2rxsypYlE4TSQadIhPbXivOC8TRGFpjxtMHrtE40+PKN97P1G3do22AIQOmZnsmyRJyiTUS00/MLRntZX0+rtmzv9JEBpoBTfVRUATOnNuIkvyoaAE6PjOL69dtbblz7kxM/MvaW391480+14HCV4PSGm3/yik+ueecj/b3th7ZNvtx4xdXfXPmBf3njk/CcOnkl3M0LOK0MpyrcDJVoiErdZ1nJa+jktikeC9YOOYWC2hWTXkEpPKfHRowXTml14bPX38empqbZYH8nSzbGtL2fh6fS2sE1ijRBkRUISOeN9PCYRsW09NOFlvFFHH4qV4msG6J85TmN5FOZTH0v60cU0QBwypjmKfnSV79/8rzRnr3/39+d+sJnPnvPSsCpkO9TZQsBnJaHU+1mqKk0K3g4cuEQndSvfpuNqOZVghIdUrPaCX+RWhCI0vI9nb4XdZDFqRa8YOa0PhXzW9XggQefYj/9xZPagSbyiPZ0t7CTT5yvBbwvfciGRO7blr3dQ9aBKD/BaTRSSKXrPAi/KhoAThljjz72TN9PHnh83sc/8rbHGhpiWTM4xbK+itMLX5sAp+XhlA5D0eENL59oJMSiR5ZHZbfDDEoo7I9xst8uaJDHi8BCCwelEJTCc2rdc3rVtd9hO3cfYB1tSe00PR1cOmXFAtZS5kS9fgEE/aQR97NGNpiSEoBTinMKOFVFA8ApY2ztrT9b/o2b7h8tnQhfu/L4A5defN6vm5sTaeOzl3bsabjiqm+ufN97znrKOBD11Rt+dOKai/7hsfmjvfuMdAglJRsrnJUPOC0PpxRnkbxCXj6JuJjg+1b6YAanVAZBqeZJNbltqrQ+glIKA0XL9/rJe2/2lJrpYEUDszL8/nmpBg89+hf2q1//hZ31+uXsOz/4LRsa6NBAdLCvgy1d0l+xu4a3VNS+ZSPOrRumIysI/67d/jmtHw4VUtlcfV9fqooGiRhO68/5oqnmOaU4qFd//luv7uttO2SEknp+/WTrpZ/4x4fJ6wo49cc0BTidC6c0oU5Npz2Nb0qTMcGpW/swecFMv20qa6oRhYMi7y9BqeoPrwaq96da+6an09qWkY1bdrGHfrOOTb60lzUlG9jzL27XxpTikDY2xFlTMs6amxJsz95DbOH8XnbmXy037TbdQFbmEjLTfJUSEJC64TE16pd1Wn/X7gO+Cc0UDuVS2VzIN+21bVxVMqqiQSKWQSip0nEqhtP9+6eil19512vedNaKDWeduWIDpaUT+9de/71XPvf8tsj8eb3ZD77/7KfOOH3ZluJy4DmV8dqIKxNwWg5OC+zwVEboPjneEZMVfL9SO+yAGUF8NpdjuWxeC+SvbVoPMM0zSu2npXs/QKmhiR0NeMfVi/S0Z5iiIPzqkb+w+3/2OIvRIaVoWLuFqSERY3Tojp70TJZ1djRpIEg/iujO+pGhbjbY385e3nNQg1n6u0pPgemedVHeUqrnKJi6KBzglCJnAE5V0QBwKunlB5xKElZQsYDTuXBKXkG6GUrkJMs7XLKD75e2xwmYkU605E//EJgSUKi6dF9tHJxowDu+bqT/4U8fZw8+9GfNA5/L51kiHmWjw91s2XGDrKW5kaXTGS3GKAXHpx8T9Ozbt5e1tLRyN8/Y8sGdsUoGkbc+8bTLrgZmdfjJcxoJ51KZbH17TlXRAHBq9mbZ/BxwalM4l7IBTufCqQrB9908DEWmVmtgZuf18aMGf3xqA7vzvx9mhUKexWNR7dAa/TAg+2lqSrDmZIJ1tDdpobro8NJJy+ccKZgllR0wE30anxrkFZg6AXQzmwOcmimk1ueAU2/GI3DXPQ8Vzjv39EC5G6JENglwKlJN8WUBTueCGe2lpEney4fiQ9KyuFuPH8FMtDZ+0uAnP3+CPfzoM6y1tVGDTgJTCnzf0BDVokxQkPtXv2oRt0Q8h4GM0/h2ozeUa5ybB58qicOjAY/Au1/2z57TUDCfyuXrO86pKhrEInW453TlqYMslwvxvF+20oZC3k70thqNTFAACkABAQoYh8eq7ddcv3E3a22Os3v/54/aD6NIJMQaYlHWmIyxgwenWXNTnO16+SCbmdG/S8kbOtDfzk45cVjziuKBAlCgNhUIh3JsdHRUzRAnEiQ/6jmVULZviuT1GvqmYxwN5dWgINJNwtFOmUmLPWbUvampjLYPz6uHbr75f+19B5gcxbF/zcymi7uXc1IWCkiAhISQRQ7vL56fjTE2EgIExgnZGJvkR1gwYIRtwAiM/QwCJBGMbRDPYDI8olBGIARCOuXLYXfvdm/TzPT/695b6XS6u93Zm56w2/PZn5BmprrrV9XTv63uqs7KsrFz5TU2gFqR087uXmhr90IgEILNn+2DffvbIT8/G3p6AiBJiOz9xNUg4kd/4f2e8Tqh5WUuct/rC5A9z7Isgc1mI9nzOJoejkTJs3jv6MRxFaojlChqSCdaGtujrFVlikSgJcIg0fvD3WeR01SR0+c9FjnVB3dGTgFAKTHTx1R0W1WKQbqTUyOcDIVPTrLbY2eTa3WpRcy06i+NdgZisGXbHph2XC08vuYdKC7Kh3A4Ctu27yfl5HF1gpwcO4TCEXKEJq5UkJNlh95ACFzObLDbrKR7uFIB/m+83F5XWwK9vUHoC4bJaVuYgJJEJIEDfyBMiCe+zlowjURN9bpGKkBPY2+pkUhpHHNaRfjNRE4tguwWpcxe1jcKBhm5rI/3nOr1ETRCu0qJmRH6rHYflGKQ7uQUl90JR/TdhuKwWzRfqmXkFODfb3wCdkcu4Cz30uJ86PUHoawklrmODxAgJZjsFhA4DqKiTCKfuBQTJq74/zjajc+QH1NfDtiGPD5wIB4eHWHgvvHuNlLp4NwzZqg9vBXLGyohikYmPu6YEYkp7lcqSWHJAN3V7TdN3VCLILpFyWKa/iaDv9JnjIKB3RrOzDqnSg2WTs8rJWbppHtcF6UYpDs5xckk+OhSvS78axEntWhdiilTyGlnVy+p5Rm//vXaZvhg3ZcgCPioWIGQTXwK0szpDYCfnTKxmkQ4cYSU1oXPqMcE8JzTjqfVRNJyvT4vuPpLSRFSSkqEJf16Ug+S2qWk5Bg9TJPqyDAPDcRgNHIGv9vtNQ855TnRLaPMJqdGwcAqMHKq5jg0hSylxMwUSinspFIM0pmcGmK/KY9PhtJ2vyl2mXQhpwebuuDVtz6Fk08aD2Ul+fDmu58BPrHo8y8Pkqz2+JK7zxcAXhCgrMQJpSX5kJuDT0OywXGT6gBvq9DyevPdbYDPMDj3DAOQUy+uc+rsr1sbO1dBzQvvKzXK3tLh9KJVhL/bw8ipmr5EWxYjp7QRHlo+23PK9pwSz2Dk9AgxM0LxfYsggMOh7X5TNcnpk8++Bzt2HiJ1NnHyD95Tifdennj8GPInPqWotMQJ1/7ofHISkRpXc6sHHn3iDejrC0NRQR4UuHLI0ap4KT7QFyakND8vmyQSzT5xHDTubYW2dh8hSSfNHEvu44sWKUmk49vvfU4ilGefNj3Ro1TvYyKKl7Tz8mLkVM3LCCWiktWHlh8wcpqsBYzxHCOn+tiBkdMUiJk+pqLbKiOnR8hpJhbfj3vXaCKn73zwBbzz/ueEjBYX5gLOOC9w5RLR+IhMnGneuK+N7NksKsglp2/hv1t4ntzLzcuCvNwsmDG1jpRImjq5hrxLTkPlAN5f9yVMm1wD+w90QCgiHlW/E7f96ptbYcK4CkIyZ88cB4WFueD1BkCw8PDGu5/Bf/3HrKSOUfV5feB0OekOOINKj+0rBfD39kBu3pFtD2p0V8+C+qn0n5YfmImcCpzkllBmnxBlFAzYsn4qo9jk7yglZiZXd8juK8UgnZf1MZGK6Fh8H+/Aw1n6etStTIacPvDoK9DU3E2OvOzxB4k/kUQhmzVGKBHA5IlVJDI6+OrpDUJ+Xtbhf/6/j3ZAV3cv2XeISynhzHcc7cTR66aWbnKGO97/icsylZc6SQQU71Ps9gbAZo0lG+G2cZb7pPFVMGfW+MMR0Hgj4bAI73ywHc4/K7lEI1pZ2kb+bsRJKTEeAPj9vZCbqw45NWrCUyJ70PIDU5FTXnJLcoaTU4NgwMhpohGbhveVErM0hIAt6/fvt6ytrSMZ17omQ+H6pg6rLnvyhiOnm7Y2wrP//Bg4niPkDxPFkqJ8kqmOSSImpuVlBVBbVTiq4YHLMWGCFAiEYcOW3eBwWEktz692NZMMeI83AK3tXrI3FBNSXAfUarWQeydMbxhV2/GXvT4fuJzpHzklSPcnOg1evleDnBJSShKeVDGL5kJo+YHHRHtOOV5yowwnp0bBQGAJUZp/A3RvkJFTtucUOyEmZjU1tWS5Gddy1OvCEzomZXokjMTJKY5cYiKI93E+vuZtkrXeuKcVXK5cqKsuhqnH1UBpsVOXTGtMpGhmeNPaa6iXPw1uN0ZIY9n3w20p9ft7IDc3P6UuYzJq1mjpQIVp+YHHGzBNaSYOom4EVtP0NyWHTfCSUTAQuCArJUXDwEaWycgpI6dxclpdXQOhsKh6IogS/4/X0tQj4nTbPc/BlOPqYPPWPSBKEiEZOJMdL8XjRCZcXL66oggmTahSopKpnqVFSvQEIUZC44Q0cVmoVMhpnJTG/9RTXzXapuUHjJyqYR3tZDByqh3WA1tiCVEsIYr4g1KCnq57Tisrq8meRz0vvEyOa23SvP73tc2wbuPXUF9TAj+8/CxCxnHppc2f7gGP10+W6EuK8gDvEcUnJJWXukhdULyEnu6XD5dRcsWK7pv+ItHRI5HSZPVRRE5xvVIeHzOAQ6bJtmD852j5gZnIKQ9Rt5zhkVOjYMAip8b/ZqjeQ6XETPUOGECgUgzSlZyWV1QBztbX88J7KS0WdcorDafHzXc+A9On1MHWz/ZBbU0xBIMRkow0tr6MlGLCGfUzptXD+s274cILTtYTDs3bpnUykLaKxLLuUy0FlSw5NVsGvhIb0PIDU5FTLuqWUWYv6/MGwYCRUyWjN02eVUrM0kTto9RQikG6ktPSskqSKa7XhZdEcfF9WvtNcQLRy69vhvaOHpg3ZyLs2NkEh5q7yLI9rg06eUIZ7NzdTjLxJ46rgkAgCNWVRXrBoUu7tBJhaCrTv2ofi5L2JzqNpr2REqLMnuiULC60/MBroj2nwIluyPATooyCAcf2nCY7dNPnOaXELH00P6KJUgzSlZyWlFSQQuh6XbggfXaWlUrzK/7nNWjv8BLygiOk31o4m7Tzwr/WQ2VFIakb6vX6wJWhNT7joJsJAxwdje0lTbyPVIlTDUVO41FSPfZCK+m7Ws/S8gOvzzwJUYBEN3CZfXypUTDgEEuIUmtsm0aOUmJmGsUUdFQpBulKTouLy/srPSoAT8VH8ZGZuMap2tenn++Hta9sIBFRu81CEpqOn1pHmvl4w9dgtQowa+ZYRk7JCVHGJOjx30yDk5vU9hUsL05OY0Q0dtRoppBS2j9SGDml4bEUZRqEoDNyStHGRhWtlJgZVY/R9EspBulKTouKy0cD46jfdVAqvn/bPX+D8WMr4BunTIbX3t4GF5x7AmT3H9e5buMuUsh+1gljgdapOKMGZhgBhKiRI6Tw/9RJyDEMBjiZiQRG40v1sSipFr+eMDnNz8+PlexKoyQnJX5Iyw/MRE45JLpRhkdOjYIBI6dKRm+aPKuUmKWJ2kepoRSDdCOnmN8cOLAf9CSnNPeb4jPnzztjBjlO9NW3tsLp86eAw247xpVpJYHQGDOxU42O3YIxsKRRKsxKPwxiusTqj6q7TJ8s/nHsenp84HSmScWCZJUf9BwtP/D6+kxTN5SDiBuBzTT9TdHUI75mFAw4FGB1TmkY2MgylRIzI+uSat+UYpB+5BTBgQMHdCWnuI4oztRXe/n05zc/CRPHVcD5Z8+EQmcuvPr2Vjht3hSSeDX48vq84DIJKcEELnai1PBX/6p0LPjXD2z832JvkXjrURcNDI708kjk83ASUzwUqk1Q9ChdD+ODT3IiEMXQoIFBqt8mvd6jhYHPROQUQcTNZTg5NQoGiJFTvT4F+rWrlJjp11N6LSvFIN3IqSzLcPDgQV3JKd5rivecqnn98c//Jsd9nnfmDJgxtT6haFoTcsKGU3gAL3bLUmzJW+l1mJAOYKbxbQEkapif+vGlh/vT/x+Hezigo6n0WamOwz1/FCGNb4fQgKCr1X+t5NAaC4ycamVBddph5FQdHJVKYUX4UyhArxRkMzyf6eRUFCVoajqkCznF0SqbVSBJSalcr7yxFT7esJwccdMAACAASURBVBPuvuV7sGdfGzy/dh0s/u434Jl/fACd3X5STP+U2RNh6uSahOJpnYqTsOEUH4gnBw1c3h9tsYWhanyOFM0ebXspqq7otXj/sa8lc4KT2fxAERhJPkwLA1+PeZb1kRxxc3xmL+sbBQMksWX9JIdu+jymlJilj+ZHNFGKQbpFTiMREVpamjQlpziCJVh4Ei3FS/pKr/c+2gGhSBQkUYaNW3bDbTdcBJu27obX39kG4bBIZFeWFUCPPwhLF52eVBu0kkCU6pbS88ckEKW2Tj5Sjc+U+qXHSwMSxAghxX1QkNhkaj9QCW9aGJiJnIIcdQOf2UX4jYIBI6cqDWwziVFKzMykW7J9VYpBOpFTvMQaDkehrbVZM3KKySgu6aS02P4N7jWw7AfnQ01VEaz990bYuKURAn0hcDlzAEd/8dGrUyfVELn4pKua6iLY1dgKiy46NSlXoDUhJ9U4pYeQ3H+mfJKZ7qYlpwOioqPdt5yOfqDUvWhhwMipUkvo/LxBCDojpzr7gR7NKyVmevSRdptKMUgrcooQBENR6GhvoUpOcQQLk1KrhU8qijnY5g/86RXyT9++YDaEwlFytKjfHyLEGl84QlrgyoEFpxzXf+JTLrR39sCnn++Dc06fnpQL0ToVJ6nGKT90VALS4SgrbrQ/S76/fSOT01jwM1be6Uiy14C/q4RhOvtBshDRwqDHRMv6Moq6eS6zI6dGwUBiy/rJDt30eU4pMUsfzY9oohSDdCOnfcEIdHa0UiGnPCal/cv38T1/qfjQcy98TKKhO3YehJKifOgNhOAbcydDR1cPuPKzodsbAGd+FsybPSkV8eQdWkkgKXeI4ouDM+jjf8cJUXl5+YfriWqdvDQ4WSueqJWoyoCaUGWSHwyHGy0MenqCpinNJKOwm+fspumvmmMgLssoGEhSLyslRcPARpaplJgZWZdU+6YUg3Qip5Ikk8hpV6e65BQTURwltVgERcv3LW0euP/hl2HJJQtg2uTawya954EXYea0BpL8ZLdZobamGIoLcuHUuZNTNfsx79FKAlGtgxoIimMQT7aKN3l04tPo65AeWXo/shl04L+Ndml+NFAxP8AnhXnB5VK/1mtPr4nIqRR280KGk1ODYCBFGTkdzTfNlO8qJWamVDJBp5VikE7kVBRlskyuFjkVeExIY0v3SveUYjP9ddXb4PP1wblnHg/TjouR03/+az20tnng4m/Ngzfe3UZqlM45aTzk5DhUdUef1wtOChOyqp2kLCxlDEYKsSpIRqKsXlLiU8YgKenmeIgWBmYip0gKu7kMJ6dGwYCRU3N8N1TtpVJipmrjBhGmFIN0Iqe4DBFe1h8tOeV5AJvVQiKlo7meeu59so907qzx8OG6ndDl9UOWw0KipifNHAvrNnxNyk7h/1b7ojUhq91PmvIYBgAMA3oYMHJKc/SqL5uRU/UxTUYiq3PK6pwSP8lkcoqXa0m2fpvybH289MrjSKkQi5bGT9hJZvAN98yq594jcro9fvD6AmC3WwnhXXzRfMjJtsPHG74mdVFpkFNa++xGg4fW7zIMMmvv8XD+RcsPek20rC/JYbfAZ/ayvlEwiLJlfa2nAv3bU0rM9O+x+j1QikE6RU4xmlFRgmYFRfjjNUoxSeQ4TErVsUk0KsKdv/snLDznRHjt7a1QWuKEosI8kpxz/lkz1GlkBCm0MpSpd1zFBhgGmJz6wOVM/ZQsFc2hmyhaGJiLnEbcQoYX4ZdkY2DAyKlunwL9GlZKzPTrKb2WlWKQbuQUI7t///6E2fqYhOI9pVarBQRBJUY6wKyBvjDc++BauHLRGfDBJ1+SiC6OkOKtB+PHlNNzgH7JtCZk6h1XsQGGASOn2J1o+QEjpyoOVg1EMXKqAchDNMGW9VNY0tbHVHRbZeQ0Rk4rKqogKsqABp1JiROb8NI9TnJK5TSnRNbr6Q1CdpYNHvrLvyE/LwfOO+t4EKMSvPX+drj4W3MTva7afVqFx1XroAaCGAZ4v6UPnK7MjpzSwqDXb6JsfTHi5i2ZfXypbBAMomGWra/B599YTSglZsbqvTq9UYpBukZO6+rqSJRSljFBjWGLiSn+vxr7SYey1qfb98E//3c9fGvhbJKVP3NqPZx75gzo6u4FfETpty84WR0jJyGFJcLQS4RJAn7DPML8gJ4f9PpDpqkbKoshN29xmKa/NAaQUTCIhn2szikNAxtZplJiZmRdUu2bUgzSmZymimGq7739/nY41NQFmKSOqSsje0vLS12EnHZ5/DBhbEWqohW/R6u2o+KO6PgCw4BejU8dzaq4aVp+4DcRORXFkNuS4eTUKBiEGTlVPIZN/4JSYmZ6hYdQQCkG6UpOa2trySlMNpuFoIRJY3VVEVWTv/7ONtLm5m17oKG2BL69ULtI6WDFaGUoUwVQZeEMA5atj12Klh+YipxKIbdFyOzIqWgQDBg5VflDbwZxSomZGXRS2kelGCQip59s2gVvvfc53PLLbx/uysYtjfDyG5th1gnjyf7N8848fshubtiyG17690ayrH7Prd9PqMrBpi7A5Zduuva/yH5QfOIT/vPhv74G+LSlsQ3lsHTR6UPKwUd/rt+0G+w2C+w70AI7GzsgL9cBfn8QcHH+4qI8CEdEuPPm7ybsR6oPXHfLKjhj/hTo64vAxPGVMLa+LFVRo36P1oQ86o5pKIBhQI+YaWjGUTdFyw8YOR21aTQVwMippnAfbowlRLGEKOIMapPT9Zt3wdp/b4Jf/XQhfLHzELzy2mbIznHAxLEVcKilG3JzHNC4txXcN30XVv/tfWhq6Sb9sAgCOJ3Z5Kx4nLleW10MF5x3Irm3c3czPPfCRxAKReHuW74Pf131Fiz6znx44NGXwW63wTmnT4d9B9ph87a90BcMk3+bPL6SyMHyRUkmpBj/KUsSWC0W4HgOykqc5IQoX08fjKkvA5czGyJhEURJgpxsB+w72EFk/OqaheTYUDWvTVsbyb7S2SeOh5nT69UUnZIsWkkgKXVGp5cYBiwhCrseLT/wB8yz51SKht2CNcPrnBoEg3CQ7TnVaUrQr1mlxEy/no6u5Z/d+Nj3Hlp+1XNDSVGKQaLI6Zrn34fObj+0d/ZAoSsHigvzCPE74fgG6OkJQnunD3B0ta3DB1XlBaTQPN5nWVKcDzVVxWC3W2Djlj3w5nvbAIAj2fMOuxXqqosPE0lnfjb4AyGSqFRfUwx7D3RAtzcAM6fW4bKg5PnT5k0hJPPDT74CnBGPj/202QTSrq8nSMpCLf7ufHA4rLBp624Y01AOha7coyB6451tsHd/O3h7+uDWX114eMl/NNa45/4XSUS3s6sHxo0ph3knTxyNONXepTUhq9ZBDQQxDOgRMw3Mp1oTtPyAkVPVTKSJIKMQdEZONTG3sRoZipj9+KanCx69d5GHVk9/dNMT9RaE7ucA7eeAvxgBrOcAVcmAJnCIswGp6859jRzW+b0QjTzpviKUSl+u+/WqzYhD40VRCjjstrJQJBIEABEQ7ASACoQAcTx/ID/HNk8GQIHekA8BvLXivqUXjdTeYHKK90yu2/g1vPLGVrBaMZnk4MQZDWQv5cJzThhS1KHmbmht98HMaXXDlmfCpBIjYbUIUFbqhJrKIpIk1OMPwrj6Mtj+5UH4alcTfOc/58AHn3wFXd1++H9nzyTHe450fb7jIGzatoecuPTdb84hj3q9PnANUz4Ht/Pl181QWpIP/3H2zFRMcdQ7D/75Fdi7vwMa6krhlFkTYMqk6lHLVEPASBioId8MMhgGI48FM9hQjT7S8oOAiSKn0WjYbc3wyKlRMAiyyKkaw9q4Mn52/cqrJIvwIi9FsgDxP+YFS0t1Zf6KA00eWZLFK3kQehHP/R4fk26xCMWiKD61YvmVVw/W6JobVy7nAK4FQB7gOCdCSOQ53icIfKEoSvbcnCzZjw9sl0HgeOiQEKx8ZPnS26+5+cn/5GR5pTM/u7CqopBUcc/NcaBQOMpxHIdys+0ycJyEELKEw1Gutd1Lnmnr6JEkUfybA6EfBQE9AsDbIGi7esWKxT0D+3a1+y/Zjj7resTBWKtFEGqri23lZS4xGpUEi0UQcRRSEHjB1xPgHXYrsggCCkUimAhzgsDLoijxza0eFAxHIBSMkohioC8iiaIYBoAuAC4HQLZPGFeVG/CH4MSZY2Drtr2ELOKlerxfkuz5tPAwtq4MJoyrNKQzfPHVQcDkuLK8AKYdVxsjpz4vuJyuYfv70fqv4JPNu+G26y8clU6/+d0/IBKVSDR5/tzJMNFAGCXCYFSKm+RlhkHisWASU46qm7T8IBAIm6Y0U1QMuq2WLNP0d1QGH+Zlo2AQDHpYKSkaBtZD5k9vePyPPM+dseLepdOW3fD4H3PzspaVFTs5vDwrShJy5WVz+MxyvAexqqJAamruxmdRQlFBLo7WIUzefL4A91Vjc4ccQac+9LsrdmE9lt3wxJyy0vx1E8dXSv5AmM/LscvBkMhJksTl5tojAs+HZYRsSAYek0x/X5jzB0KczxcgBK6oMF92OrOaxjdUvMRxIBc4c2MbLgdd4ahk27O3ZW44LBZ7egITPV6/De+LxMvZuN979rXJvYGwj+dQBMncfqcr68RQMMpPmVwDuTl2CIdFCQAJZy84/o5E+A8cgJ/t2H9+KBQtl2U522IRvMFQuCEalflwJEqIck62HbV2+PgsuxVa271QVVEI+XnZUF9bYiiilUjnwfeTmYz+/tI6+PLrJqirLYGfLD1nxCbwPlecaFVclH/4uU82fQ2bP91L/o59AUd8jXQlg4GR+kujLwwDRk6T+bGaqu8xcpoqcvq8x8ipPribKiHqmptWnvHwvUvfGQ6qZTc/8QOQ0S3AcV8hhGZl2a0FxUX5yOsLcBaBl4+fXh+pqSr6V7AvUtzW7j0lK8vRWVyYswUAXTB2TKXb6/UXt3X0TCgtyttdUJjXjts51NQ5fuPWPZc0NXdxoXAUiaIUzsl1WGdOawifOmfSfcmazdPdW9rS7puSm2Vrr60r/SLZ9wY+t2dv2wmugpyDha7cDrwR8/2PdiwL9IULBEFAgb4QZ7dZuJwce8+YurJXaqqL8bJ90pcYCbottuR/IedkxzbJf/TJTnL++/ix9I/WTFqZFB9MpvD4lzsPkZJPOClLlGW45qpzYf/BDsDbBC684GQ4cKiTJHH9+q5nAW98lSUZKisL4eQTx4PXF4D3P94BUyfVkoj0OWcMXa0gxe6r8loyGKjSkIGFMAzoFaA3sNmP6RotPwj0mSdyqnReMJN9k+2rUTAIBljkNFmbafrcL37xfJajQPT5A6HHVixf+pOhGnff+3xjdVVRw6Hmbg5H83gOUE62Q7RYBF7g+dApcyb+bqj3EjkfJq27GlsXRkWpUJaRFSfYnHbqlOWaApBMYzJwwJNcIMVXIgwGC4yTU8UNGfiFZCej197aCgWuXNjV2AKN+9qgqDCPZPOLIs7ut5OkLFw4H+8jbWruhs7uXpLEhe9XlLlIlLm2uggmjq8yHBrJYmC4jqvYIYYBI6fYnWj5ASOnKg5WDUQpnRtpdYmRU1rIjkLuD69/YnyOTdh23KRqx87dTT4UQNW///2SABb5y1tWvRmJiALw3NyJYyscx02s/igYClfMnjlu1Ve7mudOGl+5LlHTkUjQbVMQNUwkz4z3lWKQ3R85NaOuw/VZ6Ykwe/a3k4Ss+poS2H+og0RTT5k9ARr3tpG9tuWlsbPJ8daHYDACJcVOCIbCUDJgmd9o+CnFwGj9V6M/DAN2QhT2I1p+0GeiyKnSeUGN8Wc0GUbBIMAip8ZyjWU3rXyuuCDv4qLCPFRSlN/W6w+Wf7HzoBwVxd8/vPyqG2/77fMt0ahYPmVSDSosyN09a8aYp5VqEImE3DZbZp+CoRSD9CSnw2frJ+NTHV29UFKUl8yjhn2GVoayYRUeomMMA5atHyOno/seDOfz5iKnbG5UOjfS+tZlLDldduPKDQDclhXLr/gRLXBTkXuDe82+WTPHFpQVOzeOaShfH4lEHZ9u3/eTXbtbHIdaur8Y21A2paqiyHPaKZP/mIp8/E4kGnLbrBlOThVikJbk1OcDlzMW7czUy8swAIYBTohiY4EWBqYipwrnhXT8bhqFH2QkOd3wWeO6moqiOb3+IHhwJntEWlucw13SGUR3WAX+0gfuufyoekDLblj5MwTozIfvu/KbajnjT3/5WB0vQBniufOLHWPudrtPF39xyypPXXWx65wF0/5aUpzfNLCtjzd9vWzv/o6icfXlh04+cexjo+lHNBpyWzOcnCrFIB3Jqc/nA2eGk1OGAQDDgGGA5xNafmAmcqp0XhjNPGzUd42CQcaR01/euho11JZAdWURrtEZaOvwVuJTd/C54viEHY4D+GpXyz2cDK3Aw7WChauPRuWDHMeVAhIXI85SE/FE/mQrso0FgOtAkv/n4fuu3IQd7dprn3A9+OAV3uGcbtmNK8MOm1Ww2AQ+J9vBBQIhhGt/4nJJOHkkK8uGyktdofPPPoFq8lE03Oe22rMzu5abQgyys2xphxetBAijfnSH6hfDgF4iDPMDMyFAzw/6ghHTfDvZ3AhgFAwCvV2ZVef0+ttWo/PPnLn++Kl1r+JPRyAQys3Jcfi7Pf7i/DyHZ/2Wxh9u2NpYkpdj54oL85DFYkFRUeRjvyz7wGIVUEdXD9gsAhQW5HFtnT7J5w98I9fueDsnx+Fo7+rtkkRxOg/CucDLwkP3Ln3s6qv/YrW7LK3VVUWF1RWFUn5edofFKvT09AQb5p40/o87dh5cCDwPPb19DVaLNfqNuZN+T/OzFg73ue0ZTk6VYpCVhuSUVgIETd9VWzbDgF4ijNq2oimP+QE9PwiaiJwqnRdo+qReso2CQW+mkdO//eMjdNbp04f9Jdfe6a3cvG3f1RPHVf5zTF3p53194eyDrd1TCp3ZBz2+vqpIVMzv7g6caLPynjknTXj85Te23L7vQDuHC7KXlTh3tXf2jGtp83KhcAQ57Dautc0TBo63nTSjAZ/O83FtdfEmV34OtWNCk3FoozhfMn2l9YxSDBg5pWUJfeUyUkKPlOhrWWWtMz+g5weMnCrzRb2fVjo30upvxpHTtf+7Ac2fN9nt90emDQsqjpPKyUHe3uGb0hsINYytL3sZvxGJijliVHZ0eXsmSbK0q7XNN89q5bnjp9Y9pDcpjWsUjvS57bbMXtZXikFaktMEx5cmNwLM/RQ7HYmdjoQ9mPkBPQxMRU7Z3AhK50ZaM0BGk1NRRFNpAWuxcNtzc22fY/nvrfvyv085acJ9VqsQpdWeErlGqWOmpM9qP6sUg3Qkp7QSINS2FU15DAN6iTA07aa2bOYH9PzATORU6bygth8aQZ5RMMhMcjo/FjkVIxTJqe0IOTWCww3sQyQUdNscyR/dabT+q9EfpRhkOdIxIcoHTldml5LyeRkGDAOcDMT8gBYGwZB5EqKUzgtqzEVGk2EUDHp9GZYQtfZfG9CCU2PkNNJPTsNhkf/7Cx+WvPjSJ/n7D7TzkyZUST+48tzOBfOnDpl5/+57n7uuv/mJsrhTVVUWorvci5umTa0npzjhy2ZgchoKBd2ODCenSjFwpCE5pVV022gf25H6wzCgV3yd+YGZEKDnByETkVOl84K5LJxcb42CgS/TyOnLr25G8+ZMOIqcfvDxDudTq98pvulXFzaPaSgLrf3XJ0VrX/rEddstlzSNG1MeHGzSVU+/W7Znb6v9lpsuPmix8EOe7c7IaXIDQa+nlA5ARk71shTddhk5pUdK6FpOXenMD+j5ASOn6voqbWlK50Za/ck4cvr6m5+i2SeN7yen0pB7TtvaPbbrb36y9oolZ3WevmDaMdHT5fe/WO3Mz5J+dNV5LcMZxmYTDu85pWW8VOWGwgG3w55jmtpzqeo50ntKMXA4rGmHF0sCoZcEQsNnaclkfsD8APsWLT8IhaKm+XYqnRdojUk95RoFA5+vI7PqnCZDTltau+w3/veqmisvP/uYpf2+vrBw+2+erVmwYErvwvNmdZmRnIbDAbc9w8mpUgzSkZz6fF5wOl16fgd1b5thgBNhmB8wDOj5gZnIqdJ5QfcPGIUOGAUDRk6HMO7Lr24sevmVja673IsPFBfnH5Vh39nZY73+5pV1VpsV7d3XJmQ5rLBk0ZndF37rlE58ulT8MnLk1CjOR2FcJS1SKQaMnCYNrakeZKSEHikxkyMwP6DnB4ycmmkkACidG2lpl3nk9K1P0ZxZ4929vZFp4fCxy/qfbtuTe9/9L5T/YOm5Qy7p725syXL/5pmqxZec3n3u2Sd0N+5pybrv/hcqr7j0zI65cyb1xA1ltwvb8/JipaSMdgWDAXdWVmYv6yvFwG5Pw2V9rxdcrsyOnLLi6/SKrxvtuzdSf5gf0PODcNg8y/pK5wUz+XiyfTUKBh5Phi3rf/DhDjR9Wt2Q5LSpqct++13PVi+YP9W/+PuntQ2MhA5nWIQA7l7+fG1ujkO6dtl/NpmDnPa5s7Iyuwh/MKgMg/Qkpz5wZXgpKZYIQy8RJtnJ0AjPMT+g5wfmIqfK5gUj+K7afVA6N6rdflxe5pHTj75E06fWHkNOcUT0d/e/UHnqvCn+Rd/7RjvPD52FP9gQoihzd937t5ry8oLowAQpY0dO2QBUOgAZOaX1CdJXLiMl9EiJvpZV1jrzA3p+wMipMl/U+2mlcyOt/jJyCgDxpfpzzzmxN1HEdP2mnfmPP/FWya2/vvhQTVVxePuOAzkPPvRS+c9/9s3WacfVHq5zamRyGgr1uR2OzI6cKsUgHckpOxWH3qk4tD7YNOQyP2B+gP2Klh+YiZwqnRdojEe9ZRoFgwwlp/Xu3t7wtHBYJKWk/vzYaxWPrXwjf7BT/OynF3gv/K+5nbfd+Uztwv+Y5cFlpfAy/utvbil8YtXbRY17WkjB/quWntO5YP4078BtAHa7ZXtent2Qe05DIb/b4cg1TXkPGoNVKQZ2uyXt8GJJIPSSQGj4LC2ZzA+YH8TIKZ2qDeGwaJpvp9J5gdaY1FOuUTDweNoyq5TUR+u+QtOn1rl9vvC0SCRGTmlcNptlu9NpTHLa1+d3Z2dnNjlVioHNln7klCWB0EsCofFNoSWT+QHzA+xbtPwgEjEPOVU6L9Aak3rKNQoGXV0ZRk43b2lEE8ZXMnLKyKkigs7IqZ6fS3pt05qQ6fVYfckMA3rETH1r0ZNIyw8YOaVnMxqSGTmlgWpimRwjpwBGcb7E5qL3hFIMGDmlZws9JdOakPXUSWnbDANGTlnkNDZqlM4LSseaGZ43CgYZFzl99vkPEXaQAlcedT/xeHuptzFSA3NnV8O6DYd07YMejTO99UBdvzaZvfXDXo+Wmb31QF2/Npm99cNej5axvQ829UBNVT7U19cPONpIj95o12bGKIoh3bdvH8LGxYT8+989NWN0Z3oze2v3SdGvJebnzM/18z7tWmZ+nnl+jslpdWXeHQ0NDaZJphvtiMgYgsbIKSPlox0sZnmfTV6ZN3mxH90s2GCW71Oq/czk7xojp6l6jUneizu3SbqrWjeZ3qpBaQpBzN6mMJNqnWT2Vg1KUwhi9jaFmVTrJLY3QugOLJBFTlWD1ViC2KA2lj1o94bZmzbCxpLP7G0se9DuDbM3bYSNJT+T7c3IqbF8UfXeDO/cp1kKymq+A8BdCwAncwBvA/C3dLc9+QnuhLPi0pN4ib8fODQfAF7mOf7OrtYnNya6V1Z2aU6U465HCJYBgg4E6G5v+8FnAf5PVF25EQRqqXdB6WXzgEMfHtsd7teetqd+m656Y71cFZfUcbIF67gQEPcpx3E3xH0onfUuqrx8EpLkexDAtwBgPULyvd72NS8BAEm21Oqi4efxvhdVXDpZlvnbRAu6prdpVVeisa+VzrgdrfUeCRP99U79Wz68XiPL1FJnPexdWHb5HAD5LgRwJgfwoijzN/Z0PLnLGHrTsPdAzbD82jsQgpC3fdVvtNY5bu9jySkdvYeYv7cJgnxxZ/OanVrrnpF7TgeDXFS+ZDZCcJPMi7/wtkw46Crbu5AD9FMQ4AeebGdbYa/3PpnjtnhbDzztKq9dxAH6nsiLl/ZmF/cOe69Z9BSUZ12HEES8ec4/Fwa7S0AUHuI4uLerddUGLQ093ORFR+9nOwfqVlC6ZDpwcA/i+Gu8rU/uS1e9syVLMIr4h2Ue/Z+3NbimqCzrdBngeuJDzasOpKve9ohglQThT4iHB7wtT31QUHbpFADuDxzHXdfd+tQXpta7OebL+SWXjxd4+WHgAIkCLCLkdNwy+/Bj/+gxQBsD1cf3SHr3KzMkJrQVHSR/KL1T/qaNoPOIMjUe2yORUxq6F1QuqeUkeFBG8h3e9vB2V3nWYg7B+VxUurq7++keLU2ulb2Pnr9IsOVphOBxI5FTGrbGeheUXrYIOHmKpy10K8DfJS3tO7gtRk6HQD+vakmRRYKnQeZ+I8jCXkmQHuEF7uau5ie/wlEiSZJXWAT5GojYehPc+wPiozd5W57Zr6eRk10OUUPvgb+wqqsvygpEsx4AxH3gaX/qaa0x0FLvMMd3xn3G0/7URwOxxH/XUnct9ZZEoRh4dOth0gYXCQVljt9wwG3rblv1NzPrjX3ZWXbZmTygOxHHreMATY3rWVy8tHK4sa91lEFte4+kN7bncJhoaeuRI4hHepLsNy2RzgN103NsJ6s3fo6G7sWViydKMvegJKFlPR1rdmtp82T8XE2dCwsX5cs2y208QmNkBFuNRE4H466W3gVll90MCHV72lf9RUvbDtUWI6dDoJJbfkWJFaTVHOLdvCB6Bg7G/JLF4wSBWyHwCG8BgOHuRZGQy8volxBx/Njj+R+fnoZOZlDj/qmh98CJGf+6kxFcJ9vFH/sOPOPRGgNN9c4u2Ofy99wNgD7HkVNnmWMBD9wvBEm+t+JyvwAAByVJREFUurNzTYuWumup9/DklO/obnvqATPrjX25sHzRcRGwdVhlecJAEj54kh74XTAqOU12fI+kN7bncJhoaetkSZpaOg/UbaBMY23bOdoCqutOVgt6LkOApuVYgzccOvT3oJY2T+a7pqbOBWWXfg+A5xBC47CeRianauhdX3+5w9cn/4EDeW13+5o3tbQtI6f9dU4TgV5Yetk5iENLMamyinypJAnu+F4z8gtF5B4WBInUGxvuHp60OYCrgJM/RMD9HK8OAoLfetoPPG6cPadHI6GG3kcm5ngEDRq721Y/nghzGveT+ZiRyVYFe2O98RIYSPAQAHwTAD5GMlzj7Vi1lYZuI8nUUu+oxEV4jntU5tAtvpaxWwrK9k0BkB9FCF7X+mOutt4DSSbZizUgQkzI6TDfBaOS02T9fCS9B/rdYEyM6Odq6zz4e2HkH91q6t6/n/4RDmACyPzPujuefN04e8qPeJ5aOhcVLalCFrhesot3cCHLNUYnp2ro7ay9pIAPW1YjBEGOg1kA0IOQfJse+QMYbxY5HfRFjSU+wJ8A8bfg5diRJqFE5BQ49Cog+ImnfcwzpaU7S0TO+qgE3CO+tqfe1vJDnsykrZbe8Ymt/2P2kCDIN2g9Wcex1VLvkGzttsjSn3jgnutu71tbUJo1BTi4k+fRzV0tq79MY3t/7Spd/E2O4++M/QDjlgMn1yDEBY1ITpX4eTqRU7X0NhM5paHzYJlajmta37Vkf4zg9vXUP9H3XEV7cwXll/5ERvClr231O67SJbcamZyqpTees3nZ8rgE6B5f2+p3XRWX1IJk+T0S0HJfy+pNWvs6I6cDEC8t/X4ZJpAI0D88baufxb8MR1q+I+R0wP6bgUt7xy53AldYvuR2QJzPaMudauod/9AVli4+G3H8hTnW4C+0Xv5J9iOupt5mWt5WU+/BPzz03GecaPJSqndCcjrM2Nf6x5iWepuFnKpp67jOQ8nUesLG7ell735dyTyGEBc2TvUVADXtjZN4OR6+053rvBt2rwgbgZxyHEdWauvq6ki905F8MtktR0msfOjGWVjkdICRY5E+6+8A5LWetrHPAbhlfDsW6hZW8IJwVzwhSpbQbwVJ+Gk0OxQc7p5oDVk52XJXlBOu87c+0YGj1GRQy9Ci9WbjkT5mauvd2bmyGeOGN1ZzACGtifjAgaul3hIvNQydGGSsvZe07B3HPZYoJK4BxN1qpESwVPSO+zLx50HL+iN9Fwa+pwV5UdvPR9LbDORUbVtjnYeTqYV9B7ehl71JP6ZcZHN1Ou7lELfTKPOY2vaOZayjNUPY9i96BFuwvYeqc6q23sfqG9uaB4jbr7WtGTntt0Y8nI0ArYxHTI8Y6iKhsDzrdhmgMV5KikfohO481w2wu1Uc9h6e0Py+u5CM1nnbV79YWLWoSo4KD+gRIh/uY0ZF790rwkbZWK2l3rl+f74VSSsQcM942xpeLihrPA4AVsg8XK/1koiWehd7PYWywD8iCfJdvuZDn7lK6y7hAU4HUfy5EUrNxIkFXq5SPr5XhOPfgWOjDCN9F468pwV5Ud/eI+l9RKMkIi9U1R9K79S/acPrPLJMqioOKVxLexeWXzYFIbgLBPRzT/OqgwUlS+YBD7dKMn+N1rVOtbL3YNCNEDkdTE6p+HnJ5TOAk//bivhlHR1PthYXL5kgCdxyQZBu0no1iJHTfi8sKF3yQ+Dgz8d8CRC3GJdAwmFyWeIfwUWIcVkkWZCvixOOke7lV19ZKESjvwSAHwHivpA52Y33chhlIzktvQsKrnYia+gxDrgHtY6eJRM5paV3rPYjwhn75+Ei/Jlib1ykGyF0H3BoBgfwDxCE27ubnzio9bQ93KQ9GnsPT04BRhr7Wuqutd4jYaK33jRsnUimljrjtjS2N+csu/R0Abhfk/lv0CE0Wuo+lN6JbJPMGE30I8sI5HTwsj4lvYmtecS78YFD5DAiJN/W3b5mndachZFTLUeWjm0l2qOkY9eoNs30pgqv4YQzexvOJFQ7xOxNFV7DCc9ke7PjSw3njup2KJOdu76+PqOS30aKMKjrVcaTxvzceDah2SNmb5roGk82s7fxbEKzR8PtOaXZphFkZxRhYYPaCC6nXR+YvbXD2ggtMXsbwQra9YHZWzusjdBSJtubRU6N4IEU+5DJzs0ipxQdy2CimZ8bzCCUu8PsTRlgg4ln9jaYQSh3h0VOKQNsBPFsUBvBCtr1gdlbO6yN0BKztxGsoF0fmL21w9oILWWyvYerc2oEu9DqQ0Yt69MCkcllCDAEGAIMAYYAQ4AhwBBQBwFGTtXBkUlhCDAEGAIMAYYAQ4AhwBBQAQFGTlUAkYlgCDAEGAIMAYYAQ4AhwBBQBwFGTtXBkUlhCDAEGAIMAYYAQ4AhwBBQAQFGTlUAkYlgCDAEGAIMAYYAQ4AhwBBQB4H/D1yoLk7tKJpFAAAAAElFTkSuQmCC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Argentine Peso in Free Fall 9/13/2018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150" y="2761150"/>
            <a:ext cx="10021000" cy="34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Differences- Nominal vs Real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Nominal is what is posted 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$1 US = 83.60 Bangladeshi Taka	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Real is adjusted for price differences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$1 US = 83.60 Bangladeshi Taka but prices are ½ in Bangladesh, then the real rate is $1=167.2 BT.  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Real ER=Nominal ER X (Domestic Prices/ForeignPrices)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and when do people deal with foreign money?</a:t>
            </a:r>
            <a:endParaRPr sz="4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abroad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you may receive </a:t>
            </a:r>
            <a:r>
              <a:rPr lang="en-US" sz="40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foreign currency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abroad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you may have to </a:t>
            </a:r>
            <a:r>
              <a:rPr lang="en-US" sz="40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pay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foreign currency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direct investment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have to pay </a:t>
            </a:r>
            <a:r>
              <a:rPr lang="en-US" sz="40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foreign currency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26095" t="58867" r="37227" b="18463"/>
          <a:stretch/>
        </p:blipFill>
        <p:spPr>
          <a:xfrm>
            <a:off x="1144874" y="2946300"/>
            <a:ext cx="9282301" cy="358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l="62526" t="16640" r="7521" b="65290"/>
          <a:stretch/>
        </p:blipFill>
        <p:spPr>
          <a:xfrm>
            <a:off x="2418575" y="177475"/>
            <a:ext cx="6911251" cy="260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82555" y="228601"/>
            <a:ext cx="9631395" cy="27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$1,200,000,000,000 in foreign exchange is traded every day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dollar is most widely traded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involved in most of all international transactions</a:t>
            </a:r>
            <a:endParaRPr/>
          </a:p>
        </p:txBody>
      </p:sp>
      <p:pic>
        <p:nvPicPr>
          <p:cNvPr id="238" name="Google Shape;238;p33" descr="https://globalfinance.s3.amazonaws.com/media/image/image-from-composition-of-foreign-exchange-reserve-14033151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050" y="3192464"/>
            <a:ext cx="7810500" cy="290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Foreign-Exchange Convertibility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625151" y="1295400"/>
            <a:ext cx="9585649" cy="474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Arial"/>
              <a:buChar char="•"/>
            </a:pPr>
            <a:r>
              <a:rPr lang="en-US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convertible currencies are those that the government allows both residents and nonresidents to purchase in unlimited amounts</a:t>
            </a:r>
            <a:endParaRPr/>
          </a:p>
          <a:p>
            <a:pPr marL="469900" marR="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Arial"/>
              <a:buChar char="•"/>
            </a:pPr>
            <a:r>
              <a:rPr lang="en-US" sz="3607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“Hard currencies” are fully convertible</a:t>
            </a:r>
            <a:endParaRPr/>
          </a:p>
          <a:p>
            <a:pPr marL="469900" marR="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Arial"/>
              <a:buChar char="•"/>
            </a:pPr>
            <a:r>
              <a:rPr lang="en-US" sz="3607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“Soft currencies” (or weak currencies) are not fully convertible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Arial"/>
              <a:buChar char="•"/>
            </a:pPr>
            <a:r>
              <a:rPr lang="en-US" sz="3607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from developing countries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Arial"/>
              <a:buChar char="•"/>
            </a:pPr>
            <a:r>
              <a:rPr lang="en-US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as </a:t>
            </a:r>
            <a:r>
              <a:rPr lang="en-US" sz="360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exotic currencies</a:t>
            </a:r>
            <a:r>
              <a:rPr lang="en-US" sz="360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60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8050" marR="0" lvl="1" indent="-297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2133600" y="304800"/>
            <a:ext cx="936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nations set currency policy/price?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323850" y="1295400"/>
            <a:ext cx="442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33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333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Floating</a:t>
            </a:r>
            <a:r>
              <a:rPr lang="en-US" sz="333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lang="en-US" sz="333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exchange rates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330"/>
              <a:buFont typeface="Arial"/>
              <a:buChar char="•"/>
            </a:pPr>
            <a:r>
              <a:rPr lang="en-US" sz="333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Supply and demand</a:t>
            </a:r>
            <a:r>
              <a:rPr lang="en-US" sz="333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33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sets values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of most major currencies </a:t>
            </a:r>
            <a:r>
              <a:rPr lang="en-US" sz="3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floats</a:t>
            </a:r>
            <a:r>
              <a:rPr lang="en-US" sz="3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3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114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Euro, Japanese yen, British pound, etc. </a:t>
            </a:r>
            <a:endParaRPr sz="33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1102360" marR="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l="10437" t="38155" r="38451" b="8800"/>
          <a:stretch/>
        </p:blipFill>
        <p:spPr>
          <a:xfrm>
            <a:off x="4622076" y="1611212"/>
            <a:ext cx="7518474" cy="48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2133600" y="304800"/>
            <a:ext cx="936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nations set currency policy/price?</a:t>
            </a: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323850" y="1295400"/>
            <a:ext cx="5368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three basic ways</a:t>
            </a:r>
            <a:endParaRPr sz="33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14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3330" b="1" u="sng">
                <a:solidFill>
                  <a:schemeClr val="hlink"/>
                </a:solidFill>
              </a:rPr>
              <a:t>Fixed</a:t>
            </a:r>
            <a:r>
              <a:rPr lang="en-US" sz="333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lang="en-US" sz="3330" u="sng">
                <a:solidFill>
                  <a:schemeClr val="hlink"/>
                </a:solidFill>
              </a:rPr>
              <a:t> or </a:t>
            </a:r>
            <a:r>
              <a:rPr lang="en-US" sz="333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3330" b="1" u="sng">
                <a:solidFill>
                  <a:schemeClr val="hlink"/>
                </a:solidFill>
              </a:rPr>
              <a:t>Pegged</a:t>
            </a:r>
            <a:r>
              <a:rPr lang="en-US" sz="333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lang="en-US" sz="3330" u="sng">
                <a:solidFill>
                  <a:schemeClr val="hlink"/>
                </a:solidFill>
              </a:rPr>
              <a:t> exchange rates</a:t>
            </a:r>
            <a:endParaRPr sz="2400"/>
          </a:p>
          <a:p>
            <a:pPr marL="2057400" lvl="4" indent="-3257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330"/>
              <a:buChar char="•"/>
            </a:pPr>
            <a:r>
              <a:rPr lang="en-US" sz="3330" u="sng"/>
              <a:t>Governments </a:t>
            </a:r>
            <a:r>
              <a:rPr lang="en-US" sz="3330" b="1" u="sng">
                <a:solidFill>
                  <a:srgbClr val="FF0000"/>
                </a:solidFill>
              </a:rPr>
              <a:t>decide</a:t>
            </a:r>
            <a:r>
              <a:rPr lang="en-US" sz="3330" u="sng">
                <a:solidFill>
                  <a:srgbClr val="FF0000"/>
                </a:solidFill>
              </a:rPr>
              <a:t> </a:t>
            </a:r>
            <a:r>
              <a:rPr lang="en-US" sz="3330" u="sng"/>
              <a:t>the value of currency</a:t>
            </a:r>
            <a:endParaRPr sz="2000"/>
          </a:p>
          <a:p>
            <a:pPr marL="2057400" lvl="4" indent="-3257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330"/>
              <a:buChar char="•"/>
            </a:pPr>
            <a:r>
              <a:rPr lang="en-US" sz="3330"/>
              <a:t>Example:  Hong Kong</a:t>
            </a:r>
            <a:r>
              <a:rPr lang="en-US" sz="3330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3330"/>
              <a:t>s government keeps the value of its dollar at roughly US$0.128 (US$1=HK$7.80)</a:t>
            </a:r>
            <a:endParaRPr sz="2000"/>
          </a:p>
          <a:p>
            <a:pPr marL="1102360" marR="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979" t="39217" r="37255" b="15685"/>
          <a:stretch/>
        </p:blipFill>
        <p:spPr>
          <a:xfrm>
            <a:off x="5605138" y="1618164"/>
            <a:ext cx="6291300" cy="43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1981200" y="457201"/>
            <a:ext cx="8229600" cy="95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Exchange  Rates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288625" y="1235300"/>
            <a:ext cx="51651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Dirty’ or ‘Managed’ Floating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rate is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allowed to float freely but intervention by governments or other agencies is carried out to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manipulated to a rate for a desired purpose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(China?)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l="9511" t="23187" r="39757" b="20871"/>
          <a:stretch/>
        </p:blipFill>
        <p:spPr>
          <a:xfrm>
            <a:off x="5816875" y="325975"/>
            <a:ext cx="6294301" cy="43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would a country devalue its own currency?</a:t>
            </a:r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 increase its GDP, however, its people are no better off.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GDP= C + I + G + X - M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C,I,G stay the same.  eXports will rise and iMports will fall.  Increasing the GDP.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you find it?</a:t>
            </a:r>
            <a:endParaRPr/>
          </a:p>
        </p:txBody>
      </p:sp>
      <p:pic>
        <p:nvPicPr>
          <p:cNvPr id="279" name="Google Shape;27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2776" t="31371" r="25925" b="13725"/>
          <a:stretch/>
        </p:blipFill>
        <p:spPr>
          <a:xfrm>
            <a:off x="4048126" y="1600200"/>
            <a:ext cx="4130675" cy="502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39"/>
          <p:cNvGrpSpPr/>
          <p:nvPr/>
        </p:nvGrpSpPr>
        <p:grpSpPr>
          <a:xfrm>
            <a:off x="6019801" y="3063876"/>
            <a:ext cx="98425" cy="30163"/>
            <a:chOff x="4495800" y="3064299"/>
            <a:chExt cx="99061" cy="29422"/>
          </a:xfrm>
        </p:grpSpPr>
        <p:sp>
          <p:nvSpPr>
            <p:cNvPr id="281" name="Google Shape;281;p39"/>
            <p:cNvSpPr/>
            <p:nvPr/>
          </p:nvSpPr>
          <p:spPr>
            <a:xfrm>
              <a:off x="4587240" y="3093720"/>
              <a:ext cx="7621" cy="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84" y="0"/>
                  </a:lnTo>
                </a:path>
              </a:pathLst>
            </a:custGeom>
            <a:solidFill>
              <a:schemeClr val="accent1"/>
            </a:solidFill>
            <a:ln w="1905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4495800" y="3064299"/>
              <a:ext cx="15241" cy="6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81"/>
                  </a:moveTo>
                  <a:lnTo>
                    <a:pt x="51658" y="0"/>
                  </a:lnTo>
                  <a:lnTo>
                    <a:pt x="54429" y="9033"/>
                  </a:lnTo>
                  <a:lnTo>
                    <a:pt x="57515" y="60347"/>
                  </a:lnTo>
                  <a:lnTo>
                    <a:pt x="65011" y="80225"/>
                  </a:lnTo>
                  <a:lnTo>
                    <a:pt x="119992" y="119981"/>
                  </a:lnTo>
                </a:path>
              </a:pathLst>
            </a:custGeom>
            <a:solidFill>
              <a:schemeClr val="accent1"/>
            </a:solidFill>
            <a:ln w="1905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the following affect the U.S.  Exchange rate? </a:t>
            </a:r>
            <a:endParaRPr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“Fed prints out more money for stimulus”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 in a recession”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 has record deficit”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 GDP grows 5%”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important to you!</a:t>
            </a:r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Affects the value of the dollar(strong or weak).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fluctuation is items exported or imported.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versus Weak Dollar</a:t>
            </a:r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1"/>
          </p:nvPr>
        </p:nvSpPr>
        <p:spPr>
          <a:xfrm>
            <a:off x="666750" y="1066800"/>
            <a:ext cx="5581650" cy="524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Strong- Means Dollar is worth more in relation to other currency over time (appreciation)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Helps- Importers and consumers of imported goods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Hurts- Exporters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Today$1=9Pesos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Week$1=10Pesos</a:t>
            </a:r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2"/>
          </p:nvPr>
        </p:nvSpPr>
        <p:spPr>
          <a:xfrm>
            <a:off x="6175376" y="1143000"/>
            <a:ext cx="5349874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Weak- Means Dollar is worth less in relation to other currency over time (depreciation)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Helps- Exporters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Hurts- Importers and consumers of imported goods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Today $1=9Pesos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Next Week $1=8Pesos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this guy?  Why is he important?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943600" y="1295400"/>
            <a:ext cx="4267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531" y="1950422"/>
            <a:ext cx="32385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you find the rates and make exchanges?</a:t>
            </a:r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1290723" y="1690700"/>
            <a:ext cx="4116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 app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Banks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Airport terminal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 </a:t>
            </a:r>
            <a:endParaRPr/>
          </a:p>
        </p:txBody>
      </p:sp>
      <p:sp>
        <p:nvSpPr>
          <p:cNvPr id="308" name="Google Shape;308;p43"/>
          <p:cNvSpPr txBox="1"/>
          <p:nvPr/>
        </p:nvSpPr>
        <p:spPr>
          <a:xfrm>
            <a:off x="5791200" y="1981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endParaRPr/>
          </a:p>
          <a:p>
            <a:pPr marL="800100" marR="0" lvl="1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Banks</a:t>
            </a:r>
            <a:endParaRPr/>
          </a:p>
          <a:p>
            <a:pPr marL="800100" marR="0" lvl="1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Embassy</a:t>
            </a:r>
            <a:endParaRPr/>
          </a:p>
          <a:p>
            <a:pPr marL="800100" marR="0" lvl="1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Airport terminal</a:t>
            </a:r>
            <a:endParaRPr/>
          </a:p>
          <a:p>
            <a:pPr marL="800100" marR="0" lvl="1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Individuals??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Google Shape;313;p44"/>
          <p:cNvGraphicFramePr/>
          <p:nvPr/>
        </p:nvGraphicFramePr>
        <p:xfrm>
          <a:off x="182880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{F0B41B7D-1459-4897-95A9-E49AB0A6DE17}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 Pound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 $</a:t>
                      </a:r>
                      <a:endParaRPr sz="2800" b="0" i="0" u="none" strike="noStrike" cap="none">
                        <a:solidFill>
                          <a:srgbClr val="0066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Canadian $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 Pound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1.59855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1.78972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 $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.62562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1.119577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Canadian $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.55870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.89311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4" name="Google Shape;314;p44"/>
          <p:cNvSpPr txBox="1"/>
          <p:nvPr/>
        </p:nvSpPr>
        <p:spPr>
          <a:xfrm>
            <a:off x="7696200" y="4343401"/>
            <a:ext cx="2438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10/30/2014</a:t>
            </a:r>
            <a:endParaRPr/>
          </a:p>
        </p:txBody>
      </p:sp>
      <p:sp>
        <p:nvSpPr>
          <p:cNvPr id="315" name="Google Shape;315;p44"/>
          <p:cNvSpPr txBox="1"/>
          <p:nvPr/>
        </p:nvSpPr>
        <p:spPr>
          <a:xfrm>
            <a:off x="410546" y="4680277"/>
            <a:ext cx="935082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2 ways to describe the exchange rate between Canadian $ to GB Pounds?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went on vacation in GB and converted $100 US, how many pounds would you receive?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8772975" y="365125"/>
            <a:ext cx="2968200" cy="5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had 1,000,000 yen and converted it to US$, how much would you have?</a:t>
            </a:r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 rotWithShape="1">
          <a:blip r:embed="rId3">
            <a:alphaModFix/>
          </a:blip>
          <a:srcRect l="13156" t="20068" r="39038" b="16483"/>
          <a:stretch/>
        </p:blipFill>
        <p:spPr>
          <a:xfrm>
            <a:off x="227425" y="232150"/>
            <a:ext cx="8389948" cy="626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chart, how much would 100 Euros be in $?</a:t>
            </a:r>
            <a:endParaRPr/>
          </a:p>
        </p:txBody>
      </p:sp>
      <p:sp>
        <p:nvSpPr>
          <p:cNvPr id="328" name="Google Shape;328;p46"/>
          <p:cNvSpPr/>
          <p:nvPr/>
        </p:nvSpPr>
        <p:spPr>
          <a:xfrm>
            <a:off x="2174876" y="4992688"/>
            <a:ext cx="15875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</a:path>
            </a:pathLst>
          </a:custGeom>
          <a:solidFill>
            <a:schemeClr val="accent1"/>
          </a:solidFill>
          <a:ln w="19050" cap="sq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6"/>
          <p:cNvSpPr/>
          <p:nvPr/>
        </p:nvSpPr>
        <p:spPr>
          <a:xfrm>
            <a:off x="1920875" y="3357563"/>
            <a:ext cx="7938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84" y="0"/>
                </a:lnTo>
              </a:path>
            </a:pathLst>
          </a:custGeom>
          <a:solidFill>
            <a:schemeClr val="accent1"/>
          </a:solidFill>
          <a:ln w="19050" cap="sq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6"/>
          <p:cNvPicPr preferRelativeResize="0"/>
          <p:nvPr/>
        </p:nvPicPr>
        <p:blipFill rotWithShape="1">
          <a:blip r:embed="rId3">
            <a:alphaModFix/>
          </a:blip>
          <a:srcRect l="20996" t="27671" r="20238" b="33431"/>
          <a:stretch/>
        </p:blipFill>
        <p:spPr>
          <a:xfrm>
            <a:off x="1300675" y="1922575"/>
            <a:ext cx="9950148" cy="37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chart, how much would 100 CAD be in GBP?</a:t>
            </a:r>
            <a:endParaRPr/>
          </a:p>
        </p:txBody>
      </p:sp>
      <p:sp>
        <p:nvSpPr>
          <p:cNvPr id="336" name="Google Shape;336;p47"/>
          <p:cNvSpPr/>
          <p:nvPr/>
        </p:nvSpPr>
        <p:spPr>
          <a:xfrm>
            <a:off x="2174876" y="4992688"/>
            <a:ext cx="15875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2" y="0"/>
                </a:lnTo>
              </a:path>
            </a:pathLst>
          </a:custGeom>
          <a:solidFill>
            <a:schemeClr val="accent1"/>
          </a:solidFill>
          <a:ln w="19050" cap="sq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/>
          <p:nvPr/>
        </p:nvSpPr>
        <p:spPr>
          <a:xfrm>
            <a:off x="1920875" y="3357563"/>
            <a:ext cx="7938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84" y="0"/>
                </a:lnTo>
              </a:path>
            </a:pathLst>
          </a:custGeom>
          <a:solidFill>
            <a:schemeClr val="accent1"/>
          </a:solidFill>
          <a:ln w="19050" cap="sq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 rotWithShape="1">
          <a:blip r:embed="rId3">
            <a:alphaModFix/>
          </a:blip>
          <a:srcRect l="20996" t="27671" r="20238" b="33431"/>
          <a:stretch/>
        </p:blipFill>
        <p:spPr>
          <a:xfrm>
            <a:off x="1300675" y="1922575"/>
            <a:ext cx="9950148" cy="37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>
            <a:spLocks noGrp="1"/>
          </p:cNvSpPr>
          <p:nvPr>
            <p:ph type="body" idx="1"/>
          </p:nvPr>
        </p:nvSpPr>
        <p:spPr>
          <a:xfrm>
            <a:off x="541176" y="289249"/>
            <a:ext cx="9669624" cy="557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1)Mike makes microphones and makes money off exporting many to Manuel’s Mike Mansion in Monteray, Mexico.  What type of dollar would Mike like the most?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A)Strong Dollar         B)Appreciating Dollar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C)Weak Dollar          D)Normalized Dollar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2)What headline will most likely make the Jonesian dollar weaker?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A)Jonesian jobless rate shrinks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B)Jonesian Central Bank raises rates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C)Jonesia suffers high inflation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D)Jonesia elects Mr. Jones King for Life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this guy?  Why is he important?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943600" y="1295400"/>
            <a:ext cx="4267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Soros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is referred to as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man who broke the Bank of England”.  In 1992, on “Black Wednesday” he made a profit of $1 billion in currency trades.  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531" y="1950422"/>
            <a:ext cx="32385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971675" y="74614"/>
            <a:ext cx="822960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they do?</a:t>
            </a:r>
            <a:endParaRPr/>
          </a:p>
        </p:txBody>
      </p:sp>
      <p:pic>
        <p:nvPicPr>
          <p:cNvPr id="123" name="Google Shape;123;p18" descr="http://t1.gstatic.com/images?q=tbn:ANd9GcQhVRaaNFan7aIzt2zK_aBQhpirRm4EO_wR4OpUsOW5vRWXVy8bQQ:www.chinaodysseytours.com/china-asia-tours/photo/preah-khan-templ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5871" y="2790824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1383632" y="1295400"/>
            <a:ext cx="509336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Preah Khan Temple in Cambodia and Sisters from Arizona.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Crime—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Punishment-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Deported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Riel fine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the fine fair?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 descr="Image result for 2 sisters fined temple cambodi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0920" y="4638674"/>
            <a:ext cx="28289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2846" y="50299"/>
            <a:ext cx="2867025" cy="236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Exchange Terms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exchange: money denominated in the currency of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another nation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group of nations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deposits</a:t>
            </a:r>
            <a:endParaRPr/>
          </a:p>
          <a:p>
            <a:pPr marL="908050" marR="0" lvl="1" indent="-438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short-term claims (e.g., bonds)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rate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price of a particular currency relative to another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Worst Currencies(as of </a:t>
            </a:r>
            <a:r>
              <a:rPr lang="en-US" sz="3600"/>
              <a:t>9/16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</a:t>
            </a:r>
            <a:r>
              <a:rPr lang="en-US" sz="3600"/>
              <a:t>9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140" name="Google Shape;140;p20" descr="0_21_111708_paragu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4789" y="2892490"/>
            <a:ext cx="1967426" cy="15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descr="0_21_111708_guineanfran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915" y="3132354"/>
            <a:ext cx="2343176" cy="182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0_21_111708_laosk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46975" y="1045028"/>
            <a:ext cx="2738535" cy="212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 descr="0_21_111708_IndonesianRupia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4208" y="1143000"/>
            <a:ext cx="2761861" cy="17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 descr="0_21_111708_saotom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3808" y="990161"/>
            <a:ext cx="2754248" cy="214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 descr="http://flagpedia.net/data/currency/vnd/500000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32197" y="3484411"/>
            <a:ext cx="3229556" cy="138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descr="2_21_111708_turkmenmana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2984" y="4844347"/>
            <a:ext cx="2491823" cy="193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descr="0_21_111708_iranianria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54672" y="4641980"/>
            <a:ext cx="2417534" cy="188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 descr="0_21_111708_somalishilli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40812" y="4936898"/>
            <a:ext cx="2469988" cy="192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Worst Currencies(as of </a:t>
            </a:r>
            <a:r>
              <a:rPr lang="en-US" sz="3600"/>
              <a:t>9/16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</a:t>
            </a:r>
            <a:r>
              <a:rPr lang="en-US" sz="3600"/>
              <a:t>9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1010826" y="914400"/>
            <a:ext cx="4876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PARAGUAY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b="1">
                <a:solidFill>
                  <a:srgbClr val="38761D"/>
                </a:solidFill>
              </a:rPr>
              <a:t>6,169.37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GUARANI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LAOS</a:t>
            </a:r>
            <a:r>
              <a:rPr lang="en-US" b="1"/>
              <a:t> KIP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b="1">
                <a:solidFill>
                  <a:srgbClr val="38761D"/>
                </a:solidFill>
              </a:rPr>
              <a:t>8,583.15</a:t>
            </a:r>
            <a:endParaRPr sz="28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GUINEA FRANC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b="1">
                <a:solidFill>
                  <a:srgbClr val="38761D"/>
                </a:solidFill>
              </a:rPr>
              <a:t>9,112</a:t>
            </a:r>
            <a:r>
              <a:rPr lang="en-US" sz="28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b="1">
                <a:solidFill>
                  <a:srgbClr val="38761D"/>
                </a:solidFill>
              </a:rPr>
              <a:t>25</a:t>
            </a:r>
            <a:endParaRPr sz="2800" b="1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Indonesia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b="1">
                <a:solidFill>
                  <a:srgbClr val="38761D"/>
                </a:solidFill>
              </a:rPr>
              <a:t>14,052.00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Rupiah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 TOME AND PRINCIPE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sz="2800" b="1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>
                <a:solidFill>
                  <a:srgbClr val="38761D"/>
                </a:solidFill>
              </a:rPr>
              <a:t>1,094.73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DOBRA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New Dobra </a:t>
            </a:r>
            <a:r>
              <a:rPr lang="en-US" b="1">
                <a:solidFill>
                  <a:srgbClr val="FF0000"/>
                </a:solidFill>
              </a:rPr>
              <a:t>21.1253</a:t>
            </a:r>
            <a:endParaRPr b="1">
              <a:solidFill>
                <a:srgbClr val="FF0000"/>
              </a:solidFill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5887625" y="914400"/>
            <a:ext cx="5793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VIETNAM</a:t>
            </a:r>
            <a:b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FF0000"/>
                </a:solidFill>
                <a:highlight>
                  <a:srgbClr val="38761D"/>
                </a:highlight>
                <a:latin typeface="Calibri"/>
                <a:ea typeface="Calibri"/>
                <a:cs typeface="Calibri"/>
                <a:sym typeface="Calibri"/>
              </a:rPr>
              <a:t>23,173.40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DONG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Turkmenistan</a:t>
            </a:r>
            <a:b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24,000 now 3.4 Manat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IRANIAN RIAL</a:t>
            </a:r>
            <a:b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</a:t>
            </a:r>
            <a:r>
              <a:rPr lang="en-US" sz="2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42,052.50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RIAL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Somalia</a:t>
            </a:r>
            <a:b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35,000   now </a:t>
            </a:r>
            <a:r>
              <a:rPr lang="en-US" sz="2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56.2319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Shillings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ZIMBABWE</a:t>
            </a:r>
            <a:b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 USD = 642,371,437,695,221,000  now 361.9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ZIMBABWEAN DOLLARS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2" descr="0_21_111708_zimbabwedoll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232" y="167951"/>
            <a:ext cx="9910147" cy="660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Widescreen</PresentationFormat>
  <Paragraphs>193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Noto Sans Symbols</vt:lpstr>
      <vt:lpstr>Times New Roman</vt:lpstr>
      <vt:lpstr>Verdana</vt:lpstr>
      <vt:lpstr>Office Theme</vt:lpstr>
      <vt:lpstr>Vocabulary Day 7 </vt:lpstr>
      <vt:lpstr>PowerPoint Presentation</vt:lpstr>
      <vt:lpstr>Who is this guy?  Why is he important?</vt:lpstr>
      <vt:lpstr>Who is this guy?  Why is he important?</vt:lpstr>
      <vt:lpstr>What did they do?</vt:lpstr>
      <vt:lpstr>Foreign Exchange Terms</vt:lpstr>
      <vt:lpstr>10 Worst Currencies(as of 9/16/2019)</vt:lpstr>
      <vt:lpstr>10 Worst Currencies(as of 9/16/2019)</vt:lpstr>
      <vt:lpstr>PowerPoint Presentation</vt:lpstr>
      <vt:lpstr>In Nominal terms, would you rather have  </vt:lpstr>
      <vt:lpstr>Would you rather have  </vt:lpstr>
      <vt:lpstr>FYI</vt:lpstr>
      <vt:lpstr>Question</vt:lpstr>
      <vt:lpstr>2 Ways to Illustrate Exchange Rate</vt:lpstr>
      <vt:lpstr>Examples</vt:lpstr>
      <vt:lpstr>Important</vt:lpstr>
      <vt:lpstr>Argentine Peso in Free Fall 9/13/2018</vt:lpstr>
      <vt:lpstr>Differences- Nominal vs Real</vt:lpstr>
      <vt:lpstr>Why and when do people deal with foreign money?</vt:lpstr>
      <vt:lpstr>PowerPoint Presentation</vt:lpstr>
      <vt:lpstr>Foreign-Exchange Convertibility</vt:lpstr>
      <vt:lpstr>How do nations set currency policy/price?</vt:lpstr>
      <vt:lpstr>How do nations set currency policy/price?</vt:lpstr>
      <vt:lpstr>Exchange  Rates</vt:lpstr>
      <vt:lpstr>Why would a country devalue its own currency?</vt:lpstr>
      <vt:lpstr>Where do you find it?</vt:lpstr>
      <vt:lpstr>How would the following affect the U.S.  Exchange rate? </vt:lpstr>
      <vt:lpstr>Why it is important to you!</vt:lpstr>
      <vt:lpstr>Strong versus Weak Dollar</vt:lpstr>
      <vt:lpstr>Where do you find the rates and make exchanges?</vt:lpstr>
      <vt:lpstr>PowerPoint Presentation</vt:lpstr>
      <vt:lpstr>If you had 1,000,000 yen and converted it to US$, how much would you have?</vt:lpstr>
      <vt:lpstr>Based on chart, how much would 100 Euros be in $?</vt:lpstr>
      <vt:lpstr>Based on chart, how much would 100 CAD be in GBP?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Day 7 </dc:title>
  <dc:creator>Clayton D. Jenkins</dc:creator>
  <cp:lastModifiedBy>Clayton D. Jenkins</cp:lastModifiedBy>
  <cp:revision>1</cp:revision>
  <dcterms:modified xsi:type="dcterms:W3CDTF">2019-09-19T19:16:51Z</dcterms:modified>
</cp:coreProperties>
</file>