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Georgia" panose="02040502050405020303" pitchFamily="18" charset="0"/>
      <p:regular r:id="rId28"/>
      <p:bold r:id="rId29"/>
      <p:italic r:id="rId30"/>
      <p:boldItalic r:id="rId31"/>
    </p:embeddedFont>
    <p:embeddedFont>
      <p:font typeface="Merriweather"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5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942061204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94206120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39847ece6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39847ece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39847ece6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39847ece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39847ece6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39847ece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39847ece6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39847ece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39847ece6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39847ece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39847ece6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39847ece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39847ece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39847ec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9847ece6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9847ece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94206120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9420612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YlQgeyKV-Q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ttnews.com/articles/savannah-port-sets-all-time-container-record-october"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npr.org/sections/money/2018/02/01/582510662/what-america-sells-to-the-world"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1981200" y="457200"/>
            <a:ext cx="82296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Vocabulary Day 9</a:t>
            </a:r>
            <a:endParaRPr/>
          </a:p>
        </p:txBody>
      </p:sp>
      <p:sp>
        <p:nvSpPr>
          <p:cNvPr id="85" name="Google Shape;85;p13"/>
          <p:cNvSpPr txBox="1">
            <a:spLocks noGrp="1"/>
          </p:cNvSpPr>
          <p:nvPr>
            <p:ph type="body" idx="1"/>
          </p:nvPr>
        </p:nvSpPr>
        <p:spPr>
          <a:xfrm>
            <a:off x="393725" y="1143000"/>
            <a:ext cx="10779900" cy="5257800"/>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Balance of Trade- difference between traded goods between nations</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Balance of Payments- difference between money leaving and entering nations</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Trade Surplus- exporting more than importing</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Trade Deficit- importing more than exporting</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Subsidy- government incentive to produce or not to produce something(unfair trading practice)</a:t>
            </a:r>
            <a:endParaRPr sz="360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endParaRPr/>
          </a:p>
        </p:txBody>
      </p:sp>
      <p:pic>
        <p:nvPicPr>
          <p:cNvPr id="141" name="Google Shape;141;p22"/>
          <p:cNvPicPr preferRelativeResize="0"/>
          <p:nvPr/>
        </p:nvPicPr>
        <p:blipFill rotWithShape="1">
          <a:blip r:embed="rId3">
            <a:alphaModFix/>
          </a:blip>
          <a:srcRect l="34473" t="28765" r="11048" b="27397"/>
          <a:stretch/>
        </p:blipFill>
        <p:spPr>
          <a:xfrm>
            <a:off x="1941875" y="865625"/>
            <a:ext cx="7963626" cy="51267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pic>
        <p:nvPicPr>
          <p:cNvPr id="147" name="Google Shape;147;p23"/>
          <p:cNvPicPr preferRelativeResize="0"/>
          <p:nvPr/>
        </p:nvPicPr>
        <p:blipFill>
          <a:blip r:embed="rId3">
            <a:alphaModFix/>
          </a:blip>
          <a:stretch>
            <a:fillRect/>
          </a:stretch>
        </p:blipFill>
        <p:spPr>
          <a:xfrm>
            <a:off x="1852950" y="1105125"/>
            <a:ext cx="7839950" cy="4999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4"/>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3600"/>
              <a:t>The primary U.S. trading partners are China, with a total trade of $636 billion; Canada, with $582 billion; and Mexico, with $557 billion. The trade deficit with China is $375 billion. It's responsible for 66 percent of the total U.S. deficit in goods. The other U.S. trading partners don't create much of a deficit.</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What is the role of a strong or weak currency in trade deficits?</a:t>
            </a:r>
            <a:endParaRPr/>
          </a:p>
        </p:txBody>
      </p:sp>
      <p:sp>
        <p:nvSpPr>
          <p:cNvPr id="159" name="Google Shape;159;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1981200" y="277675"/>
            <a:ext cx="82296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hlink"/>
                </a:solidFill>
                <a:latin typeface="Calibri"/>
                <a:ea typeface="Calibri"/>
                <a:cs typeface="Calibri"/>
                <a:sym typeface="Calibri"/>
                <a:hlinkClick r:id="rId3"/>
              </a:rPr>
              <a:t>Balance of Payments</a:t>
            </a:r>
            <a:endParaRPr sz="4400" b="0" i="0" u="sng" strike="noStrike" cap="none">
              <a:solidFill>
                <a:schemeClr val="dk1"/>
              </a:solidFill>
              <a:latin typeface="Calibri"/>
              <a:ea typeface="Calibri"/>
              <a:cs typeface="Calibri"/>
              <a:sym typeface="Calibri"/>
            </a:endParaRPr>
          </a:p>
        </p:txBody>
      </p:sp>
      <p:sp>
        <p:nvSpPr>
          <p:cNvPr id="165" name="Google Shape;165;p26"/>
          <p:cNvSpPr txBox="1">
            <a:spLocks noGrp="1"/>
          </p:cNvSpPr>
          <p:nvPr>
            <p:ph type="body" idx="1"/>
          </p:nvPr>
        </p:nvSpPr>
        <p:spPr>
          <a:xfrm>
            <a:off x="434475" y="1108300"/>
            <a:ext cx="11235000" cy="4495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70000"/>
              </a:lnSpc>
              <a:spcBef>
                <a:spcPts val="0"/>
              </a:spcBef>
              <a:spcAft>
                <a:spcPts val="0"/>
              </a:spcAft>
              <a:buClr>
                <a:schemeClr val="dk1"/>
              </a:buClr>
              <a:buSzPts val="4070"/>
              <a:buFont typeface="Arial"/>
              <a:buChar char="•"/>
            </a:pPr>
            <a:r>
              <a:rPr lang="en-US" sz="4070" b="0" i="0" u="sng" strike="noStrike" cap="none">
                <a:solidFill>
                  <a:schemeClr val="dk1"/>
                </a:solidFill>
                <a:latin typeface="Calibri"/>
                <a:ea typeface="Calibri"/>
                <a:cs typeface="Calibri"/>
                <a:sym typeface="Calibri"/>
              </a:rPr>
              <a:t>Amount of money which leaves and enter the country from another</a:t>
            </a:r>
            <a:endParaRPr/>
          </a:p>
          <a:p>
            <a:pPr marL="228600" marR="0" lvl="0" indent="-228600" algn="l" rtl="0">
              <a:lnSpc>
                <a:spcPct val="70000"/>
              </a:lnSpc>
              <a:spcBef>
                <a:spcPts val="1000"/>
              </a:spcBef>
              <a:spcAft>
                <a:spcPts val="0"/>
              </a:spcAft>
              <a:buClr>
                <a:schemeClr val="dk1"/>
              </a:buClr>
              <a:buSzPts val="4070"/>
              <a:buFont typeface="Arial"/>
              <a:buChar char="•"/>
            </a:pPr>
            <a:r>
              <a:rPr lang="en-US" sz="4070" b="0" i="0" u="sng" strike="noStrike" cap="none">
                <a:solidFill>
                  <a:schemeClr val="dk1"/>
                </a:solidFill>
                <a:latin typeface="Calibri"/>
                <a:ea typeface="Calibri"/>
                <a:cs typeface="Calibri"/>
                <a:sym typeface="Calibri"/>
              </a:rPr>
              <a:t>Method countries use to monitor international monetary transactions</a:t>
            </a:r>
            <a:endParaRPr/>
          </a:p>
          <a:p>
            <a:pPr marL="228600" marR="0" lvl="0" indent="-228600" algn="l" rtl="0">
              <a:lnSpc>
                <a:spcPct val="70000"/>
              </a:lnSpc>
              <a:spcBef>
                <a:spcPts val="1000"/>
              </a:spcBef>
              <a:spcAft>
                <a:spcPts val="0"/>
              </a:spcAft>
              <a:buClr>
                <a:schemeClr val="dk1"/>
              </a:buClr>
              <a:buSzPts val="4070"/>
              <a:buFont typeface="Arial"/>
              <a:buChar char="•"/>
            </a:pPr>
            <a:r>
              <a:rPr lang="en-US" sz="4070" b="0" i="0" u="sng" strike="noStrike" cap="none">
                <a:solidFill>
                  <a:schemeClr val="dk1"/>
                </a:solidFill>
                <a:latin typeface="Calibri"/>
                <a:ea typeface="Calibri"/>
                <a:cs typeface="Calibri"/>
                <a:sym typeface="Calibri"/>
              </a:rPr>
              <a:t>Balance of trade is included in balance of payments</a:t>
            </a:r>
            <a:endParaRPr/>
          </a:p>
          <a:p>
            <a:pPr marL="228600" marR="0" lvl="0" indent="-228600" algn="l" rtl="0">
              <a:lnSpc>
                <a:spcPct val="70000"/>
              </a:lnSpc>
              <a:spcBef>
                <a:spcPts val="1000"/>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Divided into 3 Categories</a:t>
            </a:r>
            <a:endParaRPr/>
          </a:p>
          <a:p>
            <a:pPr marL="685800" marR="0" lvl="1" indent="-228600" algn="l" rtl="0">
              <a:lnSpc>
                <a:spcPct val="70000"/>
              </a:lnSpc>
              <a:spcBef>
                <a:spcPts val="500"/>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Current Account- inflow and outflow of goods and services</a:t>
            </a:r>
            <a:endParaRPr/>
          </a:p>
          <a:p>
            <a:pPr marL="685800" marR="0" lvl="1" indent="-228600" algn="l" rtl="0">
              <a:lnSpc>
                <a:spcPct val="70000"/>
              </a:lnSpc>
              <a:spcBef>
                <a:spcPts val="500"/>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Capital Account- capital transfers(business use)</a:t>
            </a:r>
            <a:endParaRPr/>
          </a:p>
          <a:p>
            <a:pPr marL="685800" marR="0" lvl="1" indent="-228600" algn="l" rtl="0">
              <a:lnSpc>
                <a:spcPct val="70000"/>
              </a:lnSpc>
              <a:spcBef>
                <a:spcPts val="500"/>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Financial Account- money relative to investments</a:t>
            </a:r>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1981200" y="457200"/>
            <a:ext cx="8229600" cy="99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Balance of Payments Examples</a:t>
            </a:r>
            <a:endParaRPr/>
          </a:p>
        </p:txBody>
      </p:sp>
      <p:sp>
        <p:nvSpPr>
          <p:cNvPr id="171" name="Google Shape;171;p27"/>
          <p:cNvSpPr txBox="1">
            <a:spLocks noGrp="1"/>
          </p:cNvSpPr>
          <p:nvPr>
            <p:ph type="body" idx="1"/>
          </p:nvPr>
        </p:nvSpPr>
        <p:spPr>
          <a:xfrm>
            <a:off x="653143" y="1447800"/>
            <a:ext cx="9557657" cy="4419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You travel to France for spring break.</a:t>
            </a:r>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German business buys US machines.</a:t>
            </a:r>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Russian buys Google stock.</a:t>
            </a:r>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US sends aid to Haiti after earthquake.</a:t>
            </a:r>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US citizens works temporarily in Britain.</a:t>
            </a:r>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US treasury pays interest to Chinese investors.</a:t>
            </a:r>
            <a:endParaRPr/>
          </a:p>
        </p:txBody>
      </p:sp>
      <p:sp>
        <p:nvSpPr>
          <p:cNvPr id="172" name="Google Shape;172;p27"/>
          <p:cNvSpPr/>
          <p:nvPr/>
        </p:nvSpPr>
        <p:spPr>
          <a:xfrm>
            <a:off x="1714500" y="1857376"/>
            <a:ext cx="0" cy="15875"/>
          </a:xfrm>
          <a:custGeom>
            <a:avLst/>
            <a:gdLst/>
            <a:ahLst/>
            <a:cxnLst/>
            <a:rect l="l" t="t" r="r" b="b"/>
            <a:pathLst>
              <a:path w="120000" h="120000" extrusionOk="0">
                <a:moveTo>
                  <a:pt x="0" y="119992"/>
                </a:moveTo>
                <a:lnTo>
                  <a:pt x="0" y="0"/>
                </a:lnTo>
              </a:path>
            </a:pathLst>
          </a:custGeom>
          <a:solidFill>
            <a:schemeClr val="accent1"/>
          </a:solidFill>
          <a:ln w="19050" cap="sq"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Top Ten Nations with U.S. Trade deficit(</a:t>
            </a:r>
            <a:r>
              <a:rPr lang="en-US"/>
              <a:t>2017</a:t>
            </a:r>
            <a:r>
              <a:rPr lang="en-US" sz="4400" b="0" i="0" u="none" strike="noStrike" cap="none">
                <a:solidFill>
                  <a:schemeClr val="dk1"/>
                </a:solidFill>
                <a:latin typeface="Calibri"/>
                <a:ea typeface="Calibri"/>
                <a:cs typeface="Calibri"/>
                <a:sym typeface="Calibri"/>
              </a:rPr>
              <a:t>)</a:t>
            </a:r>
            <a:endParaRPr/>
          </a:p>
        </p:txBody>
      </p:sp>
      <p:pic>
        <p:nvPicPr>
          <p:cNvPr id="178" name="Google Shape;178;p28"/>
          <p:cNvPicPr preferRelativeResize="0"/>
          <p:nvPr/>
        </p:nvPicPr>
        <p:blipFill>
          <a:blip r:embed="rId3">
            <a:alphaModFix/>
          </a:blip>
          <a:stretch>
            <a:fillRect/>
          </a:stretch>
        </p:blipFill>
        <p:spPr>
          <a:xfrm>
            <a:off x="1087625" y="1345800"/>
            <a:ext cx="9348000" cy="5212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185" name="Google Shape;185;p29"/>
          <p:cNvPicPr preferRelativeResize="0"/>
          <p:nvPr/>
        </p:nvPicPr>
        <p:blipFill>
          <a:blip r:embed="rId3">
            <a:alphaModFix/>
          </a:blip>
          <a:stretch>
            <a:fillRect/>
          </a:stretch>
        </p:blipFill>
        <p:spPr>
          <a:xfrm>
            <a:off x="3048000" y="318963"/>
            <a:ext cx="6096000" cy="6334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0"/>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192" name="Google Shape;192;p30"/>
          <p:cNvPicPr preferRelativeResize="0"/>
          <p:nvPr/>
        </p:nvPicPr>
        <p:blipFill>
          <a:blip r:embed="rId3">
            <a:alphaModFix/>
          </a:blip>
          <a:stretch>
            <a:fillRect/>
          </a:stretch>
        </p:blipFill>
        <p:spPr>
          <a:xfrm>
            <a:off x="2105950" y="935225"/>
            <a:ext cx="7980100" cy="4987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838200" y="365125"/>
            <a:ext cx="23325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US Trade Surplus</a:t>
            </a:r>
            <a:endParaRPr/>
          </a:p>
        </p:txBody>
      </p:sp>
      <p:sp>
        <p:nvSpPr>
          <p:cNvPr id="198" name="Google Shape;198;p31"/>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199" name="Google Shape;199;p31"/>
          <p:cNvPicPr preferRelativeResize="0"/>
          <p:nvPr/>
        </p:nvPicPr>
        <p:blipFill>
          <a:blip r:embed="rId3">
            <a:alphaModFix/>
          </a:blip>
          <a:stretch>
            <a:fillRect/>
          </a:stretch>
        </p:blipFill>
        <p:spPr>
          <a:xfrm>
            <a:off x="3843500" y="528827"/>
            <a:ext cx="8040549" cy="603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Savannah Port</a:t>
            </a:r>
            <a:endParaRPr/>
          </a:p>
        </p:txBody>
      </p:sp>
      <p:sp>
        <p:nvSpPr>
          <p:cNvPr id="91" name="Google Shape;91;p14"/>
          <p:cNvSpPr txBox="1">
            <a:spLocks noGrp="1"/>
          </p:cNvSpPr>
          <p:nvPr>
            <p:ph type="body" idx="1"/>
          </p:nvPr>
        </p:nvSpPr>
        <p:spPr>
          <a:xfrm>
            <a:off x="838200" y="1825625"/>
            <a:ext cx="42525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How many 20’ containers were handled in Savannah Port during October 2018?</a:t>
            </a:r>
            <a:endParaRPr/>
          </a:p>
          <a:p>
            <a:pPr marL="0" lvl="0" indent="0" algn="l" rtl="0">
              <a:spcBef>
                <a:spcPts val="1000"/>
              </a:spcBef>
              <a:spcAft>
                <a:spcPts val="0"/>
              </a:spcAft>
              <a:buNone/>
            </a:pPr>
            <a:endParaRPr/>
          </a:p>
          <a:p>
            <a:pPr marL="0" lvl="0" indent="0" algn="l" rtl="0">
              <a:spcBef>
                <a:spcPts val="1000"/>
              </a:spcBef>
              <a:spcAft>
                <a:spcPts val="0"/>
              </a:spcAft>
              <a:buNone/>
            </a:pPr>
            <a:r>
              <a:rPr lang="en-US"/>
              <a:t>According to a GSU study, how many metro jobs rely on Savannah Port?</a:t>
            </a:r>
            <a:endParaRPr/>
          </a:p>
        </p:txBody>
      </p:sp>
      <p:pic>
        <p:nvPicPr>
          <p:cNvPr id="92" name="Google Shape;92;p14"/>
          <p:cNvPicPr preferRelativeResize="0"/>
          <p:nvPr/>
        </p:nvPicPr>
        <p:blipFill>
          <a:blip r:embed="rId3">
            <a:alphaModFix/>
          </a:blip>
          <a:stretch>
            <a:fillRect/>
          </a:stretch>
        </p:blipFill>
        <p:spPr>
          <a:xfrm>
            <a:off x="5243100" y="1843225"/>
            <a:ext cx="6796500" cy="37777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206" name="Google Shape;206;p32"/>
          <p:cNvPicPr preferRelativeResize="0"/>
          <p:nvPr/>
        </p:nvPicPr>
        <p:blipFill>
          <a:blip r:embed="rId3">
            <a:alphaModFix/>
          </a:blip>
          <a:stretch>
            <a:fillRect/>
          </a:stretch>
        </p:blipFill>
        <p:spPr>
          <a:xfrm>
            <a:off x="2680200" y="503750"/>
            <a:ext cx="7219400" cy="6150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pic>
        <p:nvPicPr>
          <p:cNvPr id="212" name="Google Shape;212;p33"/>
          <p:cNvPicPr preferRelativeResize="0"/>
          <p:nvPr/>
        </p:nvPicPr>
        <p:blipFill rotWithShape="1">
          <a:blip r:embed="rId3">
            <a:alphaModFix/>
          </a:blip>
          <a:srcRect l="21249" t="23000" r="12499" b="15999"/>
          <a:stretch/>
        </p:blipFill>
        <p:spPr>
          <a:xfrm>
            <a:off x="1808583" y="1027906"/>
            <a:ext cx="9612085" cy="464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Trade News- 413,800 Containers</a:t>
            </a:r>
            <a:endParaRPr/>
          </a:p>
          <a:p>
            <a:pPr marL="0" lvl="0" indent="0" algn="l" rtl="0">
              <a:spcBef>
                <a:spcPts val="0"/>
              </a:spcBef>
              <a:spcAft>
                <a:spcPts val="0"/>
              </a:spcAft>
              <a:buNone/>
            </a:pPr>
            <a:r>
              <a:rPr lang="en-US"/>
              <a:t>200,000 Jobs</a:t>
            </a:r>
            <a:endParaRPr/>
          </a:p>
        </p:txBody>
      </p:sp>
      <p:sp>
        <p:nvSpPr>
          <p:cNvPr id="98" name="Google Shape;98;p15"/>
          <p:cNvSpPr txBox="1">
            <a:spLocks noGrp="1"/>
          </p:cNvSpPr>
          <p:nvPr>
            <p:ph type="body" idx="1"/>
          </p:nvPr>
        </p:nvSpPr>
        <p:spPr>
          <a:xfrm>
            <a:off x="351300" y="1534450"/>
            <a:ext cx="11840700" cy="4351200"/>
          </a:xfrm>
          <a:prstGeom prst="rect">
            <a:avLst/>
          </a:prstGeom>
        </p:spPr>
        <p:txBody>
          <a:bodyPr spcFirstLastPara="1" wrap="square" lIns="91425" tIns="91425" rIns="91425" bIns="91425" anchor="t" anchorCtr="0">
            <a:noAutofit/>
          </a:bodyPr>
          <a:lstStyle/>
          <a:p>
            <a:pPr marL="0" lvl="0" indent="0" algn="l" rtl="0">
              <a:lnSpc>
                <a:spcPct val="112500"/>
              </a:lnSpc>
              <a:spcBef>
                <a:spcPts val="0"/>
              </a:spcBef>
              <a:spcAft>
                <a:spcPts val="0"/>
              </a:spcAft>
              <a:buClr>
                <a:schemeClr val="dk1"/>
              </a:buClr>
              <a:buSzPts val="1100"/>
              <a:buFont typeface="Arial"/>
              <a:buNone/>
            </a:pPr>
            <a:r>
              <a:rPr lang="en-US" sz="3600">
                <a:solidFill>
                  <a:srgbClr val="27272A"/>
                </a:solidFill>
                <a:latin typeface="Arial"/>
                <a:ea typeface="Arial"/>
                <a:cs typeface="Arial"/>
                <a:sym typeface="Arial"/>
              </a:rPr>
              <a:t>Savannah Port Sets All-Time Container Record in October</a:t>
            </a:r>
            <a:endParaRPr sz="3600">
              <a:solidFill>
                <a:srgbClr val="27272A"/>
              </a:solidFill>
              <a:latin typeface="Arial"/>
              <a:ea typeface="Arial"/>
              <a:cs typeface="Arial"/>
              <a:sym typeface="Arial"/>
            </a:endParaRPr>
          </a:p>
          <a:p>
            <a:pPr marL="0" lvl="0" indent="0" algn="l" rtl="0">
              <a:spcBef>
                <a:spcPts val="1000"/>
              </a:spcBef>
              <a:spcAft>
                <a:spcPts val="0"/>
              </a:spcAft>
              <a:buNone/>
            </a:pPr>
            <a:r>
              <a:rPr lang="en-US" sz="3000">
                <a:highlight>
                  <a:srgbClr val="FFFFFF"/>
                </a:highlight>
                <a:latin typeface="Merriweather"/>
                <a:ea typeface="Merriweather"/>
                <a:cs typeface="Merriweather"/>
                <a:sym typeface="Merriweather"/>
              </a:rPr>
              <a:t>The Port of Savannah’s Ocean Terminal increased trade in breakbulk cargo in October. Growth of 25.8% brought the total to 126,165 tons of commodities ranging from autos and machinery, to rubber, steel and lumber. Overall containerized volumes in October grew by 4,000 TEUs, or 1%, compared with the same month last year and by 13.6% (49,600 TEUs) compared with September 2018.</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body" idx="1"/>
          </p:nvPr>
        </p:nvSpPr>
        <p:spPr>
          <a:xfrm>
            <a:off x="838200" y="823350"/>
            <a:ext cx="10515600" cy="53535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3600">
                <a:highlight>
                  <a:srgbClr val="FFFFFF"/>
                </a:highlight>
                <a:latin typeface="Merriweather"/>
                <a:ea typeface="Merriweather"/>
                <a:cs typeface="Merriweather"/>
                <a:sym typeface="Merriweather"/>
              </a:rPr>
              <a:t>The Reason?</a:t>
            </a:r>
            <a:endParaRPr sz="3600">
              <a:highlight>
                <a:srgbClr val="FFFFFF"/>
              </a:highlight>
              <a:latin typeface="Merriweather"/>
              <a:ea typeface="Merriweather"/>
              <a:cs typeface="Merriweather"/>
              <a:sym typeface="Merriweather"/>
            </a:endParaRPr>
          </a:p>
          <a:p>
            <a:pPr marL="0" lvl="0" indent="0" algn="l" rtl="0">
              <a:spcBef>
                <a:spcPts val="1000"/>
              </a:spcBef>
              <a:spcAft>
                <a:spcPts val="0"/>
              </a:spcAft>
              <a:buNone/>
            </a:pPr>
            <a:r>
              <a:rPr lang="en-US" sz="3600">
                <a:highlight>
                  <a:srgbClr val="FFFFFF"/>
                </a:highlight>
                <a:latin typeface="Merriweather"/>
                <a:ea typeface="Merriweather"/>
                <a:cs typeface="Merriweather"/>
                <a:sym typeface="Merriweather"/>
              </a:rPr>
              <a:t>“A booming economy, strong consumer confidence and an expanding customer base have resulted in record trade through the Port of Savannah,” Georgia Ports Authority Executive Director Griff Lynch said at the board meeting Nov. 13. </a:t>
            </a:r>
            <a:endParaRPr sz="3600">
              <a:highlight>
                <a:srgbClr val="FFFFFF"/>
              </a:highlight>
              <a:latin typeface="Merriweather"/>
              <a:ea typeface="Merriweather"/>
              <a:cs typeface="Merriweather"/>
              <a:sym typeface="Merriweather"/>
            </a:endParaRPr>
          </a:p>
          <a:p>
            <a:pPr marL="0" lvl="0" indent="0" algn="l" rtl="0">
              <a:spcBef>
                <a:spcPts val="1000"/>
              </a:spcBef>
              <a:spcAft>
                <a:spcPts val="0"/>
              </a:spcAft>
              <a:buNone/>
            </a:pPr>
            <a:r>
              <a:rPr lang="en-US" sz="1400" u="sng">
                <a:solidFill>
                  <a:schemeClr val="hlink"/>
                </a:solidFill>
                <a:highlight>
                  <a:srgbClr val="FFFFFF"/>
                </a:highlight>
                <a:latin typeface="Merriweather"/>
                <a:ea typeface="Merriweather"/>
                <a:cs typeface="Merriweather"/>
                <a:sym typeface="Merriweather"/>
                <a:hlinkClick r:id="rId3"/>
              </a:rPr>
              <a:t>https://www.ttnews.com/articles/savannah-port-sets-all-time-container-record-october</a:t>
            </a:r>
            <a:r>
              <a:rPr lang="en-US" sz="1400">
                <a:highlight>
                  <a:srgbClr val="FFFFFF"/>
                </a:highlight>
                <a:latin typeface="Merriweather"/>
                <a:ea typeface="Merriweather"/>
                <a:cs typeface="Merriweather"/>
                <a:sym typeface="Merriweather"/>
              </a:rPr>
              <a:t> </a:t>
            </a:r>
            <a:endParaRPr sz="1400">
              <a:highlight>
                <a:srgbClr val="FFFFFF"/>
              </a:highlight>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dk1"/>
                </a:solidFill>
                <a:latin typeface="Calibri"/>
                <a:ea typeface="Calibri"/>
                <a:cs typeface="Calibri"/>
                <a:sym typeface="Calibri"/>
              </a:rPr>
              <a:t>Balance of Trade</a:t>
            </a:r>
            <a:endParaRPr/>
          </a:p>
        </p:txBody>
      </p:sp>
      <p:sp>
        <p:nvSpPr>
          <p:cNvPr id="109" name="Google Shape;10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Our balance of trade compares the dollar value of the merchandise and services we buy from foreigners with the dollar value of the merchandise and services they buy from us.</a:t>
            </a:r>
            <a:endParaRPr/>
          </a:p>
          <a:p>
            <a:pPr marL="228600" marR="0" lvl="0" indent="-228600" algn="l" rtl="0">
              <a:lnSpc>
                <a:spcPct val="90000"/>
              </a:lnSpc>
              <a:spcBef>
                <a:spcPts val="1000"/>
              </a:spcBef>
              <a:spcAft>
                <a:spcPts val="0"/>
              </a:spcAft>
              <a:buClr>
                <a:schemeClr val="dk1"/>
              </a:buClr>
              <a:buSzPts val="4400"/>
              <a:buFont typeface="Arial"/>
              <a:buChar char="•"/>
            </a:pPr>
            <a:r>
              <a:rPr lang="en-US" sz="4400" b="0" i="0" u="sng" strike="noStrike" cap="none">
                <a:solidFill>
                  <a:schemeClr val="dk1"/>
                </a:solidFill>
                <a:latin typeface="Calibri"/>
                <a:ea typeface="Calibri"/>
                <a:cs typeface="Calibri"/>
                <a:sym typeface="Calibri"/>
              </a:rPr>
              <a:t>Balance of trade is the monetary difference between imports and exports.</a:t>
            </a:r>
            <a:endParaRPr sz="4400" b="0" i="0" u="sng"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sz="4400" u="sng"/>
          </a:p>
          <a:p>
            <a:pPr marL="0" marR="0" lvl="0" indent="0" algn="l" rtl="0">
              <a:lnSpc>
                <a:spcPct val="90000"/>
              </a:lnSpc>
              <a:spcBef>
                <a:spcPts val="1000"/>
              </a:spcBef>
              <a:spcAft>
                <a:spcPts val="0"/>
              </a:spcAft>
              <a:buNone/>
            </a:pPr>
            <a:r>
              <a:rPr lang="en-US" sz="4400" u="sng">
                <a:solidFill>
                  <a:schemeClr val="hlink"/>
                </a:solidFill>
                <a:hlinkClick r:id="rId3"/>
              </a:rPr>
              <a:t>NPR-</a:t>
            </a:r>
            <a:endParaRPr sz="4400" u="sng"/>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Good or Bad</a:t>
            </a:r>
            <a:endParaRPr/>
          </a:p>
        </p:txBody>
      </p:sp>
      <p:sp>
        <p:nvSpPr>
          <p:cNvPr id="115" name="Google Shape;115;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A trade deficit is not good or bad.  For instance in the last recession, our trade deficit decrease, but the economy was bad.  </a:t>
            </a:r>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Many developing nations dream of the day when they can have a trade deficit.  </a:t>
            </a:r>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China ran a trade deficit in March 2015($7 Billion).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dk1"/>
                </a:solidFill>
                <a:latin typeface="Calibri"/>
                <a:ea typeface="Calibri"/>
                <a:cs typeface="Calibri"/>
                <a:sym typeface="Calibri"/>
              </a:rPr>
              <a:t>Deficits vs Surplus</a:t>
            </a:r>
            <a:endParaRPr/>
          </a:p>
        </p:txBody>
      </p:sp>
      <p:sp>
        <p:nvSpPr>
          <p:cNvPr id="121" name="Google Shape;12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4000"/>
              <a:buFont typeface="Arial"/>
              <a:buChar char="•"/>
            </a:pPr>
            <a:r>
              <a:rPr lang="en-US" sz="4000" b="0" i="0" u="sng" strike="noStrike" cap="none">
                <a:solidFill>
                  <a:schemeClr val="dk1"/>
                </a:solidFill>
                <a:latin typeface="Calibri"/>
                <a:ea typeface="Calibri"/>
                <a:cs typeface="Calibri"/>
                <a:sym typeface="Calibri"/>
              </a:rPr>
              <a:t>Trade deficit occurs when imports exceed exports(not all bad).</a:t>
            </a:r>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sng" strike="noStrike" cap="none">
                <a:solidFill>
                  <a:schemeClr val="dk1"/>
                </a:solidFill>
                <a:latin typeface="Calibri"/>
                <a:ea typeface="Calibri"/>
                <a:cs typeface="Calibri"/>
                <a:sym typeface="Calibri"/>
              </a:rPr>
              <a:t>Trade surplus occurs when exports exceed imports(not all good)</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Both fluctuate with business cycle and exchange rate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 nation can have a surplus with some nations and a deficit with others.  </a:t>
            </a:r>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127" name="Google Shape;127;p20"/>
          <p:cNvSpPr/>
          <p:nvPr/>
        </p:nvSpPr>
        <p:spPr>
          <a:xfrm>
            <a:off x="8135938" y="3603625"/>
            <a:ext cx="0" cy="7938"/>
          </a:xfrm>
          <a:custGeom>
            <a:avLst/>
            <a:gdLst/>
            <a:ahLst/>
            <a:cxnLst/>
            <a:rect l="l" t="t" r="r" b="b"/>
            <a:pathLst>
              <a:path w="120000" h="120000" extrusionOk="0">
                <a:moveTo>
                  <a:pt x="0" y="0"/>
                </a:moveTo>
                <a:lnTo>
                  <a:pt x="0" y="119984"/>
                </a:lnTo>
              </a:path>
            </a:pathLst>
          </a:custGeom>
          <a:solidFill>
            <a:schemeClr val="accent1"/>
          </a:solidFill>
          <a:ln w="19050" cap="sq"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8" name="Google Shape;128;p20"/>
          <p:cNvPicPr preferRelativeResize="0"/>
          <p:nvPr/>
        </p:nvPicPr>
        <p:blipFill rotWithShape="1">
          <a:blip r:embed="rId3">
            <a:alphaModFix/>
          </a:blip>
          <a:srcRect l="10786" t="20500" r="7493" b="19868"/>
          <a:stretch/>
        </p:blipFill>
        <p:spPr>
          <a:xfrm>
            <a:off x="1021950" y="951700"/>
            <a:ext cx="9482650" cy="5535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Quartz 5/3/2018</a:t>
            </a:r>
            <a:endParaRPr/>
          </a:p>
        </p:txBody>
      </p:sp>
      <p:sp>
        <p:nvSpPr>
          <p:cNvPr id="134" name="Google Shape;134;p21"/>
          <p:cNvSpPr txBox="1">
            <a:spLocks noGrp="1"/>
          </p:cNvSpPr>
          <p:nvPr>
            <p:ph type="body" idx="1"/>
          </p:nvPr>
        </p:nvSpPr>
        <p:spPr>
          <a:xfrm>
            <a:off x="487200" y="1362200"/>
            <a:ext cx="11384100" cy="4351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400">
                <a:solidFill>
                  <a:srgbClr val="4C4C4C"/>
                </a:solidFill>
                <a:latin typeface="Georgia"/>
                <a:ea typeface="Georgia"/>
                <a:cs typeface="Georgia"/>
                <a:sym typeface="Georgia"/>
              </a:rPr>
              <a:t>Shrinking America’s yawning trade deficit is much harder than simply blocking imports and boosting exports—and will likely involve tough tradeoffs, according to Guggenheim Partners’ Scott Minerd.</a:t>
            </a:r>
            <a:endParaRPr sz="2400">
              <a:solidFill>
                <a:srgbClr val="4C4C4C"/>
              </a:solidFill>
              <a:latin typeface="Georgia"/>
              <a:ea typeface="Georgia"/>
              <a:cs typeface="Georgia"/>
              <a:sym typeface="Georgia"/>
            </a:endParaRPr>
          </a:p>
          <a:p>
            <a:pPr marL="0" lvl="0" indent="0" algn="l" rtl="0">
              <a:lnSpc>
                <a:spcPct val="150000"/>
              </a:lnSpc>
              <a:spcBef>
                <a:spcPts val="0"/>
              </a:spcBef>
              <a:spcAft>
                <a:spcPts val="0"/>
              </a:spcAft>
              <a:buNone/>
            </a:pPr>
            <a:r>
              <a:rPr lang="en-US" sz="2400">
                <a:solidFill>
                  <a:srgbClr val="4C4C4C"/>
                </a:solidFill>
                <a:latin typeface="Georgia"/>
                <a:ea typeface="Georgia"/>
                <a:cs typeface="Georgia"/>
                <a:sym typeface="Georgia"/>
              </a:rPr>
              <a:t>“There is a reason why the United States has a structural trade deficit. That’s because the world wants to hold the dollar as a reserve currency,” said Minerd while speaking on a panel at the Milken Institute 2018 Global Conference in Los Angeles on April 30. “If we insist that we have no trade imbalance, what we’re saying is that we no longer want to be the reserve currency.”</a:t>
            </a:r>
            <a:endParaRPr sz="2400">
              <a:solidFill>
                <a:srgbClr val="4C4C4C"/>
              </a:solidFill>
              <a:latin typeface="Georgia"/>
              <a:ea typeface="Georgia"/>
              <a:cs typeface="Georgia"/>
              <a:sym typeface="Georgia"/>
            </a:endParaRPr>
          </a:p>
          <a:p>
            <a:pPr marL="0" lvl="0" indent="0" algn="l" rtl="0">
              <a:lnSpc>
                <a:spcPct val="150000"/>
              </a:lnSpc>
              <a:spcBef>
                <a:spcPts val="0"/>
              </a:spcBef>
              <a:spcAft>
                <a:spcPts val="0"/>
              </a:spcAft>
              <a:buClr>
                <a:schemeClr val="dk1"/>
              </a:buClr>
              <a:buSzPts val="1100"/>
              <a:buFont typeface="Arial"/>
              <a:buNone/>
            </a:pPr>
            <a:r>
              <a:rPr lang="en-US" sz="2400">
                <a:solidFill>
                  <a:srgbClr val="4C4C4C"/>
                </a:solidFill>
                <a:highlight>
                  <a:srgbClr val="F9F9F9"/>
                </a:highlight>
                <a:latin typeface="Georgia"/>
                <a:ea typeface="Georgia"/>
                <a:cs typeface="Georgia"/>
                <a:sym typeface="Georgia"/>
              </a:rPr>
              <a:t>Running a chronic trade deficit is what any country must do if it aims for its currency to serve as a global reserve currency.</a:t>
            </a:r>
            <a:endParaRPr sz="2400">
              <a:solidFill>
                <a:srgbClr val="4C4C4C"/>
              </a:solidFill>
              <a:latin typeface="Georgia"/>
              <a:ea typeface="Georgia"/>
              <a:cs typeface="Georgia"/>
              <a:sym typeface="Georgia"/>
            </a:endParaRPr>
          </a:p>
          <a:p>
            <a:pPr marL="228600" lvl="0" indent="-50800" algn="l" rtl="0">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Widescreen</PresentationFormat>
  <Paragraphs>54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Georgia</vt:lpstr>
      <vt:lpstr>Arial</vt:lpstr>
      <vt:lpstr>Merriweather</vt:lpstr>
      <vt:lpstr>Calibri</vt:lpstr>
      <vt:lpstr>Office Theme</vt:lpstr>
      <vt:lpstr>Vocabulary Day 9</vt:lpstr>
      <vt:lpstr>Savannah Port</vt:lpstr>
      <vt:lpstr>Trade News- 413,800 Containers 200,000 Jobs</vt:lpstr>
      <vt:lpstr>PowerPoint Presentation</vt:lpstr>
      <vt:lpstr>Balance of Trade</vt:lpstr>
      <vt:lpstr>Good or Bad</vt:lpstr>
      <vt:lpstr>Deficits vs Surplus</vt:lpstr>
      <vt:lpstr>PowerPoint Presentation</vt:lpstr>
      <vt:lpstr>Quartz 5/3/2018</vt:lpstr>
      <vt:lpstr>PowerPoint Presentation</vt:lpstr>
      <vt:lpstr>PowerPoint Presentation</vt:lpstr>
      <vt:lpstr>PowerPoint Presentation</vt:lpstr>
      <vt:lpstr>What is the role of a strong or weak currency in trade deficits?</vt:lpstr>
      <vt:lpstr>Balance of Payments</vt:lpstr>
      <vt:lpstr>Balance of Payments Examples</vt:lpstr>
      <vt:lpstr>Top Ten Nations with U.S. Trade deficit(2017)</vt:lpstr>
      <vt:lpstr>PowerPoint Presentation</vt:lpstr>
      <vt:lpstr>PowerPoint Presentation</vt:lpstr>
      <vt:lpstr>US Trade Surplus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Day 9</dc:title>
  <dc:creator>Clayton D. Jenkins</dc:creator>
  <cp:lastModifiedBy>Clayton D. Jenkins</cp:lastModifiedBy>
  <cp:revision>1</cp:revision>
  <dcterms:modified xsi:type="dcterms:W3CDTF">2019-09-19T19:17:30Z</dcterms:modified>
</cp:coreProperties>
</file>