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192000" cy="6858000"/>
  <p:notesSz cx="6858000" cy="9144000"/>
  <p:embeddedFontLst>
    <p:embeddedFont>
      <p:font typeface="Calibri" panose="020F0502020204030204" pitchFamily="34" charset="0"/>
      <p:regular r:id="rId45"/>
      <p:bold r:id="rId46"/>
      <p:italic r:id="rId47"/>
      <p:boldItalic r:id="rId48"/>
    </p:embeddedFont>
    <p:embeddedFont>
      <p:font typeface="Roboto" panose="020B060402020202020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B5FC33-7218-4E59-A1C5-371FA8E2AE91}">
  <a:tblStyle styleId="{C2B5FC33-7218-4E59-A1C5-371FA8E2AE9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6"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3e3fde951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g33e3fde951_0_1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3e3fde951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33e3fde951_0_1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3e3fde951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33e3fde951_0_1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3e3fde951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33e3fde951_0_1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3e3fde951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g33e3fde951_0_1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10a613d3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g210a613d3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660fdfb0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g5660fdfb09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10a613d38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10a613d3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1031c7e0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g21031c7e0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10a613d38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0a613d3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107f3093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g2107f3093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ff2367848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g3ff2367848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1031c7e01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g21031c7e01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noAutofit/>
          </a:bodyPr>
          <a:lstStyle>
            <a:lvl1pPr marL="0" marR="0" lvl="0" indent="0" algn="ctr"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Google Shape;70;p11"/>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7" name="Google Shape;77;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3" name="Google Shape;83;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1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 name="Google Shape;29;p5"/>
          <p:cNvSpPr txBox="1">
            <a:spLocks noGrp="1"/>
          </p:cNvSpPr>
          <p:nvPr>
            <p:ph type="body" idx="1"/>
          </p:nvPr>
        </p:nvSpPr>
        <p:spPr>
          <a:xfrm>
            <a:off x="609600" y="1600201"/>
            <a:ext cx="53848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5"/>
          <p:cNvSpPr txBox="1">
            <a:spLocks noGrp="1"/>
          </p:cNvSpPr>
          <p:nvPr>
            <p:ph type="body" idx="2"/>
          </p:nvPr>
        </p:nvSpPr>
        <p:spPr>
          <a:xfrm>
            <a:off x="6197600" y="1600201"/>
            <a:ext cx="53848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6" name="Google Shape;36;p6"/>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3" name="Google Shape;43;p7"/>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888888"/>
              </a:buClr>
              <a:buSzPts val="28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4" name="Google Shape;44;p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9" name="Google Shape;49;p8"/>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0" name="Google Shape;50;p8"/>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Google Shape;63;p10"/>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ClSo3nEncCw&amp;feature=relate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investopedia.com/video/play/what-is-gdp#axzz1rjv4qy9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1Il5IQHcYP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mjJmo5mN5y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mruniversity.com/courses/principles-economics-macroeconomics/gross-domestic-product-definition-what-is-gdp"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investopedia.com/video/play/what-is-gdp#axzz1rjv4qy9X"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mruniversity.com/courses/principles-economics-macroeconomics/real-versus-nominal-gdp"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rGqhTQyY6g4"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npr.org/podcasts/510325/the-indicator-from-planet-money"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nvestopedia.com/video/play/macro-versus-microeconomics#axzz1rjv4qy9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iteresources.worldbank.org/DATASTATISTICS/Resources/GDP.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Font typeface="Calibri"/>
              <a:buNone/>
            </a:pPr>
            <a:r>
              <a:rPr lang="en-US" sz="6000" b="0" i="0" u="sng" strike="noStrike" cap="none">
                <a:solidFill>
                  <a:schemeClr val="dk1"/>
                </a:solidFill>
                <a:latin typeface="Calibri"/>
                <a:ea typeface="Calibri"/>
                <a:cs typeface="Calibri"/>
                <a:sym typeface="Calibri"/>
              </a:rPr>
              <a:t>What is the economic temperature of the nation?</a:t>
            </a:r>
            <a:endParaRPr/>
          </a:p>
        </p:txBody>
      </p:sp>
      <p:sp>
        <p:nvSpPr>
          <p:cNvPr id="92" name="Google Shape;92;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Font typeface="Arial"/>
              <a:buNone/>
            </a:pPr>
            <a:r>
              <a:rPr lang="en-US" sz="2400" b="0" i="0" u="none" strike="noStrike" cap="none">
                <a:solidFill>
                  <a:schemeClr val="dk1"/>
                </a:solidFill>
                <a:latin typeface="Calibri"/>
                <a:ea typeface="Calibri"/>
                <a:cs typeface="Calibri"/>
                <a:sym typeface="Calibri"/>
              </a:rPr>
              <a:t>The Visible Hand of the Economy</a:t>
            </a:r>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sng" strike="noStrike" cap="none">
                <a:solidFill>
                  <a:schemeClr val="hlink"/>
                </a:solidFill>
                <a:latin typeface="Calibri"/>
                <a:ea typeface="Calibri"/>
                <a:cs typeface="Calibri"/>
                <a:sym typeface="Calibri"/>
                <a:hlinkClick r:id="rId3"/>
              </a:rPr>
              <a:t>How is GDP computed?</a:t>
            </a:r>
            <a:endParaRPr sz="4400" b="0" i="0" u="none" strike="noStrike" cap="none">
              <a:solidFill>
                <a:schemeClr val="dk1"/>
              </a:solidFill>
              <a:latin typeface="Calibri"/>
              <a:ea typeface="Calibri"/>
              <a:cs typeface="Calibri"/>
              <a:sym typeface="Calibri"/>
            </a:endParaRPr>
          </a:p>
        </p:txBody>
      </p:sp>
      <p:sp>
        <p:nvSpPr>
          <p:cNvPr id="148" name="Google Shape;148;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54000" algn="l" rtl="0">
              <a:lnSpc>
                <a:spcPct val="90000"/>
              </a:lnSpc>
              <a:spcBef>
                <a:spcPts val="0"/>
              </a:spcBef>
              <a:spcAft>
                <a:spcPts val="0"/>
              </a:spcAft>
              <a:buClr>
                <a:schemeClr val="dk1"/>
              </a:buClr>
              <a:buSzPts val="3200"/>
              <a:buFont typeface="Arial"/>
              <a:buChar char="•"/>
            </a:pPr>
            <a:r>
              <a:rPr lang="en-US" sz="3200" b="0" i="0" u="sng" strike="noStrike" cap="none">
                <a:solidFill>
                  <a:schemeClr val="hlink"/>
                </a:solidFill>
                <a:latin typeface="Calibri"/>
                <a:ea typeface="Calibri"/>
                <a:cs typeface="Calibri"/>
                <a:sym typeface="Calibri"/>
                <a:hlinkClick r:id="rId4"/>
              </a:rPr>
              <a:t>GDP</a:t>
            </a:r>
            <a:r>
              <a:rPr lang="en-US" sz="3200" b="0" i="0" u="sng" strike="noStrike" cap="none">
                <a:solidFill>
                  <a:schemeClr val="dk1"/>
                </a:solidFill>
                <a:latin typeface="Calibri"/>
                <a:ea typeface="Calibri"/>
                <a:cs typeface="Calibri"/>
                <a:sym typeface="Calibri"/>
              </a:rPr>
              <a:t>= </a:t>
            </a:r>
            <a:endParaRPr sz="3200"/>
          </a:p>
          <a:p>
            <a:pPr marL="228600" marR="0" lvl="0" indent="-254000" algn="l" rtl="0">
              <a:lnSpc>
                <a:spcPct val="90000"/>
              </a:lnSpc>
              <a:spcBef>
                <a:spcPts val="1000"/>
              </a:spcBef>
              <a:spcAft>
                <a:spcPts val="0"/>
              </a:spcAft>
              <a:buClr>
                <a:schemeClr val="dk1"/>
              </a:buClr>
              <a:buSzPts val="3200"/>
              <a:buFont typeface="Arial"/>
              <a:buChar char="•"/>
            </a:pPr>
            <a:r>
              <a:rPr lang="en-US" sz="3200" b="0" i="0" u="sng" strike="noStrike" cap="none">
                <a:solidFill>
                  <a:schemeClr val="dk1"/>
                </a:solidFill>
                <a:latin typeface="Calibri"/>
                <a:ea typeface="Calibri"/>
                <a:cs typeface="Calibri"/>
                <a:sym typeface="Calibri"/>
              </a:rPr>
              <a:t>(C)Personal Consumption Expenditures +</a:t>
            </a:r>
            <a:endParaRPr sz="3200"/>
          </a:p>
          <a:p>
            <a:pPr marL="228600" marR="0" lvl="0" indent="-254000" algn="l" rtl="0">
              <a:lnSpc>
                <a:spcPct val="90000"/>
              </a:lnSpc>
              <a:spcBef>
                <a:spcPts val="1000"/>
              </a:spcBef>
              <a:spcAft>
                <a:spcPts val="0"/>
              </a:spcAft>
              <a:buClr>
                <a:schemeClr val="dk1"/>
              </a:buClr>
              <a:buSzPts val="3200"/>
              <a:buFont typeface="Arial"/>
              <a:buChar char="•"/>
            </a:pPr>
            <a:r>
              <a:rPr lang="en-US" sz="3200" b="0" i="0" u="sng" strike="noStrike" cap="none">
                <a:solidFill>
                  <a:schemeClr val="dk1"/>
                </a:solidFill>
                <a:latin typeface="Calibri"/>
                <a:ea typeface="Calibri"/>
                <a:cs typeface="Calibri"/>
                <a:sym typeface="Calibri"/>
              </a:rPr>
              <a:t>(I)Gross</a:t>
            </a:r>
            <a:r>
              <a:rPr lang="en-US" sz="3200" u="sng"/>
              <a:t>(Business)</a:t>
            </a:r>
            <a:r>
              <a:rPr lang="en-US" sz="3200" b="0" i="0" u="sng" strike="noStrike" cap="none">
                <a:solidFill>
                  <a:schemeClr val="dk1"/>
                </a:solidFill>
                <a:latin typeface="Calibri"/>
                <a:ea typeface="Calibri"/>
                <a:cs typeface="Calibri"/>
                <a:sym typeface="Calibri"/>
              </a:rPr>
              <a:t> Investment + </a:t>
            </a:r>
            <a:endParaRPr sz="3200"/>
          </a:p>
          <a:p>
            <a:pPr marL="228600" marR="0" lvl="0" indent="-254000" algn="l" rtl="0">
              <a:lnSpc>
                <a:spcPct val="90000"/>
              </a:lnSpc>
              <a:spcBef>
                <a:spcPts val="1000"/>
              </a:spcBef>
              <a:spcAft>
                <a:spcPts val="0"/>
              </a:spcAft>
              <a:buClr>
                <a:schemeClr val="dk1"/>
              </a:buClr>
              <a:buSzPts val="3200"/>
              <a:buFont typeface="Arial"/>
              <a:buChar char="•"/>
            </a:pPr>
            <a:r>
              <a:rPr lang="en-US" sz="3200" b="0" i="0" u="sng" strike="noStrike" cap="none">
                <a:solidFill>
                  <a:schemeClr val="dk1"/>
                </a:solidFill>
                <a:latin typeface="Calibri"/>
                <a:ea typeface="Calibri"/>
                <a:cs typeface="Calibri"/>
                <a:sym typeface="Calibri"/>
              </a:rPr>
              <a:t>(G)Government Purchases of Goods and Services</a:t>
            </a:r>
            <a:endParaRPr sz="3200"/>
          </a:p>
          <a:p>
            <a:pPr marL="228600" marR="0" lvl="0" indent="-254000" algn="l" rtl="0">
              <a:lnSpc>
                <a:spcPct val="90000"/>
              </a:lnSpc>
              <a:spcBef>
                <a:spcPts val="1000"/>
              </a:spcBef>
              <a:spcAft>
                <a:spcPts val="0"/>
              </a:spcAft>
              <a:buClr>
                <a:schemeClr val="dk1"/>
              </a:buClr>
              <a:buSzPts val="3200"/>
              <a:buFont typeface="Arial"/>
              <a:buChar char="•"/>
            </a:pPr>
            <a:r>
              <a:rPr lang="en-US" sz="3200" b="0" i="0" u="sng" strike="noStrike" cap="none">
                <a:solidFill>
                  <a:schemeClr val="dk1"/>
                </a:solidFill>
                <a:latin typeface="Calibri"/>
                <a:ea typeface="Calibri"/>
                <a:cs typeface="Calibri"/>
                <a:sym typeface="Calibri"/>
              </a:rPr>
              <a:t>+ (X-M)(Net Exports of Goods and Services</a:t>
            </a:r>
            <a:endParaRPr sz="3200"/>
          </a:p>
          <a:p>
            <a:pPr marL="228600" marR="0" lvl="0" indent="0" algn="l" rtl="0">
              <a:lnSpc>
                <a:spcPct val="90000"/>
              </a:lnSpc>
              <a:spcBef>
                <a:spcPts val="1000"/>
              </a:spcBef>
              <a:spcAft>
                <a:spcPts val="0"/>
              </a:spcAft>
              <a:buNone/>
            </a:pPr>
            <a:r>
              <a:rPr lang="en-US" sz="3200" b="0" i="0" u="sng" strike="noStrike" cap="none">
                <a:solidFill>
                  <a:schemeClr val="dk1"/>
                </a:solidFill>
                <a:latin typeface="Calibri"/>
                <a:ea typeface="Calibri"/>
                <a:cs typeface="Calibri"/>
                <a:sym typeface="Calibri"/>
              </a:rPr>
              <a:t> – Imports)</a:t>
            </a:r>
            <a:endParaRPr sz="3200"/>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sng" strike="noStrike" cap="none">
                <a:solidFill>
                  <a:schemeClr val="hlink"/>
                </a:solidFill>
                <a:latin typeface="Calibri"/>
                <a:ea typeface="Calibri"/>
                <a:cs typeface="Calibri"/>
                <a:sym typeface="Calibri"/>
                <a:hlinkClick r:id="rId3"/>
              </a:rPr>
              <a:t>How is GDP computed?</a:t>
            </a:r>
            <a:endParaRPr sz="4400" b="0" i="0" u="none" strike="noStrike" cap="none">
              <a:solidFill>
                <a:schemeClr val="dk1"/>
              </a:solidFill>
              <a:latin typeface="Calibri"/>
              <a:ea typeface="Calibri"/>
              <a:cs typeface="Calibri"/>
              <a:sym typeface="Calibri"/>
            </a:endParaRPr>
          </a:p>
        </p:txBody>
      </p:sp>
      <p:sp>
        <p:nvSpPr>
          <p:cNvPr id="154" name="Google Shape;154;p24"/>
          <p:cNvSpPr txBox="1">
            <a:spLocks noGrp="1"/>
          </p:cNvSpPr>
          <p:nvPr>
            <p:ph type="body" idx="1"/>
          </p:nvPr>
        </p:nvSpPr>
        <p:spPr>
          <a:xfrm>
            <a:off x="933250" y="1852800"/>
            <a:ext cx="10515600" cy="4351200"/>
          </a:xfrm>
          <a:prstGeom prst="rect">
            <a:avLst/>
          </a:prstGeom>
          <a:noFill/>
          <a:ln>
            <a:noFill/>
          </a:ln>
        </p:spPr>
        <p:txBody>
          <a:bodyPr spcFirstLastPara="1" wrap="square" lIns="91425" tIns="45700" rIns="91425" bIns="45700" anchor="t" anchorCtr="0">
            <a:noAutofit/>
          </a:bodyPr>
          <a:lstStyle/>
          <a:p>
            <a:pPr marL="228600" marR="0" lvl="0" indent="-279400" algn="l" rtl="0">
              <a:lnSpc>
                <a:spcPct val="90000"/>
              </a:lnSpc>
              <a:spcBef>
                <a:spcPts val="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Explained- What consumers, businesses, and governments in America spend on American made goods and services plus what we sell to other nations minus what we buy from other nations</a:t>
            </a:r>
            <a:endParaRPr sz="3600"/>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What the heck is all of that?</a:t>
            </a:r>
            <a:endParaRPr/>
          </a:p>
        </p:txBody>
      </p:sp>
      <p:sp>
        <p:nvSpPr>
          <p:cNvPr id="160" name="Google Shape;160;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strike="noStrike" cap="none">
                <a:solidFill>
                  <a:schemeClr val="dk1"/>
                </a:solidFill>
                <a:latin typeface="Calibri"/>
                <a:ea typeface="Calibri"/>
                <a:cs typeface="Calibri"/>
                <a:sym typeface="Calibri"/>
              </a:rPr>
              <a:t>C=</a:t>
            </a:r>
            <a:r>
              <a:rPr lang="en-US" sz="2800" b="0" i="0" u="none" strike="noStrike" cap="none">
                <a:solidFill>
                  <a:schemeClr val="dk1"/>
                </a:solidFill>
                <a:latin typeface="Calibri"/>
                <a:ea typeface="Calibri"/>
                <a:cs typeface="Calibri"/>
                <a:sym typeface="Calibri"/>
              </a:rPr>
              <a:t>Per</a:t>
            </a:r>
            <a:r>
              <a:rPr lang="en-US" sz="2800" b="0" i="0" strike="noStrike" cap="none">
                <a:solidFill>
                  <a:schemeClr val="dk1"/>
                </a:solidFill>
                <a:latin typeface="Calibri"/>
                <a:ea typeface="Calibri"/>
                <a:cs typeface="Calibri"/>
                <a:sym typeface="Calibri"/>
              </a:rPr>
              <a:t>sonal consumption expenditures are consumer purchases.</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strike="noStrike" cap="none">
                <a:solidFill>
                  <a:schemeClr val="dk1"/>
                </a:solidFill>
                <a:latin typeface="Calibri"/>
                <a:ea typeface="Calibri"/>
                <a:cs typeface="Calibri"/>
                <a:sym typeface="Calibri"/>
              </a:rPr>
              <a:t>I=Gross investments are total value of capital goods(business investments).</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strike="noStrike" cap="none">
                <a:solidFill>
                  <a:schemeClr val="dk1"/>
                </a:solidFill>
                <a:latin typeface="Calibri"/>
                <a:ea typeface="Calibri"/>
                <a:cs typeface="Calibri"/>
                <a:sym typeface="Calibri"/>
              </a:rPr>
              <a:t>G=Gov’t purchases are gov’t expenditures(roads) but not transfer payments.</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strike="noStrike" cap="none">
                <a:solidFill>
                  <a:schemeClr val="dk1"/>
                </a:solidFill>
                <a:latin typeface="Calibri"/>
                <a:ea typeface="Calibri"/>
                <a:cs typeface="Calibri"/>
                <a:sym typeface="Calibri"/>
              </a:rPr>
              <a:t>X=Net exports and M=imports is the difference in what is exported and imported.</a:t>
            </a:r>
            <a:endParaRPr sz="2800" b="0" i="0"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None/>
            </a:pPr>
            <a:endParaRPr/>
          </a:p>
          <a:p>
            <a:pPr marL="0" marR="0" lvl="0" indent="0" algn="l" rtl="0">
              <a:lnSpc>
                <a:spcPct val="90000"/>
              </a:lnSpc>
              <a:spcBef>
                <a:spcPts val="1000"/>
              </a:spcBef>
              <a:spcAft>
                <a:spcPts val="0"/>
              </a:spcAft>
              <a:buNone/>
            </a:pPr>
            <a:r>
              <a:rPr lang="en-US"/>
              <a:t>What % is each?</a:t>
            </a:r>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20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xEl>
                                              <p:pRg st="0" end="0"/>
                                            </p:txEl>
                                          </p:spTgt>
                                        </p:tgtEl>
                                        <p:attrNameLst>
                                          <p:attrName>style.visibility</p:attrName>
                                        </p:attrNameLst>
                                      </p:cBhvr>
                                      <p:to>
                                        <p:strVal val="visible"/>
                                      </p:to>
                                    </p:set>
                                    <p:animEffect transition="in" filter="fade">
                                      <p:cBhvr>
                                        <p:cTn id="12" dur="500"/>
                                        <p:tgtEl>
                                          <p:spTgt spid="1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0">
                                            <p:txEl>
                                              <p:pRg st="1" end="1"/>
                                            </p:txEl>
                                          </p:spTgt>
                                        </p:tgtEl>
                                        <p:attrNameLst>
                                          <p:attrName>style.visibility</p:attrName>
                                        </p:attrNameLst>
                                      </p:cBhvr>
                                      <p:to>
                                        <p:strVal val="visible"/>
                                      </p:to>
                                    </p:set>
                                    <p:animEffect transition="in" filter="fade">
                                      <p:cBhvr>
                                        <p:cTn id="17" dur="500"/>
                                        <p:tgtEl>
                                          <p:spTgt spid="1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0">
                                            <p:txEl>
                                              <p:pRg st="2" end="2"/>
                                            </p:txEl>
                                          </p:spTgt>
                                        </p:tgtEl>
                                        <p:attrNameLst>
                                          <p:attrName>style.visibility</p:attrName>
                                        </p:attrNameLst>
                                      </p:cBhvr>
                                      <p:to>
                                        <p:strVal val="visible"/>
                                      </p:to>
                                    </p:set>
                                    <p:animEffect transition="in" filter="fade">
                                      <p:cBhvr>
                                        <p:cTn id="22" dur="500"/>
                                        <p:tgtEl>
                                          <p:spTgt spid="16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0">
                                            <p:txEl>
                                              <p:pRg st="3" end="3"/>
                                            </p:txEl>
                                          </p:spTgt>
                                        </p:tgtEl>
                                        <p:attrNameLst>
                                          <p:attrName>style.visibility</p:attrName>
                                        </p:attrNameLst>
                                      </p:cBhvr>
                                      <p:to>
                                        <p:strVal val="visible"/>
                                      </p:to>
                                    </p:set>
                                    <p:animEffect transition="in" filter="fade">
                                      <p:cBhvr>
                                        <p:cTn id="27" dur="500"/>
                                        <p:tgtEl>
                                          <p:spTgt spid="16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0">
                                            <p:txEl>
                                              <p:pRg st="4" end="4"/>
                                            </p:txEl>
                                          </p:spTgt>
                                        </p:tgtEl>
                                        <p:attrNameLst>
                                          <p:attrName>style.visibility</p:attrName>
                                        </p:attrNameLst>
                                      </p:cBhvr>
                                      <p:to>
                                        <p:strVal val="visible"/>
                                      </p:to>
                                    </p:set>
                                    <p:animEffect transition="in" filter="fade">
                                      <p:cBhvr>
                                        <p:cTn id="32" dur="500"/>
                                        <p:tgtEl>
                                          <p:spTgt spid="16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0">
                                            <p:txEl>
                                              <p:pRg st="5" end="5"/>
                                            </p:txEl>
                                          </p:spTgt>
                                        </p:tgtEl>
                                        <p:attrNameLst>
                                          <p:attrName>style.visibility</p:attrName>
                                        </p:attrNameLst>
                                      </p:cBhvr>
                                      <p:to>
                                        <p:strVal val="visible"/>
                                      </p:to>
                                    </p:set>
                                    <p:animEffect transition="in" filter="fade">
                                      <p:cBhvr>
                                        <p:cTn id="37" dur="500"/>
                                        <p:tgtEl>
                                          <p:spTgt spid="16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C- Consumer purchases- What consumer buy.</a:t>
            </a:r>
            <a:endParaRPr/>
          </a:p>
        </p:txBody>
      </p:sp>
      <p:pic>
        <p:nvPicPr>
          <p:cNvPr id="166" name="Google Shape;166;p26"/>
          <p:cNvPicPr preferRelativeResize="0"/>
          <p:nvPr/>
        </p:nvPicPr>
        <p:blipFill rotWithShape="1">
          <a:blip r:embed="rId3">
            <a:alphaModFix/>
          </a:blip>
          <a:srcRect/>
          <a:stretch/>
        </p:blipFill>
        <p:spPr>
          <a:xfrm>
            <a:off x="1752917" y="1242377"/>
            <a:ext cx="2143125" cy="2143125"/>
          </a:xfrm>
          <a:prstGeom prst="rect">
            <a:avLst/>
          </a:prstGeom>
          <a:noFill/>
          <a:ln>
            <a:noFill/>
          </a:ln>
        </p:spPr>
      </p:pic>
      <p:pic>
        <p:nvPicPr>
          <p:cNvPr id="167" name="Google Shape;167;p26"/>
          <p:cNvPicPr preferRelativeResize="0"/>
          <p:nvPr/>
        </p:nvPicPr>
        <p:blipFill rotWithShape="1">
          <a:blip r:embed="rId4">
            <a:alphaModFix/>
          </a:blip>
          <a:srcRect/>
          <a:stretch/>
        </p:blipFill>
        <p:spPr>
          <a:xfrm>
            <a:off x="8295960" y="1733119"/>
            <a:ext cx="2619375" cy="1743075"/>
          </a:xfrm>
          <a:prstGeom prst="rect">
            <a:avLst/>
          </a:prstGeom>
          <a:noFill/>
          <a:ln>
            <a:noFill/>
          </a:ln>
        </p:spPr>
      </p:pic>
      <p:pic>
        <p:nvPicPr>
          <p:cNvPr id="168" name="Google Shape;168;p26"/>
          <p:cNvPicPr preferRelativeResize="0"/>
          <p:nvPr/>
        </p:nvPicPr>
        <p:blipFill rotWithShape="1">
          <a:blip r:embed="rId5">
            <a:alphaModFix/>
          </a:blip>
          <a:srcRect/>
          <a:stretch/>
        </p:blipFill>
        <p:spPr>
          <a:xfrm>
            <a:off x="1486216" y="3910648"/>
            <a:ext cx="2676525" cy="1704975"/>
          </a:xfrm>
          <a:prstGeom prst="rect">
            <a:avLst/>
          </a:prstGeom>
          <a:noFill/>
          <a:ln>
            <a:noFill/>
          </a:ln>
        </p:spPr>
      </p:pic>
      <p:pic>
        <p:nvPicPr>
          <p:cNvPr id="169" name="Google Shape;169;p26"/>
          <p:cNvPicPr preferRelativeResize="0"/>
          <p:nvPr/>
        </p:nvPicPr>
        <p:blipFill rotWithShape="1">
          <a:blip r:embed="rId6">
            <a:alphaModFix/>
          </a:blip>
          <a:srcRect/>
          <a:stretch/>
        </p:blipFill>
        <p:spPr>
          <a:xfrm>
            <a:off x="7712392" y="4101782"/>
            <a:ext cx="2619375" cy="1743075"/>
          </a:xfrm>
          <a:prstGeom prst="rect">
            <a:avLst/>
          </a:prstGeom>
          <a:noFill/>
          <a:ln>
            <a:noFill/>
          </a:ln>
        </p:spPr>
      </p:pic>
      <p:pic>
        <p:nvPicPr>
          <p:cNvPr id="170" name="Google Shape;170;p26"/>
          <p:cNvPicPr preferRelativeResize="0"/>
          <p:nvPr/>
        </p:nvPicPr>
        <p:blipFill rotWithShape="1">
          <a:blip r:embed="rId7">
            <a:alphaModFix/>
          </a:blip>
          <a:srcRect/>
          <a:stretch/>
        </p:blipFill>
        <p:spPr>
          <a:xfrm>
            <a:off x="4776787" y="2562225"/>
            <a:ext cx="2638425" cy="1733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I-What business buy(capital goods)</a:t>
            </a:r>
            <a:endParaRPr/>
          </a:p>
        </p:txBody>
      </p:sp>
      <p:pic>
        <p:nvPicPr>
          <p:cNvPr id="176" name="Google Shape;176;p27"/>
          <p:cNvPicPr preferRelativeResize="0"/>
          <p:nvPr/>
        </p:nvPicPr>
        <p:blipFill rotWithShape="1">
          <a:blip r:embed="rId3">
            <a:alphaModFix/>
          </a:blip>
          <a:srcRect/>
          <a:stretch/>
        </p:blipFill>
        <p:spPr>
          <a:xfrm>
            <a:off x="1400492" y="1823720"/>
            <a:ext cx="2847975" cy="1600200"/>
          </a:xfrm>
          <a:prstGeom prst="rect">
            <a:avLst/>
          </a:prstGeom>
          <a:noFill/>
          <a:ln>
            <a:noFill/>
          </a:ln>
        </p:spPr>
      </p:pic>
      <p:pic>
        <p:nvPicPr>
          <p:cNvPr id="177" name="Google Shape;177;p27"/>
          <p:cNvPicPr preferRelativeResize="0"/>
          <p:nvPr/>
        </p:nvPicPr>
        <p:blipFill rotWithShape="1">
          <a:blip r:embed="rId4">
            <a:alphaModFix/>
          </a:blip>
          <a:srcRect/>
          <a:stretch/>
        </p:blipFill>
        <p:spPr>
          <a:xfrm>
            <a:off x="7943535" y="1690688"/>
            <a:ext cx="2143125" cy="2143125"/>
          </a:xfrm>
          <a:prstGeom prst="rect">
            <a:avLst/>
          </a:prstGeom>
          <a:noFill/>
          <a:ln>
            <a:noFill/>
          </a:ln>
        </p:spPr>
      </p:pic>
      <p:pic>
        <p:nvPicPr>
          <p:cNvPr id="178" name="Google Shape;178;p27"/>
          <p:cNvPicPr preferRelativeResize="0"/>
          <p:nvPr/>
        </p:nvPicPr>
        <p:blipFill rotWithShape="1">
          <a:blip r:embed="rId5">
            <a:alphaModFix/>
          </a:blip>
          <a:srcRect/>
          <a:stretch/>
        </p:blipFill>
        <p:spPr>
          <a:xfrm>
            <a:off x="2067241" y="4027480"/>
            <a:ext cx="1895159" cy="1609097"/>
          </a:xfrm>
          <a:prstGeom prst="rect">
            <a:avLst/>
          </a:prstGeom>
          <a:noFill/>
          <a:ln>
            <a:noFill/>
          </a:ln>
        </p:spPr>
      </p:pic>
      <p:pic>
        <p:nvPicPr>
          <p:cNvPr id="179" name="Google Shape;179;p27"/>
          <p:cNvPicPr preferRelativeResize="0"/>
          <p:nvPr/>
        </p:nvPicPr>
        <p:blipFill rotWithShape="1">
          <a:blip r:embed="rId6">
            <a:alphaModFix/>
          </a:blip>
          <a:srcRect/>
          <a:stretch/>
        </p:blipFill>
        <p:spPr>
          <a:xfrm>
            <a:off x="8148322" y="4402138"/>
            <a:ext cx="1190625" cy="1514475"/>
          </a:xfrm>
          <a:prstGeom prst="rect">
            <a:avLst/>
          </a:prstGeom>
          <a:noFill/>
          <a:ln>
            <a:noFill/>
          </a:ln>
        </p:spPr>
      </p:pic>
      <p:pic>
        <p:nvPicPr>
          <p:cNvPr id="180" name="Google Shape;180;p27"/>
          <p:cNvPicPr preferRelativeResize="0"/>
          <p:nvPr/>
        </p:nvPicPr>
        <p:blipFill rotWithShape="1">
          <a:blip r:embed="rId7">
            <a:alphaModFix/>
          </a:blip>
          <a:srcRect/>
          <a:stretch/>
        </p:blipFill>
        <p:spPr>
          <a:xfrm>
            <a:off x="5253037" y="2586037"/>
            <a:ext cx="1685925" cy="1685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G- Tangible things government buys(local, state, and federal)</a:t>
            </a:r>
            <a:endParaRPr/>
          </a:p>
        </p:txBody>
      </p:sp>
      <p:pic>
        <p:nvPicPr>
          <p:cNvPr id="186" name="Google Shape;186;p28"/>
          <p:cNvPicPr preferRelativeResize="0"/>
          <p:nvPr/>
        </p:nvPicPr>
        <p:blipFill rotWithShape="1">
          <a:blip r:embed="rId3">
            <a:alphaModFix/>
          </a:blip>
          <a:srcRect/>
          <a:stretch/>
        </p:blipFill>
        <p:spPr>
          <a:xfrm>
            <a:off x="1029970" y="2100580"/>
            <a:ext cx="2857500" cy="1600200"/>
          </a:xfrm>
          <a:prstGeom prst="rect">
            <a:avLst/>
          </a:prstGeom>
          <a:noFill/>
          <a:ln>
            <a:noFill/>
          </a:ln>
        </p:spPr>
      </p:pic>
      <p:pic>
        <p:nvPicPr>
          <p:cNvPr id="187" name="Google Shape;187;p28"/>
          <p:cNvPicPr preferRelativeResize="0"/>
          <p:nvPr/>
        </p:nvPicPr>
        <p:blipFill rotWithShape="1">
          <a:blip r:embed="rId4">
            <a:alphaModFix/>
          </a:blip>
          <a:srcRect/>
          <a:stretch/>
        </p:blipFill>
        <p:spPr>
          <a:xfrm>
            <a:off x="6880544" y="1827848"/>
            <a:ext cx="2847975" cy="1609725"/>
          </a:xfrm>
          <a:prstGeom prst="rect">
            <a:avLst/>
          </a:prstGeom>
          <a:noFill/>
          <a:ln>
            <a:noFill/>
          </a:ln>
        </p:spPr>
      </p:pic>
      <p:pic>
        <p:nvPicPr>
          <p:cNvPr id="188" name="Google Shape;188;p28"/>
          <p:cNvPicPr preferRelativeResize="0"/>
          <p:nvPr/>
        </p:nvPicPr>
        <p:blipFill rotWithShape="1">
          <a:blip r:embed="rId5">
            <a:alphaModFix/>
          </a:blip>
          <a:srcRect/>
          <a:stretch/>
        </p:blipFill>
        <p:spPr>
          <a:xfrm>
            <a:off x="1781810" y="4417060"/>
            <a:ext cx="2857500" cy="1600200"/>
          </a:xfrm>
          <a:prstGeom prst="rect">
            <a:avLst/>
          </a:prstGeom>
          <a:noFill/>
          <a:ln>
            <a:noFill/>
          </a:ln>
        </p:spPr>
      </p:pic>
      <p:pic>
        <p:nvPicPr>
          <p:cNvPr id="189" name="Google Shape;189;p28"/>
          <p:cNvPicPr preferRelativeResize="0"/>
          <p:nvPr/>
        </p:nvPicPr>
        <p:blipFill rotWithShape="1">
          <a:blip r:embed="rId6">
            <a:alphaModFix/>
          </a:blip>
          <a:srcRect/>
          <a:stretch/>
        </p:blipFill>
        <p:spPr>
          <a:xfrm>
            <a:off x="6923087" y="3865277"/>
            <a:ext cx="3373120" cy="27037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X- What we sell to other countries</a:t>
            </a:r>
            <a:endParaRPr/>
          </a:p>
        </p:txBody>
      </p:sp>
      <p:pic>
        <p:nvPicPr>
          <p:cNvPr id="195" name="Google Shape;195;p29"/>
          <p:cNvPicPr preferRelativeResize="0"/>
          <p:nvPr/>
        </p:nvPicPr>
        <p:blipFill rotWithShape="1">
          <a:blip r:embed="rId3">
            <a:alphaModFix/>
          </a:blip>
          <a:srcRect/>
          <a:stretch/>
        </p:blipFill>
        <p:spPr>
          <a:xfrm>
            <a:off x="1286192" y="1931352"/>
            <a:ext cx="2466975" cy="1857375"/>
          </a:xfrm>
          <a:prstGeom prst="rect">
            <a:avLst/>
          </a:prstGeom>
          <a:noFill/>
          <a:ln>
            <a:noFill/>
          </a:ln>
        </p:spPr>
      </p:pic>
      <p:pic>
        <p:nvPicPr>
          <p:cNvPr id="196" name="Google Shape;196;p29"/>
          <p:cNvPicPr preferRelativeResize="0"/>
          <p:nvPr/>
        </p:nvPicPr>
        <p:blipFill rotWithShape="1">
          <a:blip r:embed="rId4">
            <a:alphaModFix/>
          </a:blip>
          <a:srcRect/>
          <a:stretch/>
        </p:blipFill>
        <p:spPr>
          <a:xfrm>
            <a:off x="7326312" y="2045652"/>
            <a:ext cx="2619375" cy="1743075"/>
          </a:xfrm>
          <a:prstGeom prst="rect">
            <a:avLst/>
          </a:prstGeom>
          <a:noFill/>
          <a:ln>
            <a:noFill/>
          </a:ln>
        </p:spPr>
      </p:pic>
      <p:pic>
        <p:nvPicPr>
          <p:cNvPr id="197" name="Google Shape;197;p29"/>
          <p:cNvPicPr preferRelativeResize="0"/>
          <p:nvPr/>
        </p:nvPicPr>
        <p:blipFill rotWithShape="1">
          <a:blip r:embed="rId5">
            <a:alphaModFix/>
          </a:blip>
          <a:srcRect/>
          <a:stretch/>
        </p:blipFill>
        <p:spPr>
          <a:xfrm>
            <a:off x="1636712" y="4029391"/>
            <a:ext cx="2619375" cy="1743075"/>
          </a:xfrm>
          <a:prstGeom prst="rect">
            <a:avLst/>
          </a:prstGeom>
          <a:noFill/>
          <a:ln>
            <a:noFill/>
          </a:ln>
        </p:spPr>
      </p:pic>
      <p:pic>
        <p:nvPicPr>
          <p:cNvPr id="198" name="Google Shape;198;p29"/>
          <p:cNvPicPr preferRelativeResize="0"/>
          <p:nvPr/>
        </p:nvPicPr>
        <p:blipFill rotWithShape="1">
          <a:blip r:embed="rId6">
            <a:alphaModFix/>
          </a:blip>
          <a:srcRect/>
          <a:stretch/>
        </p:blipFill>
        <p:spPr>
          <a:xfrm>
            <a:off x="7834315" y="4538980"/>
            <a:ext cx="2847975" cy="1600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M- Items bought from other countries</a:t>
            </a:r>
            <a:endParaRPr/>
          </a:p>
        </p:txBody>
      </p:sp>
      <p:pic>
        <p:nvPicPr>
          <p:cNvPr id="204" name="Google Shape;204;p30"/>
          <p:cNvPicPr preferRelativeResize="0"/>
          <p:nvPr/>
        </p:nvPicPr>
        <p:blipFill rotWithShape="1">
          <a:blip r:embed="rId3">
            <a:alphaModFix/>
          </a:blip>
          <a:srcRect/>
          <a:stretch/>
        </p:blipFill>
        <p:spPr>
          <a:xfrm>
            <a:off x="1950720" y="1743075"/>
            <a:ext cx="1219200" cy="1685925"/>
          </a:xfrm>
          <a:prstGeom prst="rect">
            <a:avLst/>
          </a:prstGeom>
          <a:noFill/>
          <a:ln>
            <a:noFill/>
          </a:ln>
        </p:spPr>
      </p:pic>
      <p:pic>
        <p:nvPicPr>
          <p:cNvPr id="205" name="Google Shape;205;p30"/>
          <p:cNvPicPr preferRelativeResize="0"/>
          <p:nvPr/>
        </p:nvPicPr>
        <p:blipFill rotWithShape="1">
          <a:blip r:embed="rId4">
            <a:alphaModFix/>
          </a:blip>
          <a:srcRect/>
          <a:stretch/>
        </p:blipFill>
        <p:spPr>
          <a:xfrm>
            <a:off x="7602855" y="1690688"/>
            <a:ext cx="2638425" cy="1733550"/>
          </a:xfrm>
          <a:prstGeom prst="rect">
            <a:avLst/>
          </a:prstGeom>
          <a:noFill/>
          <a:ln>
            <a:noFill/>
          </a:ln>
        </p:spPr>
      </p:pic>
      <p:pic>
        <p:nvPicPr>
          <p:cNvPr id="206" name="Google Shape;206;p30"/>
          <p:cNvPicPr preferRelativeResize="0"/>
          <p:nvPr/>
        </p:nvPicPr>
        <p:blipFill rotWithShape="1">
          <a:blip r:embed="rId5">
            <a:alphaModFix/>
          </a:blip>
          <a:srcRect/>
          <a:stretch/>
        </p:blipFill>
        <p:spPr>
          <a:xfrm>
            <a:off x="1535112" y="4162742"/>
            <a:ext cx="2619375" cy="1743075"/>
          </a:xfrm>
          <a:prstGeom prst="rect">
            <a:avLst/>
          </a:prstGeom>
          <a:noFill/>
          <a:ln>
            <a:noFill/>
          </a:ln>
        </p:spPr>
      </p:pic>
      <p:pic>
        <p:nvPicPr>
          <p:cNvPr id="207" name="Google Shape;207;p30"/>
          <p:cNvPicPr preferRelativeResize="0"/>
          <p:nvPr/>
        </p:nvPicPr>
        <p:blipFill rotWithShape="1">
          <a:blip r:embed="rId6">
            <a:alphaModFix/>
          </a:blip>
          <a:srcRect/>
          <a:stretch/>
        </p:blipFill>
        <p:spPr>
          <a:xfrm>
            <a:off x="8260079" y="4162742"/>
            <a:ext cx="1323975" cy="1514475"/>
          </a:xfrm>
          <a:prstGeom prst="rect">
            <a:avLst/>
          </a:prstGeom>
          <a:noFill/>
          <a:ln>
            <a:noFill/>
          </a:ln>
        </p:spPr>
      </p:pic>
      <p:pic>
        <p:nvPicPr>
          <p:cNvPr id="208" name="Google Shape;208;p30"/>
          <p:cNvPicPr preferRelativeResize="0"/>
          <p:nvPr/>
        </p:nvPicPr>
        <p:blipFill rotWithShape="1">
          <a:blip r:embed="rId7">
            <a:alphaModFix/>
          </a:blip>
          <a:srcRect/>
          <a:stretch/>
        </p:blipFill>
        <p:spPr>
          <a:xfrm>
            <a:off x="5138737" y="2233612"/>
            <a:ext cx="1914525" cy="2390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212"/>
        <p:cNvGrpSpPr/>
        <p:nvPr/>
      </p:nvGrpSpPr>
      <p:grpSpPr>
        <a:xfrm>
          <a:off x="0" y="0"/>
          <a:ext cx="0" cy="0"/>
          <a:chOff x="0" y="0"/>
          <a:chExt cx="0" cy="0"/>
        </a:xfrm>
      </p:grpSpPr>
      <p:sp>
        <p:nvSpPr>
          <p:cNvPr id="213" name="Google Shape;21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Illustration</a:t>
            </a:r>
            <a:endParaRPr/>
          </a:p>
        </p:txBody>
      </p:sp>
      <p:sp>
        <p:nvSpPr>
          <p:cNvPr id="214" name="Google Shape;214;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grpSp>
        <p:nvGrpSpPr>
          <p:cNvPr id="215" name="Google Shape;215;p31"/>
          <p:cNvGrpSpPr/>
          <p:nvPr/>
        </p:nvGrpSpPr>
        <p:grpSpPr>
          <a:xfrm>
            <a:off x="1582175" y="1326375"/>
            <a:ext cx="8572500" cy="5054600"/>
            <a:chOff x="868" y="1330"/>
            <a:chExt cx="4045" cy="1648"/>
          </a:xfrm>
        </p:grpSpPr>
        <p:sp>
          <p:nvSpPr>
            <p:cNvPr id="216" name="Google Shape;216;p31"/>
            <p:cNvSpPr/>
            <p:nvPr/>
          </p:nvSpPr>
          <p:spPr>
            <a:xfrm>
              <a:off x="868" y="1330"/>
              <a:ext cx="4045" cy="1648"/>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Calibri"/>
                <a:ea typeface="Calibri"/>
                <a:cs typeface="Calibri"/>
                <a:sym typeface="Calibri"/>
              </a:endParaRPr>
            </a:p>
          </p:txBody>
        </p:sp>
        <p:pic>
          <p:nvPicPr>
            <p:cNvPr id="217" name="Google Shape;217;p31" descr="EX 06-02"/>
            <p:cNvPicPr preferRelativeResize="0"/>
            <p:nvPr/>
          </p:nvPicPr>
          <p:blipFill rotWithShape="1">
            <a:blip r:embed="rId3">
              <a:alphaModFix/>
            </a:blip>
            <a:srcRect/>
            <a:stretch/>
          </p:blipFill>
          <p:spPr>
            <a:xfrm>
              <a:off x="936" y="1396"/>
              <a:ext cx="3888" cy="1528"/>
            </a:xfrm>
            <a:prstGeom prst="rect">
              <a:avLst/>
            </a:prstGeom>
            <a:noFill/>
            <a:ln>
              <a:noFill/>
            </a:ln>
          </p:spPr>
        </p:pic>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10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221"/>
        <p:cNvGrpSpPr/>
        <p:nvPr/>
      </p:nvGrpSpPr>
      <p:grpSpPr>
        <a:xfrm>
          <a:off x="0" y="0"/>
          <a:ext cx="0" cy="0"/>
          <a:chOff x="0" y="0"/>
          <a:chExt cx="0" cy="0"/>
        </a:xfrm>
      </p:grpSpPr>
      <p:sp>
        <p:nvSpPr>
          <p:cNvPr id="222" name="Google Shape;22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Illustration </a:t>
            </a:r>
            <a:endParaRPr/>
          </a:p>
        </p:txBody>
      </p:sp>
      <p:sp>
        <p:nvSpPr>
          <p:cNvPr id="223" name="Google Shape;223;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224" name="Google Shape;224;p32" descr="GDPcomp1"/>
          <p:cNvPicPr preferRelativeResize="0"/>
          <p:nvPr/>
        </p:nvPicPr>
        <p:blipFill rotWithShape="1">
          <a:blip r:embed="rId3">
            <a:alphaModFix/>
          </a:blip>
          <a:srcRect/>
          <a:stretch/>
        </p:blipFill>
        <p:spPr>
          <a:xfrm>
            <a:off x="1352450" y="1427850"/>
            <a:ext cx="9311700" cy="4967100"/>
          </a:xfrm>
          <a:prstGeom prst="rect">
            <a:avLst/>
          </a:prstGeom>
          <a:noFill/>
          <a:ln>
            <a:noFill/>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How do you</a:t>
            </a:r>
            <a:endParaRPr/>
          </a:p>
        </p:txBody>
      </p:sp>
      <p:sp>
        <p:nvSpPr>
          <p:cNvPr id="98" name="Google Shape;9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Participate in the microeconomy?</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Participate in the macroeconomy?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228"/>
        <p:cNvGrpSpPr/>
        <p:nvPr/>
      </p:nvGrpSpPr>
      <p:grpSpPr>
        <a:xfrm>
          <a:off x="0" y="0"/>
          <a:ext cx="0" cy="0"/>
          <a:chOff x="0" y="0"/>
          <a:chExt cx="0" cy="0"/>
        </a:xfrm>
      </p:grpSpPr>
      <p:sp>
        <p:nvSpPr>
          <p:cNvPr id="229" name="Google Shape;22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a:t>
            </a:r>
            <a:endParaRPr/>
          </a:p>
        </p:txBody>
      </p:sp>
      <p:sp>
        <p:nvSpPr>
          <p:cNvPr id="230" name="Google Shape;230;p33"/>
          <p:cNvSpPr txBox="1">
            <a:spLocks noGrp="1"/>
          </p:cNvSpPr>
          <p:nvPr>
            <p:ph type="body" idx="1"/>
          </p:nvPr>
        </p:nvSpPr>
        <p:spPr>
          <a:xfrm>
            <a:off x="1981200" y="1143000"/>
            <a:ext cx="4038600" cy="25908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What % is each?</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Consumption </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Investment</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Government</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Net Exports/Imports</a:t>
            </a:r>
            <a:endParaRPr/>
          </a:p>
        </p:txBody>
      </p:sp>
      <p:sp>
        <p:nvSpPr>
          <p:cNvPr id="231" name="Google Shape;231;p33"/>
          <p:cNvSpPr txBox="1">
            <a:spLocks noGrp="1"/>
          </p:cNvSpPr>
          <p:nvPr>
            <p:ph type="body" idx="2"/>
          </p:nvPr>
        </p:nvSpPr>
        <p:spPr>
          <a:xfrm>
            <a:off x="5715000" y="1066800"/>
            <a:ext cx="4495800" cy="2590800"/>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a:t>69</a:t>
            </a:r>
            <a:r>
              <a:rPr lang="en-US" sz="2800" b="0" i="0" u="none" strike="noStrike" cap="none">
                <a:solidFill>
                  <a:schemeClr val="dk1"/>
                </a:solidFill>
                <a:latin typeface="Calibri"/>
                <a:ea typeface="Calibri"/>
                <a:cs typeface="Calibri"/>
                <a:sym typeface="Calibri"/>
              </a:rPr>
              <a:t>%</a:t>
            </a:r>
            <a:endParaRPr/>
          </a:p>
          <a:p>
            <a:pPr marL="228600" marR="0" lvl="0" indent="-228600" algn="l" rtl="0">
              <a:lnSpc>
                <a:spcPct val="90000"/>
              </a:lnSpc>
              <a:spcBef>
                <a:spcPts val="1000"/>
              </a:spcBef>
              <a:spcAft>
                <a:spcPts val="0"/>
              </a:spcAft>
              <a:buClr>
                <a:schemeClr val="dk1"/>
              </a:buClr>
              <a:buSzPts val="2800"/>
              <a:buFont typeface="Arial"/>
              <a:buChar char="•"/>
            </a:pPr>
            <a:r>
              <a:rPr lang="en-US"/>
              <a:t>16</a:t>
            </a:r>
            <a:r>
              <a:rPr lang="en-US" sz="2800" b="0" i="0" u="none" strike="noStrike" cap="none">
                <a:solidFill>
                  <a:schemeClr val="dk1"/>
                </a:solidFill>
                <a:latin typeface="Calibri"/>
                <a:ea typeface="Calibri"/>
                <a:cs typeface="Calibri"/>
                <a:sym typeface="Calibri"/>
              </a:rPr>
              <a:t>%</a:t>
            </a:r>
            <a:endParaRPr/>
          </a:p>
          <a:p>
            <a:pPr marL="228600" marR="0" lvl="0" indent="-228600" algn="l" rtl="0">
              <a:lnSpc>
                <a:spcPct val="90000"/>
              </a:lnSpc>
              <a:spcBef>
                <a:spcPts val="1000"/>
              </a:spcBef>
              <a:spcAft>
                <a:spcPts val="0"/>
              </a:spcAft>
              <a:buClr>
                <a:schemeClr val="dk1"/>
              </a:buClr>
              <a:buSzPts val="2800"/>
              <a:buFont typeface="Arial"/>
              <a:buChar char="•"/>
            </a:pPr>
            <a:r>
              <a:rPr lang="en-US"/>
              <a:t>17</a:t>
            </a:r>
            <a:r>
              <a:rPr lang="en-US" sz="2800" b="0" i="0" u="none" strike="noStrike" cap="none">
                <a:solidFill>
                  <a:schemeClr val="dk1"/>
                </a:solidFill>
                <a:latin typeface="Calibri"/>
                <a:ea typeface="Calibri"/>
                <a:cs typeface="Calibri"/>
                <a:sym typeface="Calibri"/>
              </a:rPr>
              <a:t>%</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t>
            </a:r>
            <a:r>
              <a:rPr lang="en-US"/>
              <a:t>3</a:t>
            </a:r>
            <a:r>
              <a:rPr lang="en-US" sz="2800" b="0" i="0" u="none" strike="noStrike" cap="none">
                <a:solidFill>
                  <a:schemeClr val="dk1"/>
                </a:solidFill>
                <a:latin typeface="Calibri"/>
                <a:ea typeface="Calibri"/>
                <a:cs typeface="Calibri"/>
                <a:sym typeface="Calibri"/>
              </a:rPr>
              <a:t>%</a:t>
            </a:r>
            <a:endParaRPr/>
          </a:p>
        </p:txBody>
      </p:sp>
      <p:sp>
        <p:nvSpPr>
          <p:cNvPr id="232" name="Google Shape;232;p33"/>
          <p:cNvSpPr/>
          <p:nvPr/>
        </p:nvSpPr>
        <p:spPr>
          <a:xfrm>
            <a:off x="2286000" y="3886200"/>
            <a:ext cx="8382000" cy="2209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2800" b="0" i="0" u="none" strike="noStrike" cap="none">
                <a:solidFill>
                  <a:schemeClr val="dk1"/>
                </a:solidFill>
                <a:latin typeface="Calibri"/>
                <a:ea typeface="Calibri"/>
                <a:cs typeface="Calibri"/>
                <a:sym typeface="Calibri"/>
              </a:rPr>
              <a:t>By looking at those numbers, which is the most important?  Why?  How does consumer confidence play into this?  How does availability of credit?  Remember in Personal Finance when you were told to save, I won’t say that in Macroeconomics.</a:t>
            </a:r>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xEl>
                                              <p:pRg st="0" end="0"/>
                                            </p:txEl>
                                          </p:spTgt>
                                        </p:tgtEl>
                                        <p:attrNameLst>
                                          <p:attrName>style.visibility</p:attrName>
                                        </p:attrNameLst>
                                      </p:cBhvr>
                                      <p:to>
                                        <p:strVal val="visible"/>
                                      </p:to>
                                    </p:set>
                                    <p:animEffect transition="in" filter="fade">
                                      <p:cBhvr>
                                        <p:cTn id="7" dur="500"/>
                                        <p:tgtEl>
                                          <p:spTgt spid="2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0">
                                            <p:txEl>
                                              <p:pRg st="1" end="1"/>
                                            </p:txEl>
                                          </p:spTgt>
                                        </p:tgtEl>
                                        <p:attrNameLst>
                                          <p:attrName>style.visibility</p:attrName>
                                        </p:attrNameLst>
                                      </p:cBhvr>
                                      <p:to>
                                        <p:strVal val="visible"/>
                                      </p:to>
                                    </p:set>
                                    <p:animEffect transition="in" filter="fade">
                                      <p:cBhvr>
                                        <p:cTn id="12" dur="500"/>
                                        <p:tgtEl>
                                          <p:spTgt spid="2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0">
                                            <p:txEl>
                                              <p:pRg st="2" end="2"/>
                                            </p:txEl>
                                          </p:spTgt>
                                        </p:tgtEl>
                                        <p:attrNameLst>
                                          <p:attrName>style.visibility</p:attrName>
                                        </p:attrNameLst>
                                      </p:cBhvr>
                                      <p:to>
                                        <p:strVal val="visible"/>
                                      </p:to>
                                    </p:set>
                                    <p:animEffect transition="in" filter="fade">
                                      <p:cBhvr>
                                        <p:cTn id="17" dur="500"/>
                                        <p:tgtEl>
                                          <p:spTgt spid="2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0">
                                            <p:txEl>
                                              <p:pRg st="3" end="3"/>
                                            </p:txEl>
                                          </p:spTgt>
                                        </p:tgtEl>
                                        <p:attrNameLst>
                                          <p:attrName>style.visibility</p:attrName>
                                        </p:attrNameLst>
                                      </p:cBhvr>
                                      <p:to>
                                        <p:strVal val="visible"/>
                                      </p:to>
                                    </p:set>
                                    <p:animEffect transition="in" filter="fade">
                                      <p:cBhvr>
                                        <p:cTn id="22" dur="500"/>
                                        <p:tgtEl>
                                          <p:spTgt spid="2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0">
                                            <p:txEl>
                                              <p:pRg st="4" end="4"/>
                                            </p:txEl>
                                          </p:spTgt>
                                        </p:tgtEl>
                                        <p:attrNameLst>
                                          <p:attrName>style.visibility</p:attrName>
                                        </p:attrNameLst>
                                      </p:cBhvr>
                                      <p:to>
                                        <p:strVal val="visible"/>
                                      </p:to>
                                    </p:set>
                                    <p:animEffect transition="in" filter="fade">
                                      <p:cBhvr>
                                        <p:cTn id="27" dur="500"/>
                                        <p:tgtEl>
                                          <p:spTgt spid="2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2">
                                            <p:txEl>
                                              <p:pRg st="0" end="0"/>
                                            </p:txEl>
                                          </p:spTgt>
                                        </p:tgtEl>
                                        <p:attrNameLst>
                                          <p:attrName>style.visibility</p:attrName>
                                        </p:attrNameLst>
                                      </p:cBhvr>
                                      <p:to>
                                        <p:strVal val="visible"/>
                                      </p:to>
                                    </p:set>
                                    <p:animEffect transition="in" filter="fade">
                                      <p:cBhvr>
                                        <p:cTn id="32" dur="1"/>
                                        <p:tgtEl>
                                          <p:spTgt spid="2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236"/>
        <p:cNvGrpSpPr/>
        <p:nvPr/>
      </p:nvGrpSpPr>
      <p:grpSpPr>
        <a:xfrm>
          <a:off x="0" y="0"/>
          <a:ext cx="0" cy="0"/>
          <a:chOff x="0" y="0"/>
          <a:chExt cx="0" cy="0"/>
        </a:xfrm>
      </p:grpSpPr>
      <p:sp>
        <p:nvSpPr>
          <p:cNvPr id="237" name="Google Shape;237;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endParaRPr sz="4400" b="0" i="0" u="none" strike="noStrike" cap="none">
              <a:solidFill>
                <a:schemeClr val="dk1"/>
              </a:solidFill>
              <a:latin typeface="Calibri"/>
              <a:ea typeface="Calibri"/>
              <a:cs typeface="Calibri"/>
              <a:sym typeface="Calibri"/>
            </a:endParaRPr>
          </a:p>
        </p:txBody>
      </p:sp>
      <p:sp>
        <p:nvSpPr>
          <p:cNvPr id="238" name="Google Shape;238;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239" name="Google Shape;239;p34"/>
          <p:cNvPicPr preferRelativeResize="0"/>
          <p:nvPr/>
        </p:nvPicPr>
        <p:blipFill rotWithShape="1">
          <a:blip r:embed="rId3">
            <a:alphaModFix/>
          </a:blip>
          <a:srcRect l="45933" t="22827" r="10124" b="24415"/>
          <a:stretch/>
        </p:blipFill>
        <p:spPr>
          <a:xfrm>
            <a:off x="2177625" y="488950"/>
            <a:ext cx="6769500" cy="60955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243"/>
        <p:cNvGrpSpPr/>
        <p:nvPr/>
      </p:nvGrpSpPr>
      <p:grpSpPr>
        <a:xfrm>
          <a:off x="0" y="0"/>
          <a:ext cx="0" cy="0"/>
          <a:chOff x="0" y="0"/>
          <a:chExt cx="0" cy="0"/>
        </a:xfrm>
      </p:grpSpPr>
      <p:sp>
        <p:nvSpPr>
          <p:cNvPr id="244" name="Google Shape;244;p35"/>
          <p:cNvSpPr txBox="1">
            <a:spLocks noGrp="1"/>
          </p:cNvSpPr>
          <p:nvPr>
            <p:ph type="title"/>
          </p:nvPr>
        </p:nvSpPr>
        <p:spPr>
          <a:xfrm>
            <a:off x="1981200" y="152401"/>
            <a:ext cx="8229600" cy="6397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3959" b="0" i="0" u="none" strike="noStrike" cap="none">
                <a:solidFill>
                  <a:schemeClr val="dk1"/>
                </a:solidFill>
                <a:latin typeface="Calibri"/>
                <a:ea typeface="Calibri"/>
                <a:cs typeface="Calibri"/>
                <a:sym typeface="Calibri"/>
              </a:rPr>
              <a:t>Which category are they in?</a:t>
            </a:r>
            <a:endParaRPr/>
          </a:p>
        </p:txBody>
      </p:sp>
      <p:sp>
        <p:nvSpPr>
          <p:cNvPr id="245" name="Google Shape;245;p35"/>
          <p:cNvSpPr txBox="1">
            <a:spLocks noGrp="1"/>
          </p:cNvSpPr>
          <p:nvPr>
            <p:ph type="body" idx="1"/>
          </p:nvPr>
        </p:nvSpPr>
        <p:spPr>
          <a:xfrm>
            <a:off x="583800" y="685800"/>
            <a:ext cx="10774500" cy="4983300"/>
          </a:xfrm>
          <a:prstGeom prst="rect">
            <a:avLst/>
          </a:prstGeom>
          <a:noFill/>
          <a:ln>
            <a:noFill/>
          </a:ln>
        </p:spPr>
        <p:txBody>
          <a:bodyPr spcFirstLastPara="1" wrap="square" lIns="91425" tIns="45700" rIns="91425" bIns="45700" anchor="t" anchorCtr="0">
            <a:noAutofit/>
          </a:bodyPr>
          <a:lstStyle/>
          <a:p>
            <a:pPr marL="228600" marR="0" lvl="0" indent="-222250" algn="l" rtl="0">
              <a:lnSpc>
                <a:spcPct val="80000"/>
              </a:lnSpc>
              <a:spcBef>
                <a:spcPts val="0"/>
              </a:spcBef>
              <a:spcAft>
                <a:spcPts val="0"/>
              </a:spcAft>
              <a:buClr>
                <a:srgbClr val="C00000"/>
              </a:buClr>
              <a:buSzPts val="2700"/>
              <a:buFont typeface="Arial"/>
              <a:buChar char="•"/>
            </a:pPr>
            <a:r>
              <a:rPr lang="en-US" sz="2700">
                <a:solidFill>
                  <a:srgbClr val="C00000"/>
                </a:solidFill>
              </a:rPr>
              <a:t>Elijah buys much needed singing lessons.</a:t>
            </a:r>
            <a:endParaRPr sz="2700"/>
          </a:p>
          <a:p>
            <a:pPr marL="228600" marR="0" lvl="0" indent="-222250" algn="l" rtl="0">
              <a:lnSpc>
                <a:spcPct val="80000"/>
              </a:lnSpc>
              <a:spcBef>
                <a:spcPts val="1000"/>
              </a:spcBef>
              <a:spcAft>
                <a:spcPts val="0"/>
              </a:spcAft>
              <a:buClr>
                <a:srgbClr val="C00000"/>
              </a:buClr>
              <a:buSzPts val="2700"/>
              <a:buFont typeface="Arial"/>
              <a:buChar char="•"/>
            </a:pPr>
            <a:r>
              <a:rPr lang="en-US" sz="2700">
                <a:solidFill>
                  <a:srgbClr val="C00000"/>
                </a:solidFill>
              </a:rPr>
              <a:t>Sarah </a:t>
            </a:r>
            <a:r>
              <a:rPr lang="en-US" sz="2700" b="0" i="0" u="none" strike="noStrike" cap="none">
                <a:solidFill>
                  <a:srgbClr val="C00000"/>
                </a:solidFill>
                <a:latin typeface="Calibri"/>
                <a:ea typeface="Calibri"/>
                <a:cs typeface="Calibri"/>
                <a:sym typeface="Calibri"/>
              </a:rPr>
              <a:t>buys a new truck made in America for </a:t>
            </a:r>
            <a:r>
              <a:rPr lang="en-US" sz="2700">
                <a:solidFill>
                  <a:srgbClr val="C00000"/>
                </a:solidFill>
              </a:rPr>
              <a:t>her </a:t>
            </a:r>
            <a:r>
              <a:rPr lang="en-US" sz="2700" b="0" i="0" u="none" strike="noStrike" cap="none">
                <a:solidFill>
                  <a:srgbClr val="C00000"/>
                </a:solidFill>
                <a:latin typeface="Calibri"/>
                <a:ea typeface="Calibri"/>
                <a:cs typeface="Calibri"/>
                <a:sym typeface="Calibri"/>
              </a:rPr>
              <a:t>Unicorn training business</a:t>
            </a:r>
            <a:endParaRPr sz="2700"/>
          </a:p>
          <a:p>
            <a:pPr marL="228600" marR="0" lvl="0" indent="-222250" algn="l" rtl="0">
              <a:lnSpc>
                <a:spcPct val="80000"/>
              </a:lnSpc>
              <a:spcBef>
                <a:spcPts val="1000"/>
              </a:spcBef>
              <a:spcAft>
                <a:spcPts val="0"/>
              </a:spcAft>
              <a:buClr>
                <a:srgbClr val="C00000"/>
              </a:buClr>
              <a:buSzPts val="2700"/>
              <a:buFont typeface="Arial"/>
              <a:buChar char="•"/>
            </a:pPr>
            <a:r>
              <a:rPr lang="en-US" sz="2700">
                <a:solidFill>
                  <a:srgbClr val="C00000"/>
                </a:solidFill>
              </a:rPr>
              <a:t>Widmaer  </a:t>
            </a:r>
            <a:r>
              <a:rPr lang="en-US" sz="2700" b="0" i="0" u="none" strike="noStrike" cap="none">
                <a:solidFill>
                  <a:srgbClr val="C00000"/>
                </a:solidFill>
                <a:latin typeface="Calibri"/>
                <a:ea typeface="Calibri"/>
                <a:cs typeface="Calibri"/>
                <a:sym typeface="Calibri"/>
              </a:rPr>
              <a:t>buys a used </a:t>
            </a:r>
            <a:r>
              <a:rPr lang="en-US" sz="2700">
                <a:solidFill>
                  <a:srgbClr val="C00000"/>
                </a:solidFill>
              </a:rPr>
              <a:t>gun </a:t>
            </a:r>
            <a:r>
              <a:rPr lang="en-US" sz="2700" b="0" i="0" u="none" strike="noStrike" cap="none">
                <a:solidFill>
                  <a:srgbClr val="C00000"/>
                </a:solidFill>
                <a:latin typeface="Calibri"/>
                <a:ea typeface="Calibri"/>
                <a:cs typeface="Calibri"/>
                <a:sym typeface="Calibri"/>
              </a:rPr>
              <a:t>for h</a:t>
            </a:r>
            <a:r>
              <a:rPr lang="en-US" sz="2700">
                <a:solidFill>
                  <a:srgbClr val="C00000"/>
                </a:solidFill>
              </a:rPr>
              <a:t>is</a:t>
            </a:r>
            <a:r>
              <a:rPr lang="en-US" sz="2700" b="0" i="0" u="none" strike="noStrike" cap="none">
                <a:solidFill>
                  <a:srgbClr val="C00000"/>
                </a:solidFill>
                <a:latin typeface="Calibri"/>
                <a:ea typeface="Calibri"/>
                <a:cs typeface="Calibri"/>
                <a:sym typeface="Calibri"/>
              </a:rPr>
              <a:t> </a:t>
            </a:r>
            <a:r>
              <a:rPr lang="en-US" sz="2700">
                <a:solidFill>
                  <a:srgbClr val="C00000"/>
                </a:solidFill>
              </a:rPr>
              <a:t>llama </a:t>
            </a:r>
            <a:r>
              <a:rPr lang="en-US" sz="2700" b="0" i="0" u="none" strike="noStrike" cap="none">
                <a:solidFill>
                  <a:srgbClr val="C00000"/>
                </a:solidFill>
                <a:latin typeface="Calibri"/>
                <a:ea typeface="Calibri"/>
                <a:cs typeface="Calibri"/>
                <a:sym typeface="Calibri"/>
              </a:rPr>
              <a:t>ranch so </a:t>
            </a:r>
            <a:r>
              <a:rPr lang="en-US" sz="2700">
                <a:solidFill>
                  <a:srgbClr val="C00000"/>
                </a:solidFill>
              </a:rPr>
              <a:t>he</a:t>
            </a:r>
            <a:r>
              <a:rPr lang="en-US" sz="2700" b="0" i="0" u="none" strike="noStrike" cap="none">
                <a:solidFill>
                  <a:srgbClr val="C00000"/>
                </a:solidFill>
                <a:latin typeface="Calibri"/>
                <a:ea typeface="Calibri"/>
                <a:cs typeface="Calibri"/>
                <a:sym typeface="Calibri"/>
              </a:rPr>
              <a:t> can sh</a:t>
            </a:r>
            <a:r>
              <a:rPr lang="en-US" sz="2700">
                <a:solidFill>
                  <a:srgbClr val="C00000"/>
                </a:solidFill>
              </a:rPr>
              <a:t>oot predators.  </a:t>
            </a:r>
            <a:endParaRPr sz="2700"/>
          </a:p>
          <a:p>
            <a:pPr marL="228600" marR="0" lvl="0" indent="-222250" algn="l" rtl="0">
              <a:lnSpc>
                <a:spcPct val="80000"/>
              </a:lnSpc>
              <a:spcBef>
                <a:spcPts val="1000"/>
              </a:spcBef>
              <a:spcAft>
                <a:spcPts val="0"/>
              </a:spcAft>
              <a:buClr>
                <a:srgbClr val="C00000"/>
              </a:buClr>
              <a:buSzPts val="2700"/>
              <a:buFont typeface="Arial"/>
              <a:buChar char="•"/>
            </a:pPr>
            <a:r>
              <a:rPr lang="en-US" sz="2700">
                <a:solidFill>
                  <a:srgbClr val="C00000"/>
                </a:solidFill>
              </a:rPr>
              <a:t>Jayden </a:t>
            </a:r>
            <a:r>
              <a:rPr lang="en-US" sz="2700" b="0" i="0" u="none" strike="noStrike" cap="none">
                <a:solidFill>
                  <a:srgbClr val="C00000"/>
                </a:solidFill>
                <a:latin typeface="Calibri"/>
                <a:ea typeface="Calibri"/>
                <a:cs typeface="Calibri"/>
                <a:sym typeface="Calibri"/>
              </a:rPr>
              <a:t>pays a speeding ticket.</a:t>
            </a:r>
            <a:endParaRPr sz="2700"/>
          </a:p>
          <a:p>
            <a:pPr marL="228600" marR="0" lvl="0" indent="-222250" algn="l" rtl="0">
              <a:lnSpc>
                <a:spcPct val="80000"/>
              </a:lnSpc>
              <a:spcBef>
                <a:spcPts val="1000"/>
              </a:spcBef>
              <a:spcAft>
                <a:spcPts val="0"/>
              </a:spcAft>
              <a:buClr>
                <a:srgbClr val="C00000"/>
              </a:buClr>
              <a:buSzPts val="2700"/>
              <a:buFont typeface="Arial"/>
              <a:buChar char="•"/>
            </a:pPr>
            <a:r>
              <a:rPr lang="en-US" sz="2700">
                <a:solidFill>
                  <a:srgbClr val="C00000"/>
                </a:solidFill>
              </a:rPr>
              <a:t>Nate Co</a:t>
            </a:r>
            <a:r>
              <a:rPr lang="en-US" sz="2700" b="0" i="0" u="none" strike="noStrike" cap="none">
                <a:solidFill>
                  <a:srgbClr val="C00000"/>
                </a:solidFill>
                <a:latin typeface="Calibri"/>
                <a:ea typeface="Calibri"/>
                <a:cs typeface="Calibri"/>
                <a:sym typeface="Calibri"/>
              </a:rPr>
              <a:t>. buys a machine to make </a:t>
            </a:r>
            <a:r>
              <a:rPr lang="en-US" sz="2700">
                <a:solidFill>
                  <a:srgbClr val="C00000"/>
                </a:solidFill>
              </a:rPr>
              <a:t>sunglasses. </a:t>
            </a:r>
            <a:endParaRPr sz="2700"/>
          </a:p>
          <a:p>
            <a:pPr marL="228600" marR="0" lvl="0" indent="-222250" algn="l" rtl="0">
              <a:lnSpc>
                <a:spcPct val="80000"/>
              </a:lnSpc>
              <a:spcBef>
                <a:spcPts val="1000"/>
              </a:spcBef>
              <a:spcAft>
                <a:spcPts val="0"/>
              </a:spcAft>
              <a:buClr>
                <a:srgbClr val="C00000"/>
              </a:buClr>
              <a:buSzPts val="2700"/>
              <a:buFont typeface="Arial"/>
              <a:buChar char="•"/>
            </a:pPr>
            <a:r>
              <a:rPr lang="en-US" sz="2700" b="0" i="0" u="none" strike="noStrike" cap="none">
                <a:solidFill>
                  <a:srgbClr val="C00000"/>
                </a:solidFill>
                <a:latin typeface="Calibri"/>
                <a:ea typeface="Calibri"/>
                <a:cs typeface="Calibri"/>
                <a:sym typeface="Calibri"/>
              </a:rPr>
              <a:t>Paulding County repaves a road from Hiram to Dallas</a:t>
            </a:r>
            <a:endParaRPr sz="2700"/>
          </a:p>
          <a:p>
            <a:pPr marL="228600" marR="0" lvl="0" indent="-222250" algn="l" rtl="0">
              <a:lnSpc>
                <a:spcPct val="80000"/>
              </a:lnSpc>
              <a:spcBef>
                <a:spcPts val="1000"/>
              </a:spcBef>
              <a:spcAft>
                <a:spcPts val="0"/>
              </a:spcAft>
              <a:buClr>
                <a:srgbClr val="C00000"/>
              </a:buClr>
              <a:buSzPts val="2700"/>
              <a:buFont typeface="Arial"/>
              <a:buChar char="•"/>
            </a:pPr>
            <a:r>
              <a:rPr lang="en-US" sz="2700">
                <a:solidFill>
                  <a:srgbClr val="C00000"/>
                </a:solidFill>
              </a:rPr>
              <a:t>Shadja’s grandmother gets a social security check.</a:t>
            </a:r>
            <a:endParaRPr sz="2700"/>
          </a:p>
          <a:p>
            <a:pPr marL="228600" marR="0" lvl="0" indent="-222250" algn="l" rtl="0">
              <a:lnSpc>
                <a:spcPct val="80000"/>
              </a:lnSpc>
              <a:spcBef>
                <a:spcPts val="1000"/>
              </a:spcBef>
              <a:spcAft>
                <a:spcPts val="0"/>
              </a:spcAft>
              <a:buClr>
                <a:srgbClr val="C00000"/>
              </a:buClr>
              <a:buSzPts val="2700"/>
              <a:buFont typeface="Arial"/>
              <a:buChar char="•"/>
            </a:pPr>
            <a:r>
              <a:rPr lang="en-US" sz="2700" b="0" i="0" u="none" strike="noStrike" cap="none">
                <a:solidFill>
                  <a:srgbClr val="C00000"/>
                </a:solidFill>
                <a:latin typeface="Calibri"/>
                <a:ea typeface="Calibri"/>
                <a:cs typeface="Calibri"/>
                <a:sym typeface="Calibri"/>
              </a:rPr>
              <a:t>US government builds a fence on the Canadian border to protect us from Hockey fans</a:t>
            </a:r>
            <a:endParaRPr sz="2700" b="0" i="0" u="none" strike="noStrike" cap="none">
              <a:solidFill>
                <a:srgbClr val="C00000"/>
              </a:solidFill>
              <a:latin typeface="Calibri"/>
              <a:ea typeface="Calibri"/>
              <a:cs typeface="Calibri"/>
              <a:sym typeface="Calibri"/>
            </a:endParaRPr>
          </a:p>
          <a:p>
            <a:pPr marL="0" marR="0" lvl="0" indent="0" algn="l" rtl="0">
              <a:lnSpc>
                <a:spcPct val="80000"/>
              </a:lnSpc>
              <a:spcBef>
                <a:spcPts val="1000"/>
              </a:spcBef>
              <a:spcAft>
                <a:spcPts val="0"/>
              </a:spcAft>
              <a:buNone/>
            </a:pPr>
            <a:endParaRPr sz="2700">
              <a:solidFill>
                <a:srgbClr val="C00000"/>
              </a:solidFill>
            </a:endParaRPr>
          </a:p>
          <a:p>
            <a:pPr marL="228600" marR="0" lvl="0" indent="-50800" algn="l" rtl="0">
              <a:lnSpc>
                <a:spcPct val="80000"/>
              </a:lnSpc>
              <a:spcBef>
                <a:spcPts val="1000"/>
              </a:spcBef>
              <a:spcAft>
                <a:spcPts val="0"/>
              </a:spcAft>
              <a:buClr>
                <a:schemeClr val="dk1"/>
              </a:buClr>
              <a:buSzPts val="2800"/>
              <a:buFont typeface="Arial"/>
              <a:buNone/>
            </a:pPr>
            <a:endParaRPr sz="2700" b="0" i="0" u="none" strike="noStrike" cap="none">
              <a:solidFill>
                <a:schemeClr val="dk1"/>
              </a:solidFill>
              <a:latin typeface="Calibri"/>
              <a:ea typeface="Calibri"/>
              <a:cs typeface="Calibri"/>
              <a:sym typeface="Calibri"/>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xEl>
                                              <p:pRg st="0" end="0"/>
                                            </p:txEl>
                                          </p:spTgt>
                                        </p:tgtEl>
                                        <p:attrNameLst>
                                          <p:attrName>style.visibility</p:attrName>
                                        </p:attrNameLst>
                                      </p:cBhvr>
                                      <p:to>
                                        <p:strVal val="visible"/>
                                      </p:to>
                                    </p:set>
                                    <p:animEffect transition="in" filter="fade">
                                      <p:cBhvr>
                                        <p:cTn id="7" dur="1000"/>
                                        <p:tgtEl>
                                          <p:spTgt spid="2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
                                            <p:txEl>
                                              <p:pRg st="1" end="1"/>
                                            </p:txEl>
                                          </p:spTgt>
                                        </p:tgtEl>
                                        <p:attrNameLst>
                                          <p:attrName>style.visibility</p:attrName>
                                        </p:attrNameLst>
                                      </p:cBhvr>
                                      <p:to>
                                        <p:strVal val="visible"/>
                                      </p:to>
                                    </p:set>
                                    <p:animEffect transition="in" filter="fade">
                                      <p:cBhvr>
                                        <p:cTn id="12" dur="1000"/>
                                        <p:tgtEl>
                                          <p:spTgt spid="2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
                                            <p:txEl>
                                              <p:pRg st="2" end="2"/>
                                            </p:txEl>
                                          </p:spTgt>
                                        </p:tgtEl>
                                        <p:attrNameLst>
                                          <p:attrName>style.visibility</p:attrName>
                                        </p:attrNameLst>
                                      </p:cBhvr>
                                      <p:to>
                                        <p:strVal val="visible"/>
                                      </p:to>
                                    </p:set>
                                    <p:animEffect transition="in" filter="fade">
                                      <p:cBhvr>
                                        <p:cTn id="17" dur="1000"/>
                                        <p:tgtEl>
                                          <p:spTgt spid="2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5">
                                            <p:txEl>
                                              <p:pRg st="3" end="3"/>
                                            </p:txEl>
                                          </p:spTgt>
                                        </p:tgtEl>
                                        <p:attrNameLst>
                                          <p:attrName>style.visibility</p:attrName>
                                        </p:attrNameLst>
                                      </p:cBhvr>
                                      <p:to>
                                        <p:strVal val="visible"/>
                                      </p:to>
                                    </p:set>
                                    <p:animEffect transition="in" filter="fade">
                                      <p:cBhvr>
                                        <p:cTn id="22" dur="1000"/>
                                        <p:tgtEl>
                                          <p:spTgt spid="2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5">
                                            <p:txEl>
                                              <p:pRg st="4" end="4"/>
                                            </p:txEl>
                                          </p:spTgt>
                                        </p:tgtEl>
                                        <p:attrNameLst>
                                          <p:attrName>style.visibility</p:attrName>
                                        </p:attrNameLst>
                                      </p:cBhvr>
                                      <p:to>
                                        <p:strVal val="visible"/>
                                      </p:to>
                                    </p:set>
                                    <p:animEffect transition="in" filter="fade">
                                      <p:cBhvr>
                                        <p:cTn id="27" dur="1000"/>
                                        <p:tgtEl>
                                          <p:spTgt spid="24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5">
                                            <p:txEl>
                                              <p:pRg st="5" end="5"/>
                                            </p:txEl>
                                          </p:spTgt>
                                        </p:tgtEl>
                                        <p:attrNameLst>
                                          <p:attrName>style.visibility</p:attrName>
                                        </p:attrNameLst>
                                      </p:cBhvr>
                                      <p:to>
                                        <p:strVal val="visible"/>
                                      </p:to>
                                    </p:set>
                                    <p:animEffect transition="in" filter="fade">
                                      <p:cBhvr>
                                        <p:cTn id="32" dur="1000"/>
                                        <p:tgtEl>
                                          <p:spTgt spid="24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5">
                                            <p:txEl>
                                              <p:pRg st="6" end="6"/>
                                            </p:txEl>
                                          </p:spTgt>
                                        </p:tgtEl>
                                        <p:attrNameLst>
                                          <p:attrName>style.visibility</p:attrName>
                                        </p:attrNameLst>
                                      </p:cBhvr>
                                      <p:to>
                                        <p:strVal val="visible"/>
                                      </p:to>
                                    </p:set>
                                    <p:animEffect transition="in" filter="fade">
                                      <p:cBhvr>
                                        <p:cTn id="37" dur="1000"/>
                                        <p:tgtEl>
                                          <p:spTgt spid="24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5">
                                            <p:txEl>
                                              <p:pRg st="7" end="7"/>
                                            </p:txEl>
                                          </p:spTgt>
                                        </p:tgtEl>
                                        <p:attrNameLst>
                                          <p:attrName>style.visibility</p:attrName>
                                        </p:attrNameLst>
                                      </p:cBhvr>
                                      <p:to>
                                        <p:strVal val="visible"/>
                                      </p:to>
                                    </p:set>
                                    <p:animEffect transition="in" filter="fade">
                                      <p:cBhvr>
                                        <p:cTn id="42" dur="1000"/>
                                        <p:tgtEl>
                                          <p:spTgt spid="24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5">
                                            <p:txEl>
                                              <p:pRg st="8" end="8"/>
                                            </p:txEl>
                                          </p:spTgt>
                                        </p:tgtEl>
                                        <p:attrNameLst>
                                          <p:attrName>style.visibility</p:attrName>
                                        </p:attrNameLst>
                                      </p:cBhvr>
                                      <p:to>
                                        <p:strVal val="visible"/>
                                      </p:to>
                                    </p:set>
                                    <p:animEffect transition="in" filter="fade">
                                      <p:cBhvr>
                                        <p:cTn id="47" dur="1000"/>
                                        <p:tgtEl>
                                          <p:spTgt spid="24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5">
                                            <p:txEl>
                                              <p:pRg st="9" end="9"/>
                                            </p:txEl>
                                          </p:spTgt>
                                        </p:tgtEl>
                                        <p:attrNameLst>
                                          <p:attrName>style.visibility</p:attrName>
                                        </p:attrNameLst>
                                      </p:cBhvr>
                                      <p:to>
                                        <p:strVal val="visible"/>
                                      </p:to>
                                    </p:set>
                                    <p:animEffect transition="in" filter="fade">
                                      <p:cBhvr>
                                        <p:cTn id="52" dur="1000"/>
                                        <p:tgtEl>
                                          <p:spTgt spid="24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249"/>
        <p:cNvGrpSpPr/>
        <p:nvPr/>
      </p:nvGrpSpPr>
      <p:grpSpPr>
        <a:xfrm>
          <a:off x="0" y="0"/>
          <a:ext cx="0" cy="0"/>
          <a:chOff x="0" y="0"/>
          <a:chExt cx="0" cy="0"/>
        </a:xfrm>
      </p:grpSpPr>
      <p:sp>
        <p:nvSpPr>
          <p:cNvPr id="250" name="Google Shape;250;p36"/>
          <p:cNvSpPr txBox="1">
            <a:spLocks noGrp="1"/>
          </p:cNvSpPr>
          <p:nvPr>
            <p:ph type="body" idx="1"/>
          </p:nvPr>
        </p:nvSpPr>
        <p:spPr>
          <a:xfrm>
            <a:off x="921575" y="152400"/>
            <a:ext cx="10242600" cy="55929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rgbClr val="274E13"/>
              </a:buClr>
              <a:buSzPts val="2867"/>
              <a:buFont typeface="Arial"/>
              <a:buChar char="•"/>
            </a:pPr>
            <a:r>
              <a:rPr lang="en-US" sz="2867">
                <a:solidFill>
                  <a:srgbClr val="274E13"/>
                </a:solidFill>
              </a:rPr>
              <a:t>Brandon buys tickets to an illegal rodeo.  </a:t>
            </a:r>
            <a:r>
              <a:rPr lang="en-US">
                <a:solidFill>
                  <a:srgbClr val="274E13"/>
                </a:solidFill>
              </a:rPr>
              <a:t> </a:t>
            </a:r>
            <a:endParaRPr>
              <a:solidFill>
                <a:srgbClr val="274E13"/>
              </a:solidFill>
            </a:endParaRPr>
          </a:p>
          <a:p>
            <a:pPr marL="228600" marR="0" lvl="0" indent="0" algn="l" rtl="0">
              <a:lnSpc>
                <a:spcPct val="80000"/>
              </a:lnSpc>
              <a:spcBef>
                <a:spcPts val="0"/>
              </a:spcBef>
              <a:spcAft>
                <a:spcPts val="0"/>
              </a:spcAft>
              <a:buNone/>
            </a:pPr>
            <a:endParaRPr sz="2867">
              <a:solidFill>
                <a:srgbClr val="274E13"/>
              </a:solidFill>
            </a:endParaRPr>
          </a:p>
          <a:p>
            <a:pPr marL="228600" marR="0" lvl="0" indent="-228600" algn="l" rtl="0">
              <a:lnSpc>
                <a:spcPct val="80000"/>
              </a:lnSpc>
              <a:spcBef>
                <a:spcPts val="0"/>
              </a:spcBef>
              <a:spcAft>
                <a:spcPts val="0"/>
              </a:spcAft>
              <a:buClr>
                <a:srgbClr val="274E13"/>
              </a:buClr>
              <a:buSzPts val="2867"/>
              <a:buFont typeface="Arial"/>
              <a:buChar char="•"/>
            </a:pPr>
            <a:r>
              <a:rPr lang="en-US" sz="2867">
                <a:solidFill>
                  <a:srgbClr val="274E13"/>
                </a:solidFill>
              </a:rPr>
              <a:t>Naiana </a:t>
            </a:r>
            <a:r>
              <a:rPr lang="en-US" sz="2867" b="0" i="0" u="none" strike="noStrike" cap="none">
                <a:solidFill>
                  <a:srgbClr val="274E13"/>
                </a:solidFill>
                <a:latin typeface="Calibri"/>
                <a:ea typeface="Calibri"/>
                <a:cs typeface="Calibri"/>
                <a:sym typeface="Calibri"/>
              </a:rPr>
              <a:t>stands in line for 2 days to be the first to buy the new I Phone 15, made in China (however, </a:t>
            </a:r>
            <a:r>
              <a:rPr lang="en-US" sz="2867">
                <a:solidFill>
                  <a:srgbClr val="274E13"/>
                </a:solidFill>
              </a:rPr>
              <a:t>he lost his space in line because he fell asleep</a:t>
            </a:r>
            <a:r>
              <a:rPr lang="en-US" sz="2867" b="0" i="0" u="none" strike="noStrike" cap="none">
                <a:solidFill>
                  <a:srgbClr val="274E13"/>
                </a:solidFill>
                <a:latin typeface="Calibri"/>
                <a:ea typeface="Calibri"/>
                <a:cs typeface="Calibri"/>
                <a:sym typeface="Calibri"/>
              </a:rPr>
              <a:t>)</a:t>
            </a:r>
            <a:endParaRPr>
              <a:solidFill>
                <a:srgbClr val="274E13"/>
              </a:solidFill>
            </a:endParaRPr>
          </a:p>
          <a:p>
            <a:pPr marL="228600" marR="0" lvl="0" indent="-228600" algn="l" rtl="0">
              <a:lnSpc>
                <a:spcPct val="80000"/>
              </a:lnSpc>
              <a:spcBef>
                <a:spcPts val="1000"/>
              </a:spcBef>
              <a:spcAft>
                <a:spcPts val="0"/>
              </a:spcAft>
              <a:buClr>
                <a:srgbClr val="274E13"/>
              </a:buClr>
              <a:buSzPts val="2867"/>
              <a:buFont typeface="Arial"/>
              <a:buChar char="•"/>
            </a:pPr>
            <a:r>
              <a:rPr lang="en-US" sz="2867">
                <a:solidFill>
                  <a:srgbClr val="274E13"/>
                </a:solidFill>
              </a:rPr>
              <a:t>Bryan </a:t>
            </a:r>
            <a:r>
              <a:rPr lang="en-US" sz="2867" b="0" i="0" u="none" strike="noStrike" cap="none">
                <a:solidFill>
                  <a:srgbClr val="274E13"/>
                </a:solidFill>
                <a:latin typeface="Calibri"/>
                <a:ea typeface="Calibri"/>
                <a:cs typeface="Calibri"/>
                <a:sym typeface="Calibri"/>
              </a:rPr>
              <a:t>pays for acting lesson so he can get a role in the new </a:t>
            </a:r>
            <a:r>
              <a:rPr lang="en-US" sz="2867">
                <a:solidFill>
                  <a:srgbClr val="274E13"/>
                </a:solidFill>
              </a:rPr>
              <a:t>Avengers </a:t>
            </a:r>
            <a:r>
              <a:rPr lang="en-US" sz="2867" b="0" i="0" u="none" strike="noStrike" cap="none">
                <a:solidFill>
                  <a:srgbClr val="274E13"/>
                </a:solidFill>
                <a:latin typeface="Calibri"/>
                <a:ea typeface="Calibri"/>
                <a:cs typeface="Calibri"/>
                <a:sym typeface="Calibri"/>
              </a:rPr>
              <a:t>movie.</a:t>
            </a:r>
            <a:endParaRPr>
              <a:solidFill>
                <a:srgbClr val="274E13"/>
              </a:solidFill>
            </a:endParaRPr>
          </a:p>
          <a:p>
            <a:pPr marL="228600" marR="0" lvl="0" indent="-228600" algn="l" rtl="0">
              <a:lnSpc>
                <a:spcPct val="80000"/>
              </a:lnSpc>
              <a:spcBef>
                <a:spcPts val="1000"/>
              </a:spcBef>
              <a:spcAft>
                <a:spcPts val="0"/>
              </a:spcAft>
              <a:buClr>
                <a:srgbClr val="274E13"/>
              </a:buClr>
              <a:buSzPts val="2867"/>
              <a:buFont typeface="Arial"/>
              <a:buChar char="•"/>
            </a:pPr>
            <a:r>
              <a:rPr lang="en-US" sz="2867">
                <a:solidFill>
                  <a:srgbClr val="274E13"/>
                </a:solidFill>
              </a:rPr>
              <a:t> Karla </a:t>
            </a:r>
            <a:r>
              <a:rPr lang="en-US" sz="2867" b="0" i="0" u="none" strike="noStrike" cap="none">
                <a:solidFill>
                  <a:srgbClr val="274E13"/>
                </a:solidFill>
                <a:latin typeface="Calibri"/>
                <a:ea typeface="Calibri"/>
                <a:cs typeface="Calibri"/>
                <a:sym typeface="Calibri"/>
              </a:rPr>
              <a:t>buys tickets to the </a:t>
            </a:r>
            <a:r>
              <a:rPr lang="en-US" sz="2867">
                <a:solidFill>
                  <a:srgbClr val="274E13"/>
                </a:solidFill>
              </a:rPr>
              <a:t>Russian Ballet at the Fox Theater to affirm her communist leanings.  </a:t>
            </a:r>
            <a:endParaRPr>
              <a:solidFill>
                <a:srgbClr val="274E13"/>
              </a:solidFill>
            </a:endParaRPr>
          </a:p>
          <a:p>
            <a:pPr marL="228600" marR="0" lvl="0" indent="-228600" algn="l" rtl="0">
              <a:lnSpc>
                <a:spcPct val="80000"/>
              </a:lnSpc>
              <a:spcBef>
                <a:spcPts val="1000"/>
              </a:spcBef>
              <a:spcAft>
                <a:spcPts val="0"/>
              </a:spcAft>
              <a:buClr>
                <a:srgbClr val="274E13"/>
              </a:buClr>
              <a:buSzPts val="2867"/>
              <a:buFont typeface="Arial"/>
              <a:buChar char="•"/>
            </a:pPr>
            <a:r>
              <a:rPr lang="en-US" sz="2867">
                <a:solidFill>
                  <a:srgbClr val="274E13"/>
                </a:solidFill>
              </a:rPr>
              <a:t>Amina </a:t>
            </a:r>
            <a:r>
              <a:rPr lang="en-US" sz="2867" b="0" i="0" u="none" strike="noStrike" cap="none">
                <a:solidFill>
                  <a:srgbClr val="274E13"/>
                </a:solidFill>
                <a:latin typeface="Calibri"/>
                <a:ea typeface="Calibri"/>
                <a:cs typeface="Calibri"/>
                <a:sym typeface="Calibri"/>
              </a:rPr>
              <a:t>pays a doctor for advice(fell of</a:t>
            </a:r>
            <a:r>
              <a:rPr lang="en-US" sz="2867">
                <a:solidFill>
                  <a:srgbClr val="274E13"/>
                </a:solidFill>
              </a:rPr>
              <a:t>f</a:t>
            </a:r>
            <a:r>
              <a:rPr lang="en-US" sz="2867" b="0" i="0" u="none" strike="noStrike" cap="none">
                <a:solidFill>
                  <a:srgbClr val="274E13"/>
                </a:solidFill>
                <a:latin typeface="Calibri"/>
                <a:ea typeface="Calibri"/>
                <a:cs typeface="Calibri"/>
                <a:sym typeface="Calibri"/>
              </a:rPr>
              <a:t> yoga ball while asleep). </a:t>
            </a:r>
            <a:endParaRPr sz="2867">
              <a:solidFill>
                <a:srgbClr val="274E13"/>
              </a:solidFill>
            </a:endParaRPr>
          </a:p>
          <a:p>
            <a:pPr marL="228600" marR="0" lvl="0" indent="-228600" algn="l" rtl="0">
              <a:lnSpc>
                <a:spcPct val="80000"/>
              </a:lnSpc>
              <a:spcBef>
                <a:spcPts val="1000"/>
              </a:spcBef>
              <a:spcAft>
                <a:spcPts val="0"/>
              </a:spcAft>
              <a:buClr>
                <a:srgbClr val="274E13"/>
              </a:buClr>
              <a:buSzPts val="2867"/>
              <a:buFont typeface="Arial"/>
              <a:buChar char="•"/>
            </a:pPr>
            <a:r>
              <a:rPr lang="en-US" sz="2867">
                <a:solidFill>
                  <a:srgbClr val="274E13"/>
                </a:solidFill>
              </a:rPr>
              <a:t>Kenia </a:t>
            </a:r>
            <a:r>
              <a:rPr lang="en-US" sz="2867" b="0" i="0" u="none" strike="noStrike" cap="none">
                <a:solidFill>
                  <a:srgbClr val="274E13"/>
                </a:solidFill>
                <a:latin typeface="Calibri"/>
                <a:ea typeface="Calibri"/>
                <a:cs typeface="Calibri"/>
                <a:sym typeface="Calibri"/>
              </a:rPr>
              <a:t>buys a </a:t>
            </a:r>
            <a:r>
              <a:rPr lang="en-US" sz="2867">
                <a:solidFill>
                  <a:srgbClr val="274E13"/>
                </a:solidFill>
              </a:rPr>
              <a:t>fake moon landing shirt</a:t>
            </a:r>
            <a:endParaRPr>
              <a:solidFill>
                <a:srgbClr val="274E13"/>
              </a:solidFill>
            </a:endParaRPr>
          </a:p>
          <a:p>
            <a:pPr marL="228600" marR="0" lvl="0" indent="-228600" algn="l" rtl="0">
              <a:lnSpc>
                <a:spcPct val="80000"/>
              </a:lnSpc>
              <a:spcBef>
                <a:spcPts val="1000"/>
              </a:spcBef>
              <a:spcAft>
                <a:spcPts val="0"/>
              </a:spcAft>
              <a:buClr>
                <a:srgbClr val="274E13"/>
              </a:buClr>
              <a:buSzPts val="2867"/>
              <a:buFont typeface="Arial"/>
              <a:buChar char="•"/>
            </a:pPr>
            <a:r>
              <a:rPr lang="en-US" sz="2867" b="0" i="0" u="none" strike="noStrike" cap="none">
                <a:solidFill>
                  <a:srgbClr val="274E13"/>
                </a:solidFill>
                <a:latin typeface="Calibri"/>
                <a:ea typeface="Calibri"/>
                <a:cs typeface="Calibri"/>
                <a:sym typeface="Calibri"/>
              </a:rPr>
              <a:t>While on spring break in </a:t>
            </a:r>
            <a:r>
              <a:rPr lang="en-US" sz="2867">
                <a:solidFill>
                  <a:srgbClr val="274E13"/>
                </a:solidFill>
              </a:rPr>
              <a:t>Albania</a:t>
            </a:r>
            <a:r>
              <a:rPr lang="en-US" sz="2867" b="0" i="0" u="none" strike="noStrike" cap="none">
                <a:solidFill>
                  <a:srgbClr val="274E13"/>
                </a:solidFill>
                <a:latin typeface="Calibri"/>
                <a:ea typeface="Calibri"/>
                <a:cs typeface="Calibri"/>
                <a:sym typeface="Calibri"/>
              </a:rPr>
              <a:t>, </a:t>
            </a:r>
            <a:r>
              <a:rPr lang="en-US" sz="2867">
                <a:solidFill>
                  <a:srgbClr val="274E13"/>
                </a:solidFill>
              </a:rPr>
              <a:t>Savannah</a:t>
            </a:r>
            <a:r>
              <a:rPr lang="en-US" sz="2867" b="0" i="0" u="none" strike="noStrike" cap="none">
                <a:solidFill>
                  <a:srgbClr val="274E13"/>
                </a:solidFill>
                <a:latin typeface="Calibri"/>
                <a:ea typeface="Calibri"/>
                <a:cs typeface="Calibri"/>
                <a:sym typeface="Calibri"/>
              </a:rPr>
              <a:t>buys a sombrero made in Mexico(</a:t>
            </a:r>
            <a:r>
              <a:rPr lang="en-US" sz="2867">
                <a:solidFill>
                  <a:srgbClr val="274E13"/>
                </a:solidFill>
              </a:rPr>
              <a:t>what a traitor)</a:t>
            </a:r>
            <a:endParaRPr sz="2867" b="0" i="0" u="none" strike="noStrike" cap="none">
              <a:solidFill>
                <a:srgbClr val="274E13"/>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Font typeface="Arial"/>
              <a:buNone/>
            </a:pPr>
            <a:endParaRPr sz="2590" b="0" i="0" u="none" strike="noStrike" cap="none">
              <a:solidFill>
                <a:srgbClr val="274E13"/>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Font typeface="Arial"/>
              <a:buNone/>
            </a:pPr>
            <a:endParaRPr sz="259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0">
                                            <p:txEl>
                                              <p:pRg st="0" end="0"/>
                                            </p:txEl>
                                          </p:spTgt>
                                        </p:tgtEl>
                                        <p:attrNameLst>
                                          <p:attrName>style.visibility</p:attrName>
                                        </p:attrNameLst>
                                      </p:cBhvr>
                                      <p:to>
                                        <p:strVal val="visible"/>
                                      </p:to>
                                    </p:set>
                                    <p:anim calcmode="lin" valueType="num">
                                      <p:cBhvr additive="base">
                                        <p:cTn id="7" dur="500"/>
                                        <p:tgtEl>
                                          <p:spTgt spid="2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0">
                                            <p:txEl>
                                              <p:pRg st="1" end="1"/>
                                            </p:txEl>
                                          </p:spTgt>
                                        </p:tgtEl>
                                        <p:attrNameLst>
                                          <p:attrName>style.visibility</p:attrName>
                                        </p:attrNameLst>
                                      </p:cBhvr>
                                      <p:to>
                                        <p:strVal val="visible"/>
                                      </p:to>
                                    </p:set>
                                    <p:anim calcmode="lin" valueType="num">
                                      <p:cBhvr additive="base">
                                        <p:cTn id="12" dur="500"/>
                                        <p:tgtEl>
                                          <p:spTgt spid="2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0">
                                            <p:txEl>
                                              <p:pRg st="2" end="2"/>
                                            </p:txEl>
                                          </p:spTgt>
                                        </p:tgtEl>
                                        <p:attrNameLst>
                                          <p:attrName>style.visibility</p:attrName>
                                        </p:attrNameLst>
                                      </p:cBhvr>
                                      <p:to>
                                        <p:strVal val="visible"/>
                                      </p:to>
                                    </p:set>
                                    <p:anim calcmode="lin" valueType="num">
                                      <p:cBhvr additive="base">
                                        <p:cTn id="17" dur="500"/>
                                        <p:tgtEl>
                                          <p:spTgt spid="25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50">
                                            <p:txEl>
                                              <p:pRg st="3" end="3"/>
                                            </p:txEl>
                                          </p:spTgt>
                                        </p:tgtEl>
                                        <p:attrNameLst>
                                          <p:attrName>style.visibility</p:attrName>
                                        </p:attrNameLst>
                                      </p:cBhvr>
                                      <p:to>
                                        <p:strVal val="visible"/>
                                      </p:to>
                                    </p:set>
                                    <p:anim calcmode="lin" valueType="num">
                                      <p:cBhvr additive="base">
                                        <p:cTn id="22" dur="500"/>
                                        <p:tgtEl>
                                          <p:spTgt spid="25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50">
                                            <p:txEl>
                                              <p:pRg st="4" end="4"/>
                                            </p:txEl>
                                          </p:spTgt>
                                        </p:tgtEl>
                                        <p:attrNameLst>
                                          <p:attrName>style.visibility</p:attrName>
                                        </p:attrNameLst>
                                      </p:cBhvr>
                                      <p:to>
                                        <p:strVal val="visible"/>
                                      </p:to>
                                    </p:set>
                                    <p:anim calcmode="lin" valueType="num">
                                      <p:cBhvr additive="base">
                                        <p:cTn id="27" dur="500"/>
                                        <p:tgtEl>
                                          <p:spTgt spid="25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50">
                                            <p:txEl>
                                              <p:pRg st="5" end="5"/>
                                            </p:txEl>
                                          </p:spTgt>
                                        </p:tgtEl>
                                        <p:attrNameLst>
                                          <p:attrName>style.visibility</p:attrName>
                                        </p:attrNameLst>
                                      </p:cBhvr>
                                      <p:to>
                                        <p:strVal val="visible"/>
                                      </p:to>
                                    </p:set>
                                    <p:anim calcmode="lin" valueType="num">
                                      <p:cBhvr additive="base">
                                        <p:cTn id="32" dur="500"/>
                                        <p:tgtEl>
                                          <p:spTgt spid="25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0">
                                            <p:txEl>
                                              <p:pRg st="6" end="6"/>
                                            </p:txEl>
                                          </p:spTgt>
                                        </p:tgtEl>
                                        <p:attrNameLst>
                                          <p:attrName>style.visibility</p:attrName>
                                        </p:attrNameLst>
                                      </p:cBhvr>
                                      <p:to>
                                        <p:strVal val="visible"/>
                                      </p:to>
                                    </p:set>
                                    <p:anim calcmode="lin" valueType="num">
                                      <p:cBhvr additive="base">
                                        <p:cTn id="37" dur="500"/>
                                        <p:tgtEl>
                                          <p:spTgt spid="25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50">
                                            <p:txEl>
                                              <p:pRg st="7" end="7"/>
                                            </p:txEl>
                                          </p:spTgt>
                                        </p:tgtEl>
                                        <p:attrNameLst>
                                          <p:attrName>style.visibility</p:attrName>
                                        </p:attrNameLst>
                                      </p:cBhvr>
                                      <p:to>
                                        <p:strVal val="visible"/>
                                      </p:to>
                                    </p:set>
                                    <p:anim calcmode="lin" valueType="num">
                                      <p:cBhvr additive="base">
                                        <p:cTn id="42" dur="500"/>
                                        <p:tgtEl>
                                          <p:spTgt spid="25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50">
                                            <p:txEl>
                                              <p:pRg st="8" end="8"/>
                                            </p:txEl>
                                          </p:spTgt>
                                        </p:tgtEl>
                                        <p:attrNameLst>
                                          <p:attrName>style.visibility</p:attrName>
                                        </p:attrNameLst>
                                      </p:cBhvr>
                                      <p:to>
                                        <p:strVal val="visible"/>
                                      </p:to>
                                    </p:set>
                                    <p:anim calcmode="lin" valueType="num">
                                      <p:cBhvr additive="base">
                                        <p:cTn id="47" dur="500"/>
                                        <p:tgtEl>
                                          <p:spTgt spid="25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50">
                                            <p:txEl>
                                              <p:pRg st="9" end="9"/>
                                            </p:txEl>
                                          </p:spTgt>
                                        </p:tgtEl>
                                        <p:attrNameLst>
                                          <p:attrName>style.visibility</p:attrName>
                                        </p:attrNameLst>
                                      </p:cBhvr>
                                      <p:to>
                                        <p:strVal val="visible"/>
                                      </p:to>
                                    </p:set>
                                    <p:anim calcmode="lin" valueType="num">
                                      <p:cBhvr additive="base">
                                        <p:cTn id="52" dur="500"/>
                                        <p:tgtEl>
                                          <p:spTgt spid="250">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254"/>
        <p:cNvGrpSpPr/>
        <p:nvPr/>
      </p:nvGrpSpPr>
      <p:grpSpPr>
        <a:xfrm>
          <a:off x="0" y="0"/>
          <a:ext cx="0" cy="0"/>
          <a:chOff x="0" y="0"/>
          <a:chExt cx="0" cy="0"/>
        </a:xfrm>
      </p:grpSpPr>
      <p:sp>
        <p:nvSpPr>
          <p:cNvPr id="255" name="Google Shape;255;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sng" strike="noStrike" cap="none">
                <a:solidFill>
                  <a:schemeClr val="dk1"/>
                </a:solidFill>
                <a:latin typeface="Calibri"/>
                <a:ea typeface="Calibri"/>
                <a:cs typeface="Calibri"/>
                <a:sym typeface="Calibri"/>
              </a:rPr>
              <a:t>Not Included</a:t>
            </a:r>
            <a:endParaRPr/>
          </a:p>
        </p:txBody>
      </p:sp>
      <p:sp>
        <p:nvSpPr>
          <p:cNvPr id="256" name="Google Shape;256;p37"/>
          <p:cNvSpPr txBox="1">
            <a:spLocks noGrp="1"/>
          </p:cNvSpPr>
          <p:nvPr>
            <p:ph type="body" idx="1"/>
          </p:nvPr>
        </p:nvSpPr>
        <p:spPr>
          <a:xfrm>
            <a:off x="617925" y="1825625"/>
            <a:ext cx="10735800" cy="4351500"/>
          </a:xfrm>
          <a:prstGeom prst="rect">
            <a:avLst/>
          </a:prstGeom>
          <a:noFill/>
          <a:ln>
            <a:noFill/>
          </a:ln>
        </p:spPr>
        <p:txBody>
          <a:bodyPr spcFirstLastPara="1" wrap="square" lIns="91425" tIns="45700" rIns="91425" bIns="45700" anchor="t" anchorCtr="0">
            <a:noAutofit/>
          </a:bodyPr>
          <a:lstStyle/>
          <a:p>
            <a:pPr marL="228600" marR="0" lvl="0" indent="-279400" algn="l" rtl="0">
              <a:lnSpc>
                <a:spcPct val="90000"/>
              </a:lnSpc>
              <a:spcBef>
                <a:spcPts val="0"/>
              </a:spcBef>
              <a:spcAft>
                <a:spcPts val="0"/>
              </a:spcAft>
              <a:buClr>
                <a:schemeClr val="dk1"/>
              </a:buClr>
              <a:buSzPts val="3600"/>
              <a:buFont typeface="Arial"/>
              <a:buChar char="•"/>
            </a:pPr>
            <a:r>
              <a:rPr lang="en-US" sz="3600" b="0" i="0" u="sng" strike="noStrike" cap="none">
                <a:solidFill>
                  <a:schemeClr val="dk1"/>
                </a:solidFill>
                <a:latin typeface="Calibri"/>
                <a:ea typeface="Calibri"/>
                <a:cs typeface="Calibri"/>
                <a:sym typeface="Calibri"/>
              </a:rPr>
              <a:t>Illegal Transactions- Transactions that are not legal or reported</a:t>
            </a:r>
            <a:endParaRPr sz="3600"/>
          </a:p>
          <a:p>
            <a:pPr marL="228600" marR="0" lvl="0" indent="-279400" algn="l" rtl="0">
              <a:lnSpc>
                <a:spcPct val="90000"/>
              </a:lnSpc>
              <a:spcBef>
                <a:spcPts val="1000"/>
              </a:spcBef>
              <a:spcAft>
                <a:spcPts val="0"/>
              </a:spcAft>
              <a:buClr>
                <a:schemeClr val="dk1"/>
              </a:buClr>
              <a:buSzPts val="3600"/>
              <a:buFont typeface="Arial"/>
              <a:buChar char="•"/>
            </a:pPr>
            <a:r>
              <a:rPr lang="en-US" sz="3600" b="0" i="0" u="sng" strike="noStrike" cap="none">
                <a:solidFill>
                  <a:schemeClr val="dk1"/>
                </a:solidFill>
                <a:latin typeface="Calibri"/>
                <a:ea typeface="Calibri"/>
                <a:cs typeface="Calibri"/>
                <a:sym typeface="Calibri"/>
              </a:rPr>
              <a:t>Financial Transactions- Transactions that don’t add value, just change </a:t>
            </a:r>
            <a:endParaRPr sz="3600"/>
          </a:p>
          <a:p>
            <a:pPr marL="228600" marR="0" lvl="0" indent="-279400" algn="l" rtl="0">
              <a:lnSpc>
                <a:spcPct val="90000"/>
              </a:lnSpc>
              <a:spcBef>
                <a:spcPts val="1000"/>
              </a:spcBef>
              <a:spcAft>
                <a:spcPts val="0"/>
              </a:spcAft>
              <a:buClr>
                <a:schemeClr val="dk1"/>
              </a:buClr>
              <a:buSzPts val="3600"/>
              <a:buFont typeface="Arial"/>
              <a:buChar char="•"/>
            </a:pPr>
            <a:r>
              <a:rPr lang="en-US" sz="3600" b="0" i="0" u="sng" strike="noStrike" cap="none">
                <a:solidFill>
                  <a:schemeClr val="dk1"/>
                </a:solidFill>
                <a:latin typeface="Calibri"/>
                <a:ea typeface="Calibri"/>
                <a:cs typeface="Calibri"/>
                <a:sym typeface="Calibri"/>
              </a:rPr>
              <a:t>Out of Country- transactions made out of the nation</a:t>
            </a:r>
            <a:endParaRPr sz="3600"/>
          </a:p>
          <a:p>
            <a:pPr marL="228600" marR="0" lvl="0" indent="-279400" algn="l" rtl="0">
              <a:lnSpc>
                <a:spcPct val="90000"/>
              </a:lnSpc>
              <a:spcBef>
                <a:spcPts val="1000"/>
              </a:spcBef>
              <a:spcAft>
                <a:spcPts val="0"/>
              </a:spcAft>
              <a:buClr>
                <a:schemeClr val="dk1"/>
              </a:buClr>
              <a:buSzPts val="3600"/>
              <a:buFont typeface="Arial"/>
              <a:buChar char="•"/>
            </a:pPr>
            <a:r>
              <a:rPr lang="en-US" sz="3600" b="0" i="0" u="sng" strike="noStrike" cap="none">
                <a:solidFill>
                  <a:schemeClr val="dk1"/>
                </a:solidFill>
                <a:latin typeface="Calibri"/>
                <a:ea typeface="Calibri"/>
                <a:cs typeface="Calibri"/>
                <a:sym typeface="Calibri"/>
              </a:rPr>
              <a:t>Intermediate Goods- goods used as components (parts) of other final goods</a:t>
            </a:r>
            <a:endParaRPr sz="3600"/>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260"/>
        <p:cNvGrpSpPr/>
        <p:nvPr/>
      </p:nvGrpSpPr>
      <p:grpSpPr>
        <a:xfrm>
          <a:off x="0" y="0"/>
          <a:ext cx="0" cy="0"/>
          <a:chOff x="0" y="0"/>
          <a:chExt cx="0" cy="0"/>
        </a:xfrm>
      </p:grpSpPr>
      <p:sp>
        <p:nvSpPr>
          <p:cNvPr id="261" name="Google Shape;261;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sng" strike="noStrike" cap="none">
                <a:solidFill>
                  <a:schemeClr val="dk1"/>
                </a:solidFill>
                <a:latin typeface="Calibri"/>
                <a:ea typeface="Calibri"/>
                <a:cs typeface="Calibri"/>
                <a:sym typeface="Calibri"/>
              </a:rPr>
              <a:t>Limitations of GDP</a:t>
            </a:r>
            <a:endParaRPr/>
          </a:p>
        </p:txBody>
      </p:sp>
      <p:sp>
        <p:nvSpPr>
          <p:cNvPr id="262" name="Google Shape;262;p38"/>
          <p:cNvSpPr txBox="1">
            <a:spLocks noGrp="1"/>
          </p:cNvSpPr>
          <p:nvPr>
            <p:ph type="body" idx="1"/>
          </p:nvPr>
        </p:nvSpPr>
        <p:spPr>
          <a:xfrm>
            <a:off x="538575" y="1295400"/>
            <a:ext cx="9672300" cy="4830900"/>
          </a:xfrm>
          <a:prstGeom prst="rect">
            <a:avLst/>
          </a:prstGeom>
          <a:noFill/>
          <a:ln>
            <a:noFill/>
          </a:ln>
        </p:spPr>
        <p:txBody>
          <a:bodyPr spcFirstLastPara="1" wrap="square" lIns="91425" tIns="45700" rIns="91425" bIns="45700" anchor="t" anchorCtr="0">
            <a:noAutofit/>
          </a:bodyPr>
          <a:lstStyle/>
          <a:p>
            <a:pPr marL="228600" marR="0" lvl="0" indent="-254000" algn="l" rtl="0">
              <a:lnSpc>
                <a:spcPct val="90000"/>
              </a:lnSpc>
              <a:spcBef>
                <a:spcPts val="0"/>
              </a:spcBef>
              <a:spcAft>
                <a:spcPts val="0"/>
              </a:spcAft>
              <a:buClr>
                <a:schemeClr val="dk1"/>
              </a:buClr>
              <a:buSzPts val="3200"/>
              <a:buFont typeface="Arial"/>
              <a:buChar char="•"/>
            </a:pPr>
            <a:r>
              <a:rPr lang="en-US" sz="3200" b="0" i="0" u="sng" strike="noStrike" cap="none">
                <a:solidFill>
                  <a:schemeClr val="dk1"/>
                </a:solidFill>
                <a:latin typeface="Calibri"/>
                <a:ea typeface="Calibri"/>
                <a:cs typeface="Calibri"/>
                <a:sym typeface="Calibri"/>
              </a:rPr>
              <a:t>Calculations- Difficult to process mass of data.</a:t>
            </a:r>
            <a:endParaRPr sz="3200"/>
          </a:p>
          <a:p>
            <a:pPr marL="228600" marR="0" lvl="0" indent="-254000" algn="l" rtl="0">
              <a:lnSpc>
                <a:spcPct val="90000"/>
              </a:lnSpc>
              <a:spcBef>
                <a:spcPts val="10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Only takes into account items or services that are charged or paid for.(Bartering)</a:t>
            </a:r>
            <a:endParaRPr sz="3200"/>
          </a:p>
          <a:p>
            <a:pPr marL="228600" marR="0" lvl="0" indent="-254000" algn="l" rtl="0">
              <a:lnSpc>
                <a:spcPct val="90000"/>
              </a:lnSpc>
              <a:spcBef>
                <a:spcPts val="1000"/>
              </a:spcBef>
              <a:spcAft>
                <a:spcPts val="0"/>
              </a:spcAft>
              <a:buClr>
                <a:schemeClr val="dk1"/>
              </a:buClr>
              <a:buSzPts val="3200"/>
              <a:buFont typeface="Arial"/>
              <a:buChar char="•"/>
            </a:pPr>
            <a:r>
              <a:rPr lang="en-US" sz="3200" b="0" i="0" u="sng" strike="noStrike" cap="none">
                <a:solidFill>
                  <a:schemeClr val="dk1"/>
                </a:solidFill>
                <a:latin typeface="Calibri"/>
                <a:ea typeface="Calibri"/>
                <a:cs typeface="Calibri"/>
                <a:sym typeface="Calibri"/>
              </a:rPr>
              <a:t>Unreported income- It is not included (underground economy)</a:t>
            </a:r>
            <a:endParaRPr sz="3200"/>
          </a:p>
          <a:p>
            <a:pPr marL="228600" marR="0" lvl="0" indent="-254000" algn="l" rtl="0">
              <a:lnSpc>
                <a:spcPct val="90000"/>
              </a:lnSpc>
              <a:spcBef>
                <a:spcPts val="10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Does not include used items.  </a:t>
            </a:r>
            <a:endParaRPr sz="3200"/>
          </a:p>
          <a:p>
            <a:pPr marL="228600" marR="0" lvl="0" indent="-254000" algn="l" rtl="0">
              <a:lnSpc>
                <a:spcPct val="90000"/>
              </a:lnSpc>
              <a:spcBef>
                <a:spcPts val="1000"/>
              </a:spcBef>
              <a:spcAft>
                <a:spcPts val="0"/>
              </a:spcAft>
              <a:buClr>
                <a:schemeClr val="dk1"/>
              </a:buClr>
              <a:buSzPts val="3200"/>
              <a:buFont typeface="Arial"/>
              <a:buChar char="•"/>
            </a:pPr>
            <a:r>
              <a:rPr lang="en-US" sz="3200" b="0" i="0" u="sng" strike="noStrike" cap="none">
                <a:solidFill>
                  <a:schemeClr val="dk1"/>
                </a:solidFill>
                <a:latin typeface="Calibri"/>
                <a:ea typeface="Calibri"/>
                <a:cs typeface="Calibri"/>
                <a:sym typeface="Calibri"/>
              </a:rPr>
              <a:t>Quality of Goods- Does not measure quality of goods.  </a:t>
            </a:r>
            <a:endParaRPr sz="3200"/>
          </a:p>
          <a:p>
            <a:pPr marL="228600" marR="0" lvl="0" indent="-254000" algn="l" rtl="0">
              <a:lnSpc>
                <a:spcPct val="90000"/>
              </a:lnSpc>
              <a:spcBef>
                <a:spcPts val="10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Does not include intermediate goods</a:t>
            </a:r>
            <a:r>
              <a:rPr lang="en-US" sz="3200" b="0" i="0" u="sng" strike="noStrike" cap="none">
                <a:solidFill>
                  <a:schemeClr val="dk1"/>
                </a:solidFill>
                <a:latin typeface="Calibri"/>
                <a:ea typeface="Calibri"/>
                <a:cs typeface="Calibri"/>
                <a:sym typeface="Calibri"/>
              </a:rPr>
              <a:t>. </a:t>
            </a:r>
            <a:endParaRPr sz="3200"/>
          </a:p>
          <a:p>
            <a:pPr marL="685800" marR="0" lvl="1" indent="-76200" algn="l" rtl="0">
              <a:lnSpc>
                <a:spcPct val="90000"/>
              </a:lnSpc>
              <a:spcBef>
                <a:spcPts val="500"/>
              </a:spcBef>
              <a:spcAft>
                <a:spcPts val="0"/>
              </a:spcAft>
              <a:buClr>
                <a:schemeClr val="dk1"/>
              </a:buClr>
              <a:buSzPts val="2400"/>
              <a:buFont typeface="Arial"/>
              <a:buNone/>
            </a:pPr>
            <a:endParaRPr sz="3200" b="0" i="0" u="sng"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Font typeface="Arial"/>
              <a:buNone/>
            </a:pPr>
            <a:endParaRPr sz="3200" b="0" i="0" u="sng" strike="noStrike" cap="none">
              <a:solidFill>
                <a:schemeClr val="dk1"/>
              </a:solidFill>
              <a:latin typeface="Calibri"/>
              <a:ea typeface="Calibri"/>
              <a:cs typeface="Calibri"/>
              <a:sym typeface="Calibri"/>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266"/>
        <p:cNvGrpSpPr/>
        <p:nvPr/>
      </p:nvGrpSpPr>
      <p:grpSpPr>
        <a:xfrm>
          <a:off x="0" y="0"/>
          <a:ext cx="0" cy="0"/>
          <a:chOff x="0" y="0"/>
          <a:chExt cx="0" cy="0"/>
        </a:xfrm>
      </p:grpSpPr>
      <p:sp>
        <p:nvSpPr>
          <p:cNvPr id="267" name="Google Shape;267;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000" b="0" i="0" u="none" strike="noStrike" cap="none">
                <a:solidFill>
                  <a:schemeClr val="dk1"/>
                </a:solidFill>
                <a:latin typeface="Calibri"/>
                <a:ea typeface="Calibri"/>
                <a:cs typeface="Calibri"/>
                <a:sym typeface="Calibri"/>
              </a:rPr>
              <a:t>Other ways to determine National Income</a:t>
            </a:r>
            <a:endParaRPr/>
          </a:p>
        </p:txBody>
      </p:sp>
      <p:sp>
        <p:nvSpPr>
          <p:cNvPr id="268" name="Google Shape;268;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Gross National Product</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Net National Product</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National Income</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Personal Income</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Disposable Personal Income</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u="sng">
                <a:solidFill>
                  <a:schemeClr val="hlink"/>
                </a:solidFill>
                <a:hlinkClick r:id="rId3"/>
              </a:rPr>
              <a:t>Video Review</a:t>
            </a:r>
            <a:endParaRPr sz="2800" b="0" i="0" u="none" strike="noStrike" cap="none">
              <a:solidFill>
                <a:schemeClr val="dk1"/>
              </a:solidFill>
              <a:latin typeface="Calibri"/>
              <a:ea typeface="Calibri"/>
              <a:cs typeface="Calibri"/>
              <a:sym typeface="Calibri"/>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272"/>
        <p:cNvGrpSpPr/>
        <p:nvPr/>
      </p:nvGrpSpPr>
      <p:grpSpPr>
        <a:xfrm>
          <a:off x="0" y="0"/>
          <a:ext cx="0" cy="0"/>
          <a:chOff x="0" y="0"/>
          <a:chExt cx="0" cy="0"/>
        </a:xfrm>
      </p:grpSpPr>
      <p:sp>
        <p:nvSpPr>
          <p:cNvPr id="273" name="Google Shape;273;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Increase and Decrease in GDP</a:t>
            </a:r>
            <a:endParaRPr/>
          </a:p>
        </p:txBody>
      </p:sp>
      <p:sp>
        <p:nvSpPr>
          <p:cNvPr id="274" name="Google Shape;274;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79400" algn="l" rtl="0">
              <a:lnSpc>
                <a:spcPct val="90000"/>
              </a:lnSpc>
              <a:spcBef>
                <a:spcPts val="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GDP is just one indicator of the “healthiness” of an economy.  It needs to be evaluated with other factors(unemployment, inflation, etc).  Sometimes an “real” increase is a good sign, sometimes it is too much of an increase.  A decrease is not always a bad sign.  </a:t>
            </a:r>
            <a:endParaRPr sz="3600"/>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278"/>
        <p:cNvGrpSpPr/>
        <p:nvPr/>
      </p:nvGrpSpPr>
      <p:grpSpPr>
        <a:xfrm>
          <a:off x="0" y="0"/>
          <a:ext cx="0" cy="0"/>
          <a:chOff x="0" y="0"/>
          <a:chExt cx="0" cy="0"/>
        </a:xfrm>
      </p:grpSpPr>
      <p:sp>
        <p:nvSpPr>
          <p:cNvPr id="279" name="Google Shape;279;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sng" strike="noStrike" cap="none">
                <a:solidFill>
                  <a:schemeClr val="hlink"/>
                </a:solidFill>
                <a:latin typeface="Calibri"/>
                <a:ea typeface="Calibri"/>
                <a:cs typeface="Calibri"/>
                <a:sym typeface="Calibri"/>
                <a:hlinkClick r:id="rId3"/>
              </a:rPr>
              <a:t>How is GDP computed?</a:t>
            </a:r>
            <a:endParaRPr sz="4400" b="0" i="0" u="none" strike="noStrike" cap="none">
              <a:solidFill>
                <a:schemeClr val="dk1"/>
              </a:solidFill>
              <a:latin typeface="Calibri"/>
              <a:ea typeface="Calibri"/>
              <a:cs typeface="Calibri"/>
              <a:sym typeface="Calibri"/>
            </a:endParaRPr>
          </a:p>
        </p:txBody>
      </p:sp>
      <p:sp>
        <p:nvSpPr>
          <p:cNvPr id="280" name="Google Shape;280;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79400" algn="l" rtl="0">
              <a:lnSpc>
                <a:spcPct val="90000"/>
              </a:lnSpc>
              <a:spcBef>
                <a:spcPts val="0"/>
              </a:spcBef>
              <a:spcAft>
                <a:spcPts val="0"/>
              </a:spcAft>
              <a:buClr>
                <a:schemeClr val="dk1"/>
              </a:buClr>
              <a:buSzPts val="3600"/>
              <a:buFont typeface="Arial"/>
              <a:buChar char="•"/>
            </a:pPr>
            <a:r>
              <a:rPr lang="en-US" sz="3600" b="0" i="0" strike="noStrike" cap="none">
                <a:solidFill>
                  <a:schemeClr val="hlink"/>
                </a:solidFill>
                <a:uFill>
                  <a:noFill/>
                </a:uFill>
                <a:latin typeface="Calibri"/>
                <a:ea typeface="Calibri"/>
                <a:cs typeface="Calibri"/>
                <a:sym typeface="Calibri"/>
                <a:hlinkClick r:id="rId4"/>
              </a:rPr>
              <a:t>GDP</a:t>
            </a:r>
            <a:r>
              <a:rPr lang="en-US" sz="3600" b="0" i="0" strike="noStrike" cap="none">
                <a:solidFill>
                  <a:schemeClr val="dk1"/>
                </a:solidFill>
                <a:latin typeface="Calibri"/>
                <a:ea typeface="Calibri"/>
                <a:cs typeface="Calibri"/>
                <a:sym typeface="Calibri"/>
              </a:rPr>
              <a:t>= (C)Personal Consumption Expenditures+(I)Gross Investment+ (G)Government Purchases of Goods and Services+(X-M)(Net Exports of Goods and Services – Imports)</a:t>
            </a:r>
            <a:endParaRPr sz="3600"/>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284"/>
        <p:cNvGrpSpPr/>
        <p:nvPr/>
      </p:nvGrpSpPr>
      <p:grpSpPr>
        <a:xfrm>
          <a:off x="0" y="0"/>
          <a:ext cx="0" cy="0"/>
          <a:chOff x="0" y="0"/>
          <a:chExt cx="0" cy="0"/>
        </a:xfrm>
      </p:grpSpPr>
      <p:sp>
        <p:nvSpPr>
          <p:cNvPr id="285" name="Google Shape;285;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What if?</a:t>
            </a:r>
            <a:endParaRPr/>
          </a:p>
        </p:txBody>
      </p:sp>
      <p:sp>
        <p:nvSpPr>
          <p:cNvPr id="286" name="Google Shape;286;p42"/>
          <p:cNvSpPr txBox="1">
            <a:spLocks noGrp="1"/>
          </p:cNvSpPr>
          <p:nvPr>
            <p:ph type="body" idx="1"/>
          </p:nvPr>
        </p:nvSpPr>
        <p:spPr>
          <a:xfrm>
            <a:off x="838200" y="1759375"/>
            <a:ext cx="10567800" cy="4417500"/>
          </a:xfrm>
          <a:prstGeom prst="rect">
            <a:avLst/>
          </a:prstGeom>
          <a:noFill/>
          <a:ln>
            <a:noFill/>
          </a:ln>
        </p:spPr>
        <p:txBody>
          <a:bodyPr spcFirstLastPara="1" wrap="square" lIns="91425" tIns="45700" rIns="91425" bIns="45700" anchor="t" anchorCtr="0">
            <a:noAutofit/>
          </a:bodyPr>
          <a:lstStyle/>
          <a:p>
            <a:pPr marL="228600" marR="0" lvl="0" indent="-241300" algn="l" rtl="0">
              <a:lnSpc>
                <a:spcPct val="90000"/>
              </a:lnSpc>
              <a:spcBef>
                <a:spcPts val="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What if your hourly wage was $1?  Is that good or bad?</a:t>
            </a:r>
            <a:endParaRPr sz="3000"/>
          </a:p>
          <a:p>
            <a:pPr marL="228600" marR="0" lvl="0" indent="-241300" algn="l" rtl="0">
              <a:lnSpc>
                <a:spcPct val="90000"/>
              </a:lnSpc>
              <a:spcBef>
                <a:spcPts val="100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What if the year was 1916?</a:t>
            </a:r>
            <a:endParaRPr sz="3000"/>
          </a:p>
          <a:p>
            <a:pPr marL="228600" marR="0" lvl="0" indent="-241300" algn="l" rtl="0">
              <a:lnSpc>
                <a:spcPct val="90000"/>
              </a:lnSpc>
              <a:spcBef>
                <a:spcPts val="100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What if the year was 1966?</a:t>
            </a:r>
            <a:endParaRPr sz="3000"/>
          </a:p>
          <a:p>
            <a:pPr marL="228600" marR="0" lvl="0" indent="-241300" algn="l" rtl="0">
              <a:lnSpc>
                <a:spcPct val="90000"/>
              </a:lnSpc>
              <a:spcBef>
                <a:spcPts val="100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What if the year was 2016?</a:t>
            </a:r>
            <a:endParaRPr sz="3000"/>
          </a:p>
          <a:p>
            <a:pPr marL="228600" marR="0" lvl="0" indent="-241300" algn="l" rtl="0">
              <a:lnSpc>
                <a:spcPct val="90000"/>
              </a:lnSpc>
              <a:spcBef>
                <a:spcPts val="100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Why does time matter?</a:t>
            </a:r>
            <a:endParaRPr sz="3000"/>
          </a:p>
          <a:p>
            <a:pPr marL="228600" marR="0" lvl="0" indent="-241300" algn="l" rtl="0">
              <a:lnSpc>
                <a:spcPct val="90000"/>
              </a:lnSpc>
              <a:spcBef>
                <a:spcPts val="100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Would the country matter?</a:t>
            </a:r>
            <a:endParaRPr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102"/>
        <p:cNvGrpSpPr/>
        <p:nvPr/>
      </p:nvGrpSpPr>
      <p:grpSpPr>
        <a:xfrm>
          <a:off x="0" y="0"/>
          <a:ext cx="0" cy="0"/>
          <a:chOff x="0" y="0"/>
          <a:chExt cx="0" cy="0"/>
        </a:xfrm>
      </p:grpSpPr>
      <p:sp>
        <p:nvSpPr>
          <p:cNvPr id="103" name="Google Shape;103;p16"/>
          <p:cNvSpPr txBox="1">
            <a:spLocks noGrp="1"/>
          </p:cNvSpPr>
          <p:nvPr>
            <p:ph type="title" idx="4294967295"/>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Vocabulary</a:t>
            </a:r>
            <a:endParaRPr/>
          </a:p>
        </p:txBody>
      </p:sp>
      <p:sp>
        <p:nvSpPr>
          <p:cNvPr id="104" name="Google Shape;104;p16"/>
          <p:cNvSpPr txBox="1">
            <a:spLocks noGrp="1"/>
          </p:cNvSpPr>
          <p:nvPr>
            <p:ph type="body" idx="4294967295"/>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79400" algn="l" rtl="0">
              <a:lnSpc>
                <a:spcPct val="90000"/>
              </a:lnSpc>
              <a:spcBef>
                <a:spcPts val="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Macroeconomics- study of the overall national level economy</a:t>
            </a:r>
            <a:endParaRPr sz="3600"/>
          </a:p>
          <a:p>
            <a:pPr marL="228600" marR="0" lvl="0" indent="-2794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GDP-yearly value of production and consumption in a nation</a:t>
            </a:r>
            <a:endParaRPr sz="3600"/>
          </a:p>
          <a:p>
            <a:pPr marL="228600" marR="0" lvl="0" indent="-2794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Nominal- value without inflation</a:t>
            </a:r>
            <a:endParaRPr sz="3600"/>
          </a:p>
          <a:p>
            <a:pPr marL="228600" marR="0" lvl="0" indent="-2794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Real- adjusted for inflation</a:t>
            </a:r>
            <a:endParaRPr sz="3600"/>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290"/>
        <p:cNvGrpSpPr/>
        <p:nvPr/>
      </p:nvGrpSpPr>
      <p:grpSpPr>
        <a:xfrm>
          <a:off x="0" y="0"/>
          <a:ext cx="0" cy="0"/>
          <a:chOff x="0" y="0"/>
          <a:chExt cx="0" cy="0"/>
        </a:xfrm>
      </p:grpSpPr>
      <p:sp>
        <p:nvSpPr>
          <p:cNvPr id="291" name="Google Shape;291;p43"/>
          <p:cNvSpPr txBox="1">
            <a:spLocks noGrp="1"/>
          </p:cNvSpPr>
          <p:nvPr>
            <p:ph type="title"/>
          </p:nvPr>
        </p:nvSpPr>
        <p:spPr>
          <a:xfrm>
            <a:off x="1905000" y="2286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GDP by year</a:t>
            </a:r>
            <a:endParaRPr/>
          </a:p>
        </p:txBody>
      </p:sp>
      <p:sp>
        <p:nvSpPr>
          <p:cNvPr id="292" name="Google Shape;292;p43"/>
          <p:cNvSpPr txBox="1">
            <a:spLocks noGrp="1"/>
          </p:cNvSpPr>
          <p:nvPr>
            <p:ph type="body" idx="1"/>
          </p:nvPr>
        </p:nvSpPr>
        <p:spPr>
          <a:xfrm>
            <a:off x="1137000" y="1267050"/>
            <a:ext cx="8729100" cy="45261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ts val="4800"/>
              <a:buFont typeface="Arial"/>
              <a:buChar char="•"/>
            </a:pPr>
            <a:r>
              <a:rPr lang="en-US" sz="4800" b="0" i="0" u="none" strike="noStrike" cap="none">
                <a:solidFill>
                  <a:schemeClr val="dk1"/>
                </a:solidFill>
                <a:latin typeface="Calibri"/>
                <a:ea typeface="Calibri"/>
                <a:cs typeface="Calibri"/>
                <a:sym typeface="Calibri"/>
              </a:rPr>
              <a:t>Nominal</a:t>
            </a:r>
            <a:endParaRPr/>
          </a:p>
          <a:p>
            <a:pPr marL="228600" marR="0" lvl="0" indent="-228600" algn="l" rtl="0">
              <a:lnSpc>
                <a:spcPct val="80000"/>
              </a:lnSpc>
              <a:spcBef>
                <a:spcPts val="1000"/>
              </a:spcBef>
              <a:spcAft>
                <a:spcPts val="0"/>
              </a:spcAft>
              <a:buClr>
                <a:schemeClr val="dk1"/>
              </a:buClr>
              <a:buSzPts val="4800"/>
              <a:buFont typeface="Arial"/>
              <a:buChar char="•"/>
            </a:pPr>
            <a:r>
              <a:rPr lang="en-US" sz="4800" b="0" i="0" u="none" strike="noStrike" cap="none">
                <a:solidFill>
                  <a:schemeClr val="dk1"/>
                </a:solidFill>
                <a:latin typeface="Calibri"/>
                <a:ea typeface="Calibri"/>
                <a:cs typeface="Calibri"/>
                <a:sym typeface="Calibri"/>
              </a:rPr>
              <a:t>1950=$3</a:t>
            </a:r>
            <a:r>
              <a:rPr lang="en-US" sz="4800"/>
              <a:t>2</a:t>
            </a:r>
            <a:r>
              <a:rPr lang="en-US" sz="4800" b="0" i="0" u="none" strike="noStrike" cap="none">
                <a:solidFill>
                  <a:schemeClr val="dk1"/>
                </a:solidFill>
                <a:latin typeface="Calibri"/>
                <a:ea typeface="Calibri"/>
                <a:cs typeface="Calibri"/>
                <a:sym typeface="Calibri"/>
              </a:rPr>
              <a:t>0,700,000,000</a:t>
            </a:r>
            <a:endParaRPr/>
          </a:p>
          <a:p>
            <a:pPr marL="228600" marR="0" lvl="0" indent="-228600" algn="l" rtl="0">
              <a:lnSpc>
                <a:spcPct val="80000"/>
              </a:lnSpc>
              <a:spcBef>
                <a:spcPts val="1000"/>
              </a:spcBef>
              <a:spcAft>
                <a:spcPts val="0"/>
              </a:spcAft>
              <a:buClr>
                <a:schemeClr val="dk1"/>
              </a:buClr>
              <a:buSzPts val="4800"/>
              <a:buFont typeface="Arial"/>
              <a:buChar char="•"/>
            </a:pPr>
            <a:r>
              <a:rPr lang="en-US" sz="4800" b="0" i="0" u="none" strike="noStrike" cap="none">
                <a:solidFill>
                  <a:schemeClr val="dk1"/>
                </a:solidFill>
                <a:latin typeface="Calibri"/>
                <a:ea typeface="Calibri"/>
                <a:cs typeface="Calibri"/>
                <a:sym typeface="Calibri"/>
              </a:rPr>
              <a:t>1970=$1,0</a:t>
            </a:r>
            <a:r>
              <a:rPr lang="en-US" sz="4800"/>
              <a:t>91</a:t>
            </a:r>
            <a:r>
              <a:rPr lang="en-US" sz="4800" b="0" i="0" u="none" strike="noStrike" cap="none">
                <a:solidFill>
                  <a:schemeClr val="dk1"/>
                </a:solidFill>
                <a:latin typeface="Calibri"/>
                <a:ea typeface="Calibri"/>
                <a:cs typeface="Calibri"/>
                <a:sym typeface="Calibri"/>
              </a:rPr>
              <a:t>,000,000,000</a:t>
            </a:r>
            <a:endParaRPr/>
          </a:p>
          <a:p>
            <a:pPr marL="228600" marR="0" lvl="0" indent="-228600" algn="l" rtl="0">
              <a:lnSpc>
                <a:spcPct val="80000"/>
              </a:lnSpc>
              <a:spcBef>
                <a:spcPts val="1000"/>
              </a:spcBef>
              <a:spcAft>
                <a:spcPts val="0"/>
              </a:spcAft>
              <a:buClr>
                <a:schemeClr val="dk1"/>
              </a:buClr>
              <a:buSzPts val="4800"/>
              <a:buFont typeface="Arial"/>
              <a:buChar char="•"/>
            </a:pPr>
            <a:r>
              <a:rPr lang="en-US" sz="4800" b="0" i="0" u="none" strike="noStrike" cap="none">
                <a:solidFill>
                  <a:schemeClr val="dk1"/>
                </a:solidFill>
                <a:latin typeface="Calibri"/>
                <a:ea typeface="Calibri"/>
                <a:cs typeface="Calibri"/>
                <a:sym typeface="Calibri"/>
              </a:rPr>
              <a:t>1990=$</a:t>
            </a:r>
            <a:r>
              <a:rPr lang="en-US" sz="4800"/>
              <a:t>6,023</a:t>
            </a:r>
            <a:r>
              <a:rPr lang="en-US" sz="4800" b="0" i="0" u="none" strike="noStrike" cap="none">
                <a:solidFill>
                  <a:schemeClr val="dk1"/>
                </a:solidFill>
                <a:latin typeface="Calibri"/>
                <a:ea typeface="Calibri"/>
                <a:cs typeface="Calibri"/>
                <a:sym typeface="Calibri"/>
              </a:rPr>
              <a:t>,000,000,000</a:t>
            </a:r>
            <a:endParaRPr sz="4800"/>
          </a:p>
          <a:p>
            <a:pPr marL="228600" marR="0" lvl="0" indent="-228600" algn="l" rtl="0">
              <a:lnSpc>
                <a:spcPct val="80000"/>
              </a:lnSpc>
              <a:spcBef>
                <a:spcPts val="1000"/>
              </a:spcBef>
              <a:spcAft>
                <a:spcPts val="0"/>
              </a:spcAft>
              <a:buClr>
                <a:schemeClr val="dk1"/>
              </a:buClr>
              <a:buSzPts val="4800"/>
              <a:buFont typeface="Arial"/>
              <a:buChar char="•"/>
            </a:pPr>
            <a:r>
              <a:rPr lang="en-US" sz="4800"/>
              <a:t>2010=14,340,000,000,000,000</a:t>
            </a:r>
            <a:endParaRPr sz="4800"/>
          </a:p>
          <a:p>
            <a:pPr marL="228600" marR="0" lvl="0" indent="-228600" algn="l" rtl="0">
              <a:lnSpc>
                <a:spcPct val="80000"/>
              </a:lnSpc>
              <a:spcBef>
                <a:spcPts val="1000"/>
              </a:spcBef>
              <a:spcAft>
                <a:spcPts val="0"/>
              </a:spcAft>
              <a:buClr>
                <a:schemeClr val="dk1"/>
              </a:buClr>
              <a:buSzPts val="4800"/>
              <a:buFont typeface="Arial"/>
              <a:buChar char="•"/>
            </a:pPr>
            <a:r>
              <a:rPr lang="en-US" sz="4800" b="0" i="0" u="none" strike="noStrike" cap="none">
                <a:solidFill>
                  <a:schemeClr val="dk1"/>
                </a:solidFill>
                <a:latin typeface="Calibri"/>
                <a:ea typeface="Calibri"/>
                <a:cs typeface="Calibri"/>
                <a:sym typeface="Calibri"/>
              </a:rPr>
              <a:t>Source BEA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92">
                                            <p:txEl>
                                              <p:pRg st="0" end="0"/>
                                            </p:txEl>
                                          </p:spTgt>
                                        </p:tgtEl>
                                      </p:cBhvr>
                                    </p:animEffect>
                                    <p:set>
                                      <p:cBhvr>
                                        <p:cTn id="7" dur="1" fill="hold">
                                          <p:stCondLst>
                                            <p:cond delay="500"/>
                                          </p:stCondLst>
                                        </p:cTn>
                                        <p:tgtEl>
                                          <p:spTgt spid="292">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92">
                                            <p:txEl>
                                              <p:pRg st="1" end="1"/>
                                            </p:txEl>
                                          </p:spTgt>
                                        </p:tgtEl>
                                      </p:cBhvr>
                                    </p:animEffect>
                                    <p:set>
                                      <p:cBhvr>
                                        <p:cTn id="10" dur="1" fill="hold">
                                          <p:stCondLst>
                                            <p:cond delay="500"/>
                                          </p:stCondLst>
                                        </p:cTn>
                                        <p:tgtEl>
                                          <p:spTgt spid="292">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92">
                                            <p:txEl>
                                              <p:pRg st="2" end="2"/>
                                            </p:txEl>
                                          </p:spTgt>
                                        </p:tgtEl>
                                      </p:cBhvr>
                                    </p:animEffect>
                                    <p:set>
                                      <p:cBhvr>
                                        <p:cTn id="13" dur="1" fill="hold">
                                          <p:stCondLst>
                                            <p:cond delay="500"/>
                                          </p:stCondLst>
                                        </p:cTn>
                                        <p:tgtEl>
                                          <p:spTgt spid="292">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92">
                                            <p:txEl>
                                              <p:pRg st="3" end="3"/>
                                            </p:txEl>
                                          </p:spTgt>
                                        </p:tgtEl>
                                      </p:cBhvr>
                                    </p:animEffect>
                                    <p:set>
                                      <p:cBhvr>
                                        <p:cTn id="16" dur="1" fill="hold">
                                          <p:stCondLst>
                                            <p:cond delay="500"/>
                                          </p:stCondLst>
                                        </p:cTn>
                                        <p:tgtEl>
                                          <p:spTgt spid="292">
                                            <p:txEl>
                                              <p:pRg st="3" end="3"/>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92">
                                            <p:txEl>
                                              <p:pRg st="4" end="4"/>
                                            </p:txEl>
                                          </p:spTgt>
                                        </p:tgtEl>
                                      </p:cBhvr>
                                    </p:animEffect>
                                    <p:set>
                                      <p:cBhvr>
                                        <p:cTn id="19" dur="1" fill="hold">
                                          <p:stCondLst>
                                            <p:cond delay="500"/>
                                          </p:stCondLst>
                                        </p:cTn>
                                        <p:tgtEl>
                                          <p:spTgt spid="292">
                                            <p:txEl>
                                              <p:pRg st="4" end="4"/>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92">
                                            <p:txEl>
                                              <p:pRg st="5" end="5"/>
                                            </p:txEl>
                                          </p:spTgt>
                                        </p:tgtEl>
                                      </p:cBhvr>
                                    </p:animEffect>
                                    <p:set>
                                      <p:cBhvr>
                                        <p:cTn id="22" dur="1" fill="hold">
                                          <p:stCondLst>
                                            <p:cond delay="500"/>
                                          </p:stCondLst>
                                        </p:cTn>
                                        <p:tgtEl>
                                          <p:spTgt spid="292">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296"/>
        <p:cNvGrpSpPr/>
        <p:nvPr/>
      </p:nvGrpSpPr>
      <p:grpSpPr>
        <a:xfrm>
          <a:off x="0" y="0"/>
          <a:ext cx="0" cy="0"/>
          <a:chOff x="0" y="0"/>
          <a:chExt cx="0" cy="0"/>
        </a:xfrm>
      </p:grpSpPr>
      <p:sp>
        <p:nvSpPr>
          <p:cNvPr id="297" name="Google Shape;297;p44"/>
          <p:cNvSpPr txBox="1">
            <a:spLocks noGrp="1"/>
          </p:cNvSpPr>
          <p:nvPr>
            <p:ph type="title"/>
          </p:nvPr>
        </p:nvSpPr>
        <p:spPr>
          <a:xfrm>
            <a:off x="1905000" y="2286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GDP by year</a:t>
            </a:r>
            <a:endParaRPr/>
          </a:p>
        </p:txBody>
      </p:sp>
      <p:sp>
        <p:nvSpPr>
          <p:cNvPr id="298" name="Google Shape;298;p44"/>
          <p:cNvSpPr txBox="1">
            <a:spLocks noGrp="1"/>
          </p:cNvSpPr>
          <p:nvPr>
            <p:ph type="body" idx="1"/>
          </p:nvPr>
        </p:nvSpPr>
        <p:spPr>
          <a:xfrm>
            <a:off x="412200" y="1210975"/>
            <a:ext cx="1753500" cy="4580400"/>
          </a:xfrm>
          <a:prstGeom prst="rect">
            <a:avLst/>
          </a:prstGeom>
          <a:noFill/>
          <a:ln>
            <a:noFill/>
          </a:ln>
        </p:spPr>
        <p:txBody>
          <a:bodyPr spcFirstLastPara="1" wrap="square" lIns="91425" tIns="45700" rIns="91425" bIns="45700" anchor="t" anchorCtr="0">
            <a:noAutofit/>
          </a:bodyPr>
          <a:lstStyle/>
          <a:p>
            <a:pPr marL="228600" marR="0" lvl="0" indent="0" algn="l" rtl="0">
              <a:lnSpc>
                <a:spcPct val="80000"/>
              </a:lnSpc>
              <a:spcBef>
                <a:spcPts val="0"/>
              </a:spcBef>
              <a:spcAft>
                <a:spcPts val="0"/>
              </a:spcAft>
              <a:buNone/>
            </a:pPr>
            <a:r>
              <a:rPr lang="en-US"/>
              <a:t>In Trillions $</a:t>
            </a:r>
            <a:endParaRPr/>
          </a:p>
          <a:p>
            <a:pPr marL="228600" marR="0" lvl="0" indent="0" algn="l" rtl="0">
              <a:lnSpc>
                <a:spcPct val="80000"/>
              </a:lnSpc>
              <a:spcBef>
                <a:spcPts val="0"/>
              </a:spcBef>
              <a:spcAft>
                <a:spcPts val="0"/>
              </a:spcAft>
              <a:buNone/>
            </a:pPr>
            <a:endParaRPr/>
          </a:p>
          <a:p>
            <a:pPr marL="228600" marR="0" lvl="0" indent="0" algn="l" rtl="0">
              <a:lnSpc>
                <a:spcPct val="80000"/>
              </a:lnSpc>
              <a:spcBef>
                <a:spcPts val="0"/>
              </a:spcBef>
              <a:spcAft>
                <a:spcPts val="0"/>
              </a:spcAft>
              <a:buNone/>
            </a:pPr>
            <a:r>
              <a:rPr lang="en-US"/>
              <a:t>Base year 2012</a:t>
            </a:r>
            <a:endParaRPr/>
          </a:p>
        </p:txBody>
      </p:sp>
      <p:pic>
        <p:nvPicPr>
          <p:cNvPr id="299" name="Google Shape;299;p44" title="Points scored"/>
          <p:cNvPicPr preferRelativeResize="0"/>
          <p:nvPr/>
        </p:nvPicPr>
        <p:blipFill>
          <a:blip r:embed="rId3">
            <a:alphaModFix/>
          </a:blip>
          <a:stretch>
            <a:fillRect/>
          </a:stretch>
        </p:blipFill>
        <p:spPr>
          <a:xfrm>
            <a:off x="2315225" y="1371600"/>
            <a:ext cx="8379945" cy="51815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98">
                                            <p:txEl>
                                              <p:pRg st="0" end="0"/>
                                            </p:txEl>
                                          </p:spTgt>
                                        </p:tgtEl>
                                      </p:cBhvr>
                                    </p:animEffect>
                                    <p:set>
                                      <p:cBhvr>
                                        <p:cTn id="7" dur="1" fill="hold">
                                          <p:stCondLst>
                                            <p:cond delay="500"/>
                                          </p:stCondLst>
                                        </p:cTn>
                                        <p:tgtEl>
                                          <p:spTgt spid="298">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98">
                                            <p:txEl>
                                              <p:pRg st="1" end="1"/>
                                            </p:txEl>
                                          </p:spTgt>
                                        </p:tgtEl>
                                      </p:cBhvr>
                                    </p:animEffect>
                                    <p:set>
                                      <p:cBhvr>
                                        <p:cTn id="10" dur="1" fill="hold">
                                          <p:stCondLst>
                                            <p:cond delay="500"/>
                                          </p:stCondLst>
                                        </p:cTn>
                                        <p:tgtEl>
                                          <p:spTgt spid="298">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98">
                                            <p:txEl>
                                              <p:pRg st="2" end="2"/>
                                            </p:txEl>
                                          </p:spTgt>
                                        </p:tgtEl>
                                      </p:cBhvr>
                                    </p:animEffect>
                                    <p:set>
                                      <p:cBhvr>
                                        <p:cTn id="13" dur="1" fill="hold">
                                          <p:stCondLst>
                                            <p:cond delay="500"/>
                                          </p:stCondLst>
                                        </p:cTn>
                                        <p:tgtEl>
                                          <p:spTgt spid="298">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303"/>
        <p:cNvGrpSpPr/>
        <p:nvPr/>
      </p:nvGrpSpPr>
      <p:grpSpPr>
        <a:xfrm>
          <a:off x="0" y="0"/>
          <a:ext cx="0" cy="0"/>
          <a:chOff x="0" y="0"/>
          <a:chExt cx="0" cy="0"/>
        </a:xfrm>
      </p:grpSpPr>
      <p:sp>
        <p:nvSpPr>
          <p:cNvPr id="304" name="Google Shape;304;p45"/>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Nominal US GDP from 1950-2015. </a:t>
            </a:r>
            <a:endParaRPr/>
          </a:p>
        </p:txBody>
      </p:sp>
      <p:sp>
        <p:nvSpPr>
          <p:cNvPr id="305" name="Google Shape;305;p45"/>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228600" lvl="0" indent="-50800" algn="l" rtl="0">
              <a:spcBef>
                <a:spcPts val="1000"/>
              </a:spcBef>
              <a:spcAft>
                <a:spcPts val="0"/>
              </a:spcAft>
              <a:buNone/>
            </a:pPr>
            <a:endParaRPr/>
          </a:p>
        </p:txBody>
      </p:sp>
      <p:pic>
        <p:nvPicPr>
          <p:cNvPr id="306" name="Google Shape;306;p45"/>
          <p:cNvPicPr preferRelativeResize="0"/>
          <p:nvPr/>
        </p:nvPicPr>
        <p:blipFill rotWithShape="1">
          <a:blip r:embed="rId3">
            <a:alphaModFix/>
          </a:blip>
          <a:srcRect l="13249" t="27574" r="13752" b="20418"/>
          <a:stretch/>
        </p:blipFill>
        <p:spPr>
          <a:xfrm>
            <a:off x="929775" y="1984512"/>
            <a:ext cx="10064600" cy="403342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310"/>
        <p:cNvGrpSpPr/>
        <p:nvPr/>
      </p:nvGrpSpPr>
      <p:grpSpPr>
        <a:xfrm>
          <a:off x="0" y="0"/>
          <a:ext cx="0" cy="0"/>
          <a:chOff x="0" y="0"/>
          <a:chExt cx="0" cy="0"/>
        </a:xfrm>
      </p:grpSpPr>
      <p:sp>
        <p:nvSpPr>
          <p:cNvPr id="311" name="Google Shape;311;p46"/>
          <p:cNvSpPr txBox="1">
            <a:spLocks noGrp="1"/>
          </p:cNvSpPr>
          <p:nvPr>
            <p:ph type="title"/>
          </p:nvPr>
        </p:nvSpPr>
        <p:spPr>
          <a:xfrm>
            <a:off x="1905000" y="2286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a:t>Comparing to 2015</a:t>
            </a:r>
            <a:endParaRPr/>
          </a:p>
        </p:txBody>
      </p:sp>
      <p:sp>
        <p:nvSpPr>
          <p:cNvPr id="312" name="Google Shape;312;p46"/>
          <p:cNvSpPr txBox="1">
            <a:spLocks noGrp="1"/>
          </p:cNvSpPr>
          <p:nvPr>
            <p:ph type="body" idx="1"/>
          </p:nvPr>
        </p:nvSpPr>
        <p:spPr>
          <a:xfrm>
            <a:off x="1160950" y="1219200"/>
            <a:ext cx="10101600" cy="45261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ts val="4800"/>
              <a:buFont typeface="Arial"/>
              <a:buChar char="•"/>
            </a:pPr>
            <a:r>
              <a:rPr lang="en-US" sz="4800"/>
              <a:t>US GDP in 2015 was $18 trillion and 1950 was $300 billion.  Is our economy 47X bigger? Why not?</a:t>
            </a:r>
            <a:endParaRPr sz="4800"/>
          </a:p>
          <a:p>
            <a:pPr marL="228600" marR="0" lvl="0" indent="-228600" algn="l" rtl="0">
              <a:lnSpc>
                <a:spcPct val="80000"/>
              </a:lnSpc>
              <a:spcBef>
                <a:spcPts val="1000"/>
              </a:spcBef>
              <a:spcAft>
                <a:spcPts val="0"/>
              </a:spcAft>
              <a:buClr>
                <a:schemeClr val="dk1"/>
              </a:buClr>
              <a:buSzPts val="4800"/>
              <a:buFont typeface="Arial"/>
              <a:buChar char="•"/>
            </a:pPr>
            <a:r>
              <a:rPr lang="en-US" sz="4800" b="0" i="0" u="none" strike="noStrike" cap="none">
                <a:solidFill>
                  <a:schemeClr val="dk1"/>
                </a:solidFill>
                <a:latin typeface="Calibri"/>
                <a:ea typeface="Calibri"/>
                <a:cs typeface="Calibri"/>
                <a:sym typeface="Calibri"/>
              </a:rPr>
              <a:t>1950=$300,700,000,000</a:t>
            </a:r>
            <a:endParaRPr/>
          </a:p>
          <a:p>
            <a:pPr marL="228600" lvl="0" indent="-228600" algn="l" rtl="0">
              <a:lnSpc>
                <a:spcPct val="80000"/>
              </a:lnSpc>
              <a:spcBef>
                <a:spcPts val="1000"/>
              </a:spcBef>
              <a:spcAft>
                <a:spcPts val="0"/>
              </a:spcAft>
              <a:buClr>
                <a:schemeClr val="dk1"/>
              </a:buClr>
              <a:buSzPts val="4800"/>
              <a:buFont typeface="Arial"/>
              <a:buChar char="•"/>
            </a:pPr>
            <a:r>
              <a:rPr lang="en-US" sz="4800"/>
              <a:t>2010=$14,340,000,000,000</a:t>
            </a:r>
            <a:endParaRPr sz="4800"/>
          </a:p>
          <a:p>
            <a:pPr marL="228600" marR="0" lvl="0" indent="-228600" algn="l" rtl="0">
              <a:lnSpc>
                <a:spcPct val="80000"/>
              </a:lnSpc>
              <a:spcBef>
                <a:spcPts val="1000"/>
              </a:spcBef>
              <a:spcAft>
                <a:spcPts val="0"/>
              </a:spcAft>
              <a:buClr>
                <a:schemeClr val="dk1"/>
              </a:buClr>
              <a:buSzPts val="4800"/>
              <a:buFont typeface="Arial"/>
              <a:buChar char="•"/>
            </a:pPr>
            <a:r>
              <a:rPr lang="en-US" sz="4800" b="0" i="0" u="none" strike="noStrike" cap="none">
                <a:solidFill>
                  <a:schemeClr val="dk1"/>
                </a:solidFill>
                <a:latin typeface="Calibri"/>
                <a:ea typeface="Calibri"/>
                <a:cs typeface="Calibri"/>
                <a:sym typeface="Calibri"/>
              </a:rPr>
              <a:t>Source BEA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312">
                                            <p:txEl>
                                              <p:pRg st="0" end="0"/>
                                            </p:txEl>
                                          </p:spTgt>
                                        </p:tgtEl>
                                      </p:cBhvr>
                                    </p:animEffect>
                                    <p:set>
                                      <p:cBhvr>
                                        <p:cTn id="7" dur="1" fill="hold">
                                          <p:stCondLst>
                                            <p:cond delay="500"/>
                                          </p:stCondLst>
                                        </p:cTn>
                                        <p:tgtEl>
                                          <p:spTgt spid="312">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12">
                                            <p:txEl>
                                              <p:pRg st="1" end="1"/>
                                            </p:txEl>
                                          </p:spTgt>
                                        </p:tgtEl>
                                      </p:cBhvr>
                                    </p:animEffect>
                                    <p:set>
                                      <p:cBhvr>
                                        <p:cTn id="10" dur="1" fill="hold">
                                          <p:stCondLst>
                                            <p:cond delay="500"/>
                                          </p:stCondLst>
                                        </p:cTn>
                                        <p:tgtEl>
                                          <p:spTgt spid="312">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12">
                                            <p:txEl>
                                              <p:pRg st="2" end="2"/>
                                            </p:txEl>
                                          </p:spTgt>
                                        </p:tgtEl>
                                      </p:cBhvr>
                                    </p:animEffect>
                                    <p:set>
                                      <p:cBhvr>
                                        <p:cTn id="13" dur="1" fill="hold">
                                          <p:stCondLst>
                                            <p:cond delay="500"/>
                                          </p:stCondLst>
                                        </p:cTn>
                                        <p:tgtEl>
                                          <p:spTgt spid="312">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12">
                                            <p:txEl>
                                              <p:pRg st="3" end="3"/>
                                            </p:txEl>
                                          </p:spTgt>
                                        </p:tgtEl>
                                      </p:cBhvr>
                                    </p:animEffect>
                                    <p:set>
                                      <p:cBhvr>
                                        <p:cTn id="16" dur="1" fill="hold">
                                          <p:stCondLst>
                                            <p:cond delay="500"/>
                                          </p:stCondLst>
                                        </p:cTn>
                                        <p:tgtEl>
                                          <p:spTgt spid="31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316"/>
        <p:cNvGrpSpPr/>
        <p:nvPr/>
      </p:nvGrpSpPr>
      <p:grpSpPr>
        <a:xfrm>
          <a:off x="0" y="0"/>
          <a:ext cx="0" cy="0"/>
          <a:chOff x="0" y="0"/>
          <a:chExt cx="0" cy="0"/>
        </a:xfrm>
      </p:grpSpPr>
      <p:sp>
        <p:nvSpPr>
          <p:cNvPr id="317" name="Google Shape;317;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sng" strike="noStrike" cap="none">
                <a:solidFill>
                  <a:schemeClr val="dk1"/>
                </a:solidFill>
                <a:latin typeface="Calibri"/>
                <a:ea typeface="Calibri"/>
                <a:cs typeface="Calibri"/>
                <a:sym typeface="Calibri"/>
              </a:rPr>
              <a:t>Types of GDP</a:t>
            </a:r>
            <a:endParaRPr/>
          </a:p>
        </p:txBody>
      </p:sp>
      <p:sp>
        <p:nvSpPr>
          <p:cNvPr id="318" name="Google Shape;318;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79400" algn="l" rtl="0">
              <a:lnSpc>
                <a:spcPct val="90000"/>
              </a:lnSpc>
              <a:spcBef>
                <a:spcPts val="0"/>
              </a:spcBef>
              <a:spcAft>
                <a:spcPts val="0"/>
              </a:spcAft>
              <a:buClr>
                <a:schemeClr val="dk1"/>
              </a:buClr>
              <a:buSzPts val="3600"/>
              <a:buFont typeface="Arial"/>
              <a:buChar char="•"/>
            </a:pPr>
            <a:r>
              <a:rPr lang="en-US" sz="3600" b="0" i="0" u="sng" strike="noStrike" cap="none">
                <a:solidFill>
                  <a:schemeClr val="dk1"/>
                </a:solidFill>
                <a:latin typeface="Calibri"/>
                <a:ea typeface="Calibri"/>
                <a:cs typeface="Calibri"/>
                <a:sym typeface="Calibri"/>
              </a:rPr>
              <a:t>Nominal GDP is the current GDP</a:t>
            </a:r>
            <a:r>
              <a:rPr lang="en-US" sz="3600" b="0" i="0" u="none" strike="noStrike" cap="none">
                <a:solidFill>
                  <a:schemeClr val="dk1"/>
                </a:solidFill>
                <a:latin typeface="Calibri"/>
                <a:ea typeface="Calibri"/>
                <a:cs typeface="Calibri"/>
                <a:sym typeface="Calibri"/>
              </a:rPr>
              <a:t>.</a:t>
            </a:r>
            <a:endParaRPr sz="3600"/>
          </a:p>
          <a:p>
            <a:pPr marL="228600" marR="0" lvl="0" indent="-279400" algn="l" rtl="0">
              <a:lnSpc>
                <a:spcPct val="90000"/>
              </a:lnSpc>
              <a:spcBef>
                <a:spcPts val="1000"/>
              </a:spcBef>
              <a:spcAft>
                <a:spcPts val="0"/>
              </a:spcAft>
              <a:buClr>
                <a:schemeClr val="dk1"/>
              </a:buClr>
              <a:buSzPts val="3600"/>
              <a:buFont typeface="Arial"/>
              <a:buChar char="•"/>
            </a:pPr>
            <a:r>
              <a:rPr lang="en-US" sz="3600" b="0" i="0" u="sng" strike="noStrike" cap="none">
                <a:solidFill>
                  <a:schemeClr val="dk1"/>
                </a:solidFill>
                <a:latin typeface="Calibri"/>
                <a:ea typeface="Calibri"/>
                <a:cs typeface="Calibri"/>
                <a:sym typeface="Calibri"/>
              </a:rPr>
              <a:t>Real GDP is adjusted for price changes(inflation)</a:t>
            </a:r>
            <a:r>
              <a:rPr lang="en-US" sz="3600" b="0" i="0" u="none" strike="noStrike" cap="none">
                <a:solidFill>
                  <a:schemeClr val="dk1"/>
                </a:solidFill>
                <a:latin typeface="Calibri"/>
                <a:ea typeface="Calibri"/>
                <a:cs typeface="Calibri"/>
                <a:sym typeface="Calibri"/>
              </a:rPr>
              <a:t>. </a:t>
            </a:r>
            <a:endParaRPr sz="3600"/>
          </a:p>
          <a:p>
            <a:pPr marL="228600" marR="0" lvl="0" indent="-279400" algn="l" rtl="0">
              <a:lnSpc>
                <a:spcPct val="90000"/>
              </a:lnSpc>
              <a:spcBef>
                <a:spcPts val="1000"/>
              </a:spcBef>
              <a:spcAft>
                <a:spcPts val="0"/>
              </a:spcAft>
              <a:buClr>
                <a:schemeClr val="dk1"/>
              </a:buClr>
              <a:buSzPts val="3600"/>
              <a:buFont typeface="Arial"/>
              <a:buChar char="•"/>
            </a:pPr>
            <a:r>
              <a:rPr lang="en-US" sz="3600" b="0" i="0" u="sng" strike="noStrike" cap="none">
                <a:solidFill>
                  <a:schemeClr val="dk1"/>
                </a:solidFill>
                <a:latin typeface="Calibri"/>
                <a:ea typeface="Calibri"/>
                <a:cs typeface="Calibri"/>
                <a:sym typeface="Calibri"/>
              </a:rPr>
              <a:t>Real GDP is a better indicator because it takes into account price changes</a:t>
            </a:r>
            <a:r>
              <a:rPr lang="en-US" sz="3600" b="0" i="0" u="none" strike="noStrike" cap="none">
                <a:solidFill>
                  <a:schemeClr val="dk1"/>
                </a:solidFill>
                <a:latin typeface="Calibri"/>
                <a:ea typeface="Calibri"/>
                <a:cs typeface="Calibri"/>
                <a:sym typeface="Calibri"/>
              </a:rPr>
              <a:t> and is figured out by using the price index(a way for economist to compare prices over time)</a:t>
            </a:r>
            <a:endParaRPr sz="3600" b="0" i="0" u="none" strike="noStrike" cap="none">
              <a:solidFill>
                <a:schemeClr val="dk1"/>
              </a:solidFill>
              <a:latin typeface="Calibri"/>
              <a:ea typeface="Calibri"/>
              <a:cs typeface="Calibri"/>
              <a:sym typeface="Calibri"/>
            </a:endParaRPr>
          </a:p>
          <a:p>
            <a:pPr marL="228600" marR="0" lvl="0" indent="-279400" algn="l" rtl="0">
              <a:lnSpc>
                <a:spcPct val="90000"/>
              </a:lnSpc>
              <a:spcBef>
                <a:spcPts val="1000"/>
              </a:spcBef>
              <a:spcAft>
                <a:spcPts val="0"/>
              </a:spcAft>
              <a:buClr>
                <a:schemeClr val="dk1"/>
              </a:buClr>
              <a:buSzPts val="3600"/>
              <a:buFont typeface="Arial"/>
              <a:buChar char="•"/>
            </a:pPr>
            <a:r>
              <a:rPr lang="en-US" sz="3600" u="sng">
                <a:solidFill>
                  <a:schemeClr val="hlink"/>
                </a:solidFill>
                <a:hlinkClick r:id="rId3"/>
              </a:rPr>
              <a:t>Video</a:t>
            </a:r>
            <a:endParaRPr sz="3600"/>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322"/>
        <p:cNvGrpSpPr/>
        <p:nvPr/>
      </p:nvGrpSpPr>
      <p:grpSpPr>
        <a:xfrm>
          <a:off x="0" y="0"/>
          <a:ext cx="0" cy="0"/>
          <a:chOff x="0" y="0"/>
          <a:chExt cx="0" cy="0"/>
        </a:xfrm>
      </p:grpSpPr>
      <p:sp>
        <p:nvSpPr>
          <p:cNvPr id="323" name="Google Shape;323;p48"/>
          <p:cNvSpPr txBox="1">
            <a:spLocks noGrp="1"/>
          </p:cNvSpPr>
          <p:nvPr>
            <p:ph type="title"/>
          </p:nvPr>
        </p:nvSpPr>
        <p:spPr>
          <a:xfrm>
            <a:off x="1905000" y="2286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GDP by year</a:t>
            </a:r>
            <a:endParaRPr/>
          </a:p>
        </p:txBody>
      </p:sp>
      <p:sp>
        <p:nvSpPr>
          <p:cNvPr id="324" name="Google Shape;324;p48"/>
          <p:cNvSpPr txBox="1"/>
          <p:nvPr/>
        </p:nvSpPr>
        <p:spPr>
          <a:xfrm>
            <a:off x="1825600" y="1371601"/>
            <a:ext cx="7924800" cy="45261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4800"/>
              <a:buFont typeface="Arial"/>
              <a:buChar char="•"/>
            </a:pPr>
            <a:r>
              <a:rPr lang="en-US" sz="4800" b="0" i="0" u="none" strike="noStrike" cap="none">
                <a:solidFill>
                  <a:schemeClr val="dk1"/>
                </a:solidFill>
                <a:latin typeface="Calibri"/>
                <a:ea typeface="Calibri"/>
                <a:cs typeface="Calibri"/>
                <a:sym typeface="Calibri"/>
              </a:rPr>
              <a:t>Real</a:t>
            </a:r>
            <a:endParaRPr/>
          </a:p>
          <a:p>
            <a:pPr marL="342900" marR="0" lvl="0" indent="-342900" algn="l" rtl="0">
              <a:spcBef>
                <a:spcPts val="960"/>
              </a:spcBef>
              <a:spcAft>
                <a:spcPts val="0"/>
              </a:spcAft>
              <a:buClr>
                <a:schemeClr val="dk1"/>
              </a:buClr>
              <a:buSzPts val="4800"/>
              <a:buFont typeface="Arial"/>
              <a:buChar char="•"/>
            </a:pPr>
            <a:r>
              <a:rPr lang="en-US" sz="4800" b="0" i="0" u="none" strike="noStrike" cap="none">
                <a:solidFill>
                  <a:schemeClr val="dk1"/>
                </a:solidFill>
                <a:latin typeface="Calibri"/>
                <a:ea typeface="Calibri"/>
                <a:cs typeface="Calibri"/>
                <a:sym typeface="Calibri"/>
              </a:rPr>
              <a:t>1950=$2,</a:t>
            </a:r>
            <a:r>
              <a:rPr lang="en-US" sz="4800">
                <a:solidFill>
                  <a:schemeClr val="dk1"/>
                </a:solidFill>
                <a:latin typeface="Calibri"/>
                <a:ea typeface="Calibri"/>
                <a:cs typeface="Calibri"/>
                <a:sym typeface="Calibri"/>
              </a:rPr>
              <a:t>022</a:t>
            </a:r>
            <a:r>
              <a:rPr lang="en-US" sz="4800" b="0" i="0" u="none" strike="noStrike" cap="none">
                <a:solidFill>
                  <a:schemeClr val="dk1"/>
                </a:solidFill>
                <a:latin typeface="Calibri"/>
                <a:ea typeface="Calibri"/>
                <a:cs typeface="Calibri"/>
                <a:sym typeface="Calibri"/>
              </a:rPr>
              <a:t>,000,000,000</a:t>
            </a:r>
            <a:endParaRPr/>
          </a:p>
          <a:p>
            <a:pPr marL="342900" marR="0" lvl="0" indent="-342900" algn="l" rtl="0">
              <a:spcBef>
                <a:spcPts val="960"/>
              </a:spcBef>
              <a:spcAft>
                <a:spcPts val="0"/>
              </a:spcAft>
              <a:buClr>
                <a:schemeClr val="dk1"/>
              </a:buClr>
              <a:buSzPts val="4800"/>
              <a:buFont typeface="Arial"/>
              <a:buChar char="•"/>
            </a:pPr>
            <a:r>
              <a:rPr lang="en-US" sz="4800" b="0" i="0" u="none" strike="noStrike" cap="none">
                <a:solidFill>
                  <a:schemeClr val="dk1"/>
                </a:solidFill>
                <a:latin typeface="Calibri"/>
                <a:ea typeface="Calibri"/>
                <a:cs typeface="Calibri"/>
                <a:sym typeface="Calibri"/>
              </a:rPr>
              <a:t>1970=$4,7</a:t>
            </a:r>
            <a:r>
              <a:rPr lang="en-US" sz="4800">
                <a:solidFill>
                  <a:schemeClr val="dk1"/>
                </a:solidFill>
                <a:latin typeface="Calibri"/>
                <a:ea typeface="Calibri"/>
                <a:cs typeface="Calibri"/>
                <a:sym typeface="Calibri"/>
              </a:rPr>
              <a:t>57</a:t>
            </a:r>
            <a:r>
              <a:rPr lang="en-US" sz="4800" b="0" i="0" u="none" strike="noStrike" cap="none">
                <a:solidFill>
                  <a:schemeClr val="dk1"/>
                </a:solidFill>
                <a:latin typeface="Calibri"/>
                <a:ea typeface="Calibri"/>
                <a:cs typeface="Calibri"/>
                <a:sym typeface="Calibri"/>
              </a:rPr>
              <a:t>,000,000,000</a:t>
            </a:r>
            <a:endParaRPr/>
          </a:p>
          <a:p>
            <a:pPr marL="342900" marR="0" lvl="0" indent="-342900" algn="l" rtl="0">
              <a:spcBef>
                <a:spcPts val="960"/>
              </a:spcBef>
              <a:spcAft>
                <a:spcPts val="0"/>
              </a:spcAft>
              <a:buClr>
                <a:schemeClr val="dk1"/>
              </a:buClr>
              <a:buSzPts val="4800"/>
              <a:buFont typeface="Arial"/>
              <a:buChar char="•"/>
            </a:pPr>
            <a:r>
              <a:rPr lang="en-US" sz="4800" b="0" i="0" u="none" strike="noStrike" cap="none">
                <a:solidFill>
                  <a:schemeClr val="dk1"/>
                </a:solidFill>
                <a:latin typeface="Calibri"/>
                <a:ea typeface="Calibri"/>
                <a:cs typeface="Calibri"/>
                <a:sym typeface="Calibri"/>
              </a:rPr>
              <a:t>1990=$8,9</a:t>
            </a:r>
            <a:r>
              <a:rPr lang="en-US" sz="4800">
                <a:solidFill>
                  <a:schemeClr val="dk1"/>
                </a:solidFill>
                <a:latin typeface="Calibri"/>
                <a:ea typeface="Calibri"/>
                <a:cs typeface="Calibri"/>
                <a:sym typeface="Calibri"/>
              </a:rPr>
              <a:t>07</a:t>
            </a:r>
            <a:r>
              <a:rPr lang="en-US" sz="4800" b="0" i="0" u="none" strike="noStrike" cap="none">
                <a:solidFill>
                  <a:schemeClr val="dk1"/>
                </a:solidFill>
                <a:latin typeface="Calibri"/>
                <a:ea typeface="Calibri"/>
                <a:cs typeface="Calibri"/>
                <a:sym typeface="Calibri"/>
              </a:rPr>
              <a:t>,000,000,000</a:t>
            </a:r>
            <a:endParaRPr sz="4800" b="0" i="0" u="none" strike="noStrike" cap="none">
              <a:solidFill>
                <a:schemeClr val="dk1"/>
              </a:solidFill>
              <a:latin typeface="Calibri"/>
              <a:ea typeface="Calibri"/>
              <a:cs typeface="Calibri"/>
              <a:sym typeface="Calibri"/>
            </a:endParaRPr>
          </a:p>
          <a:p>
            <a:pPr marL="342900" marR="0" lvl="0" indent="-342900" algn="l" rtl="0">
              <a:spcBef>
                <a:spcPts val="96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2010=$14,891,000,000,000</a:t>
            </a:r>
            <a:endParaRPr sz="4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fade">
                                      <p:cBhvr>
                                        <p:cTn id="7" dur="5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328"/>
        <p:cNvGrpSpPr/>
        <p:nvPr/>
      </p:nvGrpSpPr>
      <p:grpSpPr>
        <a:xfrm>
          <a:off x="0" y="0"/>
          <a:ext cx="0" cy="0"/>
          <a:chOff x="0" y="0"/>
          <a:chExt cx="0" cy="0"/>
        </a:xfrm>
      </p:grpSpPr>
      <p:sp>
        <p:nvSpPr>
          <p:cNvPr id="329" name="Google Shape;329;p49"/>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Real US GDP from 1950-2015(based on 2009)</a:t>
            </a:r>
            <a:endParaRPr/>
          </a:p>
        </p:txBody>
      </p:sp>
      <p:sp>
        <p:nvSpPr>
          <p:cNvPr id="330" name="Google Shape;330;p49"/>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228600" lvl="0" indent="-50800" algn="l" rtl="0">
              <a:spcBef>
                <a:spcPts val="1000"/>
              </a:spcBef>
              <a:spcAft>
                <a:spcPts val="0"/>
              </a:spcAft>
              <a:buNone/>
            </a:pPr>
            <a:endParaRPr/>
          </a:p>
        </p:txBody>
      </p:sp>
      <p:pic>
        <p:nvPicPr>
          <p:cNvPr id="331" name="Google Shape;331;p49"/>
          <p:cNvPicPr preferRelativeResize="0"/>
          <p:nvPr/>
        </p:nvPicPr>
        <p:blipFill rotWithShape="1">
          <a:blip r:embed="rId3">
            <a:alphaModFix/>
          </a:blip>
          <a:srcRect l="13249" t="15010" r="13752" b="32286"/>
          <a:stretch/>
        </p:blipFill>
        <p:spPr>
          <a:xfrm>
            <a:off x="324663" y="1625875"/>
            <a:ext cx="11697472" cy="47507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335"/>
        <p:cNvGrpSpPr/>
        <p:nvPr/>
      </p:nvGrpSpPr>
      <p:grpSpPr>
        <a:xfrm>
          <a:off x="0" y="0"/>
          <a:ext cx="0" cy="0"/>
          <a:chOff x="0" y="0"/>
          <a:chExt cx="0" cy="0"/>
        </a:xfrm>
      </p:grpSpPr>
      <p:sp>
        <p:nvSpPr>
          <p:cNvPr id="336" name="Google Shape;336;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000" b="0" i="0" u="sng" strike="noStrike" cap="none">
                <a:solidFill>
                  <a:schemeClr val="hlink"/>
                </a:solidFill>
                <a:latin typeface="Calibri"/>
                <a:ea typeface="Calibri"/>
                <a:cs typeface="Calibri"/>
                <a:sym typeface="Calibri"/>
                <a:hlinkClick r:id="rId3"/>
              </a:rPr>
              <a:t>Computing Real GDP</a:t>
            </a:r>
            <a:endParaRPr/>
          </a:p>
        </p:txBody>
      </p:sp>
      <p:sp>
        <p:nvSpPr>
          <p:cNvPr id="337" name="Google Shape;337;p50"/>
          <p:cNvSpPr txBox="1">
            <a:spLocks noGrp="1"/>
          </p:cNvSpPr>
          <p:nvPr>
            <p:ph type="body" idx="1"/>
          </p:nvPr>
        </p:nvSpPr>
        <p:spPr>
          <a:xfrm>
            <a:off x="2209800" y="1600200"/>
            <a:ext cx="7772400" cy="2209800"/>
          </a:xfrm>
          <a:prstGeom prst="rect">
            <a:avLst/>
          </a:prstGeom>
          <a:solidFill>
            <a:srgbClr val="FFCC00"/>
          </a:solidFill>
          <a:ln w="9525"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Font typeface="Arial"/>
              <a:buNone/>
            </a:pPr>
            <a:r>
              <a:rPr lang="en-US" sz="2800" b="0" i="0" u="none" strike="noStrike" cap="none">
                <a:solidFill>
                  <a:schemeClr val="dk1"/>
                </a:solidFill>
                <a:latin typeface="Calibri"/>
                <a:ea typeface="Calibri"/>
                <a:cs typeface="Calibri"/>
                <a:sym typeface="Calibri"/>
              </a:rPr>
              <a:t>Real GDP =</a:t>
            </a:r>
            <a:endParaRPr/>
          </a:p>
          <a:p>
            <a:pPr marL="228600" marR="0" lvl="0" indent="-228600" algn="l" rtl="0">
              <a:lnSpc>
                <a:spcPct val="90000"/>
              </a:lnSpc>
              <a:spcBef>
                <a:spcPts val="1000"/>
              </a:spcBef>
              <a:spcAft>
                <a:spcPts val="0"/>
              </a:spcAft>
              <a:buClr>
                <a:schemeClr val="dk1"/>
              </a:buClr>
              <a:buFont typeface="Arial"/>
              <a:buNone/>
            </a:pPr>
            <a:r>
              <a:rPr lang="en-US" sz="2800" b="0" i="0" u="none" strike="noStrike" cap="none">
                <a:solidFill>
                  <a:schemeClr val="dk1"/>
                </a:solidFill>
                <a:latin typeface="Calibri"/>
                <a:ea typeface="Calibri"/>
                <a:cs typeface="Calibri"/>
                <a:sym typeface="Calibri"/>
              </a:rPr>
              <a:t>		</a:t>
            </a:r>
            <a:r>
              <a:rPr lang="en-US" sz="2800" b="0" i="0" u="sng" strike="noStrike" cap="none">
                <a:solidFill>
                  <a:schemeClr val="dk1"/>
                </a:solidFill>
                <a:latin typeface="Calibri"/>
                <a:ea typeface="Calibri"/>
                <a:cs typeface="Calibri"/>
                <a:sym typeface="Calibri"/>
              </a:rPr>
              <a:t>		GDP			  </a:t>
            </a:r>
            <a:r>
              <a:rPr lang="en-US" sz="2800" b="0" i="0" u="none" strike="noStrike" cap="none">
                <a:solidFill>
                  <a:schemeClr val="dk1"/>
                </a:solidFill>
                <a:latin typeface="Calibri"/>
                <a:ea typeface="Calibri"/>
                <a:cs typeface="Calibri"/>
                <a:sym typeface="Calibri"/>
              </a:rPr>
              <a:t>  x 100</a:t>
            </a:r>
            <a:endParaRPr/>
          </a:p>
          <a:p>
            <a:pPr marL="228600" marR="0" lvl="0" indent="-228600" algn="l" rtl="0">
              <a:lnSpc>
                <a:spcPct val="90000"/>
              </a:lnSpc>
              <a:spcBef>
                <a:spcPts val="1000"/>
              </a:spcBef>
              <a:spcAft>
                <a:spcPts val="0"/>
              </a:spcAft>
              <a:buClr>
                <a:schemeClr val="dk1"/>
              </a:buClr>
              <a:buFont typeface="Arial"/>
              <a:buNone/>
            </a:pPr>
            <a:r>
              <a:rPr lang="en-US" sz="2800" b="0" i="0" u="none" strike="noStrike" cap="none">
                <a:solidFill>
                  <a:schemeClr val="dk1"/>
                </a:solidFill>
                <a:latin typeface="Calibri"/>
                <a:ea typeface="Calibri"/>
                <a:cs typeface="Calibri"/>
                <a:sym typeface="Calibri"/>
              </a:rPr>
              <a:t>		Chain Weighted Price Index</a:t>
            </a:r>
            <a:endParaRPr/>
          </a:p>
        </p:txBody>
      </p:sp>
      <p:pic>
        <p:nvPicPr>
          <p:cNvPr id="338" name="Google Shape;338;p50" descr="bd04936_"/>
          <p:cNvPicPr preferRelativeResize="0"/>
          <p:nvPr/>
        </p:nvPicPr>
        <p:blipFill rotWithShape="1">
          <a:blip r:embed="rId4">
            <a:alphaModFix/>
          </a:blip>
          <a:srcRect/>
          <a:stretch/>
        </p:blipFill>
        <p:spPr>
          <a:xfrm>
            <a:off x="5105400" y="4343400"/>
            <a:ext cx="2020888" cy="2376488"/>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10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342"/>
        <p:cNvGrpSpPr/>
        <p:nvPr/>
      </p:nvGrpSpPr>
      <p:grpSpPr>
        <a:xfrm>
          <a:off x="0" y="0"/>
          <a:ext cx="0" cy="0"/>
          <a:chOff x="0" y="0"/>
          <a:chExt cx="0" cy="0"/>
        </a:xfrm>
      </p:grpSpPr>
      <p:sp>
        <p:nvSpPr>
          <p:cNvPr id="343" name="Google Shape;343;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Calculate</a:t>
            </a:r>
            <a:endParaRPr/>
          </a:p>
        </p:txBody>
      </p:sp>
      <p:sp>
        <p:nvSpPr>
          <p:cNvPr id="344" name="Google Shape;344;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Calculate the GDP of Jonesia based on the following</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Consumer Purchases</a:t>
            </a:r>
            <a:r>
              <a:rPr lang="en-US"/>
              <a:t>=</a:t>
            </a:r>
            <a:r>
              <a:rPr lang="en-US" sz="2800" b="0" i="0" u="none" strike="noStrike" cap="none">
                <a:solidFill>
                  <a:schemeClr val="dk1"/>
                </a:solidFill>
                <a:latin typeface="Calibri"/>
                <a:ea typeface="Calibri"/>
                <a:cs typeface="Calibri"/>
                <a:sym typeface="Calibri"/>
              </a:rPr>
              <a:t>$7,000,000</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Exports</a:t>
            </a:r>
            <a:r>
              <a:rPr lang="en-US"/>
              <a:t>=</a:t>
            </a:r>
            <a:r>
              <a:rPr lang="en-US" sz="2800" b="0" i="0" u="none" strike="noStrike" cap="none">
                <a:solidFill>
                  <a:schemeClr val="dk1"/>
                </a:solidFill>
                <a:latin typeface="Calibri"/>
                <a:ea typeface="Calibri"/>
                <a:cs typeface="Calibri"/>
                <a:sym typeface="Calibri"/>
              </a:rPr>
              <a:t>$1,000,000</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Imports</a:t>
            </a:r>
            <a:r>
              <a:rPr lang="en-US"/>
              <a:t>=</a:t>
            </a:r>
            <a:r>
              <a:rPr lang="en-US" sz="2800" b="0" i="0" u="none" strike="noStrike" cap="none">
                <a:solidFill>
                  <a:schemeClr val="dk1"/>
                </a:solidFill>
                <a:latin typeface="Calibri"/>
                <a:ea typeface="Calibri"/>
                <a:cs typeface="Calibri"/>
                <a:sym typeface="Calibri"/>
              </a:rPr>
              <a:t>$1,200,000</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Government Spending</a:t>
            </a:r>
            <a:r>
              <a:rPr lang="en-US"/>
              <a:t>=</a:t>
            </a:r>
            <a:r>
              <a:rPr lang="en-US" sz="2800" b="0" i="0" u="none" strike="noStrike" cap="none">
                <a:solidFill>
                  <a:schemeClr val="dk1"/>
                </a:solidFill>
                <a:latin typeface="Calibri"/>
                <a:ea typeface="Calibri"/>
                <a:cs typeface="Calibri"/>
                <a:sym typeface="Calibri"/>
              </a:rPr>
              <a:t>$1,200,000</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Investments(Business)</a:t>
            </a:r>
            <a:r>
              <a:rPr lang="en-US"/>
              <a:t>=</a:t>
            </a:r>
            <a:r>
              <a:rPr lang="en-US" sz="2800" b="0" i="0" u="none" strike="noStrike" cap="none">
                <a:solidFill>
                  <a:schemeClr val="dk1"/>
                </a:solidFill>
                <a:latin typeface="Calibri"/>
                <a:ea typeface="Calibri"/>
                <a:cs typeface="Calibri"/>
                <a:sym typeface="Calibri"/>
              </a:rPr>
              <a:t>$1,000,000</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348"/>
        <p:cNvGrpSpPr/>
        <p:nvPr/>
      </p:nvGrpSpPr>
      <p:grpSpPr>
        <a:xfrm>
          <a:off x="0" y="0"/>
          <a:ext cx="0" cy="0"/>
          <a:chOff x="0" y="0"/>
          <a:chExt cx="0" cy="0"/>
        </a:xfrm>
      </p:grpSpPr>
      <p:sp>
        <p:nvSpPr>
          <p:cNvPr id="349" name="Google Shape;349;p52"/>
          <p:cNvSpPr txBox="1">
            <a:spLocks noGrp="1"/>
          </p:cNvSpPr>
          <p:nvPr>
            <p:ph type="body" idx="1"/>
          </p:nvPr>
        </p:nvSpPr>
        <p:spPr>
          <a:xfrm>
            <a:off x="828175" y="457200"/>
            <a:ext cx="10114800" cy="5669100"/>
          </a:xfrm>
          <a:prstGeom prst="rect">
            <a:avLst/>
          </a:prstGeom>
          <a:noFill/>
          <a:ln>
            <a:noFill/>
          </a:ln>
        </p:spPr>
        <p:txBody>
          <a:bodyPr spcFirstLastPara="1" wrap="square" lIns="91425" tIns="45700" rIns="91425" bIns="45700" anchor="t" anchorCtr="0">
            <a:noAutofit/>
          </a:bodyPr>
          <a:lstStyle/>
          <a:p>
            <a:pPr marL="228600" marR="0" lvl="0" indent="-2540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Jonesesia is small island nation. Its population total is 400, and it has 100 wage earners who earn an average of $50 per year. Each wage earner spends $40 per year buying local goods and services and $2.50 buying imports. The island exports a total of $800 worth of goods. The Government tax rate is 10% and all government money is spent on building infrastructure and supporting schools. There is only one industry (uranium mining) on the island and it employs every wage earner. The industry spends $600 each year on new mining equipment. What is the GDP? </a:t>
            </a:r>
            <a:endParaRPr sz="3200"/>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3959" b="0" i="0" u="none" strike="noStrike" cap="none">
                <a:solidFill>
                  <a:schemeClr val="dk1"/>
                </a:solidFill>
                <a:latin typeface="Calibri"/>
                <a:ea typeface="Calibri"/>
                <a:cs typeface="Calibri"/>
                <a:sym typeface="Calibri"/>
              </a:rPr>
              <a:t>What do you look for in a healthy economy? What do political candidates mean the “Economy”?</a:t>
            </a:r>
            <a:endParaRPr/>
          </a:p>
        </p:txBody>
      </p:sp>
      <p:pic>
        <p:nvPicPr>
          <p:cNvPr id="110" name="Google Shape;110;p17"/>
          <p:cNvPicPr preferRelativeResize="0"/>
          <p:nvPr/>
        </p:nvPicPr>
        <p:blipFill>
          <a:blip r:embed="rId3">
            <a:alphaModFix/>
          </a:blip>
          <a:stretch>
            <a:fillRect/>
          </a:stretch>
        </p:blipFill>
        <p:spPr>
          <a:xfrm>
            <a:off x="2323625" y="1690825"/>
            <a:ext cx="7360651" cy="4907099"/>
          </a:xfrm>
          <a:prstGeom prst="rect">
            <a:avLst/>
          </a:prstGeom>
          <a:noFill/>
          <a:ln>
            <a:noFill/>
          </a:ln>
        </p:spPr>
      </p:pic>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353"/>
        <p:cNvGrpSpPr/>
        <p:nvPr/>
      </p:nvGrpSpPr>
      <p:grpSpPr>
        <a:xfrm>
          <a:off x="0" y="0"/>
          <a:ext cx="0" cy="0"/>
          <a:chOff x="0" y="0"/>
          <a:chExt cx="0" cy="0"/>
        </a:xfrm>
      </p:grpSpPr>
      <p:sp>
        <p:nvSpPr>
          <p:cNvPr id="354" name="Google Shape;354;p53"/>
          <p:cNvSpPr txBox="1">
            <a:spLocks noGrp="1"/>
          </p:cNvSpPr>
          <p:nvPr>
            <p:ph type="title"/>
          </p:nvPr>
        </p:nvSpPr>
        <p:spPr>
          <a:xfrm>
            <a:off x="933950" y="209550"/>
            <a:ext cx="10515600" cy="1095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000" b="0" i="0" u="none" strike="noStrike" cap="none">
                <a:solidFill>
                  <a:schemeClr val="dk1"/>
                </a:solidFill>
                <a:latin typeface="Calibri"/>
                <a:ea typeface="Calibri"/>
                <a:cs typeface="Calibri"/>
                <a:sym typeface="Calibri"/>
              </a:rPr>
              <a:t>Where in GDP? C, G, I, X, M or NA</a:t>
            </a:r>
            <a:endParaRPr/>
          </a:p>
        </p:txBody>
      </p:sp>
      <p:sp>
        <p:nvSpPr>
          <p:cNvPr id="355" name="Google Shape;355;p53"/>
          <p:cNvSpPr txBox="1">
            <a:spLocks noGrp="1"/>
          </p:cNvSpPr>
          <p:nvPr>
            <p:ph type="body" idx="1"/>
          </p:nvPr>
        </p:nvSpPr>
        <p:spPr>
          <a:xfrm>
            <a:off x="1029300" y="1143000"/>
            <a:ext cx="10329000" cy="54159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 sound system produced and sold in the U.S. by a Chinese company </a:t>
            </a:r>
            <a:endParaRPr/>
          </a:p>
          <a:p>
            <a:pPr marL="609600" marR="0" lvl="0" indent="-609600"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College tuition </a:t>
            </a:r>
            <a:endParaRPr/>
          </a:p>
          <a:p>
            <a:pPr marL="609600" marR="0" lvl="0" indent="-609600"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Social Security payments </a:t>
            </a:r>
            <a:endParaRPr/>
          </a:p>
          <a:p>
            <a:pPr marL="609600" marR="0" lvl="0" indent="-609600"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 U.S. space shuttle launch </a:t>
            </a:r>
            <a:endParaRPr/>
          </a:p>
          <a:p>
            <a:pPr marL="609600" marR="0" lvl="0" indent="-609600"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The purchase of a </a:t>
            </a:r>
            <a:r>
              <a:rPr lang="en-US" sz="2400"/>
              <a:t>Toyota made in Mexico</a:t>
            </a:r>
            <a:endParaRPr/>
          </a:p>
          <a:p>
            <a:pPr marL="609600" marR="0" lvl="0" indent="-609600"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 new factory </a:t>
            </a:r>
            <a:endParaRPr/>
          </a:p>
          <a:p>
            <a:pPr marL="609600" marR="0" lvl="0" indent="-609600"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 television produced, but not sold. </a:t>
            </a:r>
            <a:endParaRPr/>
          </a:p>
          <a:p>
            <a:pPr marL="609600" marR="0" lvl="0" indent="-609600"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 home cooked meal </a:t>
            </a:r>
            <a:endParaRPr/>
          </a:p>
          <a:p>
            <a:pPr marL="609600" marR="0" lvl="0" indent="-609600"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 dinner at a restaurant </a:t>
            </a:r>
            <a:endParaRPr/>
          </a:p>
          <a:p>
            <a:pPr marL="609600" marR="0" lvl="0" indent="-609600"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 computer produced in the U.S. and sold in Canada </a:t>
            </a:r>
            <a:endParaRPr/>
          </a:p>
          <a:p>
            <a:pPr marL="609600" marR="0" lvl="0" indent="-609600"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 new interstate highway </a:t>
            </a:r>
            <a:endParaRPr/>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359"/>
        <p:cNvGrpSpPr/>
        <p:nvPr/>
      </p:nvGrpSpPr>
      <p:grpSpPr>
        <a:xfrm>
          <a:off x="0" y="0"/>
          <a:ext cx="0" cy="0"/>
          <a:chOff x="0" y="0"/>
          <a:chExt cx="0" cy="0"/>
        </a:xfrm>
      </p:grpSpPr>
      <p:sp>
        <p:nvSpPr>
          <p:cNvPr id="360" name="Google Shape;360;p54"/>
          <p:cNvSpPr txBox="1">
            <a:spLocks noGrp="1"/>
          </p:cNvSpPr>
          <p:nvPr>
            <p:ph type="title"/>
          </p:nvPr>
        </p:nvSpPr>
        <p:spPr>
          <a:xfrm>
            <a:off x="1981200" y="0"/>
            <a:ext cx="82296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The answer</a:t>
            </a:r>
            <a:endParaRPr/>
          </a:p>
        </p:txBody>
      </p:sp>
      <p:sp>
        <p:nvSpPr>
          <p:cNvPr id="361" name="Google Shape;361;p54"/>
          <p:cNvSpPr txBox="1">
            <a:spLocks noGrp="1"/>
          </p:cNvSpPr>
          <p:nvPr>
            <p:ph type="body" idx="1"/>
          </p:nvPr>
        </p:nvSpPr>
        <p:spPr>
          <a:xfrm>
            <a:off x="1828800" y="1066801"/>
            <a:ext cx="8534400" cy="505936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GDP = C + I + G + X - M </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C = 100 x $40 = $4000 Total Consumer Spending </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 = 600 Total spent on Investment </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G = .1 x (100 x $50) = 500</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X = 800 Total received from Exports </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M = 100 x $2.50 = -250 Total spent on Imports </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GDP=4000+600+500+800-250</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GDP=$5650</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
                                            <p:txEl>
                                              <p:pRg st="0" end="0"/>
                                            </p:txEl>
                                          </p:spTgt>
                                        </p:tgtEl>
                                        <p:attrNameLst>
                                          <p:attrName>style.visibility</p:attrName>
                                        </p:attrNameLst>
                                      </p:cBhvr>
                                      <p:to>
                                        <p:strVal val="visible"/>
                                      </p:to>
                                    </p:set>
                                    <p:animEffect transition="in" filter="fade">
                                      <p:cBhvr>
                                        <p:cTn id="7" dur="1"/>
                                        <p:tgtEl>
                                          <p:spTgt spid="3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1">
                                            <p:txEl>
                                              <p:pRg st="1" end="1"/>
                                            </p:txEl>
                                          </p:spTgt>
                                        </p:tgtEl>
                                        <p:attrNameLst>
                                          <p:attrName>style.visibility</p:attrName>
                                        </p:attrNameLst>
                                      </p:cBhvr>
                                      <p:to>
                                        <p:strVal val="visible"/>
                                      </p:to>
                                    </p:set>
                                    <p:animEffect transition="in" filter="fade">
                                      <p:cBhvr>
                                        <p:cTn id="12" dur="1"/>
                                        <p:tgtEl>
                                          <p:spTgt spid="3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1">
                                            <p:txEl>
                                              <p:pRg st="2" end="2"/>
                                            </p:txEl>
                                          </p:spTgt>
                                        </p:tgtEl>
                                        <p:attrNameLst>
                                          <p:attrName>style.visibility</p:attrName>
                                        </p:attrNameLst>
                                      </p:cBhvr>
                                      <p:to>
                                        <p:strVal val="visible"/>
                                      </p:to>
                                    </p:set>
                                    <p:animEffect transition="in" filter="fade">
                                      <p:cBhvr>
                                        <p:cTn id="17" dur="1"/>
                                        <p:tgtEl>
                                          <p:spTgt spid="3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1">
                                            <p:txEl>
                                              <p:pRg st="3" end="3"/>
                                            </p:txEl>
                                          </p:spTgt>
                                        </p:tgtEl>
                                        <p:attrNameLst>
                                          <p:attrName>style.visibility</p:attrName>
                                        </p:attrNameLst>
                                      </p:cBhvr>
                                      <p:to>
                                        <p:strVal val="visible"/>
                                      </p:to>
                                    </p:set>
                                    <p:animEffect transition="in" filter="fade">
                                      <p:cBhvr>
                                        <p:cTn id="22" dur="1"/>
                                        <p:tgtEl>
                                          <p:spTgt spid="3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1">
                                            <p:txEl>
                                              <p:pRg st="4" end="4"/>
                                            </p:txEl>
                                          </p:spTgt>
                                        </p:tgtEl>
                                        <p:attrNameLst>
                                          <p:attrName>style.visibility</p:attrName>
                                        </p:attrNameLst>
                                      </p:cBhvr>
                                      <p:to>
                                        <p:strVal val="visible"/>
                                      </p:to>
                                    </p:set>
                                    <p:animEffect transition="in" filter="fade">
                                      <p:cBhvr>
                                        <p:cTn id="27" dur="1"/>
                                        <p:tgtEl>
                                          <p:spTgt spid="36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1">
                                            <p:txEl>
                                              <p:pRg st="5" end="5"/>
                                            </p:txEl>
                                          </p:spTgt>
                                        </p:tgtEl>
                                        <p:attrNameLst>
                                          <p:attrName>style.visibility</p:attrName>
                                        </p:attrNameLst>
                                      </p:cBhvr>
                                      <p:to>
                                        <p:strVal val="visible"/>
                                      </p:to>
                                    </p:set>
                                    <p:animEffect transition="in" filter="fade">
                                      <p:cBhvr>
                                        <p:cTn id="32" dur="1"/>
                                        <p:tgtEl>
                                          <p:spTgt spid="36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1">
                                            <p:txEl>
                                              <p:pRg st="6" end="6"/>
                                            </p:txEl>
                                          </p:spTgt>
                                        </p:tgtEl>
                                        <p:attrNameLst>
                                          <p:attrName>style.visibility</p:attrName>
                                        </p:attrNameLst>
                                      </p:cBhvr>
                                      <p:to>
                                        <p:strVal val="visible"/>
                                      </p:to>
                                    </p:set>
                                    <p:animEffect transition="in" filter="fade">
                                      <p:cBhvr>
                                        <p:cTn id="37" dur="1"/>
                                        <p:tgtEl>
                                          <p:spTgt spid="36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61">
                                            <p:txEl>
                                              <p:pRg st="7" end="7"/>
                                            </p:txEl>
                                          </p:spTgt>
                                        </p:tgtEl>
                                        <p:attrNameLst>
                                          <p:attrName>style.visibility</p:attrName>
                                        </p:attrNameLst>
                                      </p:cBhvr>
                                      <p:to>
                                        <p:strVal val="visible"/>
                                      </p:to>
                                    </p:set>
                                    <p:animEffect transition="in" filter="fade">
                                      <p:cBhvr>
                                        <p:cTn id="42" dur="1"/>
                                        <p:tgtEl>
                                          <p:spTgt spid="36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61">
                                            <p:txEl>
                                              <p:pRg st="8" end="8"/>
                                            </p:txEl>
                                          </p:spTgt>
                                        </p:tgtEl>
                                        <p:attrNameLst>
                                          <p:attrName>style.visibility</p:attrName>
                                        </p:attrNameLst>
                                      </p:cBhvr>
                                      <p:to>
                                        <p:strVal val="visible"/>
                                      </p:to>
                                    </p:set>
                                    <p:animEffect transition="in" filter="fade">
                                      <p:cBhvr>
                                        <p:cTn id="47" dur="1"/>
                                        <p:tgtEl>
                                          <p:spTgt spid="36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365"/>
        <p:cNvGrpSpPr/>
        <p:nvPr/>
      </p:nvGrpSpPr>
      <p:grpSpPr>
        <a:xfrm>
          <a:off x="0" y="0"/>
          <a:ext cx="0" cy="0"/>
          <a:chOff x="0" y="0"/>
          <a:chExt cx="0" cy="0"/>
        </a:xfrm>
      </p:grpSpPr>
      <p:sp>
        <p:nvSpPr>
          <p:cNvPr id="366" name="Google Shape;366;p55"/>
          <p:cNvSpPr txBox="1">
            <a:spLocks noGrp="1"/>
          </p:cNvSpPr>
          <p:nvPr>
            <p:ph type="title"/>
          </p:nvPr>
        </p:nvSpPr>
        <p:spPr>
          <a:xfrm>
            <a:off x="1981200" y="0"/>
            <a:ext cx="82296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a:t>NPR	</a:t>
            </a:r>
            <a:endParaRPr/>
          </a:p>
        </p:txBody>
      </p:sp>
      <p:sp>
        <p:nvSpPr>
          <p:cNvPr id="367" name="Google Shape;367;p55"/>
          <p:cNvSpPr txBox="1">
            <a:spLocks noGrp="1"/>
          </p:cNvSpPr>
          <p:nvPr>
            <p:ph type="body" idx="1"/>
          </p:nvPr>
        </p:nvSpPr>
        <p:spPr>
          <a:xfrm>
            <a:off x="1828800" y="1066801"/>
            <a:ext cx="8534400" cy="5059500"/>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1000"/>
              </a:spcBef>
              <a:spcAft>
                <a:spcPts val="0"/>
              </a:spcAft>
              <a:buClr>
                <a:schemeClr val="dk1"/>
              </a:buClr>
              <a:buSzPts val="2800"/>
              <a:buFont typeface="Arial"/>
              <a:buNone/>
            </a:pPr>
            <a:r>
              <a:rPr lang="en-US" u="sng">
                <a:solidFill>
                  <a:schemeClr val="hlink"/>
                </a:solidFill>
                <a:hlinkClick r:id="rId3"/>
              </a:rPr>
              <a:t>https://www.npr.org/podcasts/510325/the-indicator-from-planet-money</a:t>
            </a:r>
            <a:endParaRPr/>
          </a:p>
          <a:p>
            <a:pPr marL="228600" marR="0" lvl="0" indent="-50800" algn="l" rtl="0">
              <a:lnSpc>
                <a:spcPct val="90000"/>
              </a:lnSpc>
              <a:spcBef>
                <a:spcPts val="1000"/>
              </a:spcBef>
              <a:spcAft>
                <a:spcPts val="0"/>
              </a:spcAft>
              <a:buClr>
                <a:schemeClr val="dk1"/>
              </a:buClr>
              <a:buSzPts val="2800"/>
              <a:buFont typeface="Arial"/>
              <a:buNone/>
            </a:pPr>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7">
                                            <p:txEl>
                                              <p:pRg st="0" end="0"/>
                                            </p:txEl>
                                          </p:spTgt>
                                        </p:tgtEl>
                                        <p:attrNameLst>
                                          <p:attrName>style.visibility</p:attrName>
                                        </p:attrNameLst>
                                      </p:cBhvr>
                                      <p:to>
                                        <p:strVal val="visible"/>
                                      </p:to>
                                    </p:set>
                                    <p:animEffect transition="in" filter="fade">
                                      <p:cBhvr>
                                        <p:cTn id="7" dur="1"/>
                                        <p:tgtEl>
                                          <p:spTgt spid="3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7">
                                            <p:txEl>
                                              <p:pRg st="1" end="1"/>
                                            </p:txEl>
                                          </p:spTgt>
                                        </p:tgtEl>
                                        <p:attrNameLst>
                                          <p:attrName>style.visibility</p:attrName>
                                        </p:attrNameLst>
                                      </p:cBhvr>
                                      <p:to>
                                        <p:strVal val="visible"/>
                                      </p:to>
                                    </p:set>
                                    <p:animEffect transition="in" filter="fade">
                                      <p:cBhvr>
                                        <p:cTn id="12" dur="1"/>
                                        <p:tgtEl>
                                          <p:spTgt spid="3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3959" b="0" i="0" u="none" strike="noStrike" cap="none">
                <a:solidFill>
                  <a:schemeClr val="dk1"/>
                </a:solidFill>
                <a:latin typeface="Calibri"/>
                <a:ea typeface="Calibri"/>
                <a:cs typeface="Calibri"/>
                <a:sym typeface="Calibri"/>
              </a:rPr>
              <a:t>What do you look for in a healthy economy? What do political candidates mean the “Economy”?</a:t>
            </a:r>
            <a:endParaRPr/>
          </a:p>
        </p:txBody>
      </p:sp>
      <p:sp>
        <p:nvSpPr>
          <p:cNvPr id="116" name="Google Shape;116;p18"/>
          <p:cNvSpPr txBox="1">
            <a:spLocks noGrp="1"/>
          </p:cNvSpPr>
          <p:nvPr>
            <p:ph type="body" idx="1"/>
          </p:nvPr>
        </p:nvSpPr>
        <p:spPr>
          <a:xfrm>
            <a:off x="6062664" y="1687513"/>
            <a:ext cx="4148137" cy="452596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Unemployment rate</a:t>
            </a:r>
            <a:endParaRPr/>
          </a:p>
          <a:p>
            <a:pPr marL="228600" marR="0" lvl="0" indent="-228600" algn="l" rtl="0">
              <a:lnSpc>
                <a:spcPct val="90000"/>
              </a:lnSpc>
              <a:spcBef>
                <a:spcPts val="10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Inflation Rate</a:t>
            </a:r>
            <a:endParaRPr/>
          </a:p>
          <a:p>
            <a:pPr marL="228600" marR="0" lvl="0" indent="-228600" algn="l" rtl="0">
              <a:lnSpc>
                <a:spcPct val="90000"/>
              </a:lnSpc>
              <a:spcBef>
                <a:spcPts val="10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Balance of Trade</a:t>
            </a:r>
            <a:endParaRPr/>
          </a:p>
          <a:p>
            <a:pPr marL="228600" marR="0" lvl="0" indent="-228600" algn="l" rtl="0">
              <a:lnSpc>
                <a:spcPct val="90000"/>
              </a:lnSpc>
              <a:spcBef>
                <a:spcPts val="10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Economic Growth</a:t>
            </a:r>
            <a:endParaRPr/>
          </a:p>
          <a:p>
            <a:pPr marL="228600" marR="0" lvl="0" indent="-228600" algn="l" rtl="0">
              <a:lnSpc>
                <a:spcPct val="90000"/>
              </a:lnSpc>
              <a:spcBef>
                <a:spcPts val="10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Poverty Rate</a:t>
            </a:r>
            <a:endParaRPr/>
          </a:p>
          <a:p>
            <a:pPr marL="228600" marR="0" lvl="0" indent="-228600" algn="l" rtl="0">
              <a:lnSpc>
                <a:spcPct val="90000"/>
              </a:lnSpc>
              <a:spcBef>
                <a:spcPts val="10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Stock Market</a:t>
            </a:r>
            <a:endParaRPr/>
          </a:p>
          <a:p>
            <a:pPr marL="228600" marR="0" lvl="0" indent="-228600" algn="l" rtl="0">
              <a:lnSpc>
                <a:spcPct val="90000"/>
              </a:lnSpc>
              <a:spcBef>
                <a:spcPts val="10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Exchange Rate	</a:t>
            </a:r>
            <a:endParaRPr/>
          </a:p>
          <a:p>
            <a:pPr marL="228600" marR="0" lvl="0" indent="-228600" algn="l" rtl="0">
              <a:lnSpc>
                <a:spcPct val="90000"/>
              </a:lnSpc>
              <a:spcBef>
                <a:spcPts val="10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Fed Ex/UPS delvieries</a:t>
            </a:r>
            <a:endParaRPr sz="3200" b="0" i="0" u="none" strike="noStrike" cap="none">
              <a:solidFill>
                <a:schemeClr val="dk1"/>
              </a:solidFill>
              <a:latin typeface="Calibri"/>
              <a:ea typeface="Calibri"/>
              <a:cs typeface="Calibri"/>
              <a:sym typeface="Calibri"/>
            </a:endParaRPr>
          </a:p>
        </p:txBody>
      </p:sp>
      <p:sp>
        <p:nvSpPr>
          <p:cNvPr id="117" name="Google Shape;117;p18"/>
          <p:cNvSpPr txBox="1"/>
          <p:nvPr/>
        </p:nvSpPr>
        <p:spPr>
          <a:xfrm>
            <a:off x="1307805" y="1676401"/>
            <a:ext cx="4754859"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Consumer Confidence</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National Debt</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Real GDP</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M2(Money Supply)</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CPI</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Interest Rates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Sale of Freezers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Sale of Safes</a:t>
            </a:r>
            <a:endParaRPr sz="32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None/>
            </a:pPr>
            <a:endParaRPr sz="3200">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par>
                                <p:cTn id="8" presetID="10" presetClass="entr" presetSubtype="0" fill="hold"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fade">
                                      <p:cBhvr>
                                        <p:cTn id="10"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sng" strike="noStrike" cap="none">
                <a:solidFill>
                  <a:schemeClr val="hlink"/>
                </a:solidFill>
                <a:latin typeface="Calibri"/>
                <a:ea typeface="Calibri"/>
                <a:cs typeface="Calibri"/>
                <a:sym typeface="Calibri"/>
                <a:hlinkClick r:id="rId3"/>
              </a:rPr>
              <a:t>The Difference</a:t>
            </a:r>
            <a:endParaRPr sz="4400" b="0" i="0" u="none" strike="noStrike" cap="none">
              <a:solidFill>
                <a:schemeClr val="dk1"/>
              </a:solidFill>
              <a:latin typeface="Calibri"/>
              <a:ea typeface="Calibri"/>
              <a:cs typeface="Calibri"/>
              <a:sym typeface="Calibri"/>
            </a:endParaRPr>
          </a:p>
        </p:txBody>
      </p:sp>
      <p:sp>
        <p:nvSpPr>
          <p:cNvPr id="123" name="Google Shape;123;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79400" algn="l" rtl="0">
              <a:lnSpc>
                <a:spcPct val="90000"/>
              </a:lnSpc>
              <a:spcBef>
                <a:spcPts val="0"/>
              </a:spcBef>
              <a:spcAft>
                <a:spcPts val="0"/>
              </a:spcAft>
              <a:buClr>
                <a:schemeClr val="dk1"/>
              </a:buClr>
              <a:buSzPts val="3600"/>
              <a:buFont typeface="Arial"/>
              <a:buChar char="•"/>
            </a:pPr>
            <a:r>
              <a:rPr lang="en-US" sz="3600" b="0" i="0" u="sng" strike="noStrike" cap="none">
                <a:solidFill>
                  <a:schemeClr val="dk1"/>
                </a:solidFill>
                <a:latin typeface="Calibri"/>
                <a:ea typeface="Calibri"/>
                <a:cs typeface="Calibri"/>
                <a:sym typeface="Calibri"/>
              </a:rPr>
              <a:t>Macroeconomics-Study of big, national picture of the economy</a:t>
            </a:r>
            <a:endParaRPr sz="3600"/>
          </a:p>
          <a:p>
            <a:pPr marL="228600" marR="0" lvl="0" indent="-50800" algn="l" rtl="0">
              <a:lnSpc>
                <a:spcPct val="90000"/>
              </a:lnSpc>
              <a:spcBef>
                <a:spcPts val="1000"/>
              </a:spcBef>
              <a:spcAft>
                <a:spcPts val="0"/>
              </a:spcAft>
              <a:buClr>
                <a:schemeClr val="dk1"/>
              </a:buClr>
              <a:buSzPts val="2800"/>
              <a:buFont typeface="Arial"/>
              <a:buNone/>
            </a:pPr>
            <a:endParaRPr sz="3600" b="0" i="0" u="sng" strike="noStrike" cap="none">
              <a:solidFill>
                <a:schemeClr val="dk1"/>
              </a:solidFill>
              <a:latin typeface="Calibri"/>
              <a:ea typeface="Calibri"/>
              <a:cs typeface="Calibri"/>
              <a:sym typeface="Calibri"/>
            </a:endParaRPr>
          </a:p>
          <a:p>
            <a:pPr marL="228600" marR="0" lvl="0" indent="-2794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Microeconomics- Price of a house</a:t>
            </a:r>
            <a:endParaRPr sz="3600"/>
          </a:p>
          <a:p>
            <a:pPr marL="228600" marR="0" lvl="0" indent="-2794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Macroeconomics- Entire Housing Market</a:t>
            </a:r>
            <a:endParaRPr sz="3600"/>
          </a:p>
          <a:p>
            <a:pPr marL="228600" marR="0" lvl="0" indent="-2794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Micro- Individual </a:t>
            </a:r>
            <a:endParaRPr sz="3600"/>
          </a:p>
          <a:p>
            <a:pPr marL="228600" marR="0" lvl="0" indent="-2794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Macro- Group</a:t>
            </a:r>
            <a:endParaRPr sz="3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sng" strike="noStrike" cap="none">
                <a:solidFill>
                  <a:schemeClr val="hlink"/>
                </a:solidFill>
                <a:latin typeface="Calibri"/>
                <a:ea typeface="Calibri"/>
                <a:cs typeface="Calibri"/>
                <a:sym typeface="Calibri"/>
                <a:hlinkClick r:id="rId3"/>
              </a:rPr>
              <a:t>How much is the U.S. worth?</a:t>
            </a:r>
            <a:endParaRPr sz="4400" b="0" i="0" u="none" strike="noStrike" cap="none">
              <a:solidFill>
                <a:schemeClr val="dk1"/>
              </a:solidFill>
              <a:latin typeface="Calibri"/>
              <a:ea typeface="Calibri"/>
              <a:cs typeface="Calibri"/>
              <a:sym typeface="Calibri"/>
            </a:endParaRPr>
          </a:p>
        </p:txBody>
      </p:sp>
      <p:sp>
        <p:nvSpPr>
          <p:cNvPr id="129" name="Google Shape;129;p20"/>
          <p:cNvSpPr txBox="1">
            <a:spLocks noGrp="1"/>
          </p:cNvSpPr>
          <p:nvPr>
            <p:ph type="body" idx="1"/>
          </p:nvPr>
        </p:nvSpPr>
        <p:spPr>
          <a:xfrm>
            <a:off x="502675" y="1452725"/>
            <a:ext cx="11394000" cy="47244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228600" marR="0" lvl="0" indent="-279400" algn="l" rtl="0">
              <a:lnSpc>
                <a:spcPct val="90000"/>
              </a:lnSpc>
              <a:spcBef>
                <a:spcPts val="0"/>
              </a:spcBef>
              <a:spcAft>
                <a:spcPts val="0"/>
              </a:spcAft>
              <a:buClr>
                <a:schemeClr val="dk1"/>
              </a:buClr>
              <a:buSzPts val="3600"/>
              <a:buFont typeface="Arial"/>
              <a:buChar char="•"/>
            </a:pPr>
            <a:r>
              <a:rPr lang="en-US" sz="3600" b="0" i="0" u="sng" strike="noStrike" cap="none">
                <a:solidFill>
                  <a:schemeClr val="dk1"/>
                </a:solidFill>
                <a:latin typeface="Calibri"/>
                <a:ea typeface="Calibri"/>
                <a:cs typeface="Calibri"/>
                <a:sym typeface="Calibri"/>
              </a:rPr>
              <a:t>A key Macroeconom</a:t>
            </a:r>
            <a:r>
              <a:rPr lang="en-US" sz="3600" u="sng"/>
              <a:t>ic</a:t>
            </a:r>
            <a:r>
              <a:rPr lang="en-US" sz="3600" b="0" i="0" u="sng" strike="noStrike" cap="none">
                <a:solidFill>
                  <a:schemeClr val="dk1"/>
                </a:solidFill>
                <a:latin typeface="Calibri"/>
                <a:ea typeface="Calibri"/>
                <a:cs typeface="Calibri"/>
                <a:sym typeface="Calibri"/>
              </a:rPr>
              <a:t> statistic is its GDP.  The net worth of a country is determined by its GDP(Gross Domestic Product). GDP </a:t>
            </a:r>
            <a:r>
              <a:rPr lang="en-US" sz="3600" u="sng">
                <a:solidFill>
                  <a:srgbClr val="222222"/>
                </a:solidFill>
                <a:highlight>
                  <a:srgbClr val="FFFFFF"/>
                </a:highlight>
              </a:rPr>
              <a:t>represents the monetary value of all </a:t>
            </a:r>
            <a:r>
              <a:rPr lang="en-US" sz="3600" b="1" u="sng">
                <a:solidFill>
                  <a:srgbClr val="222222"/>
                </a:solidFill>
                <a:highlight>
                  <a:srgbClr val="FFFFFF"/>
                </a:highlight>
              </a:rPr>
              <a:t>final </a:t>
            </a:r>
            <a:r>
              <a:rPr lang="en-US" sz="3600" u="sng">
                <a:solidFill>
                  <a:srgbClr val="222222"/>
                </a:solidFill>
                <a:highlight>
                  <a:srgbClr val="FFFFFF"/>
                </a:highlight>
              </a:rPr>
              <a:t>and </a:t>
            </a:r>
            <a:r>
              <a:rPr lang="en-US" sz="3600" b="1" u="sng">
                <a:solidFill>
                  <a:srgbClr val="222222"/>
                </a:solidFill>
                <a:highlight>
                  <a:srgbClr val="FFFFFF"/>
                </a:highlight>
              </a:rPr>
              <a:t>new </a:t>
            </a:r>
            <a:r>
              <a:rPr lang="en-US" sz="3600" u="sng">
                <a:solidFill>
                  <a:srgbClr val="222222"/>
                </a:solidFill>
                <a:highlight>
                  <a:srgbClr val="FFFFFF"/>
                </a:highlight>
              </a:rPr>
              <a:t>goods and services produced within a nation's geographic borders over a specified period of time</a:t>
            </a:r>
            <a:r>
              <a:rPr lang="en-US" sz="1200">
                <a:solidFill>
                  <a:srgbClr val="222222"/>
                </a:solidFill>
                <a:highlight>
                  <a:srgbClr val="FFFFFF"/>
                </a:highlight>
                <a:latin typeface="Roboto"/>
                <a:ea typeface="Roboto"/>
                <a:cs typeface="Roboto"/>
                <a:sym typeface="Roboto"/>
              </a:rPr>
              <a:t>.</a:t>
            </a:r>
            <a:r>
              <a:rPr lang="en-US" sz="3600" b="0" i="1" u="sng" strike="noStrike" cap="none">
                <a:solidFill>
                  <a:schemeClr val="dk1"/>
                </a:solidFill>
                <a:latin typeface="Calibri"/>
                <a:ea typeface="Calibri"/>
                <a:cs typeface="Calibri"/>
                <a:sym typeface="Calibri"/>
              </a:rPr>
              <a:t>.  It is not how much money individuals, governments, and businesses have.  </a:t>
            </a:r>
            <a:endParaRPr sz="3600"/>
          </a:p>
          <a:p>
            <a:pPr marL="228600" marR="0" lvl="0" indent="-2794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 </a:t>
            </a:r>
            <a:endParaRPr sz="360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8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xEl>
                                              <p:pRg st="0" end="0"/>
                                            </p:txEl>
                                          </p:spTgt>
                                        </p:tgtEl>
                                        <p:attrNameLst>
                                          <p:attrName>style.visibility</p:attrName>
                                        </p:attrNameLst>
                                      </p:cBhvr>
                                      <p:to>
                                        <p:strVal val="visible"/>
                                      </p:to>
                                    </p:set>
                                    <p:animEffect transition="in" filter="fade">
                                      <p:cBhvr>
                                        <p:cTn id="12" dur="1000"/>
                                        <p:tgtEl>
                                          <p:spTgt spid="1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
                                            <p:txEl>
                                              <p:pRg st="1" end="1"/>
                                            </p:txEl>
                                          </p:spTgt>
                                        </p:tgtEl>
                                        <p:attrNameLst>
                                          <p:attrName>style.visibility</p:attrName>
                                        </p:attrNameLst>
                                      </p:cBhvr>
                                      <p:to>
                                        <p:strVal val="visible"/>
                                      </p:to>
                                    </p:set>
                                    <p:animEffect transition="in" filter="fade">
                                      <p:cBhvr>
                                        <p:cTn id="17" dur="1000"/>
                                        <p:tgtEl>
                                          <p:spTgt spid="1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Who’s # 1?</a:t>
            </a:r>
            <a:endParaRPr/>
          </a:p>
        </p:txBody>
      </p:sp>
      <p:sp>
        <p:nvSpPr>
          <p:cNvPr id="135" name="Google Shape;135;p2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228600" marR="0" lvl="0" indent="-304800" algn="l" rtl="0">
              <a:lnSpc>
                <a:spcPct val="70000"/>
              </a:lnSpc>
              <a:spcBef>
                <a:spcPts val="1000"/>
              </a:spcBef>
              <a:spcAft>
                <a:spcPts val="0"/>
              </a:spcAft>
              <a:buClr>
                <a:schemeClr val="dk1"/>
              </a:buClr>
              <a:buSzPts val="3600"/>
              <a:buFont typeface="Arial"/>
              <a:buChar char="•"/>
            </a:pPr>
            <a:r>
              <a:rPr lang="en-US" sz="3600"/>
              <a:t>According to the World Bank rankings, which nation has the largest total GDP?</a:t>
            </a:r>
            <a:endParaRPr sz="3600"/>
          </a:p>
          <a:p>
            <a:pPr marL="228600" marR="0" lvl="0" indent="-304800" algn="l" rtl="0">
              <a:lnSpc>
                <a:spcPct val="70000"/>
              </a:lnSpc>
              <a:spcBef>
                <a:spcPts val="1000"/>
              </a:spcBef>
              <a:spcAft>
                <a:spcPts val="0"/>
              </a:spcAft>
              <a:buClr>
                <a:schemeClr val="dk1"/>
              </a:buClr>
              <a:buSzPts val="3600"/>
              <a:buFont typeface="Arial"/>
              <a:buChar char="•"/>
            </a:pPr>
            <a:r>
              <a:rPr lang="en-US" sz="3600"/>
              <a:t>Who else is in the top 10?</a:t>
            </a:r>
            <a:endParaRPr sz="3600"/>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1981200" y="1"/>
            <a:ext cx="8229600" cy="792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Who’s # 1?</a:t>
            </a:r>
            <a:endParaRPr/>
          </a:p>
        </p:txBody>
      </p:sp>
      <p:sp>
        <p:nvSpPr>
          <p:cNvPr id="141" name="Google Shape;141;p22"/>
          <p:cNvSpPr txBox="1">
            <a:spLocks noGrp="1"/>
          </p:cNvSpPr>
          <p:nvPr>
            <p:ph type="body" idx="1"/>
          </p:nvPr>
        </p:nvSpPr>
        <p:spPr>
          <a:xfrm>
            <a:off x="2133600" y="5715000"/>
            <a:ext cx="8229600" cy="1143000"/>
          </a:xfrm>
          <a:prstGeom prst="rect">
            <a:avLst/>
          </a:prstGeom>
          <a:noFill/>
          <a:ln>
            <a:noFill/>
          </a:ln>
        </p:spPr>
        <p:txBody>
          <a:bodyPr spcFirstLastPara="1" wrap="square" lIns="91425" tIns="45700" rIns="91425" bIns="45700" anchor="t" anchorCtr="0">
            <a:noAutofit/>
          </a:bodyPr>
          <a:lstStyle/>
          <a:p>
            <a:pPr marL="228600" marR="0" lvl="0" indent="-76200" algn="l" rtl="0">
              <a:lnSpc>
                <a:spcPct val="7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228600" marR="0" lvl="0" indent="-228600" algn="l" rtl="0">
              <a:lnSpc>
                <a:spcPct val="70000"/>
              </a:lnSpc>
              <a:spcBef>
                <a:spcPts val="10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From </a:t>
            </a:r>
            <a:r>
              <a:rPr lang="en-US" sz="2400"/>
              <a:t>Statistictimes 8/24/2018</a:t>
            </a:r>
            <a:r>
              <a:rPr lang="en-US" sz="2400" b="0" i="0" u="none" strike="noStrike" cap="none">
                <a:solidFill>
                  <a:schemeClr val="dk1"/>
                </a:solidFill>
                <a:latin typeface="Calibri"/>
                <a:ea typeface="Calibri"/>
                <a:cs typeface="Calibri"/>
                <a:sym typeface="Calibri"/>
              </a:rPr>
              <a:t>	</a:t>
            </a:r>
            <a:endParaRPr/>
          </a:p>
        </p:txBody>
      </p:sp>
      <p:graphicFrame>
        <p:nvGraphicFramePr>
          <p:cNvPr id="142" name="Google Shape;142;p22"/>
          <p:cNvGraphicFramePr/>
          <p:nvPr/>
        </p:nvGraphicFramePr>
        <p:xfrm>
          <a:off x="1445450" y="762000"/>
          <a:ext cx="3000000" cy="3000000"/>
        </p:xfrm>
        <a:graphic>
          <a:graphicData uri="http://schemas.openxmlformats.org/drawingml/2006/table">
            <a:tbl>
              <a:tblPr>
                <a:noFill/>
                <a:tableStyleId>{C2B5FC33-7218-4E59-A1C5-371FA8E2AE91}</a:tableStyleId>
              </a:tblPr>
              <a:tblGrid>
                <a:gridCol w="3526050">
                  <a:extLst>
                    <a:ext uri="{9D8B030D-6E8A-4147-A177-3AD203B41FA5}">
                      <a16:colId xmlns:a16="http://schemas.microsoft.com/office/drawing/2014/main" val="20000"/>
                    </a:ext>
                  </a:extLst>
                </a:gridCol>
                <a:gridCol w="5086900">
                  <a:extLst>
                    <a:ext uri="{9D8B030D-6E8A-4147-A177-3AD203B41FA5}">
                      <a16:colId xmlns:a16="http://schemas.microsoft.com/office/drawing/2014/main" val="20001"/>
                    </a:ext>
                  </a:extLst>
                </a:gridCol>
              </a:tblGrid>
              <a:tr h="406400">
                <a:tc>
                  <a:txBody>
                    <a:bodyPr/>
                    <a:lstStyle/>
                    <a:p>
                      <a:pPr marL="0" marR="0" lvl="0" indent="0" algn="l" rtl="0">
                        <a:lnSpc>
                          <a:spcPct val="100000"/>
                        </a:lnSpc>
                        <a:spcBef>
                          <a:spcPts val="0"/>
                        </a:spcBef>
                        <a:spcAft>
                          <a:spcPts val="0"/>
                        </a:spcAft>
                        <a:buClr>
                          <a:schemeClr val="dk1"/>
                        </a:buClr>
                        <a:buFont typeface="Arial"/>
                        <a:buNone/>
                      </a:pPr>
                      <a:r>
                        <a:rPr lang="en-US" sz="2400" b="0" i="0" u="none" strike="noStrike" cap="none">
                          <a:solidFill>
                            <a:schemeClr val="dk1"/>
                          </a:solidFill>
                          <a:latin typeface="Calibri"/>
                          <a:ea typeface="Calibri"/>
                          <a:cs typeface="Calibri"/>
                          <a:sym typeface="Calibri"/>
                        </a:rPr>
                        <a:t>Nation</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2400" b="0" i="0" u="none" strike="noStrike" cap="none">
                          <a:solidFill>
                            <a:schemeClr val="dk1"/>
                          </a:solidFill>
                          <a:latin typeface="Calibri"/>
                          <a:ea typeface="Calibri"/>
                          <a:cs typeface="Calibri"/>
                          <a:sym typeface="Calibri"/>
                        </a:rPr>
                        <a:t>GDP(PPP)</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06400">
                <a:tc>
                  <a:txBody>
                    <a:bodyPr/>
                    <a:lstStyle/>
                    <a:p>
                      <a:pPr marL="0" marR="0" lvl="0" indent="0" algn="l" rtl="0">
                        <a:lnSpc>
                          <a:spcPct val="100000"/>
                        </a:lnSpc>
                        <a:spcBef>
                          <a:spcPts val="0"/>
                        </a:spcBef>
                        <a:spcAft>
                          <a:spcPts val="0"/>
                        </a:spcAft>
                        <a:buClr>
                          <a:schemeClr val="dk1"/>
                        </a:buClr>
                        <a:buFont typeface="Arial"/>
                        <a:buNone/>
                      </a:pPr>
                      <a:r>
                        <a:rPr lang="en-US" sz="2400" b="0" i="0" u="none" strike="noStrike" cap="none">
                          <a:solidFill>
                            <a:schemeClr val="dk1"/>
                          </a:solidFill>
                          <a:latin typeface="Calibri"/>
                          <a:ea typeface="Calibri"/>
                          <a:cs typeface="Calibri"/>
                          <a:sym typeface="Calibri"/>
                        </a:rPr>
                        <a:t>1)United States</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20,412</a:t>
                      </a:r>
                      <a:r>
                        <a:rPr lang="en-US" sz="2400" b="0" i="0" u="none" strike="noStrike" cap="none">
                          <a:solidFill>
                            <a:schemeClr val="dk1"/>
                          </a:solidFill>
                          <a:latin typeface="Calibri"/>
                          <a:ea typeface="Calibri"/>
                          <a:cs typeface="Calibri"/>
                          <a:sym typeface="Calibri"/>
                        </a:rPr>
                        <a:t>,000,000,000 </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80975">
                <a:tc>
                  <a:txBody>
                    <a:bodyPr/>
                    <a:lstStyle/>
                    <a:p>
                      <a:pPr marL="0" marR="0" lvl="0" indent="0" algn="l" rtl="0">
                        <a:lnSpc>
                          <a:spcPct val="100000"/>
                        </a:lnSpc>
                        <a:spcBef>
                          <a:spcPts val="0"/>
                        </a:spcBef>
                        <a:spcAft>
                          <a:spcPts val="0"/>
                        </a:spcAft>
                        <a:buClr>
                          <a:schemeClr val="dk1"/>
                        </a:buClr>
                        <a:buFont typeface="Arial"/>
                        <a:buNone/>
                      </a:pPr>
                      <a:r>
                        <a:rPr lang="en-US" sz="2400" b="0" i="0" u="none" strike="noStrike" cap="none">
                          <a:solidFill>
                            <a:schemeClr val="dk1"/>
                          </a:solidFill>
                          <a:latin typeface="Calibri"/>
                          <a:ea typeface="Calibri"/>
                          <a:cs typeface="Calibri"/>
                          <a:sym typeface="Calibri"/>
                        </a:rPr>
                        <a:t>2)China</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2400" b="0" i="0" u="none" strike="noStrike" cap="none">
                          <a:solidFill>
                            <a:schemeClr val="dk1"/>
                          </a:solidFill>
                          <a:latin typeface="Calibri"/>
                          <a:ea typeface="Calibri"/>
                          <a:cs typeface="Calibri"/>
                          <a:sym typeface="Calibri"/>
                        </a:rPr>
                        <a:t>1</a:t>
                      </a:r>
                      <a:r>
                        <a:rPr lang="en-US" sz="2400">
                          <a:solidFill>
                            <a:schemeClr val="dk1"/>
                          </a:solidFill>
                          <a:latin typeface="Calibri"/>
                          <a:ea typeface="Calibri"/>
                          <a:cs typeface="Calibri"/>
                          <a:sym typeface="Calibri"/>
                        </a:rPr>
                        <a:t>4</a:t>
                      </a:r>
                      <a:r>
                        <a:rPr lang="en-US" sz="2400" b="0" i="0" u="none" strike="noStrike" cap="none">
                          <a:solidFill>
                            <a:schemeClr val="dk1"/>
                          </a:solidFill>
                          <a:latin typeface="Calibri"/>
                          <a:ea typeface="Calibri"/>
                          <a:cs typeface="Calibri"/>
                          <a:sym typeface="Calibri"/>
                        </a:rPr>
                        <a:t>,</a:t>
                      </a:r>
                      <a:r>
                        <a:rPr lang="en-US" sz="2400">
                          <a:solidFill>
                            <a:schemeClr val="dk1"/>
                          </a:solidFill>
                          <a:latin typeface="Calibri"/>
                          <a:ea typeface="Calibri"/>
                          <a:cs typeface="Calibri"/>
                          <a:sym typeface="Calibri"/>
                        </a:rPr>
                        <a:t>119</a:t>
                      </a:r>
                      <a:r>
                        <a:rPr lang="en-US" sz="2400" b="0" i="0" u="none" strike="noStrike" cap="none">
                          <a:solidFill>
                            <a:schemeClr val="dk1"/>
                          </a:solidFill>
                          <a:latin typeface="Calibri"/>
                          <a:ea typeface="Calibri"/>
                          <a:cs typeface="Calibri"/>
                          <a:sym typeface="Calibri"/>
                        </a:rPr>
                        <a:t>,270,000,000 </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06400">
                <a:tc>
                  <a:txBody>
                    <a:bodyPr/>
                    <a:lstStyle/>
                    <a:p>
                      <a:pPr marL="0" marR="0" lvl="0" indent="0" algn="l" rtl="0">
                        <a:lnSpc>
                          <a:spcPct val="100000"/>
                        </a:lnSpc>
                        <a:spcBef>
                          <a:spcPts val="0"/>
                        </a:spcBef>
                        <a:spcAft>
                          <a:spcPts val="0"/>
                        </a:spcAft>
                        <a:buClr>
                          <a:schemeClr val="dk1"/>
                        </a:buClr>
                        <a:buFont typeface="Arial"/>
                        <a:buNone/>
                      </a:pPr>
                      <a:r>
                        <a:rPr lang="en-US" sz="2400" b="0" i="0" u="none" strike="noStrike" cap="none">
                          <a:solidFill>
                            <a:schemeClr val="dk1"/>
                          </a:solidFill>
                          <a:latin typeface="Calibri"/>
                          <a:ea typeface="Calibri"/>
                          <a:cs typeface="Calibri"/>
                          <a:sym typeface="Calibri"/>
                        </a:rPr>
                        <a:t>3)Japan</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5,139</a:t>
                      </a:r>
                      <a:r>
                        <a:rPr lang="en-US" sz="2400" b="0" i="0" u="none" strike="noStrike" cap="none">
                          <a:solidFill>
                            <a:schemeClr val="dk1"/>
                          </a:solidFill>
                          <a:latin typeface="Calibri"/>
                          <a:ea typeface="Calibri"/>
                          <a:cs typeface="Calibri"/>
                          <a:sym typeface="Calibri"/>
                        </a:rPr>
                        <a:t>,530,000,000 </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06400">
                <a:tc>
                  <a:txBody>
                    <a:bodyPr/>
                    <a:lstStyle/>
                    <a:p>
                      <a:pPr marL="0" marR="0" lvl="0" indent="0" algn="l" rtl="0">
                        <a:lnSpc>
                          <a:spcPct val="100000"/>
                        </a:lnSpc>
                        <a:spcBef>
                          <a:spcPts val="0"/>
                        </a:spcBef>
                        <a:spcAft>
                          <a:spcPts val="0"/>
                        </a:spcAft>
                        <a:buClr>
                          <a:schemeClr val="dk1"/>
                        </a:buClr>
                        <a:buFont typeface="Arial"/>
                        <a:buNone/>
                      </a:pPr>
                      <a:r>
                        <a:rPr lang="en-US" sz="2400" b="0" i="0" u="none" strike="noStrike" cap="none">
                          <a:solidFill>
                            <a:schemeClr val="dk1"/>
                          </a:solidFill>
                          <a:latin typeface="Calibri"/>
                          <a:ea typeface="Calibri"/>
                          <a:cs typeface="Calibri"/>
                          <a:sym typeface="Calibri"/>
                        </a:rPr>
                        <a:t>4)Germany</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4,266</a:t>
                      </a:r>
                      <a:r>
                        <a:rPr lang="en-US" sz="2400" b="0" i="0" u="none" strike="noStrike" cap="none">
                          <a:solidFill>
                            <a:schemeClr val="dk1"/>
                          </a:solidFill>
                          <a:latin typeface="Calibri"/>
                          <a:ea typeface="Calibri"/>
                          <a:cs typeface="Calibri"/>
                          <a:sym typeface="Calibri"/>
                        </a:rPr>
                        <a:t>,823,000,000 </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06400">
                <a:tc>
                  <a:txBody>
                    <a:bodyPr/>
                    <a:lstStyle/>
                    <a:p>
                      <a:pPr marL="0" marR="0" lvl="0" indent="0" algn="l" rtl="0">
                        <a:lnSpc>
                          <a:spcPct val="100000"/>
                        </a:lnSpc>
                        <a:spcBef>
                          <a:spcPts val="0"/>
                        </a:spcBef>
                        <a:spcAft>
                          <a:spcPts val="0"/>
                        </a:spcAft>
                        <a:buClr>
                          <a:schemeClr val="dk1"/>
                        </a:buClr>
                        <a:buFont typeface="Arial"/>
                        <a:buNone/>
                      </a:pPr>
                      <a:r>
                        <a:rPr lang="en-US" sz="2400" b="0" i="0" u="none" strike="noStrike" cap="none">
                          <a:solidFill>
                            <a:schemeClr val="dk1"/>
                          </a:solidFill>
                          <a:latin typeface="Calibri"/>
                          <a:ea typeface="Calibri"/>
                          <a:cs typeface="Calibri"/>
                          <a:sym typeface="Calibri"/>
                        </a:rPr>
                        <a:t>5)United Kingdom</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2400" b="0" i="0" u="none" strike="noStrike" cap="none">
                          <a:solidFill>
                            <a:schemeClr val="dk1"/>
                          </a:solidFill>
                          <a:latin typeface="Calibri"/>
                          <a:ea typeface="Calibri"/>
                          <a:cs typeface="Calibri"/>
                          <a:sym typeface="Calibri"/>
                        </a:rPr>
                        <a:t>2,</a:t>
                      </a:r>
                      <a:r>
                        <a:rPr lang="en-US" sz="2400">
                          <a:solidFill>
                            <a:schemeClr val="dk1"/>
                          </a:solidFill>
                          <a:latin typeface="Calibri"/>
                          <a:ea typeface="Calibri"/>
                          <a:cs typeface="Calibri"/>
                          <a:sym typeface="Calibri"/>
                        </a:rPr>
                        <a:t>968</a:t>
                      </a:r>
                      <a:r>
                        <a:rPr lang="en-US" sz="2400" b="0" i="0" u="none" strike="noStrike" cap="none">
                          <a:solidFill>
                            <a:schemeClr val="dk1"/>
                          </a:solidFill>
                          <a:latin typeface="Calibri"/>
                          <a:ea typeface="Calibri"/>
                          <a:cs typeface="Calibri"/>
                          <a:sym typeface="Calibri"/>
                        </a:rPr>
                        <a:t>,949,000,000 </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06400">
                <a:tc>
                  <a:txBody>
                    <a:bodyPr/>
                    <a:lstStyle/>
                    <a:p>
                      <a:pPr marL="0" marR="0" lvl="0" indent="0" algn="l" rtl="0">
                        <a:lnSpc>
                          <a:spcPct val="100000"/>
                        </a:lnSpc>
                        <a:spcBef>
                          <a:spcPts val="0"/>
                        </a:spcBef>
                        <a:spcAft>
                          <a:spcPts val="0"/>
                        </a:spcAft>
                        <a:buClr>
                          <a:schemeClr val="dk1"/>
                        </a:buClr>
                        <a:buFont typeface="Arial"/>
                        <a:buNone/>
                      </a:pPr>
                      <a:r>
                        <a:rPr lang="en-US" sz="2400" b="0" i="0" u="none" strike="noStrike" cap="none">
                          <a:solidFill>
                            <a:schemeClr val="dk1"/>
                          </a:solidFill>
                          <a:latin typeface="Calibri"/>
                          <a:ea typeface="Calibri"/>
                          <a:cs typeface="Calibri"/>
                          <a:sym typeface="Calibri"/>
                        </a:rPr>
                        <a:t>6)France</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2400" b="0" i="0" u="none" strike="noStrike" cap="none">
                          <a:solidFill>
                            <a:schemeClr val="dk1"/>
                          </a:solidFill>
                          <a:latin typeface="Calibri"/>
                          <a:ea typeface="Calibri"/>
                          <a:cs typeface="Calibri"/>
                          <a:sym typeface="Calibri"/>
                        </a:rPr>
                        <a:t>2,</a:t>
                      </a:r>
                      <a:r>
                        <a:rPr lang="en-US" sz="2400">
                          <a:solidFill>
                            <a:schemeClr val="dk1"/>
                          </a:solidFill>
                          <a:latin typeface="Calibri"/>
                          <a:ea typeface="Calibri"/>
                          <a:cs typeface="Calibri"/>
                          <a:sym typeface="Calibri"/>
                        </a:rPr>
                        <a:t>915</a:t>
                      </a:r>
                      <a:r>
                        <a:rPr lang="en-US" sz="2400" b="0" i="0" u="none" strike="noStrike" cap="none">
                          <a:solidFill>
                            <a:schemeClr val="dk1"/>
                          </a:solidFill>
                          <a:latin typeface="Calibri"/>
                          <a:ea typeface="Calibri"/>
                          <a:cs typeface="Calibri"/>
                          <a:sym typeface="Calibri"/>
                        </a:rPr>
                        <a:t>,261,000,000 </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406400">
                <a:tc>
                  <a:txBody>
                    <a:bodyPr/>
                    <a:lstStyle/>
                    <a:p>
                      <a:pPr marL="0" marR="0" lvl="0" indent="0" algn="l" rtl="0">
                        <a:lnSpc>
                          <a:spcPct val="100000"/>
                        </a:lnSpc>
                        <a:spcBef>
                          <a:spcPts val="0"/>
                        </a:spcBef>
                        <a:spcAft>
                          <a:spcPts val="0"/>
                        </a:spcAft>
                        <a:buClr>
                          <a:schemeClr val="dk1"/>
                        </a:buClr>
                        <a:buFont typeface="Arial"/>
                        <a:buNone/>
                      </a:pPr>
                      <a:r>
                        <a:rPr lang="en-US" sz="2400" b="0" i="0" u="none" strike="noStrike" cap="none">
                          <a:solidFill>
                            <a:schemeClr val="dk1"/>
                          </a:solidFill>
                          <a:latin typeface="Calibri"/>
                          <a:ea typeface="Calibri"/>
                          <a:cs typeface="Calibri"/>
                          <a:sym typeface="Calibri"/>
                        </a:rPr>
                        <a:t>7)</a:t>
                      </a:r>
                      <a:r>
                        <a:rPr lang="en-US" sz="2400">
                          <a:solidFill>
                            <a:schemeClr val="dk1"/>
                          </a:solidFill>
                          <a:latin typeface="Calibri"/>
                          <a:ea typeface="Calibri"/>
                          <a:cs typeface="Calibri"/>
                          <a:sym typeface="Calibri"/>
                        </a:rPr>
                        <a:t>India</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2,863,307,000,000</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406400">
                <a:tc>
                  <a:txBody>
                    <a:bodyPr/>
                    <a:lstStyle/>
                    <a:p>
                      <a:pPr marL="0" marR="0" lvl="0" indent="0" algn="l" rtl="0">
                        <a:lnSpc>
                          <a:spcPct val="100000"/>
                        </a:lnSpc>
                        <a:spcBef>
                          <a:spcPts val="0"/>
                        </a:spcBef>
                        <a:spcAft>
                          <a:spcPts val="0"/>
                        </a:spcAft>
                        <a:buClr>
                          <a:schemeClr val="dk1"/>
                        </a:buClr>
                        <a:buFont typeface="Arial"/>
                        <a:buNone/>
                      </a:pPr>
                      <a:r>
                        <a:rPr lang="en-US" sz="2400" b="0" i="0" u="none" strike="noStrike" cap="none">
                          <a:solidFill>
                            <a:schemeClr val="dk1"/>
                          </a:solidFill>
                          <a:latin typeface="Calibri"/>
                          <a:ea typeface="Calibri"/>
                          <a:cs typeface="Calibri"/>
                          <a:sym typeface="Calibri"/>
                        </a:rPr>
                        <a:t>8)Italy</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2,189</a:t>
                      </a:r>
                      <a:r>
                        <a:rPr lang="en-US" sz="2400" b="0" i="0" u="none" strike="noStrike" cap="none">
                          <a:solidFill>
                            <a:schemeClr val="dk1"/>
                          </a:solidFill>
                          <a:latin typeface="Calibri"/>
                          <a:ea typeface="Calibri"/>
                          <a:cs typeface="Calibri"/>
                          <a:sym typeface="Calibri"/>
                        </a:rPr>
                        <a:t>,777,000,000 </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477850">
                <a:tc>
                  <a:txBody>
                    <a:bodyPr/>
                    <a:lstStyle/>
                    <a:p>
                      <a:pPr marL="0" marR="0" lvl="0" indent="0" algn="l" rtl="0">
                        <a:lnSpc>
                          <a:spcPct val="100000"/>
                        </a:lnSpc>
                        <a:spcBef>
                          <a:spcPts val="0"/>
                        </a:spcBef>
                        <a:spcAft>
                          <a:spcPts val="0"/>
                        </a:spcAft>
                        <a:buClr>
                          <a:schemeClr val="dk1"/>
                        </a:buClr>
                        <a:buFont typeface="Arial"/>
                        <a:buNone/>
                      </a:pPr>
                      <a:r>
                        <a:rPr lang="en-US" sz="2400" b="0" i="0" u="none" strike="noStrike" cap="none">
                          <a:solidFill>
                            <a:schemeClr val="dk1"/>
                          </a:solidFill>
                          <a:latin typeface="Calibri"/>
                          <a:ea typeface="Calibri"/>
                          <a:cs typeface="Calibri"/>
                          <a:sym typeface="Calibri"/>
                        </a:rPr>
                        <a:t>9)</a:t>
                      </a:r>
                      <a:r>
                        <a:rPr lang="en-US" sz="2400">
                          <a:solidFill>
                            <a:schemeClr val="dk1"/>
                          </a:solidFill>
                          <a:latin typeface="Calibri"/>
                          <a:ea typeface="Calibri"/>
                          <a:cs typeface="Calibri"/>
                          <a:sym typeface="Calibri"/>
                        </a:rPr>
                        <a:t>Brazil</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2,136</a:t>
                      </a:r>
                      <a:r>
                        <a:rPr lang="en-US" sz="2400" b="0" i="0" u="none" strike="noStrike" cap="none">
                          <a:solidFill>
                            <a:schemeClr val="dk1"/>
                          </a:solidFill>
                          <a:latin typeface="Calibri"/>
                          <a:ea typeface="Calibri"/>
                          <a:cs typeface="Calibri"/>
                          <a:sym typeface="Calibri"/>
                        </a:rPr>
                        <a:t>,307,000,000 </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455625">
                <a:tc>
                  <a:txBody>
                    <a:bodyPr/>
                    <a:lstStyle/>
                    <a:p>
                      <a:pPr marL="0" marR="0" lvl="0" indent="0" algn="l" rtl="0">
                        <a:lnSpc>
                          <a:spcPct val="100000"/>
                        </a:lnSpc>
                        <a:spcBef>
                          <a:spcPts val="0"/>
                        </a:spcBef>
                        <a:spcAft>
                          <a:spcPts val="0"/>
                        </a:spcAft>
                        <a:buClr>
                          <a:schemeClr val="dk1"/>
                        </a:buClr>
                        <a:buFont typeface="Arial"/>
                        <a:buNone/>
                      </a:pPr>
                      <a:r>
                        <a:rPr lang="en-US" sz="2400" b="0" i="0" u="none" strike="noStrike" cap="none">
                          <a:solidFill>
                            <a:schemeClr val="dk1"/>
                          </a:solidFill>
                          <a:latin typeface="Calibri"/>
                          <a:ea typeface="Calibri"/>
                          <a:cs typeface="Calibri"/>
                          <a:sym typeface="Calibri"/>
                        </a:rPr>
                        <a:t>10)</a:t>
                      </a:r>
                      <a:r>
                        <a:rPr lang="en-US" sz="2400">
                          <a:solidFill>
                            <a:schemeClr val="dk1"/>
                          </a:solidFill>
                          <a:latin typeface="Calibri"/>
                          <a:ea typeface="Calibri"/>
                          <a:cs typeface="Calibri"/>
                          <a:sym typeface="Calibri"/>
                        </a:rPr>
                        <a:t>Canada</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1,729</a:t>
                      </a:r>
                      <a:r>
                        <a:rPr lang="en-US" sz="2400" b="0" i="0" u="none" strike="noStrike" cap="none">
                          <a:solidFill>
                            <a:schemeClr val="dk1"/>
                          </a:solidFill>
                          <a:latin typeface="Calibri"/>
                          <a:ea typeface="Calibri"/>
                          <a:cs typeface="Calibri"/>
                          <a:sym typeface="Calibri"/>
                        </a:rPr>
                        <a:t>,797,000,000 </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2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1520</Words>
  <Application>Microsoft Office PowerPoint</Application>
  <PresentationFormat>Widescreen</PresentationFormat>
  <Paragraphs>215</Paragraphs>
  <Slides>42</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Roboto</vt:lpstr>
      <vt:lpstr>Calibri</vt:lpstr>
      <vt:lpstr>Arial</vt:lpstr>
      <vt:lpstr>Office Theme</vt:lpstr>
      <vt:lpstr>What is the economic temperature of the nation?</vt:lpstr>
      <vt:lpstr>How do you</vt:lpstr>
      <vt:lpstr>Vocabulary</vt:lpstr>
      <vt:lpstr>What do you look for in a healthy economy? What do political candidates mean the “Economy”?</vt:lpstr>
      <vt:lpstr>What do you look for in a healthy economy? What do political candidates mean the “Economy”?</vt:lpstr>
      <vt:lpstr>The Difference</vt:lpstr>
      <vt:lpstr>How much is the U.S. worth?</vt:lpstr>
      <vt:lpstr>Who’s # 1?</vt:lpstr>
      <vt:lpstr>Who’s # 1?</vt:lpstr>
      <vt:lpstr>How is GDP computed?</vt:lpstr>
      <vt:lpstr>How is GDP computed?</vt:lpstr>
      <vt:lpstr>What the heck is all of that?</vt:lpstr>
      <vt:lpstr>C- Consumer purchases- What consumer buy.</vt:lpstr>
      <vt:lpstr>I-What business buy(capital goods)</vt:lpstr>
      <vt:lpstr>G- Tangible things government buys(local, state, and federal)</vt:lpstr>
      <vt:lpstr>X- What we sell to other countries</vt:lpstr>
      <vt:lpstr>M- Items bought from other countries</vt:lpstr>
      <vt:lpstr>Illustration</vt:lpstr>
      <vt:lpstr>Illustration </vt:lpstr>
      <vt:lpstr>%</vt:lpstr>
      <vt:lpstr>PowerPoint Presentation</vt:lpstr>
      <vt:lpstr>Which category are they in?</vt:lpstr>
      <vt:lpstr>PowerPoint Presentation</vt:lpstr>
      <vt:lpstr>Not Included</vt:lpstr>
      <vt:lpstr>Limitations of GDP</vt:lpstr>
      <vt:lpstr>Other ways to determine National Income</vt:lpstr>
      <vt:lpstr>Increase and Decrease in GDP</vt:lpstr>
      <vt:lpstr>How is GDP computed?</vt:lpstr>
      <vt:lpstr>What if?</vt:lpstr>
      <vt:lpstr>GDP by year</vt:lpstr>
      <vt:lpstr>GDP by year</vt:lpstr>
      <vt:lpstr>Nominal US GDP from 1950-2015. </vt:lpstr>
      <vt:lpstr>Comparing to 2015</vt:lpstr>
      <vt:lpstr>Types of GDP</vt:lpstr>
      <vt:lpstr>GDP by year</vt:lpstr>
      <vt:lpstr>Real US GDP from 1950-2015(based on 2009)</vt:lpstr>
      <vt:lpstr>Computing Real GDP</vt:lpstr>
      <vt:lpstr>Calculate</vt:lpstr>
      <vt:lpstr>PowerPoint Presentation</vt:lpstr>
      <vt:lpstr>Where in GDP? C, G, I, X, M or NA</vt:lpstr>
      <vt:lpstr>The answer</vt:lpstr>
      <vt:lpstr>NPR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economic temperature of the nation?</dc:title>
  <dc:creator>Clayton D. Jenkins</dc:creator>
  <cp:lastModifiedBy>Clayton D. Jenkins</cp:lastModifiedBy>
  <cp:revision>1</cp:revision>
  <dcterms:modified xsi:type="dcterms:W3CDTF">2019-08-29T19:04:35Z</dcterms:modified>
</cp:coreProperties>
</file>