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0d1f24c6c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40d1f24c6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9a91ad85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9a91ad85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29a91ad85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0d1f24c6c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40d1f24c6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609600" y="1600201"/>
            <a:ext cx="53847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body" idx="2"/>
          </p:nvPr>
        </p:nvSpPr>
        <p:spPr>
          <a:xfrm>
            <a:off x="6197600" y="1600201"/>
            <a:ext cx="53847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3" name="Google Shape;93;p1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ytimes.com/2008/01/23/opinion/23bartlett.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hyperlink" Target="https://mru.org/courses/principles-economics-macroeconomics/intro-fiscal-polic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econedlink.org/tool/405/Fiscal-Ship-Activit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bv-uNNkE39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ankofcanada.ca/en/rates/inflation_calc.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9"/>
        <p:cNvGrpSpPr/>
        <p:nvPr/>
      </p:nvGrpSpPr>
      <p:grpSpPr>
        <a:xfrm>
          <a:off x="0" y="0"/>
          <a:ext cx="0" cy="0"/>
          <a:chOff x="0" y="0"/>
          <a:chExt cx="0" cy="0"/>
        </a:xfrm>
      </p:grpSpPr>
      <p:sp>
        <p:nvSpPr>
          <p:cNvPr id="100" name="Google Shape;100;p15"/>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Vocabulary</a:t>
            </a:r>
            <a:endParaRPr/>
          </a:p>
        </p:txBody>
      </p:sp>
      <p:sp>
        <p:nvSpPr>
          <p:cNvPr id="101" name="Google Shape;101;p15"/>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400"/>
              <a:buFont typeface="Arial"/>
              <a:buChar char="•"/>
            </a:pPr>
            <a:r>
              <a:rPr lang="en-US" sz="4400"/>
              <a:t> </a:t>
            </a:r>
            <a:r>
              <a:rPr lang="en-US" sz="4400" b="0" i="0" u="none" strike="noStrike" cap="none">
                <a:solidFill>
                  <a:schemeClr val="dk1"/>
                </a:solidFill>
                <a:latin typeface="Calibri"/>
                <a:ea typeface="Calibri"/>
                <a:cs typeface="Calibri"/>
                <a:sym typeface="Calibri"/>
              </a:rPr>
              <a:t>Incentive- something done for motivation</a:t>
            </a:r>
            <a:endParaRPr/>
          </a:p>
          <a:p>
            <a:pPr marL="228600" marR="0" lvl="0" indent="-228600" algn="l" rtl="0">
              <a:lnSpc>
                <a:spcPct val="90000"/>
              </a:lnSpc>
              <a:spcBef>
                <a:spcPts val="100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Fiscal Policy- Government attempt to manipulate economy with taxing and spending</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Problems</a:t>
            </a:r>
            <a:endParaRPr sz="4400" b="0" i="0" u="sng" strike="noStrike" cap="none">
              <a:solidFill>
                <a:schemeClr val="dk1"/>
              </a:solidFill>
              <a:latin typeface="Calibri"/>
              <a:ea typeface="Calibri"/>
              <a:cs typeface="Calibri"/>
              <a:sym typeface="Calibri"/>
            </a:endParaRPr>
          </a:p>
        </p:txBody>
      </p:sp>
      <p:sp>
        <p:nvSpPr>
          <p:cNvPr id="157" name="Google Shape;15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Restrictive may cause a recession. </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Expansionary may lead to a larger budget deficit/debt.</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What seems like a good idea, may backfire. </a:t>
            </a:r>
            <a:r>
              <a:rPr lang="en-US" sz="3600" b="0" i="0" u="none" strike="noStrike" cap="none">
                <a:solidFill>
                  <a:schemeClr val="dk1"/>
                </a:solidFill>
                <a:latin typeface="Calibri"/>
                <a:ea typeface="Calibri"/>
                <a:cs typeface="Calibri"/>
                <a:sym typeface="Calibri"/>
              </a:rPr>
              <a:t>(Yacht tax in 1990)</a:t>
            </a:r>
            <a:endParaRPr sz="3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600"/>
              <a:buFont typeface="Arial"/>
              <a:buChar char="•"/>
            </a:pPr>
            <a:r>
              <a:rPr lang="en-US" sz="3600"/>
              <a:t>Politics</a:t>
            </a:r>
            <a:endParaRPr sz="3600"/>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Few people will vote for a tax increase.</a:t>
            </a:r>
            <a:endParaRPr/>
          </a:p>
          <a:p>
            <a:pPr marL="22860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a:t>What does this mean?</a:t>
            </a:r>
            <a:endParaRPr/>
          </a:p>
        </p:txBody>
      </p:sp>
      <p:sp>
        <p:nvSpPr>
          <p:cNvPr id="163" name="Google Shape;163;p25"/>
          <p:cNvSpPr/>
          <p:nvPr/>
        </p:nvSpPr>
        <p:spPr>
          <a:xfrm>
            <a:off x="3336925" y="2163763"/>
            <a:ext cx="7800" cy="23700"/>
          </a:xfrm>
          <a:custGeom>
            <a:avLst/>
            <a:gdLst/>
            <a:ahLst/>
            <a:cxnLst/>
            <a:rect l="l" t="t" r="r" b="b"/>
            <a:pathLst>
              <a:path w="120000" h="120000" extrusionOk="0">
                <a:moveTo>
                  <a:pt x="0" y="119994"/>
                </a:moveTo>
                <a:lnTo>
                  <a:pt x="0" y="81644"/>
                </a:lnTo>
                <a:lnTo>
                  <a:pt x="82464" y="48394"/>
                </a:lnTo>
                <a:lnTo>
                  <a:pt x="119984" y="0"/>
                </a:lnTo>
              </a:path>
            </a:pathLst>
          </a:custGeom>
          <a:noFill/>
          <a:ln w="19050"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64" name="Google Shape;164;p25"/>
          <p:cNvPicPr preferRelativeResize="0"/>
          <p:nvPr/>
        </p:nvPicPr>
        <p:blipFill>
          <a:blip r:embed="rId3">
            <a:alphaModFix/>
          </a:blip>
          <a:stretch>
            <a:fillRect/>
          </a:stretch>
        </p:blipFill>
        <p:spPr>
          <a:xfrm>
            <a:off x="2156825" y="1296150"/>
            <a:ext cx="7238350" cy="5477025"/>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Using Arrows illustrate Expansionary Fiscal Policy</a:t>
            </a:r>
            <a:endParaRPr sz="4400" b="0" i="0" u="none" strike="noStrike" cap="none">
              <a:solidFill>
                <a:schemeClr val="dk1"/>
              </a:solidFill>
              <a:latin typeface="Calibri"/>
              <a:ea typeface="Calibri"/>
              <a:cs typeface="Calibri"/>
              <a:sym typeface="Calibri"/>
            </a:endParaRPr>
          </a:p>
        </p:txBody>
      </p:sp>
      <p:sp>
        <p:nvSpPr>
          <p:cNvPr id="170" name="Google Shape;170;p26"/>
          <p:cNvSpPr txBox="1">
            <a:spLocks noGrp="1"/>
          </p:cNvSpPr>
          <p:nvPr>
            <p:ph type="body" idx="1"/>
          </p:nvPr>
        </p:nvSpPr>
        <p:spPr>
          <a:xfrm>
            <a:off x="447869" y="1825624"/>
            <a:ext cx="10905931" cy="460316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Tax Rates						Take Home Pay</a:t>
            </a:r>
            <a:endParaRPr sz="4000" b="0" i="0" u="none" strike="noStrike" cap="none">
              <a:solidFill>
                <a:schemeClr val="dk1"/>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Government Spending			Jobs</a:t>
            </a:r>
            <a:endParaRPr/>
          </a:p>
          <a:p>
            <a:pPr marL="228600" marR="0" lvl="0" indent="25400" algn="l"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Government Revenue				</a:t>
            </a:r>
            <a:endParaRPr sz="40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Using Arrows illustrate Restrictive Fiscal Policy</a:t>
            </a:r>
            <a:endParaRPr sz="4400" b="0" i="0" u="none" strike="noStrike" cap="none">
              <a:solidFill>
                <a:schemeClr val="dk1"/>
              </a:solidFill>
              <a:latin typeface="Calibri"/>
              <a:ea typeface="Calibri"/>
              <a:cs typeface="Calibri"/>
              <a:sym typeface="Calibri"/>
            </a:endParaRPr>
          </a:p>
        </p:txBody>
      </p:sp>
      <p:sp>
        <p:nvSpPr>
          <p:cNvPr id="176" name="Google Shape;176;p27"/>
          <p:cNvSpPr txBox="1">
            <a:spLocks noGrp="1"/>
          </p:cNvSpPr>
          <p:nvPr>
            <p:ph type="body" idx="1"/>
          </p:nvPr>
        </p:nvSpPr>
        <p:spPr>
          <a:xfrm>
            <a:off x="447869" y="1825624"/>
            <a:ext cx="10905931" cy="460316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Tax Rates						Take Home Pay</a:t>
            </a:r>
            <a:endParaRPr sz="4000" b="0" i="0" u="none" strike="noStrike" cap="none">
              <a:solidFill>
                <a:schemeClr val="dk1"/>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Government Spending			Jobs</a:t>
            </a:r>
            <a:endParaRPr/>
          </a:p>
          <a:p>
            <a:pPr marL="228600" marR="0" lvl="0" indent="25400" algn="l"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Government Revenue				</a:t>
            </a:r>
            <a:endParaRPr sz="4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Why is he so confused?</a:t>
            </a:r>
            <a:endParaRPr/>
          </a:p>
        </p:txBody>
      </p:sp>
      <p:pic>
        <p:nvPicPr>
          <p:cNvPr id="182" name="Google Shape;182;p28" descr="%7B028dd66c-4c81-4f5a-9ef9-780a2c2f8114%7D"/>
          <p:cNvPicPr preferRelativeResize="0">
            <a:picLocks noGrp="1"/>
          </p:cNvPicPr>
          <p:nvPr>
            <p:ph type="body" idx="1"/>
          </p:nvPr>
        </p:nvPicPr>
        <p:blipFill rotWithShape="1">
          <a:blip r:embed="rId3">
            <a:alphaModFix/>
          </a:blip>
          <a:srcRect/>
          <a:stretch/>
        </p:blipFill>
        <p:spPr>
          <a:xfrm>
            <a:off x="2743200" y="1476376"/>
            <a:ext cx="6705600" cy="4772025"/>
          </a:xfrm>
          <a:prstGeom prst="rect">
            <a:avLst/>
          </a:prstGeom>
          <a:noFill/>
          <a:ln>
            <a:noFill/>
          </a:ln>
        </p:spPr>
      </p:pic>
      <p:sp>
        <p:nvSpPr>
          <p:cNvPr id="183" name="Google Shape;183;p28"/>
          <p:cNvSpPr/>
          <p:nvPr/>
        </p:nvSpPr>
        <p:spPr>
          <a:xfrm>
            <a:off x="3336925" y="2163763"/>
            <a:ext cx="7938" cy="23812"/>
          </a:xfrm>
          <a:custGeom>
            <a:avLst/>
            <a:gdLst/>
            <a:ahLst/>
            <a:cxnLst/>
            <a:rect l="l" t="t" r="r" b="b"/>
            <a:pathLst>
              <a:path w="120000" h="120000" extrusionOk="0">
                <a:moveTo>
                  <a:pt x="0" y="119994"/>
                </a:moveTo>
                <a:lnTo>
                  <a:pt x="0" y="81644"/>
                </a:lnTo>
                <a:lnTo>
                  <a:pt x="82464" y="48394"/>
                </a:lnTo>
                <a:lnTo>
                  <a:pt x="119984" y="0"/>
                </a:lnTo>
              </a:path>
            </a:pathLst>
          </a:custGeom>
          <a:noFill/>
          <a:ln w="19050"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0" i="0" u="none" strike="noStrike" cap="none">
                <a:solidFill>
                  <a:schemeClr val="dk1"/>
                </a:solidFill>
                <a:latin typeface="Calibri"/>
                <a:ea typeface="Calibri"/>
                <a:cs typeface="Calibri"/>
                <a:sym typeface="Calibri"/>
              </a:rPr>
              <a:t>How does this show a limitation of fiscal policy?</a:t>
            </a:r>
            <a:endParaRPr/>
          </a:p>
        </p:txBody>
      </p:sp>
      <p:sp>
        <p:nvSpPr>
          <p:cNvPr id="189" name="Google Shape;189;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90" name="Google Shape;190;p29" descr="recessionchart">
            <a:hlinkClick r:id="rId3"/>
          </p:cNvPr>
          <p:cNvPicPr preferRelativeResize="0"/>
          <p:nvPr/>
        </p:nvPicPr>
        <p:blipFill rotWithShape="1">
          <a:blip r:embed="rId4">
            <a:alphaModFix/>
          </a:blip>
          <a:srcRect/>
          <a:stretch/>
        </p:blipFill>
        <p:spPr>
          <a:xfrm>
            <a:off x="1752600" y="1371600"/>
            <a:ext cx="8610600" cy="5308600"/>
          </a:xfrm>
          <a:prstGeom prst="rect">
            <a:avLst/>
          </a:prstGeom>
          <a:noFill/>
          <a:ln>
            <a:noFill/>
          </a:ln>
        </p:spPr>
      </p:pic>
      <p:sp>
        <p:nvSpPr>
          <p:cNvPr id="191" name="Google Shape;191;p29"/>
          <p:cNvSpPr/>
          <p:nvPr/>
        </p:nvSpPr>
        <p:spPr>
          <a:xfrm>
            <a:off x="2568575" y="2354264"/>
            <a:ext cx="14288" cy="7937"/>
          </a:xfrm>
          <a:custGeom>
            <a:avLst/>
            <a:gdLst/>
            <a:ahLst/>
            <a:cxnLst/>
            <a:rect l="l" t="t" r="r" b="b"/>
            <a:pathLst>
              <a:path w="120000" h="120000" extrusionOk="0">
                <a:moveTo>
                  <a:pt x="0" y="119984"/>
                </a:moveTo>
                <a:lnTo>
                  <a:pt x="31847" y="56288"/>
                </a:lnTo>
                <a:lnTo>
                  <a:pt x="65265" y="25022"/>
                </a:lnTo>
                <a:lnTo>
                  <a:pt x="119991" y="0"/>
                </a:lnTo>
              </a:path>
            </a:pathLst>
          </a:custGeom>
          <a:noFill/>
          <a:ln w="19050"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2" name="Google Shape;192;p29"/>
          <p:cNvSpPr/>
          <p:nvPr/>
        </p:nvSpPr>
        <p:spPr>
          <a:xfrm>
            <a:off x="4770439" y="5059364"/>
            <a:ext cx="7937" cy="7937"/>
          </a:xfrm>
          <a:custGeom>
            <a:avLst/>
            <a:gdLst/>
            <a:ahLst/>
            <a:cxnLst/>
            <a:rect l="l" t="t" r="r" b="b"/>
            <a:pathLst>
              <a:path w="120000" h="120000" extrusionOk="0">
                <a:moveTo>
                  <a:pt x="0" y="0"/>
                </a:moveTo>
                <a:lnTo>
                  <a:pt x="119984" y="119984"/>
                </a:lnTo>
              </a:path>
            </a:pathLst>
          </a:custGeom>
          <a:noFill/>
          <a:ln w="19050" cap="flat" cmpd="sng">
            <a:solidFill>
              <a:srgbClr val="FF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Limitations of Fiscal Policy</a:t>
            </a:r>
            <a:endParaRPr/>
          </a:p>
        </p:txBody>
      </p:sp>
      <p:sp>
        <p:nvSpPr>
          <p:cNvPr id="198" name="Google Shape;19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Timing </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Political Pressure- Partisanship</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Unpredictable economic behaviors</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Lack of Gov’t coordination</a:t>
            </a:r>
            <a:endParaRPr sz="3600" b="0" i="0" u="sng"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r>
              <a:rPr lang="en-US" sz="3600" u="sng">
                <a:solidFill>
                  <a:schemeClr val="hlink"/>
                </a:solidFill>
                <a:hlinkClick r:id="rId3"/>
              </a:rPr>
              <a:t>Video</a:t>
            </a:r>
            <a:endParaRPr sz="3600" u="sng"/>
          </a:p>
          <a:p>
            <a:pPr marL="228600" marR="0" lvl="0" indent="0" algn="l" rtl="0">
              <a:lnSpc>
                <a:spcPct val="90000"/>
              </a:lnSpc>
              <a:spcBef>
                <a:spcPts val="1000"/>
              </a:spcBef>
              <a:spcAft>
                <a:spcPts val="0"/>
              </a:spcAft>
              <a:buClr>
                <a:schemeClr val="dk1"/>
              </a:buClr>
              <a:buSzPts val="3600"/>
              <a:buFont typeface="Arial"/>
              <a:buNone/>
            </a:pPr>
            <a:endParaRPr sz="3600" b="0" i="0" u="sng"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Reality </a:t>
            </a:r>
            <a:endParaRPr sz="4400" b="0" i="0" u="none" strike="noStrike" cap="none">
              <a:solidFill>
                <a:schemeClr val="dk1"/>
              </a:solidFill>
              <a:latin typeface="Calibri"/>
              <a:ea typeface="Calibri"/>
              <a:cs typeface="Calibri"/>
              <a:sym typeface="Calibri"/>
            </a:endParaRPr>
          </a:p>
        </p:txBody>
      </p:sp>
      <p:sp>
        <p:nvSpPr>
          <p:cNvPr id="204" name="Google Shape;204;p31"/>
          <p:cNvSpPr txBox="1">
            <a:spLocks noGrp="1"/>
          </p:cNvSpPr>
          <p:nvPr>
            <p:ph type="body" idx="1"/>
          </p:nvPr>
        </p:nvSpPr>
        <p:spPr>
          <a:xfrm>
            <a:off x="838200" y="1370800"/>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Neither view of Fiscal Policy is perfect and have opportunity costs.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Cutting Funding- May cut funding to those in need, May hurt infrastructure, etc</a:t>
            </a:r>
            <a:endParaRPr sz="2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1000"/>
              </a:spcBef>
              <a:spcAft>
                <a:spcPts val="0"/>
              </a:spcAft>
              <a:buSzPts val="2400"/>
              <a:buChar char="•"/>
            </a:pPr>
            <a:r>
              <a:rPr lang="en-US" sz="2400"/>
              <a:t>The law of diffuse costs versus concentrated benefits — when Congress creates a new program, the costs are spread out over hundreds of millions of taxpayers, but a small, intense interest group of beneficiaries is then born. That group then spends its time not only convincing legislators that the world could never have existed without taxpayers making it rain on their cause, but that even more money is now necessary to keep America from sliding backward.</a:t>
            </a:r>
            <a:r>
              <a:rPr lang="en-US"/>
              <a:t>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Raising Taxes- Don’t keep as much of income, Not as much incentive, May drive high earners away</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9"/>
        <p:cNvGrpSpPr/>
        <p:nvPr/>
      </p:nvGrpSpPr>
      <p:grpSpPr>
        <a:xfrm>
          <a:off x="0" y="0"/>
          <a:ext cx="0" cy="0"/>
          <a:chOff x="0" y="0"/>
          <a:chExt cx="0" cy="0"/>
        </a:xfrm>
      </p:grpSpPr>
      <p:pic>
        <p:nvPicPr>
          <p:cNvPr id="210" name="Google Shape;210;p32"/>
          <p:cNvPicPr preferRelativeResize="0"/>
          <p:nvPr/>
        </p:nvPicPr>
        <p:blipFill>
          <a:blip r:embed="rId3">
            <a:alphaModFix/>
          </a:blip>
          <a:stretch>
            <a:fillRect/>
          </a:stretch>
        </p:blipFill>
        <p:spPr>
          <a:xfrm>
            <a:off x="1089200" y="152400"/>
            <a:ext cx="8737601" cy="65532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Political Pressure</a:t>
            </a:r>
            <a:endParaRPr/>
          </a:p>
        </p:txBody>
      </p:sp>
      <p:sp>
        <p:nvSpPr>
          <p:cNvPr id="216" name="Google Shape;216;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Since fiscal policy is enacted by the Congress and the President, politics always play a role.</a:t>
            </a:r>
            <a:endParaRPr/>
          </a:p>
          <a:p>
            <a:pPr marL="228600" marR="0" lvl="0" indent="25400" algn="l" rtl="0">
              <a:lnSpc>
                <a:spcPct val="90000"/>
              </a:lnSpc>
              <a:spcBef>
                <a:spcPts val="1000"/>
              </a:spcBef>
              <a:spcAft>
                <a:spcPts val="0"/>
              </a:spcAft>
              <a:buClr>
                <a:schemeClr val="dk1"/>
              </a:buClr>
              <a:buSzPts val="4000"/>
              <a:buFont typeface="Arial"/>
              <a:buNone/>
            </a:pPr>
            <a:endParaRPr sz="40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Watch this in </a:t>
            </a:r>
            <a:r>
              <a:rPr lang="en-US" sz="4000"/>
              <a:t>elections. </a:t>
            </a:r>
            <a:endParaRPr sz="4000"/>
          </a:p>
          <a:p>
            <a:pPr marL="228600" marR="0" lvl="0" indent="-228600" algn="l" rtl="0">
              <a:lnSpc>
                <a:spcPct val="90000"/>
              </a:lnSpc>
              <a:spcBef>
                <a:spcPts val="1000"/>
              </a:spcBef>
              <a:spcAft>
                <a:spcPts val="0"/>
              </a:spcAft>
              <a:buClr>
                <a:schemeClr val="dk1"/>
              </a:buClr>
              <a:buSzPts val="4000"/>
              <a:buFont typeface="Arial"/>
              <a:buChar char="•"/>
            </a:pPr>
            <a:endParaRPr sz="4000"/>
          </a:p>
          <a:p>
            <a:pPr marL="228600" marR="0" lvl="0" indent="-228600" algn="l" rtl="0">
              <a:lnSpc>
                <a:spcPct val="90000"/>
              </a:lnSpc>
              <a:spcBef>
                <a:spcPts val="1000"/>
              </a:spcBef>
              <a:spcAft>
                <a:spcPts val="0"/>
              </a:spcAft>
              <a:buClr>
                <a:schemeClr val="dk1"/>
              </a:buClr>
              <a:buSzPts val="4000"/>
              <a:buFont typeface="Arial"/>
              <a:buChar char="•"/>
            </a:pPr>
            <a:r>
              <a:rPr lang="en-US" sz="4000" u="sng">
                <a:solidFill>
                  <a:schemeClr val="hlink"/>
                </a:solidFill>
                <a:hlinkClick r:id="rId3"/>
              </a:rPr>
              <a:t>Fiscal Ship Simulation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27653" y="178513"/>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Fiscal Policy</a:t>
            </a:r>
            <a:endParaRPr/>
          </a:p>
        </p:txBody>
      </p:sp>
      <p:sp>
        <p:nvSpPr>
          <p:cNvPr id="107" name="Google Shape;107;p16"/>
          <p:cNvSpPr txBox="1">
            <a:spLocks noGrp="1"/>
          </p:cNvSpPr>
          <p:nvPr>
            <p:ph type="body" idx="1"/>
          </p:nvPr>
        </p:nvSpPr>
        <p:spPr>
          <a:xfrm>
            <a:off x="709127" y="1116564"/>
            <a:ext cx="10496938" cy="4906963"/>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Fiscal policy is the use of taxing and spending to influence the economy </a:t>
            </a:r>
            <a:r>
              <a:rPr lang="en-US" sz="3600" b="0" i="0" u="none" strike="noStrike" cap="none">
                <a:solidFill>
                  <a:schemeClr val="dk1"/>
                </a:solidFill>
                <a:latin typeface="Calibri"/>
                <a:ea typeface="Calibri"/>
                <a:cs typeface="Calibri"/>
                <a:sym typeface="Calibri"/>
              </a:rPr>
              <a:t>(tax rebate and stimulus package)</a:t>
            </a:r>
            <a:endParaRPr/>
          </a:p>
          <a:p>
            <a:pPr marL="228600" marR="0" lvl="0" indent="-228600" algn="l" rtl="0">
              <a:lnSpc>
                <a:spcPct val="8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This is done by the US Congress and the President.</a:t>
            </a:r>
            <a:endParaRPr/>
          </a:p>
          <a:p>
            <a:pPr marL="228600" marR="0" lvl="0" indent="-228600" algn="l" rtl="0">
              <a:lnSpc>
                <a:spcPct val="80000"/>
              </a:lnSpc>
              <a:spcBef>
                <a:spcPts val="1000"/>
              </a:spcBef>
              <a:spcAft>
                <a:spcPts val="0"/>
              </a:spcAft>
              <a:buClr>
                <a:schemeClr val="dk1"/>
              </a:buClr>
              <a:buFont typeface="Arial"/>
              <a:buNone/>
            </a:pPr>
            <a:r>
              <a:rPr lang="en-US" sz="3600" b="0" i="0" u="sng" strike="noStrike" cap="none">
                <a:solidFill>
                  <a:schemeClr val="dk1"/>
                </a:solidFill>
                <a:latin typeface="Calibri"/>
                <a:ea typeface="Calibri"/>
                <a:cs typeface="Calibri"/>
                <a:sym typeface="Calibri"/>
              </a:rPr>
              <a:t>Key Points</a:t>
            </a:r>
            <a:endParaRPr/>
          </a:p>
          <a:p>
            <a:pPr marL="228600" marR="0" lvl="0" indent="-228600" algn="l" rtl="0">
              <a:lnSpc>
                <a:spcPct val="80000"/>
              </a:lnSpc>
              <a:spcBef>
                <a:spcPts val="100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Goal of fiscal is to manipulate AD/AS.</a:t>
            </a:r>
            <a:endParaRPr/>
          </a:p>
          <a:p>
            <a:pPr marL="228600" marR="0" lvl="0" indent="-228600" algn="l" rtl="0">
              <a:lnSpc>
                <a:spcPct val="80000"/>
              </a:lnSpc>
              <a:spcBef>
                <a:spcPts val="1000"/>
              </a:spcBef>
              <a:spcAft>
                <a:spcPts val="0"/>
              </a:spcAft>
              <a:buClr>
                <a:schemeClr val="dk1"/>
              </a:buClr>
              <a:buFont typeface="Arial"/>
              <a:buNone/>
            </a:pPr>
            <a:r>
              <a:rPr lang="en-US" sz="3600" b="0" i="0" u="sng" strike="noStrike" cap="none">
                <a:solidFill>
                  <a:schemeClr val="dk1"/>
                </a:solidFill>
                <a:latin typeface="Calibri"/>
                <a:ea typeface="Calibri"/>
                <a:cs typeface="Calibri"/>
                <a:sym typeface="Calibri"/>
              </a:rPr>
              <a:t>The more money you have the more money you spend. </a:t>
            </a:r>
            <a:endParaRPr/>
          </a:p>
          <a:p>
            <a:pPr marL="228600" marR="0" lvl="0" indent="-228600" algn="l" rtl="0">
              <a:lnSpc>
                <a:spcPct val="80000"/>
              </a:lnSpc>
              <a:spcBef>
                <a:spcPts val="1000"/>
              </a:spcBef>
              <a:spcAft>
                <a:spcPts val="0"/>
              </a:spcAft>
              <a:buClr>
                <a:schemeClr val="dk1"/>
              </a:buClr>
              <a:buFont typeface="Arial"/>
              <a:buNone/>
            </a:pPr>
            <a:r>
              <a:rPr lang="en-US" sz="3600" b="0" i="0" u="sng" strike="noStrike" cap="none">
                <a:solidFill>
                  <a:schemeClr val="dk1"/>
                </a:solidFill>
                <a:latin typeface="Calibri"/>
                <a:ea typeface="Calibri"/>
                <a:cs typeface="Calibri"/>
                <a:sym typeface="Calibri"/>
              </a:rPr>
              <a:t>Overall goal is full employment and economic growth</a:t>
            </a:r>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0"/>
        <p:cNvGrpSpPr/>
        <p:nvPr/>
      </p:nvGrpSpPr>
      <p:grpSpPr>
        <a:xfrm>
          <a:off x="0" y="0"/>
          <a:ext cx="0" cy="0"/>
          <a:chOff x="0" y="0"/>
          <a:chExt cx="0" cy="0"/>
        </a:xfrm>
      </p:grpSpPr>
      <p:pic>
        <p:nvPicPr>
          <p:cNvPr id="221" name="Google Shape;221;p34"/>
          <p:cNvPicPr preferRelativeResize="0"/>
          <p:nvPr/>
        </p:nvPicPr>
        <p:blipFill rotWithShape="1">
          <a:blip r:embed="rId3">
            <a:alphaModFix/>
          </a:blip>
          <a:srcRect l="24001" t="25110" r="24001" b="6441"/>
          <a:stretch/>
        </p:blipFill>
        <p:spPr>
          <a:xfrm>
            <a:off x="1058425" y="115939"/>
            <a:ext cx="8743800" cy="6626100"/>
          </a:xfrm>
          <a:prstGeom prst="rect">
            <a:avLst/>
          </a:prstGeom>
          <a:noFill/>
          <a:ln>
            <a:noFill/>
          </a:ln>
        </p:spPr>
      </p:pic>
      <p:sp>
        <p:nvSpPr>
          <p:cNvPr id="222" name="Google Shape;222;p34"/>
          <p:cNvSpPr txBox="1">
            <a:spLocks noGrp="1"/>
          </p:cNvSpPr>
          <p:nvPr>
            <p:ph type="title"/>
          </p:nvPr>
        </p:nvSpPr>
        <p:spPr>
          <a:xfrm>
            <a:off x="9957875" y="365125"/>
            <a:ext cx="16038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u="sng">
                <a:solidFill>
                  <a:schemeClr val="hlink"/>
                </a:solidFill>
                <a:hlinkClick r:id="rId4"/>
              </a:rPr>
              <a:t>Video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838200" y="365125"/>
            <a:ext cx="10515600" cy="76387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Simple Fiscal Policy</a:t>
            </a:r>
            <a:endParaRPr/>
          </a:p>
        </p:txBody>
      </p:sp>
      <p:sp>
        <p:nvSpPr>
          <p:cNvPr id="113" name="Google Shape;113;p17"/>
          <p:cNvSpPr txBox="1">
            <a:spLocks noGrp="1"/>
          </p:cNvSpPr>
          <p:nvPr>
            <p:ph type="body" idx="1"/>
          </p:nvPr>
        </p:nvSpPr>
        <p:spPr>
          <a:xfrm>
            <a:off x="307900" y="1129000"/>
            <a:ext cx="11373600" cy="5048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4000"/>
              <a:buFont typeface="Arial"/>
              <a:buChar char="•"/>
            </a:pPr>
            <a:r>
              <a:rPr lang="en-US" sz="4000" b="0" i="0" u="sng" strike="noStrike" cap="none">
                <a:solidFill>
                  <a:schemeClr val="dk1"/>
                </a:solidFill>
                <a:latin typeface="Calibri"/>
                <a:ea typeface="Calibri"/>
                <a:cs typeface="Calibri"/>
                <a:sym typeface="Calibri"/>
              </a:rPr>
              <a:t>FOLLOW THE MONEY!!!!! </a:t>
            </a:r>
            <a:endParaRPr/>
          </a:p>
          <a:p>
            <a:pPr marL="228600" marR="0" lvl="0" indent="-228600" algn="l" rtl="0">
              <a:lnSpc>
                <a:spcPct val="8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An increase in taxes and/or decrease in government spending allows people to keep/have less money, the less they can spend and the economy can slow(in inflation).</a:t>
            </a:r>
            <a:endParaRPr/>
          </a:p>
          <a:p>
            <a:pPr marL="228600" marR="0" lvl="0" indent="-228600" algn="l" rtl="0">
              <a:lnSpc>
                <a:spcPct val="80000"/>
              </a:lnSpc>
              <a:spcBef>
                <a:spcPts val="100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A decrease in taxes and/or increase in government spending allows people keep/have more money, they can spend and the economy can grow(in recession).</a:t>
            </a:r>
            <a:endParaRPr/>
          </a:p>
          <a:p>
            <a:pPr marL="228600" marR="0" lvl="0" indent="-50800" algn="l" rtl="0">
              <a:lnSpc>
                <a:spcPct val="80000"/>
              </a:lnSpc>
              <a:spcBef>
                <a:spcPts val="1000"/>
              </a:spcBef>
              <a:spcAft>
                <a:spcPts val="0"/>
              </a:spcAft>
              <a:buClr>
                <a:schemeClr val="dk1"/>
              </a:buClr>
              <a:buSzPts val="2800"/>
              <a:buFont typeface="Arial"/>
              <a:buNone/>
            </a:pPr>
            <a:endParaRPr sz="2800" b="0" i="0" u="sng"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0" i="0" u="sng" strike="noStrike" cap="none">
                <a:solidFill>
                  <a:schemeClr val="dk1"/>
                </a:solidFill>
                <a:latin typeface="Calibri"/>
                <a:ea typeface="Calibri"/>
                <a:cs typeface="Calibri"/>
                <a:sym typeface="Calibri"/>
              </a:rPr>
              <a:t>Tools of Fiscal Policy- </a:t>
            </a:r>
            <a:r>
              <a:rPr lang="en-US" sz="4000" b="0" i="0" u="none" strike="noStrike" cap="none">
                <a:solidFill>
                  <a:schemeClr val="dk1"/>
                </a:solidFill>
                <a:latin typeface="Calibri"/>
                <a:ea typeface="Calibri"/>
                <a:cs typeface="Calibri"/>
                <a:sym typeface="Calibri"/>
              </a:rPr>
              <a:t>Manipulating the economy through taxes</a:t>
            </a:r>
            <a:endParaRPr/>
          </a:p>
        </p:txBody>
      </p:sp>
      <p:sp>
        <p:nvSpPr>
          <p:cNvPr id="119" name="Google Shape;1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000"/>
              <a:buFont typeface="Arial"/>
              <a:buChar char="•"/>
            </a:pPr>
            <a:r>
              <a:rPr lang="en-US" sz="4000" b="0" i="0" u="sng" strike="noStrike" cap="none">
                <a:solidFill>
                  <a:schemeClr val="dk1"/>
                </a:solidFill>
                <a:latin typeface="Calibri"/>
                <a:ea typeface="Calibri"/>
                <a:cs typeface="Calibri"/>
                <a:sym typeface="Calibri"/>
              </a:rPr>
              <a:t>Tax Rates- Lower or Raise them</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sng" strike="noStrike" cap="none">
                <a:solidFill>
                  <a:schemeClr val="dk1"/>
                </a:solidFill>
                <a:latin typeface="Calibri"/>
                <a:ea typeface="Calibri"/>
                <a:cs typeface="Calibri"/>
                <a:sym typeface="Calibri"/>
              </a:rPr>
              <a:t>Tax Incentives- </a:t>
            </a:r>
            <a:r>
              <a:rPr lang="en-US" sz="4000" b="0" i="0" u="none" strike="noStrike" cap="none">
                <a:solidFill>
                  <a:schemeClr val="dk1"/>
                </a:solidFill>
                <a:latin typeface="Calibri"/>
                <a:ea typeface="Calibri"/>
                <a:cs typeface="Calibri"/>
                <a:sym typeface="Calibri"/>
              </a:rPr>
              <a:t>Increase incentive to lower unemployment and decrease to lower inflation</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sng" strike="noStrike" cap="none">
                <a:solidFill>
                  <a:schemeClr val="dk1"/>
                </a:solidFill>
                <a:latin typeface="Calibri"/>
                <a:ea typeface="Calibri"/>
                <a:cs typeface="Calibri"/>
                <a:sym typeface="Calibri"/>
              </a:rPr>
              <a:t>Government Spending</a:t>
            </a:r>
            <a:r>
              <a:rPr lang="en-US" sz="4000" b="0" i="0" u="none" strike="noStrike" cap="none">
                <a:solidFill>
                  <a:schemeClr val="dk1"/>
                </a:solidFill>
                <a:latin typeface="Calibri"/>
                <a:ea typeface="Calibri"/>
                <a:cs typeface="Calibri"/>
                <a:sym typeface="Calibri"/>
              </a:rPr>
              <a:t> –</a:t>
            </a:r>
            <a:r>
              <a:rPr lang="en-US" sz="4000" b="0" i="0" u="sng" strike="noStrike" cap="none">
                <a:solidFill>
                  <a:schemeClr val="dk1"/>
                </a:solidFill>
                <a:latin typeface="Calibri"/>
                <a:ea typeface="Calibri"/>
                <a:cs typeface="Calibri"/>
                <a:sym typeface="Calibri"/>
              </a:rPr>
              <a:t>Increase to “create jobs” and Decrease to reduce deficits</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Why is fiscal policy enacted?</a:t>
            </a:r>
            <a:endParaRPr/>
          </a:p>
        </p:txBody>
      </p:sp>
      <p:sp>
        <p:nvSpPr>
          <p:cNvPr id="125" name="Google Shape;125;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26" name="Google Shape;126;p19" descr="?fh=db2c5d48389e80561504d3faa3bf95ca">
            <a:hlinkClick r:id="rId3"/>
          </p:cNvPr>
          <p:cNvPicPr preferRelativeResize="0"/>
          <p:nvPr/>
        </p:nvPicPr>
        <p:blipFill rotWithShape="1">
          <a:blip r:embed="rId4">
            <a:alphaModFix/>
          </a:blip>
          <a:srcRect/>
          <a:stretch/>
        </p:blipFill>
        <p:spPr>
          <a:xfrm>
            <a:off x="1676400" y="1524001"/>
            <a:ext cx="8763000" cy="4352925"/>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Types of Fiscal Policy</a:t>
            </a:r>
            <a:endParaRPr/>
          </a:p>
        </p:txBody>
      </p:sp>
      <p:sp>
        <p:nvSpPr>
          <p:cNvPr id="132" name="Google Shape;132;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Restrictive/Tight/Contra</a:t>
            </a:r>
            <a:r>
              <a:rPr lang="en-US" sz="3600" u="sng"/>
              <a:t>ctionary</a:t>
            </a:r>
            <a:r>
              <a:rPr lang="en-US" sz="3600" b="0" i="0" u="sng" strike="noStrike" cap="none">
                <a:solidFill>
                  <a:schemeClr val="dk1"/>
                </a:solidFill>
                <a:latin typeface="Calibri"/>
                <a:ea typeface="Calibri"/>
                <a:cs typeface="Calibri"/>
                <a:sym typeface="Calibri"/>
              </a:rPr>
              <a:t>-Slow down economy in an inflationary period(less government spending)</a:t>
            </a:r>
            <a:endParaRPr/>
          </a:p>
          <a:p>
            <a:pPr marL="22860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Font typeface="Arial"/>
              <a:buNone/>
            </a:pPr>
            <a:endParaRPr sz="3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Expansionary</a:t>
            </a:r>
            <a:r>
              <a:rPr lang="en-US" sz="3600" u="sng"/>
              <a:t>/Easy</a:t>
            </a:r>
            <a:r>
              <a:rPr lang="en-US" sz="3600" b="0" i="0" u="sng" strike="noStrike" cap="none">
                <a:solidFill>
                  <a:schemeClr val="dk1"/>
                </a:solidFill>
                <a:latin typeface="Calibri"/>
                <a:ea typeface="Calibri"/>
                <a:cs typeface="Calibri"/>
                <a:sym typeface="Calibri"/>
              </a:rPr>
              <a:t>-Speed up the economy in a recession(lower taxes and increase government spending)</a:t>
            </a:r>
            <a:endParaRPr/>
          </a:p>
          <a:p>
            <a:pPr marL="228600" marR="0" lvl="0" indent="0" algn="l" rtl="0">
              <a:lnSpc>
                <a:spcPct val="90000"/>
              </a:lnSpc>
              <a:spcBef>
                <a:spcPts val="1000"/>
              </a:spcBef>
              <a:spcAft>
                <a:spcPts val="0"/>
              </a:spcAft>
              <a:buClr>
                <a:schemeClr val="dk1"/>
              </a:buClr>
              <a:buSzPts val="3600"/>
              <a:buFont typeface="Arial"/>
              <a:buNone/>
            </a:pPr>
            <a:endParaRPr sz="3600" b="0" i="0" u="sng"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endParaRPr/>
          </a:p>
        </p:txBody>
      </p:sp>
      <p:sp>
        <p:nvSpPr>
          <p:cNvPr id="138" name="Google Shape;138;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39" name="Google Shape;139;p21"/>
          <p:cNvPicPr preferRelativeResize="0"/>
          <p:nvPr/>
        </p:nvPicPr>
        <p:blipFill>
          <a:blip r:embed="rId3">
            <a:alphaModFix/>
          </a:blip>
          <a:stretch>
            <a:fillRect/>
          </a:stretch>
        </p:blipFill>
        <p:spPr>
          <a:xfrm>
            <a:off x="952500" y="0"/>
            <a:ext cx="10287000" cy="68580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Simple Federal Budget Process(start October)</a:t>
            </a:r>
            <a:endParaRPr sz="4400" b="0" i="0" u="none" strike="noStrike" cap="none">
              <a:solidFill>
                <a:schemeClr val="dk1"/>
              </a:solidFill>
              <a:latin typeface="Calibri"/>
              <a:ea typeface="Calibri"/>
              <a:cs typeface="Calibri"/>
              <a:sym typeface="Calibri"/>
            </a:endParaRPr>
          </a:p>
        </p:txBody>
      </p:sp>
      <p:sp>
        <p:nvSpPr>
          <p:cNvPr id="145" name="Google Shape;145;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 Executive Agencies submit needs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II. President submits budget proposal to Congress(February)</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III. Senate/House create their own budgets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IV. Joint Conference meets converging budgets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V. Subcommittees in each chamber review and add to it.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VI. Chambers votes(usually doesn’t pass entire budget)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VII. Create/Pass temporary budgets(omnibus bills) to keep government funded for short term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Milton Friedman scenario about government spending</a:t>
            </a:r>
            <a:endParaRPr sz="4400" b="0" i="0" u="none" strike="noStrike" cap="none">
              <a:solidFill>
                <a:schemeClr val="dk1"/>
              </a:solidFill>
              <a:latin typeface="Calibri"/>
              <a:ea typeface="Calibri"/>
              <a:cs typeface="Calibri"/>
              <a:sym typeface="Calibri"/>
            </a:endParaRPr>
          </a:p>
        </p:txBody>
      </p:sp>
      <p:sp>
        <p:nvSpPr>
          <p:cNvPr id="151" name="Google Shape;15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you buy something for yourself with your money, you care about the quality and price.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you buy something for someone else with your money, you care about the price.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you buy something for yourself with someone else’s money, you only care about the quality.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you buy something for someone else with someone else’s money, you don’t care about quality or price.  That is government.  </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Widescreen</PresentationFormat>
  <Paragraphs>79</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Vocabulary</vt:lpstr>
      <vt:lpstr>Fiscal Policy</vt:lpstr>
      <vt:lpstr>Simple Fiscal Policy</vt:lpstr>
      <vt:lpstr>Tools of Fiscal Policy- Manipulating the economy through taxes</vt:lpstr>
      <vt:lpstr>Why is fiscal policy enacted?</vt:lpstr>
      <vt:lpstr>Types of Fiscal Policy</vt:lpstr>
      <vt:lpstr>PowerPoint Presentation</vt:lpstr>
      <vt:lpstr>Simple Federal Budget Process(start October)</vt:lpstr>
      <vt:lpstr>Milton Friedman scenario about government spending</vt:lpstr>
      <vt:lpstr>Problems</vt:lpstr>
      <vt:lpstr>What does this mean?</vt:lpstr>
      <vt:lpstr>Using Arrows illustrate Expansionary Fiscal Policy</vt:lpstr>
      <vt:lpstr>Using Arrows illustrate Restrictive Fiscal Policy</vt:lpstr>
      <vt:lpstr>Why is he so confused?</vt:lpstr>
      <vt:lpstr>How does this show a limitation of fiscal policy?</vt:lpstr>
      <vt:lpstr>Limitations of Fiscal Policy</vt:lpstr>
      <vt:lpstr>Reality </vt:lpstr>
      <vt:lpstr>PowerPoint Presentation</vt:lpstr>
      <vt:lpstr>Political Pressure</vt:lpstr>
      <vt:lpstr>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Clayton D. Jenkins</dc:creator>
  <cp:lastModifiedBy>Clayton Jenkins</cp:lastModifiedBy>
  <cp:revision>1</cp:revision>
  <dcterms:modified xsi:type="dcterms:W3CDTF">2019-09-06T18:06:58Z</dcterms:modified>
</cp:coreProperties>
</file>