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d3e8a9f0f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d3e8a9f0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d3e8a9f0f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d3e8a9f0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d415957aa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d415957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0d1f8f0dc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g40d1f8f0dc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13612fb5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g213612fb5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d3e8a9f0f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d3e8a9f0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342d025a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g3342d025a3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dce0fa691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dce0fa69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d3e8a9f0f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g1d3e8a9f0f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6a6c0ba4d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g56a6c0ba4d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9a8caed6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9a8caed6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7c80d2669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7c80d266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6a6c0ba4d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6a6c0ba4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dce0fa691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dce0fa69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dce0fa691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dce0fa69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2" name="Google Shape;82;p13"/>
          <p:cNvSpPr txBox="1">
            <a:spLocks noGrp="1"/>
          </p:cNvSpPr>
          <p:nvPr>
            <p:ph type="body" idx="1"/>
          </p:nvPr>
        </p:nvSpPr>
        <p:spPr>
          <a:xfrm>
            <a:off x="609600" y="1600201"/>
            <a:ext cx="53847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body" idx="2"/>
          </p:nvPr>
        </p:nvSpPr>
        <p:spPr>
          <a:xfrm>
            <a:off x="6197600" y="1600201"/>
            <a:ext cx="5384700" cy="45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9" name="Google Shape;89;p14"/>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4"/>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Google Shape;17;p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4"/>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4"/>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6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88888"/>
              </a:buClr>
              <a:buSzPts val="28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Calibri"/>
              <a:buNone/>
              <a:defRPr sz="32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economist.com/content/global_debt_clock"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investopedia.com/video/play/what-is-the-debt-ceilin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0PGfhqdHwU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95"/>
        <p:cNvGrpSpPr/>
        <p:nvPr/>
      </p:nvGrpSpPr>
      <p:grpSpPr>
        <a:xfrm>
          <a:off x="0" y="0"/>
          <a:ext cx="0" cy="0"/>
          <a:chOff x="0" y="0"/>
          <a:chExt cx="0" cy="0"/>
        </a:xfrm>
      </p:grpSpPr>
      <p:sp>
        <p:nvSpPr>
          <p:cNvPr id="96" name="Google Shape;96;p15"/>
          <p:cNvSpPr txBox="1">
            <a:spLocks noGrp="1"/>
          </p:cNvSpPr>
          <p:nvPr>
            <p:ph type="title" idx="4294967295"/>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Day 11</a:t>
            </a:r>
            <a:endParaRPr/>
          </a:p>
        </p:txBody>
      </p:sp>
      <p:sp>
        <p:nvSpPr>
          <p:cNvPr id="97" name="Google Shape;97;p15"/>
          <p:cNvSpPr txBox="1">
            <a:spLocks noGrp="1"/>
          </p:cNvSpPr>
          <p:nvPr>
            <p:ph type="body" idx="4294967295"/>
          </p:nvPr>
        </p:nvSpPr>
        <p:spPr>
          <a:xfrm>
            <a:off x="838200" y="1514425"/>
            <a:ext cx="10795200" cy="4351500"/>
          </a:xfrm>
          <a:prstGeom prst="rect">
            <a:avLst/>
          </a:prstGeom>
          <a:noFill/>
          <a:ln>
            <a:noFill/>
          </a:ln>
        </p:spPr>
        <p:txBody>
          <a:bodyPr spcFirstLastPara="1" wrap="square" lIns="91425" tIns="45700" rIns="91425" bIns="45700" anchor="t" anchorCtr="0">
            <a:noAutofit/>
          </a:bodyPr>
          <a:lstStyle/>
          <a:p>
            <a:pPr marL="228600" marR="0" lvl="0" indent="-279400" algn="l" rtl="0">
              <a:lnSpc>
                <a:spcPct val="90000"/>
              </a:lnSpc>
              <a:spcBef>
                <a:spcPts val="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Deficit- result of spending more than earning</a:t>
            </a:r>
            <a:endParaRPr sz="3600"/>
          </a:p>
          <a:p>
            <a:pPr marL="228600" marR="0" lvl="0" indent="-2794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Debt- total of all deficits </a:t>
            </a:r>
            <a:endParaRPr sz="3600"/>
          </a:p>
          <a:p>
            <a:pPr marL="228600" marR="0" lvl="0" indent="-2794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Surplus- result of spending less than earning</a:t>
            </a:r>
            <a:endParaRPr sz="3600"/>
          </a:p>
          <a:p>
            <a:pPr marL="228600" marR="0" lvl="0" indent="-2794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Government Revenue(add)- amount of money government collects</a:t>
            </a:r>
            <a:endParaRPr sz="3600"/>
          </a:p>
          <a:p>
            <a:pPr marL="228600" marR="0" lvl="0" indent="-2794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Recession- 2 Quarters of Negative GDP growth</a:t>
            </a:r>
            <a:endParaRPr sz="360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Questions	</a:t>
            </a:r>
            <a:endParaRPr/>
          </a:p>
        </p:txBody>
      </p:sp>
      <p:sp>
        <p:nvSpPr>
          <p:cNvPr id="155" name="Google Shape;155;p24"/>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228600" lvl="0" indent="-50800" algn="l" rtl="0">
              <a:spcBef>
                <a:spcPts val="1000"/>
              </a:spcBef>
              <a:spcAft>
                <a:spcPts val="0"/>
              </a:spcAft>
              <a:buNone/>
            </a:pPr>
            <a:r>
              <a:rPr lang="en-US" sz="4400"/>
              <a:t>When did the US debt start?</a:t>
            </a:r>
            <a:endParaRPr sz="4400"/>
          </a:p>
          <a:p>
            <a:pPr marL="228600" lvl="0" indent="-50800" algn="l" rtl="0">
              <a:spcBef>
                <a:spcPts val="1000"/>
              </a:spcBef>
              <a:spcAft>
                <a:spcPts val="0"/>
              </a:spcAft>
              <a:buNone/>
            </a:pPr>
            <a:endParaRPr sz="4400"/>
          </a:p>
          <a:p>
            <a:pPr marL="228600" lvl="0" indent="-50800" algn="l" rtl="0">
              <a:spcBef>
                <a:spcPts val="1000"/>
              </a:spcBef>
              <a:spcAft>
                <a:spcPts val="0"/>
              </a:spcAft>
              <a:buNone/>
            </a:pPr>
            <a:r>
              <a:rPr lang="en-US" sz="4000"/>
              <a:t>Who was the last President to pay off national debt?</a:t>
            </a:r>
            <a:r>
              <a:rPr lang="en-US" sz="4400"/>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Questions	</a:t>
            </a:r>
            <a:endParaRPr/>
          </a:p>
        </p:txBody>
      </p:sp>
      <p:sp>
        <p:nvSpPr>
          <p:cNvPr id="161" name="Google Shape;161;p25"/>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228600" lvl="0" indent="-50800" algn="l" rtl="0">
              <a:spcBef>
                <a:spcPts val="1000"/>
              </a:spcBef>
              <a:spcAft>
                <a:spcPts val="0"/>
              </a:spcAft>
              <a:buNone/>
            </a:pPr>
            <a:r>
              <a:rPr lang="en-US" sz="4400"/>
              <a:t>When did the US debt start?</a:t>
            </a:r>
            <a:endParaRPr sz="4400"/>
          </a:p>
          <a:p>
            <a:pPr marL="0" lvl="0" indent="0" algn="l" rtl="0">
              <a:lnSpc>
                <a:spcPct val="115000"/>
              </a:lnSpc>
              <a:spcBef>
                <a:spcPts val="800"/>
              </a:spcBef>
              <a:spcAft>
                <a:spcPts val="0"/>
              </a:spcAft>
              <a:buNone/>
            </a:pPr>
            <a:r>
              <a:rPr lang="en-US" sz="3200">
                <a:latin typeface="Arial"/>
                <a:ea typeface="Arial"/>
                <a:cs typeface="Arial"/>
                <a:sym typeface="Arial"/>
              </a:rPr>
              <a:t>•</a:t>
            </a:r>
            <a:r>
              <a:rPr lang="en-US" sz="3200"/>
              <a:t>The US was founded on a debt.  The American Revolution was largely funded by borrowing from citizens and other nations.</a:t>
            </a:r>
            <a:endParaRPr sz="4400"/>
          </a:p>
          <a:p>
            <a:pPr marL="228600" lvl="0" indent="-50800" algn="l" rtl="0">
              <a:spcBef>
                <a:spcPts val="1000"/>
              </a:spcBef>
              <a:spcAft>
                <a:spcPts val="0"/>
              </a:spcAft>
              <a:buNone/>
            </a:pPr>
            <a:r>
              <a:rPr lang="en-US" sz="4000"/>
              <a:t>Who was the last President to pay off national debt?</a:t>
            </a:r>
            <a:r>
              <a:rPr lang="en-US" sz="4400"/>
              <a:t> </a:t>
            </a:r>
            <a:endParaRPr sz="4400"/>
          </a:p>
          <a:p>
            <a:pPr marL="0" lvl="0" indent="0" algn="l" rtl="0">
              <a:lnSpc>
                <a:spcPct val="115000"/>
              </a:lnSpc>
              <a:spcBef>
                <a:spcPts val="800"/>
              </a:spcBef>
              <a:spcAft>
                <a:spcPts val="0"/>
              </a:spcAft>
              <a:buClr>
                <a:schemeClr val="dk1"/>
              </a:buClr>
              <a:buSzPts val="1100"/>
              <a:buFont typeface="Arial"/>
              <a:buNone/>
            </a:pPr>
            <a:r>
              <a:rPr lang="en-US" sz="3200">
                <a:latin typeface="Arial"/>
                <a:ea typeface="Arial"/>
                <a:cs typeface="Arial"/>
                <a:sym typeface="Arial"/>
              </a:rPr>
              <a:t>•</a:t>
            </a:r>
            <a:r>
              <a:rPr lang="en-US" sz="3200"/>
              <a:t>Andrew Jackson</a:t>
            </a:r>
            <a:endParaRPr sz="3200"/>
          </a:p>
          <a:p>
            <a:pPr marL="228600" lvl="0" indent="-50800" algn="l" rtl="0">
              <a:spcBef>
                <a:spcPts val="1000"/>
              </a:spcBef>
              <a:spcAft>
                <a:spcPts val="0"/>
              </a:spcAft>
              <a:buNone/>
            </a:pPr>
            <a:endParaRPr sz="4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More on Jackson</a:t>
            </a:r>
            <a:endParaRPr/>
          </a:p>
        </p:txBody>
      </p:sp>
      <p:sp>
        <p:nvSpPr>
          <p:cNvPr id="167" name="Google Shape;167;p26"/>
          <p:cNvSpPr txBox="1">
            <a:spLocks noGrp="1"/>
          </p:cNvSpPr>
          <p:nvPr>
            <p:ph type="body" idx="1"/>
          </p:nvPr>
        </p:nvSpPr>
        <p:spPr>
          <a:xfrm>
            <a:off x="454800" y="1690825"/>
            <a:ext cx="5302200" cy="4700400"/>
          </a:xfrm>
          <a:prstGeom prst="rect">
            <a:avLst/>
          </a:prstGeom>
        </p:spPr>
        <p:txBody>
          <a:bodyPr spcFirstLastPara="1" wrap="square" lIns="91425" tIns="91425" rIns="91425" bIns="91425" anchor="t" anchorCtr="0">
            <a:noAutofit/>
          </a:bodyPr>
          <a:lstStyle/>
          <a:p>
            <a:pPr marL="228600" lvl="0" indent="-50800" algn="l" rtl="0">
              <a:spcBef>
                <a:spcPts val="1000"/>
              </a:spcBef>
              <a:spcAft>
                <a:spcPts val="0"/>
              </a:spcAft>
              <a:buNone/>
            </a:pPr>
            <a:r>
              <a:rPr lang="en-US" sz="2400"/>
              <a:t>Jackson paid off the debt by massively cutting government spending.  This along with a banking crisis caused a recession, the United States’ first.  However, this did not occur until he left office.  The Panic of 1837 was the result of his policies, however they were left to his predecessor, Martin Van Buren.  Van Buren continued Jackson’s philosophy and was defeated running for reelection in 1840.  </a:t>
            </a:r>
            <a:endParaRPr sz="2400"/>
          </a:p>
        </p:txBody>
      </p:sp>
      <p:pic>
        <p:nvPicPr>
          <p:cNvPr id="168" name="Google Shape;168;p26"/>
          <p:cNvPicPr preferRelativeResize="0"/>
          <p:nvPr/>
        </p:nvPicPr>
        <p:blipFill>
          <a:blip r:embed="rId3">
            <a:alphaModFix/>
          </a:blip>
          <a:stretch>
            <a:fillRect/>
          </a:stretch>
        </p:blipFill>
        <p:spPr>
          <a:xfrm>
            <a:off x="5669825" y="365125"/>
            <a:ext cx="6381750" cy="446330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Whose debt is worse?</a:t>
            </a:r>
            <a:endParaRPr/>
          </a:p>
        </p:txBody>
      </p:sp>
      <p:sp>
        <p:nvSpPr>
          <p:cNvPr id="174" name="Google Shape;174;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Greece  Debt $</a:t>
            </a:r>
            <a:r>
              <a:rPr lang="en-US"/>
              <a:t>358</a:t>
            </a:r>
            <a:r>
              <a:rPr lang="en-US" sz="2800" b="0" i="0" u="none" strike="noStrike" cap="none">
                <a:solidFill>
                  <a:schemeClr val="dk1"/>
                </a:solidFill>
                <a:latin typeface="Calibri"/>
                <a:ea typeface="Calibri"/>
                <a:cs typeface="Calibri"/>
                <a:sym typeface="Calibri"/>
              </a:rPr>
              <a:t>,</a:t>
            </a:r>
            <a:r>
              <a:rPr lang="en-US"/>
              <a:t>4</a:t>
            </a:r>
            <a:r>
              <a:rPr lang="en-US" sz="2800" b="0" i="0" u="none" strike="noStrike" cap="none">
                <a:solidFill>
                  <a:schemeClr val="dk1"/>
                </a:solidFill>
                <a:latin typeface="Calibri"/>
                <a:ea typeface="Calibri"/>
                <a:cs typeface="Calibri"/>
                <a:sym typeface="Calibri"/>
              </a:rPr>
              <a:t>59,016,393</a:t>
            </a:r>
            <a:endParaRPr/>
          </a:p>
          <a:p>
            <a:pPr marL="685800" marR="0" lvl="1" indent="-228600" algn="l" rtl="0">
              <a:lnSpc>
                <a:spcPct val="90000"/>
              </a:lnSpc>
              <a:spcBef>
                <a:spcPts val="500"/>
              </a:spcBef>
              <a:spcAft>
                <a:spcPts val="0"/>
              </a:spcAft>
              <a:buClr>
                <a:schemeClr val="dk1"/>
              </a:buClr>
              <a:buSzPts val="2400"/>
              <a:buFont typeface="Arial"/>
              <a:buChar char="•"/>
            </a:pP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Italy      Debt $2,</a:t>
            </a:r>
            <a:r>
              <a:rPr lang="en-US"/>
              <a:t>529</a:t>
            </a:r>
            <a:r>
              <a:rPr lang="en-US" sz="2800" b="0" i="0" u="none" strike="noStrike" cap="none">
                <a:solidFill>
                  <a:schemeClr val="dk1"/>
                </a:solidFill>
                <a:latin typeface="Calibri"/>
                <a:ea typeface="Calibri"/>
                <a:cs typeface="Calibri"/>
                <a:sym typeface="Calibri"/>
              </a:rPr>
              <a:t>,644,262,295</a:t>
            </a:r>
            <a:endParaRPr/>
          </a:p>
          <a:p>
            <a:pPr marL="685800" marR="0" lvl="1" indent="-228600" algn="l" rtl="0">
              <a:lnSpc>
                <a:spcPct val="90000"/>
              </a:lnSpc>
              <a:spcBef>
                <a:spcPts val="500"/>
              </a:spcBef>
              <a:spcAft>
                <a:spcPts val="0"/>
              </a:spcAft>
              <a:buClr>
                <a:schemeClr val="dk1"/>
              </a:buClr>
              <a:buSzPts val="2400"/>
              <a:buFont typeface="Arial"/>
              <a:buChar char="•"/>
            </a:pP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China    Debt $</a:t>
            </a:r>
            <a:r>
              <a:rPr lang="en-US"/>
              <a:t>2,368</a:t>
            </a:r>
            <a:r>
              <a:rPr lang="en-US" sz="2800" b="0" i="0" u="none" strike="noStrike" cap="none">
                <a:solidFill>
                  <a:schemeClr val="dk1"/>
                </a:solidFill>
                <a:latin typeface="Calibri"/>
                <a:ea typeface="Calibri"/>
                <a:cs typeface="Calibri"/>
                <a:sym typeface="Calibri"/>
              </a:rPr>
              <a:t>,</a:t>
            </a:r>
            <a:r>
              <a:rPr lang="en-US"/>
              <a:t>2</a:t>
            </a:r>
            <a:r>
              <a:rPr lang="en-US" sz="2800" b="0" i="0" u="none" strike="noStrike" cap="none">
                <a:solidFill>
                  <a:schemeClr val="dk1"/>
                </a:solidFill>
                <a:latin typeface="Calibri"/>
                <a:ea typeface="Calibri"/>
                <a:cs typeface="Calibri"/>
                <a:sym typeface="Calibri"/>
              </a:rPr>
              <a:t>85,245,902</a:t>
            </a:r>
            <a:endParaRPr sz="28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1000"/>
              </a:spcBef>
              <a:spcAft>
                <a:spcPts val="0"/>
              </a:spcAft>
              <a:buClr>
                <a:schemeClr val="dk1"/>
              </a:buClr>
              <a:buSzPts val="2400"/>
              <a:buFont typeface="Arial"/>
              <a:buChar char="•"/>
            </a:pPr>
            <a:endParaRPr/>
          </a:p>
          <a:p>
            <a:pPr marL="228600" marR="0" lvl="0" indent="-203200" algn="l" rtl="0">
              <a:lnSpc>
                <a:spcPct val="90000"/>
              </a:lnSpc>
              <a:spcBef>
                <a:spcPts val="500"/>
              </a:spcBef>
              <a:spcAft>
                <a:spcPts val="0"/>
              </a:spcAft>
              <a:buClr>
                <a:schemeClr val="dk1"/>
              </a:buClr>
              <a:buSzPts val="2400"/>
              <a:buFont typeface="Arial"/>
              <a:buChar char="•"/>
            </a:pPr>
            <a:r>
              <a:rPr lang="en-US"/>
              <a:t>Mexico  Debt $637,406,330,882</a:t>
            </a:r>
            <a:endParaRPr/>
          </a:p>
          <a:p>
            <a:pPr marL="685800" marR="0" lvl="1" indent="-228600" algn="l" rtl="0">
              <a:lnSpc>
                <a:spcPct val="90000"/>
              </a:lnSpc>
              <a:spcBef>
                <a:spcPts val="500"/>
              </a:spcBef>
              <a:spcAft>
                <a:spcPts val="0"/>
              </a:spcAft>
              <a:buClr>
                <a:schemeClr val="dk1"/>
              </a:buClr>
              <a:buSzPts val="2400"/>
              <a:buFont typeface="Arial"/>
              <a:buChar char="•"/>
            </a:pPr>
            <a:endParaRPr/>
          </a:p>
          <a:p>
            <a:pPr marL="228600" marR="0" lvl="0" indent="-228600" algn="l" rtl="0">
              <a:lnSpc>
                <a:spcPct val="90000"/>
              </a:lnSpc>
              <a:spcBef>
                <a:spcPts val="500"/>
              </a:spcBef>
              <a:spcAft>
                <a:spcPts val="0"/>
              </a:spcAft>
              <a:buClr>
                <a:schemeClr val="dk1"/>
              </a:buClr>
              <a:buSzPts val="2800"/>
              <a:buFont typeface="Arial"/>
              <a:buChar char="•"/>
            </a:pPr>
            <a:r>
              <a:rPr lang="en-US"/>
              <a:t>Canada  Debt $1,531,120,710,158</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Whose debt is worse?(Public Debt to </a:t>
            </a:r>
            <a:r>
              <a:rPr lang="en-US"/>
              <a:t>GDP Ratio)</a:t>
            </a:r>
            <a:endParaRPr/>
          </a:p>
        </p:txBody>
      </p:sp>
      <p:sp>
        <p:nvSpPr>
          <p:cNvPr id="180" name="Google Shape;180;p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Greece  Debt $</a:t>
            </a:r>
            <a:r>
              <a:rPr lang="en-US"/>
              <a:t>358</a:t>
            </a:r>
            <a:r>
              <a:rPr lang="en-US" sz="2800" b="0" i="0" u="none" strike="noStrike" cap="none">
                <a:solidFill>
                  <a:schemeClr val="dk1"/>
                </a:solidFill>
                <a:latin typeface="Calibri"/>
                <a:ea typeface="Calibri"/>
                <a:cs typeface="Calibri"/>
                <a:sym typeface="Calibri"/>
              </a:rPr>
              <a:t>,</a:t>
            </a:r>
            <a:r>
              <a:rPr lang="en-US"/>
              <a:t>4</a:t>
            </a:r>
            <a:r>
              <a:rPr lang="en-US" sz="2800" b="0" i="0" u="none" strike="noStrike" cap="none">
                <a:solidFill>
                  <a:schemeClr val="dk1"/>
                </a:solidFill>
                <a:latin typeface="Calibri"/>
                <a:ea typeface="Calibri"/>
                <a:cs typeface="Calibri"/>
                <a:sym typeface="Calibri"/>
              </a:rPr>
              <a:t>59,016,393</a:t>
            </a:r>
            <a:endParaRPr/>
          </a:p>
          <a:p>
            <a:pPr marL="685800" marR="0" lvl="1" indent="-228600" algn="l" rtl="0">
              <a:lnSpc>
                <a:spcPct val="90000"/>
              </a:lnSpc>
              <a:spcBef>
                <a:spcPts val="500"/>
              </a:spcBef>
              <a:spcAft>
                <a:spcPts val="0"/>
              </a:spcAft>
              <a:buClr>
                <a:schemeClr val="dk1"/>
              </a:buClr>
              <a:buSzPts val="2400"/>
              <a:buFont typeface="Arial"/>
              <a:buChar char="•"/>
            </a:pPr>
            <a:r>
              <a:rPr lang="en-US"/>
              <a:t>184%</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Italy      Debt $2,</a:t>
            </a:r>
            <a:r>
              <a:rPr lang="en-US"/>
              <a:t>529</a:t>
            </a:r>
            <a:r>
              <a:rPr lang="en-US" sz="2800" b="0" i="0" u="none" strike="noStrike" cap="none">
                <a:solidFill>
                  <a:schemeClr val="dk1"/>
                </a:solidFill>
                <a:latin typeface="Calibri"/>
                <a:ea typeface="Calibri"/>
                <a:cs typeface="Calibri"/>
                <a:sym typeface="Calibri"/>
              </a:rPr>
              <a:t>,644,262,295</a:t>
            </a:r>
            <a:endParaRPr/>
          </a:p>
          <a:p>
            <a:pPr marL="685800" marR="0" lvl="1" indent="-228600" algn="l" rtl="0">
              <a:lnSpc>
                <a:spcPct val="90000"/>
              </a:lnSpc>
              <a:spcBef>
                <a:spcPts val="500"/>
              </a:spcBef>
              <a:spcAft>
                <a:spcPts val="0"/>
              </a:spcAft>
              <a:buClr>
                <a:schemeClr val="dk1"/>
              </a:buClr>
              <a:buSzPts val="2400"/>
              <a:buFont typeface="Arial"/>
              <a:buChar char="•"/>
            </a:pPr>
            <a:r>
              <a:rPr lang="en-US"/>
              <a:t>136%</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China    Debt $</a:t>
            </a:r>
            <a:r>
              <a:rPr lang="en-US"/>
              <a:t>2,368</a:t>
            </a:r>
            <a:r>
              <a:rPr lang="en-US" sz="2800" b="0" i="0" u="none" strike="noStrike" cap="none">
                <a:solidFill>
                  <a:schemeClr val="dk1"/>
                </a:solidFill>
                <a:latin typeface="Calibri"/>
                <a:ea typeface="Calibri"/>
                <a:cs typeface="Calibri"/>
                <a:sym typeface="Calibri"/>
              </a:rPr>
              <a:t>,</a:t>
            </a:r>
            <a:r>
              <a:rPr lang="en-US"/>
              <a:t>2</a:t>
            </a:r>
            <a:r>
              <a:rPr lang="en-US" sz="2800" b="0" i="0" u="none" strike="noStrike" cap="none">
                <a:solidFill>
                  <a:schemeClr val="dk1"/>
                </a:solidFill>
                <a:latin typeface="Calibri"/>
                <a:ea typeface="Calibri"/>
                <a:cs typeface="Calibri"/>
                <a:sym typeface="Calibri"/>
              </a:rPr>
              <a:t>85,245,902</a:t>
            </a:r>
            <a:endParaRPr sz="28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1000"/>
              </a:spcBef>
              <a:spcAft>
                <a:spcPts val="0"/>
              </a:spcAft>
              <a:buClr>
                <a:schemeClr val="dk1"/>
              </a:buClr>
              <a:buSzPts val="2400"/>
              <a:buFont typeface="Arial"/>
              <a:buChar char="•"/>
            </a:pPr>
            <a:r>
              <a:rPr lang="en-US"/>
              <a:t>21%</a:t>
            </a:r>
            <a:endParaRPr/>
          </a:p>
          <a:p>
            <a:pPr marL="228600" marR="0" lvl="0" indent="-203200" algn="l" rtl="0">
              <a:lnSpc>
                <a:spcPct val="90000"/>
              </a:lnSpc>
              <a:spcBef>
                <a:spcPts val="500"/>
              </a:spcBef>
              <a:spcAft>
                <a:spcPts val="0"/>
              </a:spcAft>
              <a:buClr>
                <a:schemeClr val="dk1"/>
              </a:buClr>
              <a:buSzPts val="2400"/>
              <a:buFont typeface="Arial"/>
              <a:buChar char="•"/>
            </a:pPr>
            <a:r>
              <a:rPr lang="en-US"/>
              <a:t>Mexico  Debt $637,406,330,882</a:t>
            </a:r>
            <a:endParaRPr/>
          </a:p>
          <a:p>
            <a:pPr marL="685800" marR="0" lvl="1" indent="-228600" algn="l" rtl="0">
              <a:lnSpc>
                <a:spcPct val="90000"/>
              </a:lnSpc>
              <a:spcBef>
                <a:spcPts val="500"/>
              </a:spcBef>
              <a:spcAft>
                <a:spcPts val="0"/>
              </a:spcAft>
              <a:buClr>
                <a:schemeClr val="dk1"/>
              </a:buClr>
              <a:buSzPts val="2400"/>
              <a:buFont typeface="Arial"/>
              <a:buChar char="•"/>
            </a:pPr>
            <a:r>
              <a:rPr lang="en-US"/>
              <a:t>61%</a:t>
            </a:r>
            <a:endParaRPr/>
          </a:p>
          <a:p>
            <a:pPr marL="228600" marR="0" lvl="0" indent="-228600" algn="l" rtl="0">
              <a:lnSpc>
                <a:spcPct val="90000"/>
              </a:lnSpc>
              <a:spcBef>
                <a:spcPts val="500"/>
              </a:spcBef>
              <a:spcAft>
                <a:spcPts val="0"/>
              </a:spcAft>
              <a:buClr>
                <a:schemeClr val="dk1"/>
              </a:buClr>
              <a:buSzPts val="2800"/>
              <a:buFont typeface="Arial"/>
              <a:buChar char="•"/>
            </a:pPr>
            <a:r>
              <a:rPr lang="en-US"/>
              <a:t>Canada  Debt $1,531,120,710,158</a:t>
            </a:r>
            <a:endParaRPr/>
          </a:p>
          <a:p>
            <a:pPr marL="685800" marR="0" lvl="1" indent="-228600" algn="l" rtl="0">
              <a:lnSpc>
                <a:spcPct val="90000"/>
              </a:lnSpc>
              <a:spcBef>
                <a:spcPts val="500"/>
              </a:spcBef>
              <a:spcAft>
                <a:spcPts val="0"/>
              </a:spcAft>
              <a:buClr>
                <a:schemeClr val="dk1"/>
              </a:buClr>
              <a:buSzPts val="2400"/>
              <a:buFont typeface="Arial"/>
              <a:buChar char="•"/>
            </a:pPr>
            <a:r>
              <a:rPr lang="en-US"/>
              <a:t>100%</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How is it calculated?</a:t>
            </a:r>
            <a:endParaRPr/>
          </a:p>
        </p:txBody>
      </p:sp>
      <p:sp>
        <p:nvSpPr>
          <p:cNvPr id="186" name="Google Shape;186;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National Debt is the total amount owed to those the government has borrowed money from(to finance current/previous purchases).</a:t>
            </a:r>
            <a:endParaRPr/>
          </a:p>
          <a:p>
            <a:pPr marL="228600" marR="0" lvl="0" indent="-228600" algn="l" rtl="0">
              <a:lnSpc>
                <a:spcPct val="90000"/>
              </a:lnSpc>
              <a:spcBef>
                <a:spcPts val="1000"/>
              </a:spcBef>
              <a:spcAft>
                <a:spcPts val="0"/>
              </a:spcAft>
              <a:buClr>
                <a:schemeClr val="dk1"/>
              </a:buClr>
              <a:buSzPts val="4000"/>
              <a:buFont typeface="Arial"/>
              <a:buChar char="•"/>
            </a:pPr>
            <a:r>
              <a:rPr lang="en-US" sz="4000" b="0" i="0" u="sng" strike="noStrike" cap="none">
                <a:solidFill>
                  <a:schemeClr val="dk1"/>
                </a:solidFill>
                <a:latin typeface="Calibri"/>
                <a:ea typeface="Calibri"/>
                <a:cs typeface="Calibri"/>
                <a:sym typeface="Calibri"/>
              </a:rPr>
              <a:t>Best indicator of national debt is not total amount, but the percentage of GDP.</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Example- If a nation has a debt of $1,000,000 and a GDP of $1,000,000. it has a 100% national debt.  </a:t>
            </a:r>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1752600" y="233916"/>
            <a:ext cx="81888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Historical Revenue and Spending</a:t>
            </a:r>
            <a:endParaRPr/>
          </a:p>
        </p:txBody>
      </p:sp>
      <p:pic>
        <p:nvPicPr>
          <p:cNvPr id="192" name="Google Shape;192;p30" descr="Image result for chart sources of federal revenue in recession"/>
          <p:cNvPicPr preferRelativeResize="0"/>
          <p:nvPr/>
        </p:nvPicPr>
        <p:blipFill rotWithShape="1">
          <a:blip r:embed="rId3">
            <a:alphaModFix/>
          </a:blip>
          <a:srcRect/>
          <a:stretch/>
        </p:blipFill>
        <p:spPr>
          <a:xfrm>
            <a:off x="2133602" y="1291329"/>
            <a:ext cx="8021100" cy="5213700"/>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sp>
        <p:nvSpPr>
          <p:cNvPr id="198" name="Google Shape;198;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199" name="Google Shape;199;p31" descr="http://1.bp.blogspot.com/-PkC5XWZaIJ4/U_3plm8Q1NI/AAAAAAAAgSY/Ht2GVrUgHBs/s1600/CBOProjAug2014.PNG"/>
          <p:cNvPicPr preferRelativeResize="0"/>
          <p:nvPr/>
        </p:nvPicPr>
        <p:blipFill rotWithShape="1">
          <a:blip r:embed="rId3">
            <a:alphaModFix/>
          </a:blip>
          <a:srcRect/>
          <a:stretch/>
        </p:blipFill>
        <p:spPr>
          <a:xfrm>
            <a:off x="650098" y="365125"/>
            <a:ext cx="9829800" cy="6115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695125" y="374650"/>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Top 10(You don’t want to be in) based on Debt to GDP Ratio  </a:t>
            </a:r>
            <a:endParaRPr/>
          </a:p>
        </p:txBody>
      </p:sp>
      <p:sp>
        <p:nvSpPr>
          <p:cNvPr id="205" name="Google Shape;205;p32"/>
          <p:cNvSpPr txBox="1">
            <a:spLocks noGrp="1"/>
          </p:cNvSpPr>
          <p:nvPr>
            <p:ph type="body" idx="1"/>
          </p:nvPr>
        </p:nvSpPr>
        <p:spPr>
          <a:xfrm>
            <a:off x="838200" y="1825625"/>
            <a:ext cx="4575000" cy="4471200"/>
          </a:xfrm>
          <a:prstGeom prst="rect">
            <a:avLst/>
          </a:prstGeom>
        </p:spPr>
        <p:txBody>
          <a:bodyPr spcFirstLastPara="1" wrap="square" lIns="91425" tIns="91425" rIns="91425" bIns="91425" anchor="t" anchorCtr="0">
            <a:noAutofit/>
          </a:bodyPr>
          <a:lstStyle/>
          <a:p>
            <a:pPr marL="228600" lvl="0" indent="-50800" algn="l" rtl="0">
              <a:spcBef>
                <a:spcPts val="1000"/>
              </a:spcBef>
              <a:spcAft>
                <a:spcPts val="0"/>
              </a:spcAft>
              <a:buNone/>
            </a:pPr>
            <a:r>
              <a:rPr lang="en-US" sz="3600"/>
              <a:t>1)Japan</a:t>
            </a:r>
            <a:endParaRPr sz="3600"/>
          </a:p>
          <a:p>
            <a:pPr marL="228600" lvl="0" indent="-50800" algn="l" rtl="0">
              <a:spcBef>
                <a:spcPts val="1000"/>
              </a:spcBef>
              <a:spcAft>
                <a:spcPts val="0"/>
              </a:spcAft>
              <a:buNone/>
            </a:pPr>
            <a:r>
              <a:rPr lang="en-US" sz="3600"/>
              <a:t>2)Greece</a:t>
            </a:r>
            <a:endParaRPr sz="3600"/>
          </a:p>
          <a:p>
            <a:pPr marL="228600" lvl="0" indent="-50800" algn="l" rtl="0">
              <a:spcBef>
                <a:spcPts val="1000"/>
              </a:spcBef>
              <a:spcAft>
                <a:spcPts val="0"/>
              </a:spcAft>
              <a:buNone/>
            </a:pPr>
            <a:r>
              <a:rPr lang="en-US" sz="3600"/>
              <a:t>3)Portugal</a:t>
            </a:r>
            <a:endParaRPr sz="3600"/>
          </a:p>
          <a:p>
            <a:pPr marL="228600" lvl="0" indent="-50800" algn="l" rtl="0">
              <a:spcBef>
                <a:spcPts val="1000"/>
              </a:spcBef>
              <a:spcAft>
                <a:spcPts val="0"/>
              </a:spcAft>
              <a:buNone/>
            </a:pPr>
            <a:r>
              <a:rPr lang="en-US" sz="3600"/>
              <a:t>4)Italy</a:t>
            </a:r>
            <a:endParaRPr sz="3600"/>
          </a:p>
          <a:p>
            <a:pPr marL="228600" lvl="0" indent="-50800" algn="l" rtl="0">
              <a:spcBef>
                <a:spcPts val="1000"/>
              </a:spcBef>
              <a:spcAft>
                <a:spcPts val="0"/>
              </a:spcAft>
              <a:buNone/>
            </a:pPr>
            <a:r>
              <a:rPr lang="en-US" sz="3600"/>
              <a:t>5)Bhutan </a:t>
            </a:r>
            <a:endParaRPr sz="3600"/>
          </a:p>
          <a:p>
            <a:pPr marL="228600" lvl="0" indent="-50800" algn="l" rtl="0">
              <a:spcBef>
                <a:spcPts val="1000"/>
              </a:spcBef>
              <a:spcAft>
                <a:spcPts val="0"/>
              </a:spcAft>
              <a:buNone/>
            </a:pPr>
            <a:endParaRPr sz="3600"/>
          </a:p>
        </p:txBody>
      </p:sp>
      <p:sp>
        <p:nvSpPr>
          <p:cNvPr id="206" name="Google Shape;206;p32"/>
          <p:cNvSpPr txBox="1">
            <a:spLocks noGrp="1"/>
          </p:cNvSpPr>
          <p:nvPr>
            <p:ph type="body" idx="1"/>
          </p:nvPr>
        </p:nvSpPr>
        <p:spPr>
          <a:xfrm>
            <a:off x="6484225" y="1897700"/>
            <a:ext cx="4575000" cy="4471200"/>
          </a:xfrm>
          <a:prstGeom prst="rect">
            <a:avLst/>
          </a:prstGeom>
        </p:spPr>
        <p:txBody>
          <a:bodyPr spcFirstLastPara="1" wrap="square" lIns="91425" tIns="91425" rIns="91425" bIns="91425" anchor="t" anchorCtr="0">
            <a:noAutofit/>
          </a:bodyPr>
          <a:lstStyle/>
          <a:p>
            <a:pPr marL="228600" lvl="0" indent="-50800" algn="l" rtl="0">
              <a:spcBef>
                <a:spcPts val="1000"/>
              </a:spcBef>
              <a:spcAft>
                <a:spcPts val="0"/>
              </a:spcAft>
              <a:buNone/>
            </a:pPr>
            <a:r>
              <a:rPr lang="en-US" sz="3600"/>
              <a:t>6)Cyprus</a:t>
            </a:r>
            <a:endParaRPr sz="3600"/>
          </a:p>
          <a:p>
            <a:pPr marL="228600" lvl="0" indent="-50800" algn="l" rtl="0">
              <a:spcBef>
                <a:spcPts val="1000"/>
              </a:spcBef>
              <a:spcAft>
                <a:spcPts val="0"/>
              </a:spcAft>
              <a:buNone/>
            </a:pPr>
            <a:r>
              <a:rPr lang="en-US" sz="3600"/>
              <a:t>7)Belgium</a:t>
            </a:r>
            <a:endParaRPr sz="3600"/>
          </a:p>
          <a:p>
            <a:pPr marL="228600" lvl="0" indent="-50800" algn="l" rtl="0">
              <a:spcBef>
                <a:spcPts val="1000"/>
              </a:spcBef>
              <a:spcAft>
                <a:spcPts val="0"/>
              </a:spcAft>
              <a:buNone/>
            </a:pPr>
            <a:r>
              <a:rPr lang="en-US" sz="3600"/>
              <a:t>8)U.S.A</a:t>
            </a:r>
            <a:endParaRPr sz="3600"/>
          </a:p>
          <a:p>
            <a:pPr marL="228600" lvl="0" indent="-50800" algn="l" rtl="0">
              <a:spcBef>
                <a:spcPts val="1000"/>
              </a:spcBef>
              <a:spcAft>
                <a:spcPts val="0"/>
              </a:spcAft>
              <a:buNone/>
            </a:pPr>
            <a:r>
              <a:rPr lang="en-US" sz="3600"/>
              <a:t>9)Spain</a:t>
            </a:r>
            <a:endParaRPr sz="3600"/>
          </a:p>
          <a:p>
            <a:pPr marL="228600" lvl="0" indent="-50800" algn="l" rtl="0">
              <a:spcBef>
                <a:spcPts val="1000"/>
              </a:spcBef>
              <a:spcAft>
                <a:spcPts val="0"/>
              </a:spcAft>
              <a:buNone/>
            </a:pPr>
            <a:r>
              <a:rPr lang="en-US" sz="3600"/>
              <a:t>10)Singapore</a:t>
            </a:r>
            <a:endParaRPr sz="3600"/>
          </a:p>
        </p:txBody>
      </p:sp>
      <p:sp>
        <p:nvSpPr>
          <p:cNvPr id="207" name="Google Shape;207;p32"/>
          <p:cNvSpPr txBox="1">
            <a:spLocks noGrp="1"/>
          </p:cNvSpPr>
          <p:nvPr>
            <p:ph type="body" idx="1"/>
          </p:nvPr>
        </p:nvSpPr>
        <p:spPr>
          <a:xfrm>
            <a:off x="562750" y="5866025"/>
            <a:ext cx="10940400" cy="789000"/>
          </a:xfrm>
          <a:prstGeom prst="rect">
            <a:avLst/>
          </a:prstGeom>
        </p:spPr>
        <p:txBody>
          <a:bodyPr spcFirstLastPara="1" wrap="square" lIns="91425" tIns="91425" rIns="91425" bIns="91425" anchor="t" anchorCtr="0">
            <a:noAutofit/>
          </a:bodyPr>
          <a:lstStyle/>
          <a:p>
            <a:pPr marL="228600" lvl="0" indent="-50800" algn="l" rtl="0">
              <a:spcBef>
                <a:spcPts val="1000"/>
              </a:spcBef>
              <a:spcAft>
                <a:spcPts val="0"/>
              </a:spcAft>
              <a:buNone/>
            </a:pPr>
            <a:r>
              <a:rPr lang="en-US" sz="1800"/>
              <a:t>https://learn.stashinvest.com/10-countries-with-largest-national-debt-to-gdp</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endParaRPr/>
          </a:p>
        </p:txBody>
      </p:sp>
      <p:sp>
        <p:nvSpPr>
          <p:cNvPr id="213" name="Google Shape;213;p3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200"/>
              <a:buFont typeface="Arial"/>
              <a:buChar char="•"/>
            </a:pPr>
            <a:endParaRPr/>
          </a:p>
        </p:txBody>
      </p:sp>
      <p:pic>
        <p:nvPicPr>
          <p:cNvPr id="214" name="Google Shape;214;p33"/>
          <p:cNvPicPr preferRelativeResize="0"/>
          <p:nvPr/>
        </p:nvPicPr>
        <p:blipFill>
          <a:blip r:embed="rId3">
            <a:alphaModFix/>
          </a:blip>
          <a:stretch>
            <a:fillRect/>
          </a:stretch>
        </p:blipFill>
        <p:spPr>
          <a:xfrm>
            <a:off x="1466850" y="266700"/>
            <a:ext cx="9258300" cy="6324600"/>
          </a:xfrm>
          <a:prstGeom prst="rect">
            <a:avLst/>
          </a:prstGeom>
          <a:noFill/>
          <a:ln>
            <a:noFill/>
          </a:ln>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As of 4/23/2019 at 8 AM</a:t>
            </a:r>
            <a:endParaRPr/>
          </a:p>
        </p:txBody>
      </p:sp>
      <p:sp>
        <p:nvSpPr>
          <p:cNvPr id="103" name="Google Shape;103;p16"/>
          <p:cNvSpPr txBox="1">
            <a:spLocks noGrp="1"/>
          </p:cNvSpPr>
          <p:nvPr>
            <p:ph type="body" idx="1"/>
          </p:nvPr>
        </p:nvSpPr>
        <p:spPr>
          <a:xfrm>
            <a:off x="685800" y="1805475"/>
            <a:ext cx="11253000" cy="4351200"/>
          </a:xfrm>
          <a:prstGeom prst="rect">
            <a:avLst/>
          </a:prstGeom>
        </p:spPr>
        <p:txBody>
          <a:bodyPr spcFirstLastPara="1" wrap="square" lIns="91425" tIns="91425" rIns="91425" bIns="91425" anchor="t" anchorCtr="0">
            <a:noAutofit/>
          </a:bodyPr>
          <a:lstStyle/>
          <a:p>
            <a:pPr marL="228600" lvl="0" indent="-50800" algn="l" rtl="0">
              <a:spcBef>
                <a:spcPts val="1000"/>
              </a:spcBef>
              <a:spcAft>
                <a:spcPts val="0"/>
              </a:spcAft>
              <a:buNone/>
            </a:pPr>
            <a:r>
              <a:rPr lang="en-US" sz="9600">
                <a:solidFill>
                  <a:srgbClr val="FF0000"/>
                </a:solidFill>
              </a:rPr>
              <a:t>$22,232,252,852,569</a:t>
            </a:r>
            <a:endParaRPr sz="960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218"/>
        <p:cNvGrpSpPr/>
        <p:nvPr/>
      </p:nvGrpSpPr>
      <p:grpSpPr>
        <a:xfrm>
          <a:off x="0" y="0"/>
          <a:ext cx="0" cy="0"/>
          <a:chOff x="0" y="0"/>
          <a:chExt cx="0" cy="0"/>
        </a:xfrm>
      </p:grpSpPr>
      <p:sp>
        <p:nvSpPr>
          <p:cNvPr id="219" name="Google Shape;21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How is the debt financed?</a:t>
            </a:r>
            <a:endParaRPr/>
          </a:p>
        </p:txBody>
      </p:sp>
      <p:sp>
        <p:nvSpPr>
          <p:cNvPr id="220" name="Google Shape;220;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When the government spends more than it brings in, then it must borrow the difference.  Some of this is done by selling bonds(which pay interest) to investors.  Sometimes the government takes money from one program and gives it to another. </a:t>
            </a:r>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pic>
        <p:nvPicPr>
          <p:cNvPr id="226" name="Google Shape;226;p35"/>
          <p:cNvPicPr preferRelativeResize="0">
            <a:picLocks noGrp="1"/>
          </p:cNvPicPr>
          <p:nvPr>
            <p:ph type="body" idx="1"/>
          </p:nvPr>
        </p:nvPicPr>
        <p:blipFill rotWithShape="1">
          <a:blip r:embed="rId3">
            <a:alphaModFix/>
          </a:blip>
          <a:srcRect l="1512" t="20203" r="48653" b="39391"/>
          <a:stretch/>
        </p:blipFill>
        <p:spPr>
          <a:xfrm>
            <a:off x="2069025" y="574750"/>
            <a:ext cx="8458200" cy="5486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1981200" y="0"/>
            <a:ext cx="8229600" cy="685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000" b="0" i="0" u="none" strike="noStrike" cap="none">
                <a:solidFill>
                  <a:schemeClr val="dk1"/>
                </a:solidFill>
                <a:latin typeface="Calibri"/>
                <a:ea typeface="Calibri"/>
                <a:cs typeface="Calibri"/>
                <a:sym typeface="Calibri"/>
              </a:rPr>
              <a:t>Who owns the Debt?</a:t>
            </a:r>
            <a:endParaRPr/>
          </a:p>
        </p:txBody>
      </p:sp>
      <p:sp>
        <p:nvSpPr>
          <p:cNvPr id="232" name="Google Shape;232;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233" name="Google Shape;233;p36"/>
          <p:cNvPicPr preferRelativeResize="0"/>
          <p:nvPr/>
        </p:nvPicPr>
        <p:blipFill>
          <a:blip r:embed="rId3">
            <a:alphaModFix/>
          </a:blip>
          <a:stretch>
            <a:fillRect/>
          </a:stretch>
        </p:blipFill>
        <p:spPr>
          <a:xfrm>
            <a:off x="2336400" y="1227225"/>
            <a:ext cx="7416100" cy="5187350"/>
          </a:xfrm>
          <a:prstGeom prst="rect">
            <a:avLst/>
          </a:prstGeom>
          <a:noFill/>
          <a:ln>
            <a:noFill/>
          </a:ln>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237"/>
        <p:cNvGrpSpPr/>
        <p:nvPr/>
      </p:nvGrpSpPr>
      <p:grpSpPr>
        <a:xfrm>
          <a:off x="0" y="0"/>
          <a:ext cx="0" cy="0"/>
          <a:chOff x="0" y="0"/>
          <a:chExt cx="0" cy="0"/>
        </a:xfrm>
      </p:grpSpPr>
      <p:sp>
        <p:nvSpPr>
          <p:cNvPr id="238" name="Google Shape;238;p37"/>
          <p:cNvSpPr txBox="1">
            <a:spLocks noGrp="1"/>
          </p:cNvSpPr>
          <p:nvPr>
            <p:ph type="title"/>
          </p:nvPr>
        </p:nvSpPr>
        <p:spPr>
          <a:xfrm>
            <a:off x="1206575" y="412525"/>
            <a:ext cx="9014400" cy="685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000"/>
              <a:t>Which countries </a:t>
            </a:r>
            <a:r>
              <a:rPr lang="en-US" sz="4000" b="0" i="0" u="none" strike="noStrike" cap="none">
                <a:solidFill>
                  <a:schemeClr val="dk1"/>
                </a:solidFill>
                <a:latin typeface="Calibri"/>
                <a:ea typeface="Calibri"/>
                <a:cs typeface="Calibri"/>
                <a:sym typeface="Calibri"/>
              </a:rPr>
              <a:t>own the most U.S. </a:t>
            </a:r>
            <a:r>
              <a:rPr lang="en-US" sz="4000"/>
              <a:t>d</a:t>
            </a:r>
            <a:r>
              <a:rPr lang="en-US" sz="4000" b="0" i="0" u="none" strike="noStrike" cap="none">
                <a:solidFill>
                  <a:schemeClr val="dk1"/>
                </a:solidFill>
                <a:latin typeface="Calibri"/>
                <a:ea typeface="Calibri"/>
                <a:cs typeface="Calibri"/>
                <a:sym typeface="Calibri"/>
              </a:rPr>
              <a:t>ebt?</a:t>
            </a:r>
            <a:endParaRPr/>
          </a:p>
        </p:txBody>
      </p:sp>
      <p:sp>
        <p:nvSpPr>
          <p:cNvPr id="239" name="Google Shape;239;p3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240" name="Google Shape;240;p37"/>
          <p:cNvPicPr preferRelativeResize="0"/>
          <p:nvPr/>
        </p:nvPicPr>
        <p:blipFill>
          <a:blip r:embed="rId3">
            <a:alphaModFix/>
          </a:blip>
          <a:stretch>
            <a:fillRect/>
          </a:stretch>
        </p:blipFill>
        <p:spPr>
          <a:xfrm>
            <a:off x="2322675" y="1283600"/>
            <a:ext cx="7402300" cy="5177700"/>
          </a:xfrm>
          <a:prstGeom prst="rect">
            <a:avLst/>
          </a:prstGeom>
          <a:noFill/>
          <a:ln>
            <a:noFill/>
          </a:ln>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244"/>
        <p:cNvGrpSpPr/>
        <p:nvPr/>
      </p:nvGrpSpPr>
      <p:grpSpPr>
        <a:xfrm>
          <a:off x="0" y="0"/>
          <a:ext cx="0" cy="0"/>
          <a:chOff x="0" y="0"/>
          <a:chExt cx="0" cy="0"/>
        </a:xfrm>
      </p:grpSpPr>
      <p:sp>
        <p:nvSpPr>
          <p:cNvPr id="245" name="Google Shape;245;p38"/>
          <p:cNvSpPr txBox="1">
            <a:spLocks noGrp="1"/>
          </p:cNvSpPr>
          <p:nvPr>
            <p:ph type="title"/>
          </p:nvPr>
        </p:nvSpPr>
        <p:spPr>
          <a:xfrm>
            <a:off x="1206575" y="412525"/>
            <a:ext cx="9014400" cy="6858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000"/>
              <a:t>What is the relationship between recessions and national debt?</a:t>
            </a:r>
            <a:endParaRPr/>
          </a:p>
        </p:txBody>
      </p:sp>
      <p:sp>
        <p:nvSpPr>
          <p:cNvPr id="246" name="Google Shape;246;p3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247" name="Google Shape;247;p38"/>
          <p:cNvPicPr preferRelativeResize="0"/>
          <p:nvPr/>
        </p:nvPicPr>
        <p:blipFill>
          <a:blip r:embed="rId3">
            <a:alphaModFix/>
          </a:blip>
          <a:stretch>
            <a:fillRect/>
          </a:stretch>
        </p:blipFill>
        <p:spPr>
          <a:xfrm>
            <a:off x="1095450" y="1516325"/>
            <a:ext cx="10001101" cy="5227851"/>
          </a:xfrm>
          <a:prstGeom prst="rect">
            <a:avLst/>
          </a:prstGeom>
          <a:noFill/>
          <a:ln>
            <a:noFill/>
          </a:ln>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251"/>
        <p:cNvGrpSpPr/>
        <p:nvPr/>
      </p:nvGrpSpPr>
      <p:grpSpPr>
        <a:xfrm>
          <a:off x="0" y="0"/>
          <a:ext cx="0" cy="0"/>
          <a:chOff x="0" y="0"/>
          <a:chExt cx="0" cy="0"/>
        </a:xfrm>
      </p:grpSpPr>
      <p:sp>
        <p:nvSpPr>
          <p:cNvPr id="252" name="Google Shape;25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endParaRPr sz="4400" b="0" i="0" u="none" strike="noStrike" cap="none">
              <a:solidFill>
                <a:schemeClr val="dk1"/>
              </a:solidFill>
              <a:latin typeface="Calibri"/>
              <a:ea typeface="Calibri"/>
              <a:cs typeface="Calibri"/>
              <a:sym typeface="Calibri"/>
            </a:endParaRPr>
          </a:p>
        </p:txBody>
      </p:sp>
      <p:pic>
        <p:nvPicPr>
          <p:cNvPr id="253" name="Google Shape;253;p39"/>
          <p:cNvPicPr preferRelativeResize="0"/>
          <p:nvPr/>
        </p:nvPicPr>
        <p:blipFill rotWithShape="1">
          <a:blip r:embed="rId3">
            <a:alphaModFix/>
          </a:blip>
          <a:srcRect/>
          <a:stretch/>
        </p:blipFill>
        <p:spPr>
          <a:xfrm>
            <a:off x="1390261" y="1360488"/>
            <a:ext cx="8363339" cy="470437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257"/>
        <p:cNvGrpSpPr/>
        <p:nvPr/>
      </p:nvGrpSpPr>
      <p:grpSpPr>
        <a:xfrm>
          <a:off x="0" y="0"/>
          <a:ext cx="0" cy="0"/>
          <a:chOff x="0" y="0"/>
          <a:chExt cx="0" cy="0"/>
        </a:xfrm>
      </p:grpSpPr>
      <p:sp>
        <p:nvSpPr>
          <p:cNvPr id="258" name="Google Shape;25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Who owns the debt?</a:t>
            </a:r>
            <a:endParaRPr/>
          </a:p>
        </p:txBody>
      </p:sp>
      <p:sp>
        <p:nvSpPr>
          <p:cNvPr id="259" name="Google Shape;259;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4000"/>
              <a:buFont typeface="Arial"/>
              <a:buChar char="•"/>
            </a:pPr>
            <a:r>
              <a:rPr lang="en-US" sz="4000" b="0" i="0" u="sng" strike="noStrike" cap="none">
                <a:solidFill>
                  <a:schemeClr val="dk1"/>
                </a:solidFill>
                <a:latin typeface="Calibri"/>
                <a:ea typeface="Calibri"/>
                <a:cs typeface="Calibri"/>
                <a:sym typeface="Calibri"/>
              </a:rPr>
              <a:t>Much of the debt is owed to the American people.  However, foreign citizens and governments can own it also.    </a:t>
            </a:r>
            <a:endParaRPr/>
          </a:p>
          <a:p>
            <a:pPr marL="228600" marR="0" lvl="0" indent="-50800" algn="l" rtl="0">
              <a:lnSpc>
                <a:spcPct val="90000"/>
              </a:lnSpc>
              <a:spcBef>
                <a:spcPts val="1000"/>
              </a:spcBef>
              <a:spcAft>
                <a:spcPts val="0"/>
              </a:spcAft>
              <a:buClr>
                <a:schemeClr val="dk1"/>
              </a:buClr>
              <a:buSzPts val="2800"/>
              <a:buFont typeface="Arial"/>
              <a:buNone/>
            </a:pPr>
            <a:endParaRPr sz="2800" b="0" i="0" u="sng"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sng" strike="noStrike" cap="none">
                <a:solidFill>
                  <a:schemeClr val="hlink"/>
                </a:solidFill>
                <a:latin typeface="Calibri"/>
                <a:ea typeface="Calibri"/>
                <a:cs typeface="Calibri"/>
                <a:sym typeface="Calibri"/>
                <a:hlinkClick r:id="rId3"/>
              </a:rPr>
              <a:t>Who Else?</a:t>
            </a:r>
            <a:endParaRPr sz="2800" b="0" i="0" u="sng"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Are we the only nation with debt?</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sng" strike="noStrike" cap="none">
                <a:solidFill>
                  <a:schemeClr val="hlink"/>
                </a:solidFill>
                <a:latin typeface="Calibri"/>
                <a:ea typeface="Calibri"/>
                <a:cs typeface="Calibri"/>
                <a:sym typeface="Calibri"/>
                <a:hlinkClick r:id="rId4"/>
              </a:rPr>
              <a:t>NO!!!!!!!!!!!!!!!</a:t>
            </a:r>
            <a:endParaRPr sz="28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263"/>
        <p:cNvGrpSpPr/>
        <p:nvPr/>
      </p:nvGrpSpPr>
      <p:grpSpPr>
        <a:xfrm>
          <a:off x="0" y="0"/>
          <a:ext cx="0" cy="0"/>
          <a:chOff x="0" y="0"/>
          <a:chExt cx="0" cy="0"/>
        </a:xfrm>
      </p:grpSpPr>
      <p:sp>
        <p:nvSpPr>
          <p:cNvPr id="264" name="Google Shape;26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sng" strike="noStrike" cap="none">
                <a:solidFill>
                  <a:schemeClr val="dk1"/>
                </a:solidFill>
                <a:latin typeface="Calibri"/>
                <a:ea typeface="Calibri"/>
                <a:cs typeface="Calibri"/>
                <a:sym typeface="Calibri"/>
              </a:rPr>
              <a:t>Should we balance the budget?</a:t>
            </a:r>
            <a:endParaRPr/>
          </a:p>
        </p:txBody>
      </p:sp>
      <p:sp>
        <p:nvSpPr>
          <p:cNvPr id="265" name="Google Shape;265;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4400"/>
              <a:buFont typeface="Arial"/>
              <a:buChar char="•"/>
            </a:pPr>
            <a:r>
              <a:rPr lang="en-US" sz="4400" b="0" i="0" u="sng" strike="noStrike" cap="none">
                <a:solidFill>
                  <a:schemeClr val="dk1"/>
                </a:solidFill>
                <a:latin typeface="Calibri"/>
                <a:ea typeface="Calibri"/>
                <a:cs typeface="Calibri"/>
                <a:sym typeface="Calibri"/>
              </a:rPr>
              <a:t>Not always.  In times of recession, people are making less money so tax payments will be less.</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amount of debt is not as important as the percentage of GDP it represents.</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269"/>
        <p:cNvGrpSpPr/>
        <p:nvPr/>
      </p:nvGrpSpPr>
      <p:grpSpPr>
        <a:xfrm>
          <a:off x="0" y="0"/>
          <a:ext cx="0" cy="0"/>
          <a:chOff x="0" y="0"/>
          <a:chExt cx="0" cy="0"/>
        </a:xfrm>
      </p:grpSpPr>
      <p:sp>
        <p:nvSpPr>
          <p:cNvPr id="270" name="Google Shape;27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Important Points</a:t>
            </a:r>
            <a:endParaRPr/>
          </a:p>
        </p:txBody>
      </p:sp>
      <p:sp>
        <p:nvSpPr>
          <p:cNvPr id="271" name="Google Shape;271;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This is a huge political football.  Both parties argue about it.</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4 Ways to reduce debt- 1)raise revenue  2)reduce spending  3)Sustained Economic Growth  4)Combination</a:t>
            </a:r>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Building a debt in a fully employed, peacetime, and prosperous economy is dangerous.  </a:t>
            </a:r>
            <a:endParaRPr/>
          </a:p>
          <a:p>
            <a:pPr marL="228600" marR="0" lvl="0" indent="-228600" algn="l" rtl="0">
              <a:lnSpc>
                <a:spcPct val="90000"/>
              </a:lnSpc>
              <a:spcBef>
                <a:spcPts val="1000"/>
              </a:spcBef>
              <a:spcAft>
                <a:spcPts val="0"/>
              </a:spcAft>
              <a:buClr>
                <a:schemeClr val="dk1"/>
              </a:buClr>
              <a:buSzPts val="4400"/>
              <a:buFont typeface="Arial"/>
              <a:buChar char="•"/>
            </a:pPr>
            <a:r>
              <a:rPr lang="en-US" sz="4400" b="0" i="0" u="sng" strike="noStrike" cap="none">
                <a:solidFill>
                  <a:schemeClr val="hlink"/>
                </a:solidFill>
                <a:latin typeface="Calibri"/>
                <a:ea typeface="Calibri"/>
                <a:cs typeface="Calibri"/>
                <a:sym typeface="Calibri"/>
                <a:hlinkClick r:id="rId3"/>
              </a:rPr>
              <a:t>Debt ceiling </a:t>
            </a:r>
            <a:r>
              <a:rPr lang="en-US" sz="4400" b="0" i="0" u="sng" strike="noStrike" cap="none">
                <a:solidFill>
                  <a:schemeClr val="dk1"/>
                </a:solidFill>
                <a:latin typeface="Calibri"/>
                <a:ea typeface="Calibri"/>
                <a:cs typeface="Calibri"/>
                <a:sym typeface="Calibri"/>
              </a:rPr>
              <a:t>or limit is voted on by Congress.  Recently raised by Congress.</a:t>
            </a:r>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275"/>
        <p:cNvGrpSpPr/>
        <p:nvPr/>
      </p:nvGrpSpPr>
      <p:grpSpPr>
        <a:xfrm>
          <a:off x="0" y="0"/>
          <a:ext cx="0" cy="0"/>
          <a:chOff x="0" y="0"/>
          <a:chExt cx="0" cy="0"/>
        </a:xfrm>
      </p:grpSpPr>
      <p:sp>
        <p:nvSpPr>
          <p:cNvPr id="276" name="Google Shape;276;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Are you the U.S. or Greece?</a:t>
            </a:r>
            <a:endParaRPr sz="4400" b="0" i="0" u="none" strike="noStrike" cap="none">
              <a:solidFill>
                <a:schemeClr val="dk1"/>
              </a:solidFill>
              <a:latin typeface="Calibri"/>
              <a:ea typeface="Calibri"/>
              <a:cs typeface="Calibri"/>
              <a:sym typeface="Calibri"/>
            </a:endParaRPr>
          </a:p>
        </p:txBody>
      </p:sp>
      <p:sp>
        <p:nvSpPr>
          <p:cNvPr id="277" name="Google Shape;277;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Nations, like consumers have credit ratings.  However, the scores are like grades.  The highest is AAA.   As of 2016, US was AA+.  Lowest was Puerto Rico with a CCC- and Mozambique has a CC.</a:t>
            </a:r>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http://www.tradingeconomics.com/country-list/rating</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228600" lvl="0" indent="-50800" algn="l" rtl="0">
              <a:spcBef>
                <a:spcPts val="1000"/>
              </a:spcBef>
              <a:spcAft>
                <a:spcPts val="0"/>
              </a:spcAft>
              <a:buNone/>
            </a:pPr>
            <a:endParaRPr/>
          </a:p>
        </p:txBody>
      </p:sp>
      <p:pic>
        <p:nvPicPr>
          <p:cNvPr id="110" name="Google Shape;110;p17"/>
          <p:cNvPicPr preferRelativeResize="0"/>
          <p:nvPr/>
        </p:nvPicPr>
        <p:blipFill>
          <a:blip r:embed="rId3">
            <a:alphaModFix/>
          </a:blip>
          <a:stretch>
            <a:fillRect/>
          </a:stretch>
        </p:blipFill>
        <p:spPr>
          <a:xfrm>
            <a:off x="1130700" y="142875"/>
            <a:ext cx="8763000" cy="65722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281"/>
        <p:cNvGrpSpPr/>
        <p:nvPr/>
      </p:nvGrpSpPr>
      <p:grpSpPr>
        <a:xfrm>
          <a:off x="0" y="0"/>
          <a:ext cx="0" cy="0"/>
          <a:chOff x="0" y="0"/>
          <a:chExt cx="0" cy="0"/>
        </a:xfrm>
      </p:grpSpPr>
      <p:sp>
        <p:nvSpPr>
          <p:cNvPr id="282" name="Google Shape;28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Debt by President</a:t>
            </a:r>
            <a:endParaRPr/>
          </a:p>
        </p:txBody>
      </p:sp>
      <p:sp>
        <p:nvSpPr>
          <p:cNvPr id="283" name="Google Shape;283;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pic>
        <p:nvPicPr>
          <p:cNvPr id="284" name="Google Shape;284;p44" descr="File:Federal Debt 1901-2010 .jpg">
            <a:hlinkClick r:id="rId3"/>
          </p:cNvPr>
          <p:cNvPicPr preferRelativeResize="0"/>
          <p:nvPr/>
        </p:nvPicPr>
        <p:blipFill rotWithShape="1">
          <a:blip r:embed="rId4">
            <a:alphaModFix/>
          </a:blip>
          <a:srcRect/>
          <a:stretch/>
        </p:blipFill>
        <p:spPr>
          <a:xfrm>
            <a:off x="1905000" y="1447800"/>
            <a:ext cx="8534400" cy="4953000"/>
          </a:xfrm>
          <a:prstGeom prst="rect">
            <a:avLst/>
          </a:prstGeom>
          <a:noFill/>
          <a:ln>
            <a:noFill/>
          </a:ln>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288"/>
        <p:cNvGrpSpPr/>
        <p:nvPr/>
      </p:nvGrpSpPr>
      <p:grpSpPr>
        <a:xfrm>
          <a:off x="0" y="0"/>
          <a:ext cx="0" cy="0"/>
          <a:chOff x="0" y="0"/>
          <a:chExt cx="0" cy="0"/>
        </a:xfrm>
      </p:grpSpPr>
      <p:sp>
        <p:nvSpPr>
          <p:cNvPr id="289" name="Google Shape;289;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000" b="0" i="0" u="none" strike="noStrike" cap="none">
                <a:solidFill>
                  <a:schemeClr val="dk1"/>
                </a:solidFill>
                <a:latin typeface="Calibri"/>
                <a:ea typeface="Calibri"/>
                <a:cs typeface="Calibri"/>
                <a:sym typeface="Calibri"/>
              </a:rPr>
              <a:t>Where are we going with the debt?</a:t>
            </a:r>
            <a:endParaRPr/>
          </a:p>
        </p:txBody>
      </p:sp>
      <p:sp>
        <p:nvSpPr>
          <p:cNvPr id="290" name="Google Shape;290;p45"/>
          <p:cNvSpPr txBox="1">
            <a:spLocks noGrp="1"/>
          </p:cNvSpPr>
          <p:nvPr>
            <p:ph type="body" idx="1"/>
          </p:nvPr>
        </p:nvSpPr>
        <p:spPr>
          <a:xfrm>
            <a:off x="354563" y="1295400"/>
            <a:ext cx="9856237" cy="51054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Debt interest payments will rise.  Some estimates have debt interest payments will be more than 50% of government expenditures in 20 years.</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Taxes or fees will be raised(slowing economy).  </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Department of Treasury will have trouble finding lenders.   To attract more lenders, raise interest, which raises payments.  </a:t>
            </a:r>
            <a:endParaRPr/>
          </a:p>
          <a:p>
            <a:pPr marL="228600" marR="0" lvl="0" indent="0" algn="l"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228600" lvl="0" indent="-50800" algn="l" rtl="0">
              <a:spcBef>
                <a:spcPts val="1000"/>
              </a:spcBef>
              <a:spcAft>
                <a:spcPts val="0"/>
              </a:spcAft>
              <a:buNone/>
            </a:pPr>
            <a:endParaRPr/>
          </a:p>
        </p:txBody>
      </p:sp>
      <p:pic>
        <p:nvPicPr>
          <p:cNvPr id="117" name="Google Shape;117;p18"/>
          <p:cNvPicPr preferRelativeResize="0"/>
          <p:nvPr/>
        </p:nvPicPr>
        <p:blipFill>
          <a:blip r:embed="rId3">
            <a:alphaModFix/>
          </a:blip>
          <a:stretch>
            <a:fillRect/>
          </a:stretch>
        </p:blipFill>
        <p:spPr>
          <a:xfrm>
            <a:off x="1718825" y="572325"/>
            <a:ext cx="8754349" cy="5713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228600" lvl="0" indent="-50800" algn="l" rtl="0">
              <a:spcBef>
                <a:spcPts val="1000"/>
              </a:spcBef>
              <a:spcAft>
                <a:spcPts val="0"/>
              </a:spcAft>
              <a:buNone/>
            </a:pPr>
            <a:endParaRPr/>
          </a:p>
        </p:txBody>
      </p:sp>
      <p:pic>
        <p:nvPicPr>
          <p:cNvPr id="124" name="Google Shape;124;p19"/>
          <p:cNvPicPr preferRelativeResize="0"/>
          <p:nvPr/>
        </p:nvPicPr>
        <p:blipFill>
          <a:blip r:embed="rId3">
            <a:alphaModFix/>
          </a:blip>
          <a:stretch>
            <a:fillRect/>
          </a:stretch>
        </p:blipFill>
        <p:spPr>
          <a:xfrm>
            <a:off x="2219550" y="569050"/>
            <a:ext cx="7752900" cy="5719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none" strike="noStrike" cap="none">
                <a:solidFill>
                  <a:schemeClr val="dk1"/>
                </a:solidFill>
                <a:latin typeface="Calibri"/>
                <a:ea typeface="Calibri"/>
                <a:cs typeface="Calibri"/>
                <a:sym typeface="Calibri"/>
              </a:rPr>
              <a:t>Jonesesia’s National Budget</a:t>
            </a:r>
            <a:endParaRPr/>
          </a:p>
        </p:txBody>
      </p:sp>
      <p:sp>
        <p:nvSpPr>
          <p:cNvPr id="130" name="Google Shape;130;p20"/>
          <p:cNvSpPr txBox="1">
            <a:spLocks noGrp="1"/>
          </p:cNvSpPr>
          <p:nvPr>
            <p:ph type="body" idx="1"/>
          </p:nvPr>
        </p:nvSpPr>
        <p:spPr>
          <a:xfrm>
            <a:off x="993400" y="1600200"/>
            <a:ext cx="9682500" cy="4800600"/>
          </a:xfrm>
          <a:prstGeom prst="rect">
            <a:avLst/>
          </a:prstGeom>
          <a:noFill/>
          <a:ln>
            <a:noFill/>
          </a:ln>
        </p:spPr>
        <p:txBody>
          <a:bodyPr spcFirstLastPara="1" wrap="square" lIns="91425" tIns="45700" rIns="91425" bIns="45700" anchor="t" anchorCtr="0">
            <a:noAutofit/>
          </a:bodyPr>
          <a:lstStyle/>
          <a:p>
            <a:pPr marL="228600" marR="0" lvl="0" indent="-241300" algn="l" rtl="0">
              <a:lnSpc>
                <a:spcPct val="90000"/>
              </a:lnSpc>
              <a:spcBef>
                <a:spcPts val="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GDP=$3,000,000,000</a:t>
            </a:r>
            <a:endParaRPr sz="3000"/>
          </a:p>
          <a:p>
            <a:pPr marL="228600" marR="0" lvl="0" indent="-241300" algn="l" rtl="0">
              <a:lnSpc>
                <a:spcPct val="90000"/>
              </a:lnSpc>
              <a:spcBef>
                <a:spcPts val="100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Total Revenue(in taxes)= $1,000,000,000</a:t>
            </a:r>
            <a:endParaRPr sz="3000"/>
          </a:p>
          <a:p>
            <a:pPr marL="228600" marR="0" lvl="0" indent="-241300" algn="l" rtl="0">
              <a:lnSpc>
                <a:spcPct val="90000"/>
              </a:lnSpc>
              <a:spcBef>
                <a:spcPts val="100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Total Expenditures=$1,100,000,000</a:t>
            </a:r>
            <a:endParaRPr sz="3000"/>
          </a:p>
          <a:p>
            <a:pPr marL="228600" marR="0" lvl="0" indent="-241300" algn="l" rtl="0">
              <a:lnSpc>
                <a:spcPct val="90000"/>
              </a:lnSpc>
              <a:spcBef>
                <a:spcPts val="100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Total Deficit=$100,000,000</a:t>
            </a:r>
            <a:endParaRPr sz="3000"/>
          </a:p>
          <a:p>
            <a:pPr marL="228600" marR="0" lvl="0" indent="-241300" algn="l" rtl="0">
              <a:lnSpc>
                <a:spcPct val="90000"/>
              </a:lnSpc>
              <a:spcBef>
                <a:spcPts val="100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Must sell Treasury Bonds to make up deficit.  Also pay interest on bonds</a:t>
            </a:r>
            <a:endParaRPr sz="3000"/>
          </a:p>
          <a:p>
            <a:pPr marL="228600" marR="0" lvl="0" indent="-241300" algn="l" rtl="0">
              <a:lnSpc>
                <a:spcPct val="90000"/>
              </a:lnSpc>
              <a:spcBef>
                <a:spcPts val="100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Previous Debt=$200,000,000(w/ interest)</a:t>
            </a:r>
            <a:endParaRPr sz="3000"/>
          </a:p>
          <a:p>
            <a:pPr marL="228600" marR="0" lvl="0" indent="-241300" algn="l" rtl="0">
              <a:lnSpc>
                <a:spcPct val="90000"/>
              </a:lnSpc>
              <a:spcBef>
                <a:spcPts val="100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Total Debt=$300,000,000</a:t>
            </a:r>
            <a:endParaRPr sz="3000"/>
          </a:p>
          <a:p>
            <a:pPr marL="228600" marR="0" lvl="0" indent="-241300" algn="l" rtl="0">
              <a:lnSpc>
                <a:spcPct val="90000"/>
              </a:lnSpc>
              <a:spcBef>
                <a:spcPts val="100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Debt to GDP=10%</a:t>
            </a:r>
            <a:endParaRPr sz="3000"/>
          </a:p>
          <a:p>
            <a:pPr marL="228600" marR="0" lvl="0" indent="-50800" algn="l" rtl="0">
              <a:lnSpc>
                <a:spcPct val="90000"/>
              </a:lnSpc>
              <a:spcBef>
                <a:spcPts val="1000"/>
              </a:spcBef>
              <a:spcAft>
                <a:spcPts val="0"/>
              </a:spcAft>
              <a:buClr>
                <a:schemeClr val="dk1"/>
              </a:buClr>
              <a:buSzPts val="2800"/>
              <a:buFont typeface="Arial"/>
              <a:buNone/>
            </a:pPr>
            <a:endParaRPr sz="3000" b="0" i="0" u="none" strike="noStrike" cap="none">
              <a:solidFill>
                <a:schemeClr val="dk1"/>
              </a:solidFill>
              <a:latin typeface="Calibri"/>
              <a:ea typeface="Calibri"/>
              <a:cs typeface="Calibri"/>
              <a:sym typeface="Calibri"/>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Effect transition="in" filter="fade">
                                      <p:cBhvr>
                                        <p:cTn id="7" dur="1"/>
                                        <p:tgtEl>
                                          <p:spTgt spid="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xEl>
                                              <p:pRg st="1" end="1"/>
                                            </p:txEl>
                                          </p:spTgt>
                                        </p:tgtEl>
                                        <p:attrNameLst>
                                          <p:attrName>style.visibility</p:attrName>
                                        </p:attrNameLst>
                                      </p:cBhvr>
                                      <p:to>
                                        <p:strVal val="visible"/>
                                      </p:to>
                                    </p:set>
                                    <p:animEffect transition="in" filter="fade">
                                      <p:cBhvr>
                                        <p:cTn id="12" dur="1"/>
                                        <p:tgtEl>
                                          <p:spTgt spid="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1"/>
                                        <p:tgtEl>
                                          <p:spTgt spid="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0">
                                            <p:txEl>
                                              <p:pRg st="3" end="3"/>
                                            </p:txEl>
                                          </p:spTgt>
                                        </p:tgtEl>
                                        <p:attrNameLst>
                                          <p:attrName>style.visibility</p:attrName>
                                        </p:attrNameLst>
                                      </p:cBhvr>
                                      <p:to>
                                        <p:strVal val="visible"/>
                                      </p:to>
                                    </p:set>
                                    <p:animEffect transition="in" filter="fade">
                                      <p:cBhvr>
                                        <p:cTn id="22" dur="1"/>
                                        <p:tgtEl>
                                          <p:spTgt spid="1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0">
                                            <p:txEl>
                                              <p:pRg st="4" end="4"/>
                                            </p:txEl>
                                          </p:spTgt>
                                        </p:tgtEl>
                                        <p:attrNameLst>
                                          <p:attrName>style.visibility</p:attrName>
                                        </p:attrNameLst>
                                      </p:cBhvr>
                                      <p:to>
                                        <p:strVal val="visible"/>
                                      </p:to>
                                    </p:set>
                                    <p:animEffect transition="in" filter="fade">
                                      <p:cBhvr>
                                        <p:cTn id="27" dur="1"/>
                                        <p:tgtEl>
                                          <p:spTgt spid="1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1"/>
                                        <p:tgtEl>
                                          <p:spTgt spid="1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0">
                                            <p:txEl>
                                              <p:pRg st="6" end="6"/>
                                            </p:txEl>
                                          </p:spTgt>
                                        </p:tgtEl>
                                        <p:attrNameLst>
                                          <p:attrName>style.visibility</p:attrName>
                                        </p:attrNameLst>
                                      </p:cBhvr>
                                      <p:to>
                                        <p:strVal val="visible"/>
                                      </p:to>
                                    </p:set>
                                    <p:animEffect transition="in" filter="fade">
                                      <p:cBhvr>
                                        <p:cTn id="37" dur="1"/>
                                        <p:tgtEl>
                                          <p:spTgt spid="13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0">
                                            <p:txEl>
                                              <p:pRg st="7" end="7"/>
                                            </p:txEl>
                                          </p:spTgt>
                                        </p:tgtEl>
                                        <p:attrNameLst>
                                          <p:attrName>style.visibility</p:attrName>
                                        </p:attrNameLst>
                                      </p:cBhvr>
                                      <p:to>
                                        <p:strVal val="visible"/>
                                      </p:to>
                                    </p:set>
                                    <p:animEffect transition="in" filter="fade">
                                      <p:cBhvr>
                                        <p:cTn id="42" dur="1"/>
                                        <p:tgtEl>
                                          <p:spTgt spid="13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0">
                                            <p:txEl>
                                              <p:pRg st="8" end="8"/>
                                            </p:txEl>
                                          </p:spTgt>
                                        </p:tgtEl>
                                        <p:attrNameLst>
                                          <p:attrName>style.visibility</p:attrName>
                                        </p:attrNameLst>
                                      </p:cBhvr>
                                      <p:to>
                                        <p:strVal val="visible"/>
                                      </p:to>
                                    </p:set>
                                    <p:animEffect transition="in" filter="fade">
                                      <p:cBhvr>
                                        <p:cTn id="47" dur="1"/>
                                        <p:tgtEl>
                                          <p:spTgt spid="1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Font typeface="Calibri"/>
              <a:buNone/>
            </a:pPr>
            <a:r>
              <a:rPr lang="en-US" sz="4400" b="0" i="0" u="sng" strike="noStrike" cap="none">
                <a:solidFill>
                  <a:schemeClr val="hlink"/>
                </a:solidFill>
                <a:latin typeface="Calibri"/>
                <a:ea typeface="Calibri"/>
                <a:cs typeface="Calibri"/>
                <a:sym typeface="Calibri"/>
                <a:hlinkClick r:id="rId3"/>
              </a:rPr>
              <a:t>Definitions</a:t>
            </a:r>
            <a:endParaRPr sz="4400" b="0" i="0" u="sng" strike="noStrike" cap="none">
              <a:solidFill>
                <a:schemeClr val="dk1"/>
              </a:solidFill>
              <a:latin typeface="Calibri"/>
              <a:ea typeface="Calibri"/>
              <a:cs typeface="Calibri"/>
              <a:sym typeface="Calibri"/>
            </a:endParaRPr>
          </a:p>
        </p:txBody>
      </p:sp>
      <p:sp>
        <p:nvSpPr>
          <p:cNvPr id="136" name="Google Shape;136;p21"/>
          <p:cNvSpPr txBox="1">
            <a:spLocks noGrp="1"/>
          </p:cNvSpPr>
          <p:nvPr>
            <p:ph type="body" idx="1"/>
          </p:nvPr>
        </p:nvSpPr>
        <p:spPr>
          <a:xfrm>
            <a:off x="838200" y="1334275"/>
            <a:ext cx="10837800" cy="48426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Budget Deficit = excess of a government’s expenditures(spending) over its receipts(revenues) in a period of time(must borrow to make up the difference).</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National Debt = total value of government indebtedness at a moment in time</a:t>
            </a:r>
            <a:r>
              <a:rPr lang="en-US" sz="3600" b="0" i="0" u="none" strike="noStrike" cap="none">
                <a:solidFill>
                  <a:schemeClr val="dk1"/>
                </a:solidFill>
                <a:latin typeface="Calibri"/>
                <a:ea typeface="Calibri"/>
                <a:cs typeface="Calibri"/>
                <a:sym typeface="Calibri"/>
              </a:rPr>
              <a:t>.</a:t>
            </a:r>
            <a:endParaRPr/>
          </a:p>
          <a:p>
            <a:pPr marL="228600" marR="0" lvl="0" indent="-228600" algn="l" rtl="0">
              <a:lnSpc>
                <a:spcPct val="90000"/>
              </a:lnSpc>
              <a:spcBef>
                <a:spcPts val="1000"/>
              </a:spcBef>
              <a:spcAft>
                <a:spcPts val="0"/>
              </a:spcAft>
              <a:buClr>
                <a:schemeClr val="dk1"/>
              </a:buClr>
              <a:buFont typeface="Arial"/>
              <a:buNone/>
            </a:pPr>
            <a:r>
              <a:rPr lang="en-US" sz="3600" b="0" i="0" u="none" strike="noStrike" cap="none">
                <a:solidFill>
                  <a:schemeClr val="dk1"/>
                </a:solidFill>
                <a:latin typeface="Calibri"/>
                <a:ea typeface="Calibri"/>
                <a:cs typeface="Calibri"/>
                <a:sym typeface="Calibri"/>
              </a:rPr>
              <a:t>These two concepts are related since Government</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sng" strike="noStrike" cap="none">
                <a:solidFill>
                  <a:schemeClr val="dk1"/>
                </a:solidFill>
                <a:latin typeface="Calibri"/>
                <a:ea typeface="Calibri"/>
                <a:cs typeface="Calibri"/>
                <a:sym typeface="Calibri"/>
              </a:rPr>
              <a:t>accumulate </a:t>
            </a:r>
            <a:r>
              <a:rPr lang="en-US" sz="3600" b="0" i="1" u="sng" strike="noStrike" cap="none">
                <a:solidFill>
                  <a:schemeClr val="dk1"/>
                </a:solidFill>
                <a:latin typeface="Calibri"/>
                <a:ea typeface="Calibri"/>
                <a:cs typeface="Calibri"/>
                <a:sym typeface="Calibri"/>
              </a:rPr>
              <a:t>Debt </a:t>
            </a:r>
            <a:r>
              <a:rPr lang="en-US" sz="3600" b="0" i="0" u="sng" strike="noStrike" cap="none">
                <a:solidFill>
                  <a:schemeClr val="dk1"/>
                </a:solidFill>
                <a:latin typeface="Calibri"/>
                <a:ea typeface="Calibri"/>
                <a:cs typeface="Calibri"/>
                <a:sym typeface="Calibri"/>
              </a:rPr>
              <a:t>by running </a:t>
            </a:r>
            <a:r>
              <a:rPr lang="en-US" sz="3600" b="0" i="1" u="sng" strike="noStrike" cap="none">
                <a:solidFill>
                  <a:schemeClr val="dk1"/>
                </a:solidFill>
                <a:latin typeface="Calibri"/>
                <a:ea typeface="Calibri"/>
                <a:cs typeface="Calibri"/>
                <a:sym typeface="Calibri"/>
              </a:rPr>
              <a:t>Deficits </a:t>
            </a:r>
            <a:r>
              <a:rPr lang="en-US" sz="3600" b="0" i="0" u="none" strike="noStrike" cap="none">
                <a:solidFill>
                  <a:schemeClr val="dk1"/>
                </a:solidFill>
                <a:latin typeface="Calibri"/>
                <a:ea typeface="Calibri"/>
                <a:cs typeface="Calibri"/>
                <a:sym typeface="Calibri"/>
              </a:rPr>
              <a:t>or </a:t>
            </a:r>
            <a:endParaRPr/>
          </a:p>
          <a:p>
            <a:pPr marL="228600" marR="0" lvl="0" indent="-228600" algn="l" rtl="0">
              <a:lnSpc>
                <a:spcPct val="90000"/>
              </a:lnSpc>
              <a:spcBef>
                <a:spcPts val="1000"/>
              </a:spcBef>
              <a:spcAft>
                <a:spcPts val="0"/>
              </a:spcAft>
              <a:buClr>
                <a:schemeClr val="dk1"/>
              </a:buClr>
              <a:buSzPts val="3600"/>
              <a:buFont typeface="Arial"/>
              <a:buChar char="•"/>
            </a:pPr>
            <a:r>
              <a:rPr lang="en-US" sz="3600" b="0" i="0" u="none" strike="noStrike" cap="none">
                <a:solidFill>
                  <a:schemeClr val="dk1"/>
                </a:solidFill>
                <a:latin typeface="Calibri"/>
                <a:ea typeface="Calibri"/>
                <a:cs typeface="Calibri"/>
                <a:sym typeface="Calibri"/>
              </a:rPr>
              <a:t>Reduce </a:t>
            </a:r>
            <a:r>
              <a:rPr lang="en-US" sz="3600" b="0" i="1" u="none" strike="noStrike" cap="none">
                <a:solidFill>
                  <a:schemeClr val="dk1"/>
                </a:solidFill>
                <a:latin typeface="Calibri"/>
                <a:ea typeface="Calibri"/>
                <a:cs typeface="Calibri"/>
                <a:sym typeface="Calibri"/>
              </a:rPr>
              <a:t>Debt </a:t>
            </a:r>
            <a:r>
              <a:rPr lang="en-US" sz="3600" b="0" i="0" u="none" strike="noStrike" cap="none">
                <a:solidFill>
                  <a:schemeClr val="dk1"/>
                </a:solidFill>
                <a:latin typeface="Calibri"/>
                <a:ea typeface="Calibri"/>
                <a:cs typeface="Calibri"/>
                <a:sym typeface="Calibri"/>
              </a:rPr>
              <a:t>by accumulating </a:t>
            </a:r>
            <a:r>
              <a:rPr lang="en-US" sz="3600" b="0" i="1" u="none" strike="noStrike" cap="none">
                <a:solidFill>
                  <a:schemeClr val="dk1"/>
                </a:solidFill>
                <a:latin typeface="Calibri"/>
                <a:ea typeface="Calibri"/>
                <a:cs typeface="Calibri"/>
                <a:sym typeface="Calibri"/>
              </a:rPr>
              <a:t>Surpluses</a:t>
            </a:r>
            <a:r>
              <a:rPr lang="en-US" sz="3600" b="0" i="0" u="none" strike="noStrike" cap="none">
                <a:solidFill>
                  <a:schemeClr val="dk1"/>
                </a:solidFill>
                <a:latin typeface="Calibri"/>
                <a:ea typeface="Calibri"/>
                <a:cs typeface="Calibri"/>
                <a:sym typeface="Calibri"/>
              </a:rPr>
              <a:t>.</a:t>
            </a:r>
            <a:endParaRPr/>
          </a:p>
          <a:p>
            <a:pPr marL="228600" marR="0" lvl="0" indent="0" algn="l" rtl="0">
              <a:lnSpc>
                <a:spcPct val="90000"/>
              </a:lnSpc>
              <a:spcBef>
                <a:spcPts val="100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Discretionary vs Mandatory</a:t>
            </a:r>
            <a:endParaRPr/>
          </a:p>
        </p:txBody>
      </p:sp>
      <p:sp>
        <p:nvSpPr>
          <p:cNvPr id="142" name="Google Shape;142;p22"/>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228600" lvl="0" indent="-50800" algn="l" rtl="0">
              <a:spcBef>
                <a:spcPts val="1000"/>
              </a:spcBef>
              <a:spcAft>
                <a:spcPts val="0"/>
              </a:spcAft>
              <a:buNone/>
            </a:pPr>
            <a:endParaRPr/>
          </a:p>
        </p:txBody>
      </p:sp>
      <p:pic>
        <p:nvPicPr>
          <p:cNvPr id="143" name="Google Shape;143;p22"/>
          <p:cNvPicPr preferRelativeResize="0"/>
          <p:nvPr/>
        </p:nvPicPr>
        <p:blipFill>
          <a:blip r:embed="rId3">
            <a:alphaModFix/>
          </a:blip>
          <a:stretch>
            <a:fillRect/>
          </a:stretch>
        </p:blipFill>
        <p:spPr>
          <a:xfrm>
            <a:off x="3143250" y="1913238"/>
            <a:ext cx="5905500" cy="4371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DECDB"/>
            </a:gs>
            <a:gs pos="100000">
              <a:srgbClr val="F0A963"/>
            </a:gs>
          </a:gsLst>
          <a:lin ang="5400012" scaled="0"/>
        </a:gradFill>
        <a:effectLst/>
      </p:bgPr>
    </p:bg>
    <p:spTree>
      <p:nvGrpSpPr>
        <p:cNvPr id="1" name="Shape 147"/>
        <p:cNvGrpSpPr/>
        <p:nvPr/>
      </p:nvGrpSpPr>
      <p:grpSpPr>
        <a:xfrm>
          <a:off x="0" y="0"/>
          <a:ext cx="0" cy="0"/>
          <a:chOff x="0" y="0"/>
          <a:chExt cx="0" cy="0"/>
        </a:xfrm>
      </p:grpSpPr>
      <p:sp>
        <p:nvSpPr>
          <p:cNvPr id="148" name="Google Shape;148;p23"/>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228600" lvl="0" indent="-50800" algn="l" rtl="0">
              <a:spcBef>
                <a:spcPts val="1000"/>
              </a:spcBef>
              <a:spcAft>
                <a:spcPts val="0"/>
              </a:spcAft>
              <a:buNone/>
            </a:pPr>
            <a:endParaRPr/>
          </a:p>
        </p:txBody>
      </p:sp>
      <p:pic>
        <p:nvPicPr>
          <p:cNvPr id="149" name="Google Shape;149;p23"/>
          <p:cNvPicPr preferRelativeResize="0"/>
          <p:nvPr/>
        </p:nvPicPr>
        <p:blipFill>
          <a:blip r:embed="rId3">
            <a:alphaModFix/>
          </a:blip>
          <a:stretch>
            <a:fillRect/>
          </a:stretch>
        </p:blipFill>
        <p:spPr>
          <a:xfrm>
            <a:off x="335125" y="386250"/>
            <a:ext cx="10795651" cy="607255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867</Words>
  <Application>Microsoft Office PowerPoint</Application>
  <PresentationFormat>Widescreen</PresentationFormat>
  <Paragraphs>102</Paragraphs>
  <Slides>31</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Office Theme</vt:lpstr>
      <vt:lpstr>Day 11</vt:lpstr>
      <vt:lpstr>As of 4/23/2019 at 8 AM</vt:lpstr>
      <vt:lpstr>PowerPoint Presentation</vt:lpstr>
      <vt:lpstr>PowerPoint Presentation</vt:lpstr>
      <vt:lpstr>PowerPoint Presentation</vt:lpstr>
      <vt:lpstr>Jonesesia’s National Budget</vt:lpstr>
      <vt:lpstr>Definitions</vt:lpstr>
      <vt:lpstr>Discretionary vs Mandatory</vt:lpstr>
      <vt:lpstr>PowerPoint Presentation</vt:lpstr>
      <vt:lpstr>Questions </vt:lpstr>
      <vt:lpstr>Questions </vt:lpstr>
      <vt:lpstr>More on Jackson</vt:lpstr>
      <vt:lpstr>Whose debt is worse?</vt:lpstr>
      <vt:lpstr>Whose debt is worse?(Public Debt to GDP Ratio)</vt:lpstr>
      <vt:lpstr>How is it calculated?</vt:lpstr>
      <vt:lpstr>Historical Revenue and Spending</vt:lpstr>
      <vt:lpstr>PowerPoint Presentation</vt:lpstr>
      <vt:lpstr>Top 10(You don’t want to be in) based on Debt to GDP Ratio  </vt:lpstr>
      <vt:lpstr>PowerPoint Presentation</vt:lpstr>
      <vt:lpstr>How is the debt financed?</vt:lpstr>
      <vt:lpstr>PowerPoint Presentation</vt:lpstr>
      <vt:lpstr>Who owns the Debt?</vt:lpstr>
      <vt:lpstr>Which countries own the most U.S. debt?</vt:lpstr>
      <vt:lpstr>What is the relationship between recessions and national debt?</vt:lpstr>
      <vt:lpstr>PowerPoint Presentation</vt:lpstr>
      <vt:lpstr>Who owns the debt?</vt:lpstr>
      <vt:lpstr>Should we balance the budget?</vt:lpstr>
      <vt:lpstr>Important Points</vt:lpstr>
      <vt:lpstr>Are you the U.S. or Greece?</vt:lpstr>
      <vt:lpstr>Debt by President</vt:lpstr>
      <vt:lpstr>Where are we going with the debt?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11</dc:title>
  <dc:creator>Clayton D. Jenkins</dc:creator>
  <cp:lastModifiedBy>Clayton Jenkins</cp:lastModifiedBy>
  <cp:revision>1</cp:revision>
  <dcterms:modified xsi:type="dcterms:W3CDTF">2019-09-06T18:08:13Z</dcterms:modified>
</cp:coreProperties>
</file>