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Georgia" panose="02040502050405020303" pitchFamily="18" charset="0"/>
      <p:regular r:id="rId43"/>
      <p:bold r:id="rId44"/>
      <p:italic r:id="rId45"/>
      <p:boldItalic r:id="rId46"/>
    </p:embeddedFont>
    <p:embeddedFont>
      <p:font typeface="Open Sans" panose="020B0604020202020204" charset="0"/>
      <p:regular r:id="rId47"/>
      <p:bold r:id="rId48"/>
      <p:italic r:id="rId49"/>
      <p:boldItalic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fe29c85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3fe29c85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dff159c26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4dff159c2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00" name="Google Shape;100;p5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0706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11274db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11274db8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11274db8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68cd18db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68cd18db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468cd18db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7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0" rIns="1905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114" name="Google Shape;114;p7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7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0706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91af403e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4191af403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e49f588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3e49f588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entry/recessions-fertility-rates_55f32423e4b042295e36389e?utm_hp_ref=busines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cindicators.gov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orbes.com/sites/advisor/2016/10/24/10-offbeat-economic-indicators/#6428d49b6f64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university.com/courses/principles-economics-macroeconomics/growth-rate-real-gdp-per-capita?utm_source=MacroAnnot&amp;utm_medium=NextAnnot&amp;utm_campaign=MRUYTAnnotation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A191RL1A225NBE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Jenksesia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018500" y="1028700"/>
            <a:ext cx="10155000" cy="4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/>
              <a:t>Jenksesia had a GDP of $1,400,000,000 in 2018.  The President is up for re-election in 2019.  She claims the country is doing well.  </a:t>
            </a:r>
            <a:endParaRPr sz="3600"/>
          </a:p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/>
              <a:t>How do we know?  What do we look at?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6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sng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930250" y="487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/>
              <a:t>Economic Growth will matter more over the next year.  Why?</a:t>
            </a:r>
            <a:endParaRPr/>
          </a:p>
        </p:txBody>
      </p:sp>
      <p:sp>
        <p:nvSpPr>
          <p:cNvPr id="162" name="Google Shape;162;p22" descr="http://www.fungur.com/uploads/2013/10/Funny-Roller-Coaster-Faces-007.jpg"/>
          <p:cNvSpPr/>
          <p:nvPr/>
        </p:nvSpPr>
        <p:spPr>
          <a:xfrm>
            <a:off x="5507039" y="3211514"/>
            <a:ext cx="4802100" cy="29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the economy like a roller coaster?</a:t>
            </a:r>
            <a:endParaRPr/>
          </a:p>
        </p:txBody>
      </p:sp>
      <p:sp>
        <p:nvSpPr>
          <p:cNvPr id="168" name="Google Shape;168;p23" descr="http://www.fungur.com/uploads/2013/10/Funny-Roller-Coaster-Faces-007.jpg"/>
          <p:cNvSpPr/>
          <p:nvPr/>
        </p:nvSpPr>
        <p:spPr>
          <a:xfrm>
            <a:off x="5507039" y="3211514"/>
            <a:ext cx="4802187" cy="292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4" descr="roller coaster tu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0670" y="2479190"/>
            <a:ext cx="2816225" cy="41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 descr="http://justsomething.co/wp-content/uploads/2013/11/epic-roller-coaster-photos-1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1176" y="1595438"/>
            <a:ext cx="3967163" cy="52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the economy like a roller coaster?</a:t>
            </a:r>
            <a:endParaRPr/>
          </a:p>
        </p:txBody>
      </p:sp>
      <p:sp>
        <p:nvSpPr>
          <p:cNvPr id="176" name="Google Shape;176;p24"/>
          <p:cNvSpPr txBox="1"/>
          <p:nvPr/>
        </p:nvSpPr>
        <p:spPr>
          <a:xfrm>
            <a:off x="7696200" y="1373187"/>
            <a:ext cx="3657600" cy="107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Sometimes, it’s great.</a:t>
            </a:r>
            <a:endParaRPr/>
          </a:p>
        </p:txBody>
      </p:sp>
      <p:sp>
        <p:nvSpPr>
          <p:cNvPr id="177" name="Google Shape;177;p24" descr="http://www.fungur.com/uploads/2013/10/Funny-Roller-Coaster-Faces-007.jpg"/>
          <p:cNvSpPr/>
          <p:nvPr/>
        </p:nvSpPr>
        <p:spPr>
          <a:xfrm>
            <a:off x="5507039" y="3211514"/>
            <a:ext cx="4802187" cy="292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 descr="funny roller coas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3768" y="1766888"/>
            <a:ext cx="3781425" cy="503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the economy like a roller coaster?</a:t>
            </a: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9753612" y="781226"/>
            <a:ext cx="24384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Sometimes, it’s scary</a:t>
            </a:r>
            <a:endParaRPr/>
          </a:p>
        </p:txBody>
      </p:sp>
      <p:sp>
        <p:nvSpPr>
          <p:cNvPr id="185" name="Google Shape;185;p25" descr="http://www.fungur.com/uploads/2013/10/Funny-Roller-Coaster-Faces-007.jpg"/>
          <p:cNvSpPr/>
          <p:nvPr/>
        </p:nvSpPr>
        <p:spPr>
          <a:xfrm>
            <a:off x="5507039" y="3211514"/>
            <a:ext cx="4802187" cy="292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810" y="1606147"/>
            <a:ext cx="4485455" cy="503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the economy like a roller coaster?</a:t>
            </a:r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9261475" y="365125"/>
            <a:ext cx="27432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it’s both</a:t>
            </a:r>
            <a:endParaRPr/>
          </a:p>
        </p:txBody>
      </p:sp>
      <p:sp>
        <p:nvSpPr>
          <p:cNvPr id="193" name="Google Shape;193;p26" descr="http://www.fungur.com/uploads/2013/10/Funny-Roller-Coaster-Faces-007.jpg"/>
          <p:cNvSpPr/>
          <p:nvPr/>
        </p:nvSpPr>
        <p:spPr>
          <a:xfrm>
            <a:off x="5507039" y="3211514"/>
            <a:ext cx="4802187" cy="292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6" descr="http://www.allfunnyfaces.com/pictures/Scary_Roller_Coaster79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1807" y="1595438"/>
            <a:ext cx="3554412" cy="47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3250" y="2134750"/>
            <a:ext cx="5986300" cy="32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the economy like a roller coaster?</a:t>
            </a:r>
            <a:endParaRPr/>
          </a:p>
        </p:txBody>
      </p:sp>
      <p:sp>
        <p:nvSpPr>
          <p:cNvPr id="201" name="Google Shape;201;p27"/>
          <p:cNvSpPr txBox="1"/>
          <p:nvPr/>
        </p:nvSpPr>
        <p:spPr>
          <a:xfrm>
            <a:off x="9090771" y="1262905"/>
            <a:ext cx="2895600" cy="157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you don’t know what to expect</a:t>
            </a:r>
            <a:endParaRPr/>
          </a:p>
        </p:txBody>
      </p:sp>
      <p:sp>
        <p:nvSpPr>
          <p:cNvPr id="202" name="Google Shape;202;p27" descr="http://www.fungur.com/uploads/2013/10/Funny-Roller-Coaster-Faces-007.jpg"/>
          <p:cNvSpPr/>
          <p:nvPr/>
        </p:nvSpPr>
        <p:spPr>
          <a:xfrm>
            <a:off x="5507039" y="3211514"/>
            <a:ext cx="4802187" cy="292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204" y="2070575"/>
            <a:ext cx="4332725" cy="39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43088"/>
            <a:ext cx="4219404" cy="3586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28" descr="https://encrypted-tbn0.gstatic.com/images?q=tbn:ANd9GcQvJGW3LDPZiixY7Vp-zz2tNK6-2hmB5wFLMnb5ePkZDiN7wzcKt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7399" y="282448"/>
            <a:ext cx="5937600" cy="62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883425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Cycles</a:t>
            </a:r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433125" y="1598750"/>
            <a:ext cx="1141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cycles are the ups and downs in a market’s activity(%increase or decrease in real GDP).</a:t>
            </a:r>
            <a:endParaRPr sz="3200"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business cycle is made up of 1)expansion(recovery)-upward movement, (positive gro</a:t>
            </a:r>
            <a:r>
              <a:rPr lang="en-US" sz="3200" u="sng"/>
              <a:t>wth)</a:t>
            </a:r>
            <a:endParaRPr sz="3200"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2)peak-high point</a:t>
            </a:r>
            <a:endParaRPr sz="3200"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3)contraction(recession)-downward movement(negative gro</a:t>
            </a:r>
            <a:r>
              <a:rPr lang="en-US" sz="3200" u="sng"/>
              <a:t>wth)</a:t>
            </a:r>
            <a:endParaRPr sz="3200"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4)trough-lowest point</a:t>
            </a:r>
            <a:endParaRPr sz="320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30" descr="Business cycle slide External influences. Topic areas. This PowerPoint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9300" y="828125"/>
            <a:ext cx="7417500" cy="55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Business Cycle</a:t>
            </a:r>
            <a:endParaRPr/>
          </a:p>
        </p:txBody>
      </p:sp>
      <p:cxnSp>
        <p:nvCxnSpPr>
          <p:cNvPr id="228" name="Google Shape;228;p31"/>
          <p:cNvCxnSpPr/>
          <p:nvPr/>
        </p:nvCxnSpPr>
        <p:spPr>
          <a:xfrm>
            <a:off x="2743200" y="2286000"/>
            <a:ext cx="0" cy="3200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31"/>
          <p:cNvSpPr txBox="1"/>
          <p:nvPr/>
        </p:nvSpPr>
        <p:spPr>
          <a:xfrm>
            <a:off x="1676400" y="1828801"/>
            <a:ext cx="1778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Growth (NY)</a:t>
            </a:r>
            <a:endParaRPr/>
          </a:p>
        </p:txBody>
      </p:sp>
      <p:cxnSp>
        <p:nvCxnSpPr>
          <p:cNvPr id="230" name="Google Shape;230;p31"/>
          <p:cNvCxnSpPr/>
          <p:nvPr/>
        </p:nvCxnSpPr>
        <p:spPr>
          <a:xfrm>
            <a:off x="2743200" y="5486400"/>
            <a:ext cx="61722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1" name="Google Shape;231;p31"/>
          <p:cNvSpPr txBox="1"/>
          <p:nvPr/>
        </p:nvSpPr>
        <p:spPr>
          <a:xfrm>
            <a:off x="8366126" y="5486401"/>
            <a:ext cx="8096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Time</a:t>
            </a:r>
            <a:endParaRPr/>
          </a:p>
        </p:txBody>
      </p:sp>
      <p:cxnSp>
        <p:nvCxnSpPr>
          <p:cNvPr id="232" name="Google Shape;232;p31"/>
          <p:cNvCxnSpPr/>
          <p:nvPr/>
        </p:nvCxnSpPr>
        <p:spPr>
          <a:xfrm rot="10800000" flipH="1">
            <a:off x="2743200" y="2286000"/>
            <a:ext cx="5791200" cy="22098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31"/>
          <p:cNvSpPr txBox="1"/>
          <p:nvPr/>
        </p:nvSpPr>
        <p:spPr>
          <a:xfrm>
            <a:off x="7239001" y="1870076"/>
            <a:ext cx="2309813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0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Potential Growth</a:t>
            </a:r>
            <a:endParaRPr/>
          </a:p>
        </p:txBody>
      </p:sp>
      <p:sp>
        <p:nvSpPr>
          <p:cNvPr id="234" name="Google Shape;234;p31"/>
          <p:cNvSpPr/>
          <p:nvPr/>
        </p:nvSpPr>
        <p:spPr>
          <a:xfrm>
            <a:off x="2743200" y="2590800"/>
            <a:ext cx="5410200" cy="222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1085"/>
                </a:moveTo>
                <a:cubicBezTo>
                  <a:pt x="3239" y="107657"/>
                  <a:pt x="6478" y="104228"/>
                  <a:pt x="10140" y="102857"/>
                </a:cubicBezTo>
                <a:cubicBezTo>
                  <a:pt x="13802" y="101485"/>
                  <a:pt x="18028" y="101485"/>
                  <a:pt x="21971" y="102857"/>
                </a:cubicBezTo>
                <a:cubicBezTo>
                  <a:pt x="25915" y="104228"/>
                  <a:pt x="30704" y="108342"/>
                  <a:pt x="33802" y="111085"/>
                </a:cubicBezTo>
                <a:cubicBezTo>
                  <a:pt x="36901" y="113828"/>
                  <a:pt x="38028" y="118628"/>
                  <a:pt x="40563" y="119314"/>
                </a:cubicBezTo>
                <a:cubicBezTo>
                  <a:pt x="43098" y="119999"/>
                  <a:pt x="46478" y="118628"/>
                  <a:pt x="49014" y="115199"/>
                </a:cubicBezTo>
                <a:cubicBezTo>
                  <a:pt x="51549" y="111771"/>
                  <a:pt x="54084" y="104914"/>
                  <a:pt x="55774" y="98742"/>
                </a:cubicBezTo>
                <a:cubicBezTo>
                  <a:pt x="57464" y="92571"/>
                  <a:pt x="57746" y="85028"/>
                  <a:pt x="59154" y="78171"/>
                </a:cubicBezTo>
                <a:cubicBezTo>
                  <a:pt x="60563" y="71314"/>
                  <a:pt x="62253" y="63085"/>
                  <a:pt x="64225" y="57599"/>
                </a:cubicBezTo>
                <a:cubicBezTo>
                  <a:pt x="66197" y="52114"/>
                  <a:pt x="68450" y="48685"/>
                  <a:pt x="70985" y="45257"/>
                </a:cubicBezTo>
                <a:cubicBezTo>
                  <a:pt x="73521" y="41828"/>
                  <a:pt x="76338" y="39085"/>
                  <a:pt x="79436" y="37028"/>
                </a:cubicBezTo>
                <a:cubicBezTo>
                  <a:pt x="82535" y="34971"/>
                  <a:pt x="85915" y="32228"/>
                  <a:pt x="89577" y="32914"/>
                </a:cubicBezTo>
                <a:cubicBezTo>
                  <a:pt x="93239" y="33600"/>
                  <a:pt x="98028" y="41828"/>
                  <a:pt x="101408" y="41142"/>
                </a:cubicBezTo>
                <a:cubicBezTo>
                  <a:pt x="104788" y="40457"/>
                  <a:pt x="107323" y="33600"/>
                  <a:pt x="109859" y="28799"/>
                </a:cubicBezTo>
                <a:cubicBezTo>
                  <a:pt x="112394" y="24000"/>
                  <a:pt x="114929" y="17142"/>
                  <a:pt x="116619" y="12342"/>
                </a:cubicBezTo>
                <a:cubicBezTo>
                  <a:pt x="118309" y="7542"/>
                  <a:pt x="119436" y="2057"/>
                  <a:pt x="119999" y="0"/>
                </a:cubicBez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>
            <a:off x="8137525" y="2368551"/>
            <a:ext cx="19875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20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Actual Growth</a:t>
            </a:r>
            <a:endParaRPr/>
          </a:p>
        </p:txBody>
      </p:sp>
      <p:cxnSp>
        <p:nvCxnSpPr>
          <p:cNvPr id="236" name="Google Shape;236;p31"/>
          <p:cNvCxnSpPr/>
          <p:nvPr/>
        </p:nvCxnSpPr>
        <p:spPr>
          <a:xfrm rot="10800000">
            <a:off x="4953000" y="4800600"/>
            <a:ext cx="1219200" cy="228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7" name="Google Shape;237;p31"/>
          <p:cNvSpPr txBox="1"/>
          <p:nvPr/>
        </p:nvSpPr>
        <p:spPr>
          <a:xfrm>
            <a:off x="6172201" y="4841876"/>
            <a:ext cx="2366963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Recession/Slump</a:t>
            </a:r>
            <a:endParaRPr/>
          </a:p>
        </p:txBody>
      </p:sp>
      <p:cxnSp>
        <p:nvCxnSpPr>
          <p:cNvPr id="238" name="Google Shape;238;p31"/>
          <p:cNvCxnSpPr/>
          <p:nvPr/>
        </p:nvCxnSpPr>
        <p:spPr>
          <a:xfrm rot="10800000">
            <a:off x="5410200" y="4191000"/>
            <a:ext cx="1219200" cy="228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9" name="Google Shape;239;p31"/>
          <p:cNvSpPr txBox="1"/>
          <p:nvPr/>
        </p:nvSpPr>
        <p:spPr>
          <a:xfrm>
            <a:off x="6629401" y="4232276"/>
            <a:ext cx="2100263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Growth/Upturn</a:t>
            </a:r>
            <a:endParaRPr/>
          </a:p>
        </p:txBody>
      </p:sp>
      <p:cxnSp>
        <p:nvCxnSpPr>
          <p:cNvPr id="240" name="Google Shape;240;p31"/>
          <p:cNvCxnSpPr/>
          <p:nvPr/>
        </p:nvCxnSpPr>
        <p:spPr>
          <a:xfrm>
            <a:off x="6096000" y="3429000"/>
            <a:ext cx="990600" cy="304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241" name="Google Shape;241;p31"/>
          <p:cNvSpPr txBox="1"/>
          <p:nvPr/>
        </p:nvSpPr>
        <p:spPr>
          <a:xfrm>
            <a:off x="7086600" y="3505201"/>
            <a:ext cx="2743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Boom/Overheating</a:t>
            </a:r>
            <a:endParaRPr/>
          </a:p>
        </p:txBody>
      </p:sp>
      <p:cxnSp>
        <p:nvCxnSpPr>
          <p:cNvPr id="242" name="Google Shape;242;p31"/>
          <p:cNvCxnSpPr/>
          <p:nvPr/>
        </p:nvCxnSpPr>
        <p:spPr>
          <a:xfrm rot="10800000" flipH="1">
            <a:off x="3276600" y="4648200"/>
            <a:ext cx="685800" cy="304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3" name="Google Shape;243;p31"/>
          <p:cNvSpPr txBox="1"/>
          <p:nvPr/>
        </p:nvSpPr>
        <p:spPr>
          <a:xfrm>
            <a:off x="2803525" y="4883150"/>
            <a:ext cx="2538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Decline/slowdown</a:t>
            </a:r>
            <a:endParaRPr/>
          </a:p>
        </p:txBody>
      </p:sp>
      <p:sp>
        <p:nvSpPr>
          <p:cNvPr id="244" name="Google Shape;244;p31"/>
          <p:cNvSpPr/>
          <p:nvPr/>
        </p:nvSpPr>
        <p:spPr>
          <a:xfrm>
            <a:off x="7062651" y="4519750"/>
            <a:ext cx="13064" cy="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9990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Growth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918100" y="1179975"/>
            <a:ext cx="10155000" cy="4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Growth is measured and based on Real GDP.  It is a percentage in the growth from the previous year.  Sustained positive growth is the goal.  Economic growth is illustrated by the business cycle.</a:t>
            </a:r>
            <a:endParaRPr sz="36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/>
              <a:t>It is a way to compare a country’s economy over time.  </a:t>
            </a:r>
            <a:r>
              <a:rPr lang="en-US" sz="3600" i="1"/>
              <a:t>All nations desire for the overall economy to improve.</a:t>
            </a:r>
            <a:r>
              <a:rPr lang="en-US" sz="3600"/>
              <a:t>  </a:t>
            </a:r>
            <a:r>
              <a:rPr lang="en-US" sz="3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6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sng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32" descr="Fig%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450" y="365125"/>
            <a:ext cx="5715000" cy="43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 descr="BsCy001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4525" y="1601275"/>
            <a:ext cx="4714200" cy="47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3" descr="fig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4572000"/>
            <a:ext cx="6781800" cy="21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 descr="https://www.frbatlanta.org/~/media/Images/cqer/researchcq/chauvet121108fig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385764"/>
            <a:ext cx="7391400" cy="418623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3"/>
          <p:cNvSpPr/>
          <p:nvPr/>
        </p:nvSpPr>
        <p:spPr>
          <a:xfrm>
            <a:off x="9518469" y="3690258"/>
            <a:ext cx="58784" cy="195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79997"/>
                </a:moveTo>
                <a:lnTo>
                  <a:pt x="7079" y="101229"/>
                </a:lnTo>
                <a:lnTo>
                  <a:pt x="14501" y="111652"/>
                </a:lnTo>
                <a:lnTo>
                  <a:pt x="65932" y="119993"/>
                </a:lnTo>
                <a:lnTo>
                  <a:pt x="73524" y="119993"/>
                </a:lnTo>
                <a:lnTo>
                  <a:pt x="81071" y="108143"/>
                </a:lnTo>
                <a:lnTo>
                  <a:pt x="103497" y="53609"/>
                </a:lnTo>
                <a:lnTo>
                  <a:pt x="111675" y="46046"/>
                </a:lnTo>
                <a:lnTo>
                  <a:pt x="114447" y="39585"/>
                </a:lnTo>
                <a:lnTo>
                  <a:pt x="119997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33"/>
          <p:cNvGrpSpPr/>
          <p:nvPr/>
        </p:nvGrpSpPr>
        <p:grpSpPr>
          <a:xfrm>
            <a:off x="1611314" y="754063"/>
            <a:ext cx="39687" cy="23812"/>
            <a:chOff x="87313" y="754063"/>
            <a:chExt cx="39687" cy="23812"/>
          </a:xfrm>
        </p:grpSpPr>
        <p:sp>
          <p:nvSpPr>
            <p:cNvPr id="261" name="Google Shape;261;p33"/>
            <p:cNvSpPr/>
            <p:nvPr/>
          </p:nvSpPr>
          <p:spPr>
            <a:xfrm>
              <a:off x="95250" y="754063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6" y="11999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87313" y="754063"/>
              <a:ext cx="1" cy="79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19984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34" descr="http://ablog.typepad.com/.a/6a00e554717cc988330147e161c035970b-p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1"/>
            <a:ext cx="5726113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4981" t="40407" r="44612" b="29287"/>
          <a:stretch/>
        </p:blipFill>
        <p:spPr>
          <a:xfrm>
            <a:off x="4191000" y="3505200"/>
            <a:ext cx="60960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35"/>
          <p:cNvGrpSpPr/>
          <p:nvPr/>
        </p:nvGrpSpPr>
        <p:grpSpPr>
          <a:xfrm>
            <a:off x="1958175" y="1075525"/>
            <a:ext cx="7620000" cy="4706938"/>
            <a:chOff x="280" y="526"/>
            <a:chExt cx="5173" cy="3301"/>
          </a:xfrm>
        </p:grpSpPr>
        <p:sp>
          <p:nvSpPr>
            <p:cNvPr id="277" name="Google Shape;277;p35"/>
            <p:cNvSpPr/>
            <p:nvPr/>
          </p:nvSpPr>
          <p:spPr>
            <a:xfrm>
              <a:off x="280" y="526"/>
              <a:ext cx="5173" cy="330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8" name="Google Shape;278;p35" descr="EX 06-0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6" y="589"/>
              <a:ext cx="4922" cy="31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36" descr="Ch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688" y="365125"/>
            <a:ext cx="80487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Reaction to Cycle</a:t>
            </a:r>
            <a:endParaRPr/>
          </a:p>
        </p:txBody>
      </p:sp>
      <p:sp>
        <p:nvSpPr>
          <p:cNvPr id="291" name="Google Shape;29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7"/>
          <p:cNvSpPr/>
          <p:nvPr/>
        </p:nvSpPr>
        <p:spPr>
          <a:xfrm>
            <a:off x="2960915" y="4140926"/>
            <a:ext cx="19595" cy="1306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993" y="0"/>
                </a:moveTo>
                <a:lnTo>
                  <a:pt x="0" y="0"/>
                </a:lnTo>
                <a:lnTo>
                  <a:pt x="0" y="59990"/>
                </a:lnTo>
                <a:lnTo>
                  <a:pt x="59586" y="59990"/>
                </a:lnTo>
                <a:lnTo>
                  <a:pt x="66390" y="66650"/>
                </a:lnTo>
                <a:lnTo>
                  <a:pt x="70928" y="77764"/>
                </a:lnTo>
                <a:lnTo>
                  <a:pt x="73953" y="91837"/>
                </a:lnTo>
                <a:lnTo>
                  <a:pt x="80408" y="101215"/>
                </a:lnTo>
                <a:lnTo>
                  <a:pt x="119993" y="11999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25" y="414338"/>
            <a:ext cx="9048750" cy="60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38" descr="business cy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5125" y="533400"/>
            <a:ext cx="8921750" cy="58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8"/>
          <p:cNvSpPr/>
          <p:nvPr/>
        </p:nvSpPr>
        <p:spPr>
          <a:xfrm>
            <a:off x="6015039" y="3919539"/>
            <a:ext cx="9525" cy="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87"/>
                </a:moveTo>
                <a:lnTo>
                  <a:pt x="119987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3529150" y="4526280"/>
            <a:ext cx="65315" cy="195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40042"/>
                </a:moveTo>
                <a:lnTo>
                  <a:pt x="0" y="119993"/>
                </a:lnTo>
                <a:lnTo>
                  <a:pt x="0" y="98835"/>
                </a:lnTo>
                <a:lnTo>
                  <a:pt x="1332" y="92587"/>
                </a:lnTo>
                <a:lnTo>
                  <a:pt x="3555" y="88418"/>
                </a:lnTo>
                <a:lnTo>
                  <a:pt x="11504" y="80576"/>
                </a:lnTo>
                <a:lnTo>
                  <a:pt x="18223" y="80232"/>
                </a:lnTo>
                <a:lnTo>
                  <a:pt x="20149" y="75738"/>
                </a:lnTo>
                <a:lnTo>
                  <a:pt x="21431" y="68289"/>
                </a:lnTo>
                <a:lnTo>
                  <a:pt x="22287" y="58871"/>
                </a:lnTo>
                <a:lnTo>
                  <a:pt x="24191" y="52593"/>
                </a:lnTo>
                <a:lnTo>
                  <a:pt x="34180" y="41698"/>
                </a:lnTo>
                <a:lnTo>
                  <a:pt x="46170" y="40190"/>
                </a:lnTo>
                <a:lnTo>
                  <a:pt x="53827" y="18828"/>
                </a:lnTo>
                <a:lnTo>
                  <a:pt x="64366" y="8369"/>
                </a:lnTo>
                <a:lnTo>
                  <a:pt x="119998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 announces </a:t>
            </a:r>
            <a:endParaRPr/>
          </a:p>
        </p:txBody>
      </p:sp>
      <p:pic>
        <p:nvPicPr>
          <p:cNvPr id="308" name="Google Shape;308;p39" descr="https://qzprod.files.wordpress.com/2016/02/china_quarterly_gdp_year-on-year__change___china_quarterly_gdp_year-on-year__change___chartbuilder.gif?w=10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2825" y="1752600"/>
            <a:ext cx="7626350" cy="464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Cycle Review(Peak or Trough)</a:t>
            </a:r>
            <a:endParaRPr/>
          </a:p>
        </p:txBody>
      </p:sp>
      <p:sp>
        <p:nvSpPr>
          <p:cNvPr id="314" name="Google Shape;314;p40"/>
          <p:cNvSpPr txBox="1">
            <a:spLocks noGrp="1"/>
          </p:cNvSpPr>
          <p:nvPr>
            <p:ph type="body" idx="1"/>
          </p:nvPr>
        </p:nvSpPr>
        <p:spPr>
          <a:xfrm>
            <a:off x="1752600" y="1524001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time to look for a job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Lowest crime rate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Foreclosed houses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divorces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time to sell house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Shrinking GDP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coupons issued and used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Bargains </a:t>
            </a:r>
            <a:endParaRPr/>
          </a:p>
        </p:txBody>
      </p:sp>
      <p:sp>
        <p:nvSpPr>
          <p:cNvPr id="315" name="Google Shape;315;p40"/>
          <p:cNvSpPr/>
          <p:nvPr/>
        </p:nvSpPr>
        <p:spPr>
          <a:xfrm>
            <a:off x="5943600" y="1524001"/>
            <a:ext cx="472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time for luxury stores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shoplifting crimes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time for repo men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Worst time to sell a yacht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bankruptcies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optimism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time to buy a house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Lowest Fertility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1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Scenarios</a:t>
            </a:r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body" idx="1"/>
          </p:nvPr>
        </p:nvSpPr>
        <p:spPr>
          <a:xfrm>
            <a:off x="1828800" y="990601"/>
            <a:ext cx="8382000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Recession- negative growth for 6 months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Depression- negative growth for 12 months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Stagflation-recession with high inflation</a:t>
            </a:r>
            <a:endParaRPr/>
          </a:p>
        </p:txBody>
      </p:sp>
      <p:pic>
        <p:nvPicPr>
          <p:cNvPr id="322" name="Google Shape;322;p41" descr="gdpinf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553224"/>
            <a:ext cx="8001000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GROWTH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209550" y="1349000"/>
            <a:ext cx="5570700" cy="5105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Actual and potential growth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Economic growth &amp; the production possibility curve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Economic growth &amp; the business cycle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fluctuations in actual growth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phases of the business cycle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irregularity of the cycle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long-term output trend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 l="19151" t="13954" r="31439" b="35814"/>
          <a:stretch/>
        </p:blipFill>
        <p:spPr>
          <a:xfrm>
            <a:off x="5640074" y="1454588"/>
            <a:ext cx="6394273" cy="406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Tragic Case- Venezuela</a:t>
            </a:r>
            <a:endParaRPr/>
          </a:p>
        </p:txBody>
      </p:sp>
      <p:pic>
        <p:nvPicPr>
          <p:cNvPr id="329" name="Google Shape;32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25" y="1522075"/>
            <a:ext cx="5933850" cy="33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1850" y="1641925"/>
            <a:ext cx="5507925" cy="309997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2"/>
          <p:cNvSpPr txBox="1">
            <a:spLocks noGrp="1"/>
          </p:cNvSpPr>
          <p:nvPr>
            <p:ph type="title"/>
          </p:nvPr>
        </p:nvSpPr>
        <p:spPr>
          <a:xfrm>
            <a:off x="445425" y="50895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Three quarters of the population has lost an average of nearly 20 pounds in body weight. </a:t>
            </a:r>
            <a:endParaRPr sz="3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Growth Rates Affect Elections- Brazil</a:t>
            </a:r>
            <a:endParaRPr/>
          </a:p>
        </p:txBody>
      </p:sp>
      <p:pic>
        <p:nvPicPr>
          <p:cNvPr id="338" name="Google Shape;3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100" y="1803675"/>
            <a:ext cx="9879800" cy="46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causes business cycles?</a:t>
            </a:r>
            <a:endParaRPr/>
          </a:p>
        </p:txBody>
      </p:sp>
      <p:sp>
        <p:nvSpPr>
          <p:cNvPr id="344" name="Google Shape;344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Investment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buying new machinery, promoting efficiency, and R&amp;D.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Money and Credit-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availability of money and credit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(influenced by government)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Expectations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the future.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Factors such as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developments.</a:t>
            </a:r>
            <a:endParaRPr/>
          </a:p>
        </p:txBody>
      </p:sp>
      <p:sp>
        <p:nvSpPr>
          <p:cNvPr id="345" name="Google Shape;345;p44"/>
          <p:cNvSpPr/>
          <p:nvPr/>
        </p:nvSpPr>
        <p:spPr>
          <a:xfrm>
            <a:off x="2493964" y="3402014"/>
            <a:ext cx="79375" cy="3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43836" y="95999"/>
                </a:lnTo>
                <a:lnTo>
                  <a:pt x="93848" y="119962"/>
                </a:lnTo>
                <a:lnTo>
                  <a:pt x="119998" y="102349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it be </a:t>
            </a:r>
            <a:r>
              <a:rPr lang="en-US" sz="4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predicted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51" name="Google Shape;351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Professionals try to predict business cycles.  How do they do it?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Unique predictors</a:t>
            </a: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 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Indicators of the Business Cycle</a:t>
            </a:r>
            <a:endParaRPr/>
          </a:p>
        </p:txBody>
      </p:sp>
      <p:sp>
        <p:nvSpPr>
          <p:cNvPr id="357" name="Google Shape;357;p46"/>
          <p:cNvSpPr txBox="1">
            <a:spLocks noGrp="1"/>
          </p:cNvSpPr>
          <p:nvPr>
            <p:ph type="body" idx="1"/>
          </p:nvPr>
        </p:nvSpPr>
        <p:spPr>
          <a:xfrm>
            <a:off x="742050" y="990600"/>
            <a:ext cx="10388700" cy="50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Types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Leading indicators anticipate direction of economy(future), include building permits, order of goods, price of raw materials.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Coincident indicators describe the current economy(now), include personal income, sales volume and production levels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Lagging indicators describe the economy several months before(past), include consumer credit and size of business incomes. 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does the business cycle matter?</a:t>
            </a:r>
            <a:endParaRPr/>
          </a:p>
        </p:txBody>
      </p:sp>
      <p:sp>
        <p:nvSpPr>
          <p:cNvPr id="363" name="Google Shape;363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1)Determines government policies(spending, taxes, etc)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2)Influences interest rates on homes and cars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3)Influences credit(loans, cards, etc)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4)Influence business decisions( prices, wages, etc)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5)Influences </a:t>
            </a:r>
            <a:r>
              <a:rPr lang="en-US"/>
              <a:t>people's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economic attitudes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Basically, it can influence money you have in your pocket now and in th</a:t>
            </a:r>
            <a:r>
              <a:rPr lang="en-US" u="sng"/>
              <a:t>e future.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Growth Video </a:t>
            </a:r>
            <a:endParaRPr/>
          </a:p>
        </p:txBody>
      </p:sp>
      <p:sp>
        <p:nvSpPr>
          <p:cNvPr id="369" name="Google Shape;369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http://www.mruniversity.com/courses/principles-economics-macroeconomics/growth-rate-real-gdp-per-capita?utm_source=MacroAnnot&amp;utm_medium=NextAnnot&amp;utm_campaign=MRUYTAnnotation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GROWTH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609950" y="1143000"/>
            <a:ext cx="8826000" cy="51357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lt2">
                <a:alpha val="49803"/>
              </a:schemeClr>
            </a:outerShdw>
          </a:effectLst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benefits of economic growth</a:t>
            </a:r>
            <a:endParaRPr/>
          </a:p>
          <a:p>
            <a:pPr marL="11430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increased consumption</a:t>
            </a:r>
            <a:endParaRPr/>
          </a:p>
          <a:p>
            <a:pPr marL="11430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reduces other macro problems(unemployment, poverty rate, etc</a:t>
            </a:r>
            <a:r>
              <a:rPr lang="en-US" sz="2000" b="0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/>
          </a:p>
          <a:p>
            <a:pPr marL="11430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scope for redistribution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costs of economic growth</a:t>
            </a:r>
            <a:endParaRPr/>
          </a:p>
          <a:p>
            <a:pPr marL="11430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current opportunity costs(benefit now but “pay” later)</a:t>
            </a:r>
            <a:endParaRPr/>
          </a:p>
          <a:p>
            <a:pPr marL="11430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may generate extra wants</a:t>
            </a:r>
            <a:endParaRPr/>
          </a:p>
          <a:p>
            <a:pPr marL="11430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adverse social effects</a:t>
            </a:r>
            <a:endParaRPr/>
          </a:p>
          <a:p>
            <a:pPr marL="11430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environmental costs</a:t>
            </a:r>
            <a:endParaRPr/>
          </a:p>
          <a:p>
            <a:pPr marL="11430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depletion of resources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Calculating Economic Growth</a:t>
            </a: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(Year 2 Real GDP/Year 1 Real GDP)-1= Economic Growth %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Example-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(2013 Real GDP) 13.088 T/(2012 Real GDP)12.703=1.030308-1= 3%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Analogy</a:t>
            </a:r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2718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rising tide lifts all boats.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it mean and is it true?</a:t>
            </a: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950" y="919863"/>
            <a:ext cx="6198876" cy="486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the following cause</a:t>
            </a:r>
            <a:r>
              <a:rPr lang="en-US"/>
              <a:t>/result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positive or negative economic growth ?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Businesses begin series of layoffs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Reserve expands money supply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Americans have positive view of the future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Crisis in Middle East could cause U.S. action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Businesses begin huge investments for expansion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Americans fear economic crisis in future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Peace deal reached in several worldwide conflicts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Real Gross Domestic Product  </a:t>
            </a: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890800" y="19308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7900" y="1522525"/>
            <a:ext cx="8404200" cy="50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1858475" y="276175"/>
            <a:ext cx="93873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/>
              <a:t>What is this and why is it important?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1018500" y="1028700"/>
            <a:ext cx="10155000" cy="4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endParaRPr sz="36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u="sng"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675" y="1432650"/>
            <a:ext cx="7360651" cy="49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Widescreen</PresentationFormat>
  <Paragraphs>124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Times New Roman</vt:lpstr>
      <vt:lpstr>Georgia</vt:lpstr>
      <vt:lpstr>Verdana</vt:lpstr>
      <vt:lpstr>Calibri</vt:lpstr>
      <vt:lpstr>Open Sans</vt:lpstr>
      <vt:lpstr>Office Theme</vt:lpstr>
      <vt:lpstr>Jenksesia</vt:lpstr>
      <vt:lpstr>Economic Growth</vt:lpstr>
      <vt:lpstr>ECONOMIC GROWTH</vt:lpstr>
      <vt:lpstr>ECONOMIC GROWTH</vt:lpstr>
      <vt:lpstr>Calculating Economic Growth</vt:lpstr>
      <vt:lpstr>Analogy</vt:lpstr>
      <vt:lpstr>Would the following cause/result positive or negative economic growth ?</vt:lpstr>
      <vt:lpstr>Real Gross Domestic Product  </vt:lpstr>
      <vt:lpstr>What is this and why is it important?</vt:lpstr>
      <vt:lpstr>Economic Growth will matter more over the next year.  Why?</vt:lpstr>
      <vt:lpstr>How is the economy like a roller coaster?</vt:lpstr>
      <vt:lpstr>How is the economy like a roller coaster?</vt:lpstr>
      <vt:lpstr>How is the economy like a roller coaster?</vt:lpstr>
      <vt:lpstr>How is the economy like a roller coaster?</vt:lpstr>
      <vt:lpstr>How is the economy like a roller coaster?</vt:lpstr>
      <vt:lpstr>PowerPoint Presentation</vt:lpstr>
      <vt:lpstr>Business Cycles</vt:lpstr>
      <vt:lpstr>PowerPoint Presentation</vt:lpstr>
      <vt:lpstr>The Business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Reaction to Cycle</vt:lpstr>
      <vt:lpstr>PowerPoint Presentation</vt:lpstr>
      <vt:lpstr>China announces </vt:lpstr>
      <vt:lpstr>Business Cycle Review(Peak or Trough)</vt:lpstr>
      <vt:lpstr>Scenarios</vt:lpstr>
      <vt:lpstr>Tragic Case- Venezuela</vt:lpstr>
      <vt:lpstr>Growth Rates Affect Elections- Brazil</vt:lpstr>
      <vt:lpstr>What causes business cycles?</vt:lpstr>
      <vt:lpstr>Can it be predicted?</vt:lpstr>
      <vt:lpstr>Indicators of the Business Cycle</vt:lpstr>
      <vt:lpstr>Why does the business cycle matter?</vt:lpstr>
      <vt:lpstr>Economic Growth Video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Jenksesia</dc:title>
  <dc:creator>Clayton D. Jenkins</dc:creator>
  <cp:lastModifiedBy>Clayton D. Jenkins</cp:lastModifiedBy>
  <cp:revision>1</cp:revision>
  <dcterms:modified xsi:type="dcterms:W3CDTF">2019-08-29T19:05:23Z</dcterms:modified>
</cp:coreProperties>
</file>