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1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1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56" name="Google Shape;256;p21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1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1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21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60" name="Google Shape;260;p21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1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1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21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64" name="Google Shape;264;p21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21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67" name="Google Shape;267;p2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7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7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  <a:endParaRPr/>
          </a:p>
        </p:txBody>
      </p:sp>
      <p:sp>
        <p:nvSpPr>
          <p:cNvPr id="100" name="Google Shape;100;p7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7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  <a:endParaRPr/>
          </a:p>
        </p:txBody>
      </p:sp>
      <p:sp>
        <p:nvSpPr>
          <p:cNvPr id="104" name="Google Shape;104;p7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  <a:endParaRPr/>
          </a:p>
        </p:txBody>
      </p:sp>
      <p:sp>
        <p:nvSpPr>
          <p:cNvPr id="108" name="Google Shape;108;p7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1" name="Google Shape;111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0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0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125" name="Google Shape;125;p10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0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0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0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129" name="Google Shape;129;p10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0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0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0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133" name="Google Shape;133;p10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0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r>
            <a:endParaRPr/>
          </a:p>
        </p:txBody>
      </p:sp>
      <p:sp>
        <p:nvSpPr>
          <p:cNvPr id="162" name="Google Shape;162;p12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2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r>
            <a:endParaRPr/>
          </a:p>
        </p:txBody>
      </p:sp>
      <p:sp>
        <p:nvSpPr>
          <p:cNvPr id="166" name="Google Shape;166;p12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2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2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2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r>
            <a:endParaRPr/>
          </a:p>
        </p:txBody>
      </p:sp>
      <p:sp>
        <p:nvSpPr>
          <p:cNvPr id="170" name="Google Shape;170;p12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2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3" name="Google Shape;173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4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4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r>
            <a:endParaRPr/>
          </a:p>
        </p:txBody>
      </p:sp>
      <p:sp>
        <p:nvSpPr>
          <p:cNvPr id="187" name="Google Shape;187;p14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4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4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r>
            <a:endParaRPr/>
          </a:p>
        </p:txBody>
      </p:sp>
      <p:sp>
        <p:nvSpPr>
          <p:cNvPr id="191" name="Google Shape;191;p14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4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4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4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r>
            <a:endParaRPr/>
          </a:p>
        </p:txBody>
      </p:sp>
      <p:sp>
        <p:nvSpPr>
          <p:cNvPr id="195" name="Google Shape;195;p14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4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98" name="Google Shape;198;p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d40e35c8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1d40e35c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9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9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25" name="Google Shape;225;p19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9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9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9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29" name="Google Shape;229;p19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9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9:notes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9:notes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</p:txBody>
      </p:sp>
      <p:sp>
        <p:nvSpPr>
          <p:cNvPr id="233" name="Google Shape;233;p19:notes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9:notes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692150"/>
            <a:ext cx="607060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36" name="Google Shape;236;p1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itenova.com/thinkEconomics/adas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6KzzIAGPc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itenova.com/thinkEconomics/ada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Vocabulary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body" idx="4294967295"/>
          </p:nvPr>
        </p:nvSpPr>
        <p:spPr>
          <a:xfrm>
            <a:off x="1805763" y="169068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Aggregate- Total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2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2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22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2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2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4" name="Google Shape;274;p22"/>
          <p:cNvCxnSpPr/>
          <p:nvPr/>
        </p:nvCxnSpPr>
        <p:spPr>
          <a:xfrm>
            <a:off x="5715000" y="3482976"/>
            <a:ext cx="0" cy="2257425"/>
          </a:xfrm>
          <a:prstGeom prst="straightConnector1">
            <a:avLst/>
          </a:prstGeom>
          <a:noFill/>
          <a:ln w="508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75" name="Google Shape;275;p22"/>
          <p:cNvCxnSpPr/>
          <p:nvPr/>
        </p:nvCxnSpPr>
        <p:spPr>
          <a:xfrm rot="10800000">
            <a:off x="3152776" y="3429000"/>
            <a:ext cx="2613025" cy="0"/>
          </a:xfrm>
          <a:prstGeom prst="straightConnector1">
            <a:avLst/>
          </a:prstGeom>
          <a:noFill/>
          <a:ln w="508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76" name="Google Shape;276;p22"/>
          <p:cNvCxnSpPr/>
          <p:nvPr/>
        </p:nvCxnSpPr>
        <p:spPr>
          <a:xfrm>
            <a:off x="3124200" y="1752601"/>
            <a:ext cx="0" cy="4086225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7" name="Google Shape;277;p22"/>
          <p:cNvCxnSpPr/>
          <p:nvPr/>
        </p:nvCxnSpPr>
        <p:spPr>
          <a:xfrm>
            <a:off x="3048001" y="5791200"/>
            <a:ext cx="5076825" cy="0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8" name="Google Shape;278;p22">
            <a:hlinkClick r:id="rId3"/>
          </p:cNvPr>
          <p:cNvCxnSpPr/>
          <p:nvPr/>
        </p:nvCxnSpPr>
        <p:spPr>
          <a:xfrm>
            <a:off x="3965576" y="1679576"/>
            <a:ext cx="3502025" cy="3502025"/>
          </a:xfrm>
          <a:prstGeom prst="straightConnector1">
            <a:avLst/>
          </a:prstGeom>
          <a:noFill/>
          <a:ln w="76200" cap="flat" cmpd="sng">
            <a:solidFill>
              <a:srgbClr val="FC012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9" name="Google Shape;279;p22"/>
          <p:cNvCxnSpPr/>
          <p:nvPr/>
        </p:nvCxnSpPr>
        <p:spPr>
          <a:xfrm rot="10800000" flipH="1">
            <a:off x="3962401" y="1600201"/>
            <a:ext cx="3425825" cy="3730625"/>
          </a:xfrm>
          <a:prstGeom prst="straightConnector1">
            <a:avLst/>
          </a:prstGeom>
          <a:noFill/>
          <a:ln w="762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0" name="Google Shape;280;p22"/>
          <p:cNvSpPr/>
          <p:nvPr/>
        </p:nvSpPr>
        <p:spPr>
          <a:xfrm>
            <a:off x="6096001" y="5867400"/>
            <a:ext cx="2629247" cy="828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 GDP or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Quantity of Output</a:t>
            </a:r>
            <a:endParaRPr/>
          </a:p>
        </p:txBody>
      </p:sp>
      <p:sp>
        <p:nvSpPr>
          <p:cNvPr id="281" name="Google Shape;281;p22"/>
          <p:cNvSpPr/>
          <p:nvPr/>
        </p:nvSpPr>
        <p:spPr>
          <a:xfrm>
            <a:off x="1810838" y="1596101"/>
            <a:ext cx="950325" cy="95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</a:t>
            </a:r>
            <a:endParaRPr/>
          </a:p>
        </p:txBody>
      </p:sp>
      <p:sp>
        <p:nvSpPr>
          <p:cNvPr id="282" name="Google Shape;282;p22"/>
          <p:cNvSpPr/>
          <p:nvPr/>
        </p:nvSpPr>
        <p:spPr>
          <a:xfrm>
            <a:off x="7010401" y="1295400"/>
            <a:ext cx="2328863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Supply</a:t>
            </a:r>
            <a:endParaRPr/>
          </a:p>
        </p:txBody>
      </p:sp>
      <p:sp>
        <p:nvSpPr>
          <p:cNvPr id="283" name="Google Shape;283;p22"/>
          <p:cNvSpPr/>
          <p:nvPr/>
        </p:nvSpPr>
        <p:spPr>
          <a:xfrm>
            <a:off x="7946209" y="4505326"/>
            <a:ext cx="1258935" cy="705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</a:t>
            </a:r>
            <a:endParaRPr/>
          </a:p>
        </p:txBody>
      </p:sp>
      <p:sp>
        <p:nvSpPr>
          <p:cNvPr id="284" name="Google Shape;284;p22"/>
          <p:cNvSpPr/>
          <p:nvPr/>
        </p:nvSpPr>
        <p:spPr>
          <a:xfrm>
            <a:off x="2346325" y="3062289"/>
            <a:ext cx="490520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285" name="Google Shape;285;p22"/>
          <p:cNvSpPr/>
          <p:nvPr/>
        </p:nvSpPr>
        <p:spPr>
          <a:xfrm>
            <a:off x="5257800" y="5867401"/>
            <a:ext cx="546626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286" name="Google Shape;286;p22"/>
          <p:cNvSpPr txBox="1"/>
          <p:nvPr/>
        </p:nvSpPr>
        <p:spPr>
          <a:xfrm>
            <a:off x="7315200" y="6324601"/>
            <a:ext cx="19050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2"/>
          <p:cNvSpPr/>
          <p:nvPr/>
        </p:nvSpPr>
        <p:spPr>
          <a:xfrm>
            <a:off x="2336801" y="3071814"/>
            <a:ext cx="9525" cy="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86" y="0"/>
                </a:moveTo>
                <a:lnTo>
                  <a:pt x="0" y="11998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2"/>
          <p:cNvSpPr txBox="1"/>
          <p:nvPr/>
        </p:nvSpPr>
        <p:spPr>
          <a:xfrm>
            <a:off x="508001" y="17542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 how each affects the AS or AD Curve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Drag the dot to the appropriate answer</a:t>
            </a:r>
            <a:endParaRPr/>
          </a:p>
        </p:txBody>
      </p:sp>
      <p:sp>
        <p:nvSpPr>
          <p:cNvPr id="294" name="Google Shape;294;p23"/>
          <p:cNvSpPr txBox="1"/>
          <p:nvPr/>
        </p:nvSpPr>
        <p:spPr>
          <a:xfrm>
            <a:off x="998376" y="1884784"/>
            <a:ext cx="264056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Lower Prices with Higher GDP</a:t>
            </a:r>
            <a:endParaRPr/>
          </a:p>
        </p:txBody>
      </p:sp>
      <p:sp>
        <p:nvSpPr>
          <p:cNvPr id="295" name="Google Shape;295;p23"/>
          <p:cNvSpPr txBox="1"/>
          <p:nvPr/>
        </p:nvSpPr>
        <p:spPr>
          <a:xfrm>
            <a:off x="7237445" y="2018522"/>
            <a:ext cx="264056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Higher Prices with Lower GDP</a:t>
            </a:r>
            <a:endParaRPr/>
          </a:p>
        </p:txBody>
      </p:sp>
      <p:sp>
        <p:nvSpPr>
          <p:cNvPr id="296" name="Google Shape;296;p23"/>
          <p:cNvSpPr txBox="1"/>
          <p:nvPr/>
        </p:nvSpPr>
        <p:spPr>
          <a:xfrm>
            <a:off x="998375" y="4733731"/>
            <a:ext cx="264056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Higher Prices with Higher GDP</a:t>
            </a:r>
            <a:endParaRPr/>
          </a:p>
        </p:txBody>
      </p:sp>
      <p:sp>
        <p:nvSpPr>
          <p:cNvPr id="297" name="Google Shape;297;p23"/>
          <p:cNvSpPr txBox="1"/>
          <p:nvPr/>
        </p:nvSpPr>
        <p:spPr>
          <a:xfrm>
            <a:off x="7237445" y="4733731"/>
            <a:ext cx="264056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Lower Prices with Lower GDP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Politics and Economics</a:t>
            </a:r>
            <a:endParaRPr/>
          </a:p>
        </p:txBody>
      </p:sp>
      <p:sp>
        <p:nvSpPr>
          <p:cNvPr id="303" name="Google Shape;30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politicians speak against tax cuts for corporations because it is lowering taxes for the “wealthy”.  Why?  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how could a tax cut for corporations actually have a positive effect  for the middle and lower classes?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</a:t>
            </a:r>
            <a:endParaRPr/>
          </a:p>
        </p:txBody>
      </p:sp>
      <p:sp>
        <p:nvSpPr>
          <p:cNvPr id="309" name="Google Shape;309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aggregate demand and supply, why would the US gov’t issue rebates?</a:t>
            </a:r>
            <a:endParaRPr/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aggregate demand and supply, why would a lower tax for business be a good idea?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 Supply and </a:t>
            </a:r>
            <a:r>
              <a:rPr lang="en-US" sz="28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Demand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another way other than the business cycle to illustrate GDP?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 Demand and</a:t>
            </a:r>
            <a:br>
              <a:rPr lang="en-US" sz="4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Aggregate Supply</a:t>
            </a:r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600" b="0" i="1" u="sng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Aggregate Demand Curve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quantity of goods and services that households, firms and the government are willing to buy at different prices or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total demand for all goods and services.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600" b="0" i="1" u="sng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Aggregate Supply Curve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shows 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quantity of goods and services that firms would be willing to produce and sell at different prices or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total supply of all goods and services.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6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6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6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3" name="Google Shape;143;p16"/>
          <p:cNvCxnSpPr/>
          <p:nvPr/>
        </p:nvCxnSpPr>
        <p:spPr>
          <a:xfrm>
            <a:off x="5715000" y="3482976"/>
            <a:ext cx="0" cy="2257425"/>
          </a:xfrm>
          <a:prstGeom prst="straightConnector1">
            <a:avLst/>
          </a:prstGeom>
          <a:noFill/>
          <a:ln w="508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44" name="Google Shape;144;p16"/>
          <p:cNvCxnSpPr/>
          <p:nvPr/>
        </p:nvCxnSpPr>
        <p:spPr>
          <a:xfrm rot="10800000">
            <a:off x="3152776" y="3429000"/>
            <a:ext cx="2613025" cy="0"/>
          </a:xfrm>
          <a:prstGeom prst="straightConnector1">
            <a:avLst/>
          </a:prstGeom>
          <a:noFill/>
          <a:ln w="508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45" name="Google Shape;145;p16"/>
          <p:cNvSpPr txBox="1">
            <a:spLocks noGrp="1"/>
          </p:cNvSpPr>
          <p:nvPr>
            <p:ph type="title"/>
          </p:nvPr>
        </p:nvSpPr>
        <p:spPr>
          <a:xfrm>
            <a:off x="756557" y="198437"/>
            <a:ext cx="1098368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Aggregate Demand and Aggregate Supply Model</a:t>
            </a:r>
            <a:endParaRPr/>
          </a:p>
        </p:txBody>
      </p:sp>
      <p:cxnSp>
        <p:nvCxnSpPr>
          <p:cNvPr id="146" name="Google Shape;146;p16"/>
          <p:cNvCxnSpPr/>
          <p:nvPr/>
        </p:nvCxnSpPr>
        <p:spPr>
          <a:xfrm>
            <a:off x="3124200" y="1752601"/>
            <a:ext cx="0" cy="4086225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3048001" y="5791200"/>
            <a:ext cx="5076825" cy="0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8" name="Google Shape;148;p16">
            <a:hlinkClick r:id="rId3"/>
          </p:cNvPr>
          <p:cNvCxnSpPr/>
          <p:nvPr/>
        </p:nvCxnSpPr>
        <p:spPr>
          <a:xfrm>
            <a:off x="3965576" y="1679576"/>
            <a:ext cx="3502025" cy="3502025"/>
          </a:xfrm>
          <a:prstGeom prst="straightConnector1">
            <a:avLst/>
          </a:prstGeom>
          <a:noFill/>
          <a:ln w="76200" cap="flat" cmpd="sng">
            <a:solidFill>
              <a:srgbClr val="FC012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" name="Google Shape;149;p16"/>
          <p:cNvCxnSpPr/>
          <p:nvPr/>
        </p:nvCxnSpPr>
        <p:spPr>
          <a:xfrm rot="10800000" flipH="1">
            <a:off x="3962401" y="1600201"/>
            <a:ext cx="3425825" cy="3730625"/>
          </a:xfrm>
          <a:prstGeom prst="straightConnector1">
            <a:avLst/>
          </a:prstGeom>
          <a:noFill/>
          <a:ln w="762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0" name="Google Shape;150;p16"/>
          <p:cNvSpPr/>
          <p:nvPr/>
        </p:nvSpPr>
        <p:spPr>
          <a:xfrm>
            <a:off x="6096001" y="5867400"/>
            <a:ext cx="2629247" cy="828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 GDP or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Quantity of Output</a:t>
            </a:r>
            <a:endParaRPr/>
          </a:p>
        </p:txBody>
      </p:sp>
      <p:sp>
        <p:nvSpPr>
          <p:cNvPr id="151" name="Google Shape;151;p16"/>
          <p:cNvSpPr/>
          <p:nvPr/>
        </p:nvSpPr>
        <p:spPr>
          <a:xfrm>
            <a:off x="1810838" y="1596101"/>
            <a:ext cx="950325" cy="95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</a:t>
            </a:r>
            <a:endParaRPr/>
          </a:p>
        </p:txBody>
      </p:sp>
      <p:sp>
        <p:nvSpPr>
          <p:cNvPr id="152" name="Google Shape;152;p16"/>
          <p:cNvSpPr/>
          <p:nvPr/>
        </p:nvSpPr>
        <p:spPr>
          <a:xfrm>
            <a:off x="7010401" y="1295400"/>
            <a:ext cx="2328863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Supply</a:t>
            </a:r>
            <a:endParaRPr/>
          </a:p>
        </p:txBody>
      </p:sp>
      <p:sp>
        <p:nvSpPr>
          <p:cNvPr id="153" name="Google Shape;153;p16"/>
          <p:cNvSpPr/>
          <p:nvPr/>
        </p:nvSpPr>
        <p:spPr>
          <a:xfrm>
            <a:off x="7946209" y="4505326"/>
            <a:ext cx="1258935" cy="705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</a:t>
            </a:r>
            <a:endParaRPr/>
          </a:p>
        </p:txBody>
      </p:sp>
      <p:sp>
        <p:nvSpPr>
          <p:cNvPr id="154" name="Google Shape;154;p16"/>
          <p:cNvSpPr/>
          <p:nvPr/>
        </p:nvSpPr>
        <p:spPr>
          <a:xfrm>
            <a:off x="2346325" y="3062289"/>
            <a:ext cx="490520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155" name="Google Shape;155;p16"/>
          <p:cNvSpPr/>
          <p:nvPr/>
        </p:nvSpPr>
        <p:spPr>
          <a:xfrm>
            <a:off x="5257800" y="5867401"/>
            <a:ext cx="546626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156" name="Google Shape;156;p16"/>
          <p:cNvSpPr txBox="1"/>
          <p:nvPr/>
        </p:nvSpPr>
        <p:spPr>
          <a:xfrm>
            <a:off x="7315200" y="6324601"/>
            <a:ext cx="19050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2336801" y="3071814"/>
            <a:ext cx="9525" cy="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86" y="0"/>
                </a:moveTo>
                <a:lnTo>
                  <a:pt x="0" y="11998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7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7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Factors that might shift the Aggregate Demand Curve</a:t>
            </a:r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Shifts in the aggregate demand curve may arise because of: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 Changes in spending plans by consumers or firms.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 Changes in fiscal or monetary policy.</a:t>
            </a:r>
            <a:endParaRPr/>
          </a:p>
          <a:p>
            <a:pPr marL="2286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“Anything that causes buyers to want to purchase more or less than before will cause the aggregate demand schedule to shift.”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8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8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8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8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8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8"/>
          <p:cNvSpPr txBox="1">
            <a:spLocks noGrp="1"/>
          </p:cNvSpPr>
          <p:nvPr>
            <p:ph type="title"/>
          </p:nvPr>
        </p:nvSpPr>
        <p:spPr>
          <a:xfrm>
            <a:off x="1981200" y="609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959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Might Cause the Aggregate Supply Curve to Shift?</a:t>
            </a:r>
            <a:endParaRPr/>
          </a:p>
        </p:txBody>
      </p:sp>
      <p:sp>
        <p:nvSpPr>
          <p:cNvPr id="207" name="Google Shape;207;p18"/>
          <p:cNvSpPr txBox="1">
            <a:spLocks noGrp="1"/>
          </p:cNvSpPr>
          <p:nvPr>
            <p:ph type="body" idx="1"/>
          </p:nvPr>
        </p:nvSpPr>
        <p:spPr>
          <a:xfrm>
            <a:off x="1268819" y="1951038"/>
            <a:ext cx="96543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factors may lead to a shift in the short-run aggregate supply curve.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in Factor (input) Prices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in Productivity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Gov’t Regulations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981200" y="1"/>
            <a:ext cx="82296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 Supply or Demand?</a:t>
            </a:r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body" idx="1"/>
          </p:nvPr>
        </p:nvSpPr>
        <p:spPr>
          <a:xfrm>
            <a:off x="866201" y="838200"/>
            <a:ext cx="50259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Liseth producing pottery(probably poorly done)</a:t>
            </a:r>
            <a:endParaRPr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AJ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buys a new </a:t>
            </a:r>
            <a:r>
              <a:rPr lang="en-US" sz="2400"/>
              <a:t>Ric Flair shirt</a:t>
            </a:r>
            <a:endParaRPr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Jordan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buys </a:t>
            </a:r>
            <a:r>
              <a:rPr lang="en-US" sz="2400"/>
              <a:t>vitamin supplements</a:t>
            </a:r>
            <a:endParaRPr sz="2400"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Basir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</a:t>
            </a:r>
            <a:r>
              <a:rPr lang="en-US" sz="2400"/>
              <a:t>n Elvis impersonator </a:t>
            </a:r>
            <a:endParaRPr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Sahira,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comedian </a:t>
            </a:r>
            <a:endParaRPr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Emily buys a ticket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-US" sz="2400"/>
              <a:t>Russia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visit </a:t>
            </a:r>
            <a:r>
              <a:rPr lang="en-US" sz="2400"/>
              <a:t>Lenin’s tomb</a:t>
            </a:r>
            <a:endParaRPr sz="2400"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Ariahna buys a wrist brace</a:t>
            </a:r>
            <a:endParaRPr sz="2400"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Regina, a violinist</a:t>
            </a:r>
            <a:endParaRPr sz="2400"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Houvens buys a new alarm clock</a:t>
            </a:r>
            <a:endParaRPr sz="2400"/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Olivia buys a potato peeler </a:t>
            </a:r>
            <a:endParaRPr sz="2400"/>
          </a:p>
        </p:txBody>
      </p:sp>
      <p:sp>
        <p:nvSpPr>
          <p:cNvPr id="214" name="Google Shape;214;p19"/>
          <p:cNvSpPr txBox="1">
            <a:spLocks noGrp="1"/>
          </p:cNvSpPr>
          <p:nvPr>
            <p:ph type="body" idx="2"/>
          </p:nvPr>
        </p:nvSpPr>
        <p:spPr>
          <a:xfrm>
            <a:off x="5892100" y="762000"/>
            <a:ext cx="5356500" cy="56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Darryl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buys concert tickets for </a:t>
            </a:r>
            <a:r>
              <a:rPr lang="en-US" sz="2400"/>
              <a:t>Justin Bieber 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 government sends </a:t>
            </a:r>
            <a:r>
              <a:rPr lang="en-US" sz="2400"/>
              <a:t>Kierra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the sun(at night so she won’t melt)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Shea buys a curtain to block people from reading over his shoulder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Joshua produces muzzles 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Phillip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 fortune teller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Brandy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buys a </a:t>
            </a:r>
            <a:r>
              <a:rPr lang="en-US" sz="2400"/>
              <a:t>video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2400"/>
              <a:t>horseback riding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Faythico. builds a new factory in Idaho</a:t>
            </a:r>
            <a:endParaRPr sz="240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Jasmine buys bad Ariana Grande music from I-tunes</a:t>
            </a:r>
            <a:endParaRPr sz="24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Foreshadowing Time</a:t>
            </a:r>
            <a:endParaRPr/>
          </a:p>
        </p:txBody>
      </p:sp>
      <p:sp>
        <p:nvSpPr>
          <p:cNvPr id="220" name="Google Shape;22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 will happen to overall prices it demand shifts to the right?</a:t>
            </a:r>
            <a:endParaRPr/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 will </a:t>
            </a:r>
            <a:r>
              <a:rPr lang="en-US"/>
              <a:t>happen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overall prices if supply shifts to the left?</a:t>
            </a:r>
            <a:endParaRPr/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1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1"/>
          <p:cNvSpPr/>
          <p:nvPr/>
        </p:nvSpPr>
        <p:spPr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1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1"/>
          <p:cNvSpPr/>
          <p:nvPr/>
        </p:nvSpPr>
        <p:spPr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21"/>
          <p:cNvSpPr txBox="1">
            <a:spLocks noGrp="1"/>
          </p:cNvSpPr>
          <p:nvPr>
            <p:ph type="title"/>
          </p:nvPr>
        </p:nvSpPr>
        <p:spPr>
          <a:xfrm>
            <a:off x="756557" y="198437"/>
            <a:ext cx="1098368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 AS and AD on the chart</a:t>
            </a:r>
            <a:endParaRPr/>
          </a:p>
        </p:txBody>
      </p:sp>
      <p:cxnSp>
        <p:nvCxnSpPr>
          <p:cNvPr id="244" name="Google Shape;244;p21"/>
          <p:cNvCxnSpPr/>
          <p:nvPr/>
        </p:nvCxnSpPr>
        <p:spPr>
          <a:xfrm>
            <a:off x="3124200" y="1752601"/>
            <a:ext cx="0" cy="4086225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5" name="Google Shape;245;p21"/>
          <p:cNvCxnSpPr/>
          <p:nvPr/>
        </p:nvCxnSpPr>
        <p:spPr>
          <a:xfrm>
            <a:off x="3048001" y="5791200"/>
            <a:ext cx="5076825" cy="0"/>
          </a:xfrm>
          <a:prstGeom prst="straightConnector1">
            <a:avLst/>
          </a:prstGeom>
          <a:noFill/>
          <a:ln w="1270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6" name="Google Shape;246;p21"/>
          <p:cNvSpPr/>
          <p:nvPr/>
        </p:nvSpPr>
        <p:spPr>
          <a:xfrm>
            <a:off x="6096001" y="5867400"/>
            <a:ext cx="2629247" cy="828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 GDP or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Quantity of Output</a:t>
            </a:r>
            <a:endParaRPr/>
          </a:p>
        </p:txBody>
      </p:sp>
      <p:sp>
        <p:nvSpPr>
          <p:cNvPr id="247" name="Google Shape;247;p21"/>
          <p:cNvSpPr/>
          <p:nvPr/>
        </p:nvSpPr>
        <p:spPr>
          <a:xfrm>
            <a:off x="1810838" y="1596101"/>
            <a:ext cx="950325" cy="95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</a:t>
            </a:r>
            <a:endParaRPr/>
          </a:p>
        </p:txBody>
      </p:sp>
      <p:sp>
        <p:nvSpPr>
          <p:cNvPr id="248" name="Google Shape;248;p21"/>
          <p:cNvSpPr/>
          <p:nvPr/>
        </p:nvSpPr>
        <p:spPr>
          <a:xfrm>
            <a:off x="2346325" y="3062289"/>
            <a:ext cx="490520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249" name="Google Shape;249;p21"/>
          <p:cNvSpPr/>
          <p:nvPr/>
        </p:nvSpPr>
        <p:spPr>
          <a:xfrm>
            <a:off x="5257800" y="5867401"/>
            <a:ext cx="546626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28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250" name="Google Shape;250;p21"/>
          <p:cNvSpPr txBox="1"/>
          <p:nvPr/>
        </p:nvSpPr>
        <p:spPr>
          <a:xfrm>
            <a:off x="7315200" y="6324601"/>
            <a:ext cx="19050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1"/>
          <p:cNvSpPr/>
          <p:nvPr/>
        </p:nvSpPr>
        <p:spPr>
          <a:xfrm>
            <a:off x="2336801" y="3071814"/>
            <a:ext cx="9525" cy="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86" y="0"/>
                </a:moveTo>
                <a:lnTo>
                  <a:pt x="0" y="11998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Widescreen</PresentationFormat>
  <Paragraphs>107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Vocabulary</vt:lpstr>
      <vt:lpstr>PowerPoint Presentation</vt:lpstr>
      <vt:lpstr>Aggregate Demand and  Aggregate Supply</vt:lpstr>
      <vt:lpstr>The Aggregate Demand and Aggregate Supply Model</vt:lpstr>
      <vt:lpstr>Factors that might shift the Aggregate Demand Curve</vt:lpstr>
      <vt:lpstr>What Might Cause the Aggregate Supply Curve to Shift?</vt:lpstr>
      <vt:lpstr>Aggregate Supply or Demand?</vt:lpstr>
      <vt:lpstr>Foreshadowing Time</vt:lpstr>
      <vt:lpstr>Label AS and AD on the chart</vt:lpstr>
      <vt:lpstr>PowerPoint Presentation</vt:lpstr>
      <vt:lpstr>Drag the dot to the appropriate answer</vt:lpstr>
      <vt:lpstr>Politics and Economics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D. Jenkins</cp:lastModifiedBy>
  <cp:revision>1</cp:revision>
  <dcterms:modified xsi:type="dcterms:W3CDTF">2019-08-29T19:06:03Z</dcterms:modified>
</cp:coreProperties>
</file>