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0CC418-EC03-4CDA-8357-D303E32817D0}">
  <a:tblStyle styleId="{800CC418-EC03-4CDA-8357-D303E32817D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e2062044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4e2062044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092e956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092e956b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4092e956b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efb43b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8efb43bb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38efb43bb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da8adaba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da8adabad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1da8adabad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8ba91a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8ba91ae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408ba91ae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3:notes"/>
          <p:cNvSpPr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3:notes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/>
          </a:p>
        </p:txBody>
      </p:sp>
      <p:sp>
        <p:nvSpPr>
          <p:cNvPr id="399" name="Google Shape;399;p43:notes"/>
          <p:cNvSpPr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3:notes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3:notes"/>
          <p:cNvSpPr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3:notes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/>
          </a:p>
        </p:txBody>
      </p:sp>
      <p:sp>
        <p:nvSpPr>
          <p:cNvPr id="403" name="Google Shape;403;p43:notes"/>
          <p:cNvSpPr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3:notes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3:notes"/>
          <p:cNvSpPr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3:notes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/>
          </a:p>
        </p:txBody>
      </p:sp>
      <p:sp>
        <p:nvSpPr>
          <p:cNvPr id="407" name="Google Shape;407;p43:notes"/>
          <p:cNvSpPr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3:notes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10" name="Google Shape;410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da8adaba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da8adabad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1da8adabad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da8ada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da8adaba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1da8adaba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09bace6b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409bace6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3:notes"/>
          <p:cNvSpPr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3:notes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/>
          </a:p>
        </p:txBody>
      </p:sp>
      <p:sp>
        <p:nvSpPr>
          <p:cNvPr id="142" name="Google Shape;142;p13:notes"/>
          <p:cNvSpPr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3:notes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3:notes"/>
          <p:cNvSpPr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3:notes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/>
          </a:p>
        </p:txBody>
      </p:sp>
      <p:sp>
        <p:nvSpPr>
          <p:cNvPr id="146" name="Google Shape;146;p13:notes"/>
          <p:cNvSpPr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3:notes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49" name="Google Shape;14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5:notes"/>
          <p:cNvSpPr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5:notes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/>
          </a:p>
        </p:txBody>
      </p:sp>
      <p:sp>
        <p:nvSpPr>
          <p:cNvPr id="161" name="Google Shape;161;p15:notes"/>
          <p:cNvSpPr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5:notes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5:notes"/>
          <p:cNvSpPr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5:notes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/>
          </a:p>
        </p:txBody>
      </p:sp>
      <p:sp>
        <p:nvSpPr>
          <p:cNvPr id="165" name="Google Shape;165;p15:notes"/>
          <p:cNvSpPr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5:notes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8" name="Google Shape;16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iderimage.reuters.com/story/venezuelans-rush-to-shops-before-monetary-overhaul?utm_campaign=web-app-launch&amp;utm_medium=banner&amp;utm_source=rcom&amp;utm_content=ros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hyperlink" Target="http://www.investopedia.com/video/play/what-is-the-consumer-price-index-CPI#axzz1rjv4qy9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runiversity.com/courses/principles-economics-macroeconomics/zimbabwe-currency-inflatio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iderimage.reuters.com/story/venezuelans-rush-to-shops-before-monetary-overhaul?utm_campaign=web-app-launch&amp;utm_medium=banner&amp;utm_source=rcom&amp;utm_content=ros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nflationdata.com/articles/inflation-adjusted-prices/inflation-adjusted-gasoline-price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runiversity.com/courses/principles-economics-macroeconomics/zimbabwe-currency-inflation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bloomberg.com/news/articles/2017-01-11/goodbye-recession-hello-depression-venezuela-gdp-takes-10-hit" TargetMode="External"/><Relationship Id="rId4" Type="http://schemas.openxmlformats.org/officeDocument/2006/relationships/hyperlink" Target="https://www.mruniversity.com/courses/principles-economics-macroeconomics/united-states-measure-inflation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nova.com/thinkEconomics/adas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5JO43HH7CXQ&amp;feature=relmfu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2018/08/29/642858905/brazil-sends-military-to-border-to-cope-with-flood-of-fleeing-venezuelan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kofcanada.ca/en/rates/inflation_calc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estopedia.com/video/play/what-is-the-consumer-price-index-cpi/#axzz28KfMS0H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bls.gov/ppi/ppifaq.htm" TargetMode="External"/><Relationship Id="rId4" Type="http://schemas.openxmlformats.org/officeDocument/2006/relationships/hyperlink" Target="http://www.bls.gov/cpi/cpifaq.htm#Question_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Vocabulary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CPI-Consumer Price Index- Measure of inflation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Inflation- general increase in prices on average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Inflation Rate</a:t>
            </a:r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The inflation rate is the percentage average rise in prices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It is calculated by: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accent2"/>
              </a:buClr>
              <a:buFont typeface="Arial"/>
              <a:buNone/>
            </a:pPr>
            <a:r>
              <a:rPr lang="en-US" sz="36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((CPI Year B-CPI Year A)/ CPI Year A) X100</a:t>
            </a:r>
            <a:br>
              <a:rPr lang="en-US" sz="36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Drawback of CPI</a:t>
            </a:r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1)Only used to measure prices in urban market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u="sng">
                <a:solidFill>
                  <a:schemeClr val="accent2"/>
                </a:solidFill>
              </a:rPr>
              <a:t>graphing </a:t>
            </a:r>
            <a:r>
              <a:rPr lang="en-US" sz="44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causes inflation</a:t>
            </a:r>
            <a:r>
              <a:rPr lang="en-US"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Demand-pull inflation occurs consumers buy more(increasing AD)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Cost-push inflation occurs when producers raise prices to cover higher resource costs.</a:t>
            </a: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An example is higher gas prices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13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7"/>
          <p:cNvSpPr/>
          <p:nvPr/>
        </p:nvSpPr>
        <p:spPr>
          <a:xfrm>
            <a:off x="2438400" y="1143000"/>
            <a:ext cx="7010400" cy="533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7"/>
          <p:cNvSpPr/>
          <p:nvPr/>
        </p:nvSpPr>
        <p:spPr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7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7"/>
          <p:cNvSpPr/>
          <p:nvPr/>
        </p:nvSpPr>
        <p:spPr>
          <a:xfrm>
            <a:off x="2270126" y="5897563"/>
            <a:ext cx="355867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211" name="Google Shape;211;p27"/>
          <p:cNvSpPr/>
          <p:nvPr/>
        </p:nvSpPr>
        <p:spPr>
          <a:xfrm rot="-5400000">
            <a:off x="1235667" y="2858737"/>
            <a:ext cx="1249766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level</a:t>
            </a:r>
            <a:endParaRPr/>
          </a:p>
        </p:txBody>
      </p:sp>
      <p:sp>
        <p:nvSpPr>
          <p:cNvPr id="212" name="Google Shape;212;p27"/>
          <p:cNvSpPr/>
          <p:nvPr/>
        </p:nvSpPr>
        <p:spPr>
          <a:xfrm>
            <a:off x="5106411" y="6430963"/>
            <a:ext cx="1839478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output</a:t>
            </a:r>
            <a:endParaRPr/>
          </a:p>
        </p:txBody>
      </p:sp>
      <p:sp>
        <p:nvSpPr>
          <p:cNvPr id="213" name="Google Shape;213;p27"/>
          <p:cNvSpPr/>
          <p:nvPr/>
        </p:nvSpPr>
        <p:spPr>
          <a:xfrm rot="-360000">
            <a:off x="2058989" y="228600"/>
            <a:ext cx="4859337" cy="5226050"/>
          </a:xfrm>
          <a:custGeom>
            <a:avLst/>
            <a:gdLst/>
            <a:ahLst/>
            <a:cxnLst/>
            <a:rect l="l" t="t" r="r" b="b"/>
            <a:pathLst>
              <a:path w="120000" h="120000" fill="none" extrusionOk="0">
                <a:moveTo>
                  <a:pt x="120000" y="36603"/>
                </a:moveTo>
                <a:cubicBezTo>
                  <a:pt x="105136" y="81554"/>
                  <a:pt x="64432" y="114109"/>
                  <a:pt x="15714" y="119994"/>
                </a:cubicBezTo>
              </a:path>
              <a:path w="120000" h="120000" extrusionOk="0">
                <a:moveTo>
                  <a:pt x="120000" y="36603"/>
                </a:moveTo>
                <a:cubicBezTo>
                  <a:pt x="105136" y="81554"/>
                  <a:pt x="64432" y="114109"/>
                  <a:pt x="15714" y="119994"/>
                </a:cubicBezTo>
                <a:lnTo>
                  <a:pt x="0" y="0"/>
                </a:lnTo>
                <a:lnTo>
                  <a:pt x="120000" y="36603"/>
                </a:lnTo>
                <a:close/>
              </a:path>
            </a:pathLst>
          </a:custGeom>
          <a:noFill/>
          <a:ln w="254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7"/>
          <p:cNvSpPr/>
          <p:nvPr/>
        </p:nvSpPr>
        <p:spPr>
          <a:xfrm>
            <a:off x="3457576" y="1"/>
            <a:ext cx="7210425" cy="5330825"/>
          </a:xfrm>
          <a:custGeom>
            <a:avLst/>
            <a:gdLst/>
            <a:ahLst/>
            <a:cxnLst/>
            <a:rect l="l" t="t" r="r" b="b"/>
            <a:pathLst>
              <a:path w="120000" h="120000" fill="none" extrusionOk="0">
                <a:moveTo>
                  <a:pt x="73333" y="120000"/>
                </a:moveTo>
                <a:cubicBezTo>
                  <a:pt x="37886" y="105289"/>
                  <a:pt x="10878" y="74665"/>
                  <a:pt x="-5" y="36838"/>
                </a:cubicBezTo>
              </a:path>
              <a:path w="120000" h="120000" extrusionOk="0">
                <a:moveTo>
                  <a:pt x="73333" y="120000"/>
                </a:moveTo>
                <a:cubicBezTo>
                  <a:pt x="37886" y="105289"/>
                  <a:pt x="10878" y="74665"/>
                  <a:pt x="-5" y="36838"/>
                </a:cubicBezTo>
                <a:lnTo>
                  <a:pt x="120000" y="0"/>
                </a:lnTo>
                <a:lnTo>
                  <a:pt x="73333" y="120000"/>
                </a:lnTo>
                <a:close/>
              </a:path>
            </a:pathLst>
          </a:custGeom>
          <a:noFill/>
          <a:ln w="254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7"/>
          <p:cNvSpPr/>
          <p:nvPr/>
        </p:nvSpPr>
        <p:spPr>
          <a:xfrm>
            <a:off x="6607917" y="1173164"/>
            <a:ext cx="503343" cy="46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400" b="0" i="1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</p:txBody>
      </p:sp>
      <p:sp>
        <p:nvSpPr>
          <p:cNvPr id="216" name="Google Shape;216;p27"/>
          <p:cNvSpPr/>
          <p:nvPr/>
        </p:nvSpPr>
        <p:spPr>
          <a:xfrm>
            <a:off x="7832726" y="5135564"/>
            <a:ext cx="657231" cy="46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400" b="0" i="1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</a:t>
            </a:r>
            <a:r>
              <a:rPr lang="en-US" sz="2400" b="0" u="none" baseline="-25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217" name="Google Shape;217;p27"/>
          <p:cNvCxnSpPr/>
          <p:nvPr/>
        </p:nvCxnSpPr>
        <p:spPr>
          <a:xfrm rot="10800000">
            <a:off x="2593975" y="4160838"/>
            <a:ext cx="283845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18" name="Google Shape;218;p27"/>
          <p:cNvSpPr/>
          <p:nvPr/>
        </p:nvSpPr>
        <p:spPr>
          <a:xfrm>
            <a:off x="2193178" y="3937000"/>
            <a:ext cx="405560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000" b="0" i="1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 b="0" u="none" baseline="-25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19" name="Google Shape;219;p27"/>
          <p:cNvSpPr/>
          <p:nvPr/>
        </p:nvSpPr>
        <p:spPr>
          <a:xfrm>
            <a:off x="5411789" y="4089400"/>
            <a:ext cx="109537" cy="109538"/>
          </a:xfrm>
          <a:prstGeom prst="ellipse">
            <a:avLst/>
          </a:prstGeom>
          <a:solidFill>
            <a:schemeClr val="dk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0" name="Google Shape;220;p27"/>
          <p:cNvCxnSpPr/>
          <p:nvPr/>
        </p:nvCxnSpPr>
        <p:spPr>
          <a:xfrm>
            <a:off x="5467350" y="4178300"/>
            <a:ext cx="0" cy="1766888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21" name="Google Shape;221;p27"/>
          <p:cNvSpPr/>
          <p:nvPr/>
        </p:nvSpPr>
        <p:spPr>
          <a:xfrm>
            <a:off x="5267810" y="5959475"/>
            <a:ext cx="442429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000" b="0" i="1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000" b="0" u="none" baseline="-25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22" name="Google Shape;222;p27"/>
          <p:cNvSpPr/>
          <p:nvPr/>
        </p:nvSpPr>
        <p:spPr>
          <a:xfrm>
            <a:off x="4225925" y="28576"/>
            <a:ext cx="6362700" cy="4562475"/>
          </a:xfrm>
          <a:custGeom>
            <a:avLst/>
            <a:gdLst/>
            <a:ahLst/>
            <a:cxnLst/>
            <a:rect l="l" t="t" r="r" b="b"/>
            <a:pathLst>
              <a:path w="120000" h="120000" fill="none" extrusionOk="0">
                <a:moveTo>
                  <a:pt x="78174" y="119994"/>
                </a:moveTo>
                <a:cubicBezTo>
                  <a:pt x="39339" y="105619"/>
                  <a:pt x="10022" y="72225"/>
                  <a:pt x="-5" y="30974"/>
                </a:cubicBezTo>
              </a:path>
              <a:path w="120000" h="120000" extrusionOk="0">
                <a:moveTo>
                  <a:pt x="78174" y="119994"/>
                </a:moveTo>
                <a:cubicBezTo>
                  <a:pt x="39339" y="105619"/>
                  <a:pt x="10022" y="72225"/>
                  <a:pt x="-5" y="30974"/>
                </a:cubicBezTo>
                <a:lnTo>
                  <a:pt x="120000" y="0"/>
                </a:lnTo>
                <a:lnTo>
                  <a:pt x="78174" y="119994"/>
                </a:lnTo>
                <a:close/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8393114" y="4386264"/>
            <a:ext cx="657231" cy="46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r>
              <a:rPr lang="en-US" sz="2400" b="0" i="1" u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AD</a:t>
            </a:r>
            <a:r>
              <a:rPr lang="en-US" sz="2400" b="0" u="none" baseline="-25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224" name="Google Shape;224;p27"/>
          <p:cNvCxnSpPr/>
          <p:nvPr/>
        </p:nvCxnSpPr>
        <p:spPr>
          <a:xfrm rot="10800000">
            <a:off x="2593976" y="3497263"/>
            <a:ext cx="3400425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5" name="Google Shape;225;p27"/>
          <p:cNvCxnSpPr/>
          <p:nvPr/>
        </p:nvCxnSpPr>
        <p:spPr>
          <a:xfrm>
            <a:off x="5994400" y="3498850"/>
            <a:ext cx="0" cy="2446338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26" name="Google Shape;226;p27"/>
          <p:cNvSpPr/>
          <p:nvPr/>
        </p:nvSpPr>
        <p:spPr>
          <a:xfrm>
            <a:off x="2193178" y="3290888"/>
            <a:ext cx="405560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r>
              <a:rPr lang="en-US" sz="2000" b="0" i="1" u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 b="0" u="none" baseline="-25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27" name="Google Shape;227;p27"/>
          <p:cNvSpPr/>
          <p:nvPr/>
        </p:nvSpPr>
        <p:spPr>
          <a:xfrm>
            <a:off x="5938839" y="3443289"/>
            <a:ext cx="109537" cy="109537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5812322" y="5959475"/>
            <a:ext cx="442429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r>
              <a:rPr lang="en-US" sz="2000" b="0" i="1" u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000" b="0" u="none" baseline="-25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229" name="Google Shape;229;p27"/>
          <p:cNvCxnSpPr/>
          <p:nvPr/>
        </p:nvCxnSpPr>
        <p:spPr>
          <a:xfrm>
            <a:off x="2590800" y="611188"/>
            <a:ext cx="0" cy="533241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stealth" w="sm" len="sm"/>
            <a:tailEnd type="none" w="sm" len="sm"/>
          </a:ln>
        </p:spPr>
      </p:cxnSp>
      <p:cxnSp>
        <p:nvCxnSpPr>
          <p:cNvPr id="230" name="Google Shape;230;p27"/>
          <p:cNvCxnSpPr/>
          <p:nvPr/>
        </p:nvCxnSpPr>
        <p:spPr>
          <a:xfrm>
            <a:off x="2592388" y="5943600"/>
            <a:ext cx="7008812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sm" len="sm"/>
          </a:ln>
        </p:spPr>
      </p:cxnSp>
      <p:sp>
        <p:nvSpPr>
          <p:cNvPr id="231" name="Google Shape;231;p27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822960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Demand-pull inflation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14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8"/>
          <p:cNvSpPr/>
          <p:nvPr/>
        </p:nvSpPr>
        <p:spPr>
          <a:xfrm>
            <a:off x="2514600" y="1143000"/>
            <a:ext cx="7010400" cy="533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8"/>
          <p:cNvSpPr/>
          <p:nvPr/>
        </p:nvSpPr>
        <p:spPr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8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28"/>
          <p:cNvCxnSpPr/>
          <p:nvPr/>
        </p:nvCxnSpPr>
        <p:spPr>
          <a:xfrm>
            <a:off x="2590800" y="611188"/>
            <a:ext cx="0" cy="533241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stealth" w="sm" len="sm"/>
            <a:tailEnd type="none" w="sm" len="sm"/>
          </a:ln>
        </p:spPr>
      </p:cxnSp>
      <p:cxnSp>
        <p:nvCxnSpPr>
          <p:cNvPr id="242" name="Google Shape;242;p28"/>
          <p:cNvCxnSpPr/>
          <p:nvPr/>
        </p:nvCxnSpPr>
        <p:spPr>
          <a:xfrm>
            <a:off x="2592388" y="5943600"/>
            <a:ext cx="7008812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sm" len="sm"/>
          </a:ln>
        </p:spPr>
      </p:cxnSp>
      <p:sp>
        <p:nvSpPr>
          <p:cNvPr id="243" name="Google Shape;243;p28"/>
          <p:cNvSpPr/>
          <p:nvPr/>
        </p:nvSpPr>
        <p:spPr>
          <a:xfrm>
            <a:off x="2270126" y="5897563"/>
            <a:ext cx="355867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244" name="Google Shape;244;p28"/>
          <p:cNvSpPr/>
          <p:nvPr/>
        </p:nvSpPr>
        <p:spPr>
          <a:xfrm rot="-5400000">
            <a:off x="1235667" y="2858737"/>
            <a:ext cx="1249766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level</a:t>
            </a:r>
            <a:endParaRPr/>
          </a:p>
        </p:txBody>
      </p:sp>
      <p:sp>
        <p:nvSpPr>
          <p:cNvPr id="245" name="Google Shape;245;p28"/>
          <p:cNvSpPr/>
          <p:nvPr/>
        </p:nvSpPr>
        <p:spPr>
          <a:xfrm>
            <a:off x="5106411" y="6430963"/>
            <a:ext cx="1839478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output</a:t>
            </a:r>
            <a:endParaRPr/>
          </a:p>
        </p:txBody>
      </p:sp>
      <p:sp>
        <p:nvSpPr>
          <p:cNvPr id="246" name="Google Shape;246;p28"/>
          <p:cNvSpPr/>
          <p:nvPr/>
        </p:nvSpPr>
        <p:spPr>
          <a:xfrm rot="-360000">
            <a:off x="2058989" y="228600"/>
            <a:ext cx="4859337" cy="5226050"/>
          </a:xfrm>
          <a:custGeom>
            <a:avLst/>
            <a:gdLst/>
            <a:ahLst/>
            <a:cxnLst/>
            <a:rect l="l" t="t" r="r" b="b"/>
            <a:pathLst>
              <a:path w="120000" h="120000" fill="none" extrusionOk="0">
                <a:moveTo>
                  <a:pt x="120000" y="36603"/>
                </a:moveTo>
                <a:cubicBezTo>
                  <a:pt x="105136" y="81554"/>
                  <a:pt x="64432" y="114109"/>
                  <a:pt x="15714" y="119994"/>
                </a:cubicBezTo>
              </a:path>
              <a:path w="120000" h="120000" extrusionOk="0">
                <a:moveTo>
                  <a:pt x="120000" y="36603"/>
                </a:moveTo>
                <a:cubicBezTo>
                  <a:pt x="105136" y="81554"/>
                  <a:pt x="64432" y="114109"/>
                  <a:pt x="15714" y="119994"/>
                </a:cubicBezTo>
                <a:lnTo>
                  <a:pt x="0" y="0"/>
                </a:lnTo>
                <a:lnTo>
                  <a:pt x="120000" y="36603"/>
                </a:lnTo>
                <a:close/>
              </a:path>
            </a:pathLst>
          </a:custGeom>
          <a:noFill/>
          <a:ln w="254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3457576" y="1"/>
            <a:ext cx="7210425" cy="5330825"/>
          </a:xfrm>
          <a:custGeom>
            <a:avLst/>
            <a:gdLst/>
            <a:ahLst/>
            <a:cxnLst/>
            <a:rect l="l" t="t" r="r" b="b"/>
            <a:pathLst>
              <a:path w="120000" h="120000" fill="none" extrusionOk="0">
                <a:moveTo>
                  <a:pt x="73333" y="120000"/>
                </a:moveTo>
                <a:cubicBezTo>
                  <a:pt x="37886" y="105289"/>
                  <a:pt x="10878" y="74665"/>
                  <a:pt x="-5" y="36838"/>
                </a:cubicBezTo>
              </a:path>
              <a:path w="120000" h="120000" extrusionOk="0">
                <a:moveTo>
                  <a:pt x="73333" y="120000"/>
                </a:moveTo>
                <a:cubicBezTo>
                  <a:pt x="37886" y="105289"/>
                  <a:pt x="10878" y="74665"/>
                  <a:pt x="-5" y="36838"/>
                </a:cubicBezTo>
                <a:lnTo>
                  <a:pt x="120000" y="0"/>
                </a:lnTo>
                <a:lnTo>
                  <a:pt x="73333" y="120000"/>
                </a:lnTo>
                <a:close/>
              </a:path>
            </a:pathLst>
          </a:custGeom>
          <a:noFill/>
          <a:ln w="254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8"/>
          <p:cNvSpPr/>
          <p:nvPr/>
        </p:nvSpPr>
        <p:spPr>
          <a:xfrm>
            <a:off x="6556613" y="1173164"/>
            <a:ext cx="607539" cy="46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4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en-US" sz="2400" baseline="-25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49" name="Google Shape;249;p28"/>
          <p:cNvSpPr/>
          <p:nvPr/>
        </p:nvSpPr>
        <p:spPr>
          <a:xfrm>
            <a:off x="7832726" y="5135564"/>
            <a:ext cx="553037" cy="46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4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</a:t>
            </a:r>
            <a:endParaRPr/>
          </a:p>
        </p:txBody>
      </p:sp>
      <p:cxnSp>
        <p:nvCxnSpPr>
          <p:cNvPr id="250" name="Google Shape;250;p28"/>
          <p:cNvCxnSpPr/>
          <p:nvPr/>
        </p:nvCxnSpPr>
        <p:spPr>
          <a:xfrm rot="10800000">
            <a:off x="2593975" y="4160838"/>
            <a:ext cx="283845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51" name="Google Shape;251;p28"/>
          <p:cNvSpPr/>
          <p:nvPr/>
        </p:nvSpPr>
        <p:spPr>
          <a:xfrm>
            <a:off x="2193178" y="3937000"/>
            <a:ext cx="405560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0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 baseline="-25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52" name="Google Shape;252;p28"/>
          <p:cNvSpPr/>
          <p:nvPr/>
        </p:nvSpPr>
        <p:spPr>
          <a:xfrm>
            <a:off x="5411789" y="4089400"/>
            <a:ext cx="109537" cy="109538"/>
          </a:xfrm>
          <a:prstGeom prst="ellipse">
            <a:avLst/>
          </a:prstGeom>
          <a:solidFill>
            <a:schemeClr val="dk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3" name="Google Shape;253;p28"/>
          <p:cNvCxnSpPr/>
          <p:nvPr/>
        </p:nvCxnSpPr>
        <p:spPr>
          <a:xfrm>
            <a:off x="5467350" y="4178300"/>
            <a:ext cx="0" cy="1766888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54" name="Google Shape;254;p28"/>
          <p:cNvSpPr/>
          <p:nvPr/>
        </p:nvSpPr>
        <p:spPr>
          <a:xfrm>
            <a:off x="5267810" y="5959475"/>
            <a:ext cx="442429" cy="4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0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000" baseline="-25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55" name="Google Shape;255;p28"/>
          <p:cNvSpPr/>
          <p:nvPr/>
        </p:nvSpPr>
        <p:spPr>
          <a:xfrm rot="-360000">
            <a:off x="2198688" y="225425"/>
            <a:ext cx="4000500" cy="4383088"/>
          </a:xfrm>
          <a:custGeom>
            <a:avLst/>
            <a:gdLst/>
            <a:ahLst/>
            <a:cxnLst/>
            <a:rect l="l" t="t" r="r" b="b"/>
            <a:pathLst>
              <a:path w="120000" h="120000" fill="none" extrusionOk="0">
                <a:moveTo>
                  <a:pt x="119994" y="36603"/>
                </a:moveTo>
                <a:cubicBezTo>
                  <a:pt x="105136" y="81560"/>
                  <a:pt x="64427" y="114109"/>
                  <a:pt x="15714" y="120000"/>
                </a:cubicBezTo>
              </a:path>
              <a:path w="120000" h="120000" extrusionOk="0">
                <a:moveTo>
                  <a:pt x="119994" y="36603"/>
                </a:moveTo>
                <a:cubicBezTo>
                  <a:pt x="105136" y="81560"/>
                  <a:pt x="64427" y="114109"/>
                  <a:pt x="15714" y="120000"/>
                </a:cubicBezTo>
                <a:lnTo>
                  <a:pt x="0" y="0"/>
                </a:lnTo>
                <a:lnTo>
                  <a:pt x="119994" y="36603"/>
                </a:lnTo>
                <a:close/>
              </a:path>
            </a:pathLst>
          </a:custGeom>
          <a:noFill/>
          <a:ln w="25400" cap="rnd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8"/>
          <p:cNvSpPr/>
          <p:nvPr/>
        </p:nvSpPr>
        <p:spPr>
          <a:xfrm>
            <a:off x="5305663" y="1295401"/>
            <a:ext cx="607539" cy="46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Font typeface="Arial"/>
              <a:buNone/>
            </a:pPr>
            <a:r>
              <a:rPr lang="en-US" sz="2400" i="1">
                <a:solidFill>
                  <a:srgbClr val="FF8000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en-US" sz="2400" baseline="-25000">
                <a:solidFill>
                  <a:srgbClr val="FF8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999"/>
              </a:buClr>
              <a:buFont typeface="Calibri"/>
              <a:buNone/>
            </a:pPr>
            <a:r>
              <a:rPr lang="en-US" sz="3959" b="0" i="0" u="none" strike="noStrike" cap="none">
                <a:solidFill>
                  <a:srgbClr val="FF9999"/>
                </a:solidFill>
                <a:latin typeface="Calibri"/>
                <a:ea typeface="Calibri"/>
                <a:cs typeface="Calibri"/>
                <a:sym typeface="Calibri"/>
              </a:rPr>
              <a:t>Cost-push inflation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endParaRPr/>
          </a:p>
        </p:txBody>
      </p:sp>
      <p:pic>
        <p:nvPicPr>
          <p:cNvPr id="263" name="Google Shape;2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32900"/>
            <a:ext cx="11125200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Why is </a:t>
            </a:r>
            <a:r>
              <a:rPr lang="en-US" u="sng">
                <a:solidFill>
                  <a:schemeClr val="accent2"/>
                </a:solidFill>
              </a:rPr>
              <a:t>inflation </a:t>
            </a:r>
            <a:r>
              <a:rPr lang="en-US" sz="44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bad?</a:t>
            </a:r>
            <a:endParaRPr u="sng"/>
          </a:p>
        </p:txBody>
      </p:sp>
      <p:sp>
        <p:nvSpPr>
          <p:cNvPr id="269" name="Google Shape;26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Uncertainty.  Producers and consumers don’t know how prices will change.  </a:t>
            </a:r>
            <a:endParaRPr sz="3600" b="0" i="0" u="sng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794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u="sng">
                <a:solidFill>
                  <a:schemeClr val="accent2"/>
                </a:solidFill>
              </a:rPr>
              <a:t>Destroys value of dollar</a:t>
            </a:r>
            <a:endParaRPr sz="3600" u="sng">
              <a:solidFill>
                <a:schemeClr val="accent2"/>
              </a:solidFill>
            </a:endParaRPr>
          </a:p>
          <a:p>
            <a:pPr marL="228600" marR="0" lvl="0" indent="-2794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u="sng">
                <a:solidFill>
                  <a:schemeClr val="accent2"/>
                </a:solidFill>
              </a:rPr>
              <a:t>Feeds itself(panic)</a:t>
            </a:r>
            <a:endParaRPr sz="3600" u="sng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>
            <a:spLocks noGrp="1"/>
          </p:cNvSpPr>
          <p:nvPr>
            <p:ph type="title"/>
          </p:nvPr>
        </p:nvSpPr>
        <p:spPr>
          <a:xfrm>
            <a:off x="7880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What are its effects?</a:t>
            </a:r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body" idx="1"/>
          </p:nvPr>
        </p:nvSpPr>
        <p:spPr>
          <a:xfrm>
            <a:off x="1101100" y="994050"/>
            <a:ext cx="10024200" cy="5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Purchase power of the dollar(decreased)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Value of Real Wages(decreased)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Interest Rates (increased </a:t>
            </a:r>
            <a:r>
              <a:rPr lang="en-US" sz="4000" u="sng">
                <a:solidFill>
                  <a:schemeClr val="accent2"/>
                </a:solidFill>
              </a:rPr>
              <a:t>to combat inflation</a:t>
            </a: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Savings and Investing(decreased)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Production Costs(increased)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Lender</a:t>
            </a:r>
            <a:r>
              <a:rPr lang="en-US" sz="4000" u="sng">
                <a:solidFill>
                  <a:schemeClr val="accent2"/>
                </a:solidFill>
              </a:rPr>
              <a:t>’s returns</a:t>
            </a: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(decreased)</a:t>
            </a:r>
            <a:endParaRPr sz="4000" b="0" i="0" u="sng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u="sng">
                <a:solidFill>
                  <a:schemeClr val="accent2"/>
                </a:solidFill>
              </a:rPr>
              <a:t>Serving size(decreased)</a:t>
            </a:r>
            <a:endParaRPr sz="4000" u="sng">
              <a:solidFill>
                <a:schemeClr val="accent2"/>
              </a:solidFill>
            </a:endParaRPr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sng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sng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3600" u="sng">
                <a:solidFill>
                  <a:schemeClr val="accent2"/>
                </a:solidFill>
              </a:rPr>
              <a:t>Problems in adjusting for inflation</a:t>
            </a:r>
            <a:endParaRPr u="sng"/>
          </a:p>
        </p:txBody>
      </p:sp>
      <p:sp>
        <p:nvSpPr>
          <p:cNvPr id="281" name="Google Shape;28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Substitution effect</a:t>
            </a:r>
            <a:endParaRPr sz="3600" b="0" i="0" u="sng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accent2"/>
                </a:solidFill>
              </a:rPr>
              <a:t>Buy cheaper similar goods</a:t>
            </a:r>
            <a:endParaRPr sz="3600">
              <a:solidFill>
                <a:schemeClr val="accent2"/>
              </a:solidFill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New Goods are introduced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accent2"/>
                </a:solidFill>
              </a:rPr>
              <a:t>Cell Phones, internet service, etc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Unmeasured quality change in prod</a:t>
            </a:r>
            <a:r>
              <a:rPr lang="en-US" sz="3600" u="sng">
                <a:solidFill>
                  <a:schemeClr val="accent2"/>
                </a:solidFill>
              </a:rPr>
              <a:t>ucts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accent2"/>
                </a:solidFill>
              </a:rPr>
              <a:t>Items cost more but are better</a:t>
            </a:r>
            <a:endParaRPr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Note</a:t>
            </a:r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body" idx="1"/>
          </p:nvPr>
        </p:nvSpPr>
        <p:spPr>
          <a:xfrm>
            <a:off x="1981200" y="1143001"/>
            <a:ext cx="8229600" cy="498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is basically inevitable.  Ideal inflation rate is 2-3%.  Anything much higher is dangerous. 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Deflation is the general decrease in prices, however this is just as bad if not worse than inflation because   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“cost” of debt rises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Businesses sit on money and don’t invest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Workers may not be as motivated 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Labor markets are not as efficient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Price is Right -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Venezuelan </a:t>
            </a:r>
            <a:r>
              <a:rPr lang="en-US"/>
              <a:t>Style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4550438" y="1593852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5,000,000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4424700" y="5272202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2,500,000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4550450" y="4062025"/>
            <a:ext cx="21069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7,500,000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4481925" y="4634102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3,500,000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4550450" y="2279652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8,000,000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4550450" y="2827927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9,500,000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4550450" y="3433027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2,600,000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l="37696" t="64936" r="32076" b="12302"/>
          <a:stretch/>
        </p:blipFill>
        <p:spPr>
          <a:xfrm>
            <a:off x="696299" y="1459350"/>
            <a:ext cx="2355951" cy="11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5">
            <a:alphaModFix/>
          </a:blip>
          <a:srcRect l="37559" t="52682" r="30574" b="12932"/>
          <a:stretch/>
        </p:blipFill>
        <p:spPr>
          <a:xfrm>
            <a:off x="744000" y="3489950"/>
            <a:ext cx="1869499" cy="13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6">
            <a:alphaModFix/>
          </a:blip>
          <a:srcRect l="39328" t="61495" r="33361" b="13395"/>
          <a:stretch/>
        </p:blipFill>
        <p:spPr>
          <a:xfrm>
            <a:off x="939525" y="5136819"/>
            <a:ext cx="1869499" cy="114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7">
            <a:alphaModFix/>
          </a:blip>
          <a:srcRect l="45701" t="71037" r="39187" b="12303"/>
          <a:stretch/>
        </p:blipFill>
        <p:spPr>
          <a:xfrm>
            <a:off x="8004013" y="302690"/>
            <a:ext cx="1829939" cy="13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8">
            <a:alphaModFix/>
          </a:blip>
          <a:srcRect l="46974" t="61493" r="11696" b="15035"/>
          <a:stretch/>
        </p:blipFill>
        <p:spPr>
          <a:xfrm>
            <a:off x="7923000" y="2031046"/>
            <a:ext cx="3853301" cy="145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9">
            <a:alphaModFix/>
          </a:blip>
          <a:srcRect l="59312" t="48786" r="24021" b="22114"/>
          <a:stretch/>
        </p:blipFill>
        <p:spPr>
          <a:xfrm>
            <a:off x="7532474" y="5136825"/>
            <a:ext cx="1197716" cy="139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10">
            <a:alphaModFix/>
          </a:blip>
          <a:srcRect l="40698" t="60818" r="29796" b="13857"/>
          <a:stretch/>
        </p:blipFill>
        <p:spPr>
          <a:xfrm>
            <a:off x="9091310" y="3742751"/>
            <a:ext cx="2436347" cy="139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50800" algn="l" rtl="0">
              <a:spcBef>
                <a:spcPts val="1000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700" y="1069475"/>
            <a:ext cx="9403400" cy="52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these imply about inflation?</a:t>
            </a:r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5" descr="%7B7579fa64-9f55-47a7-80ae-6a24de328238%7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600" y="1676401"/>
            <a:ext cx="6781800" cy="4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 descr="%7B5ed0e4bd-2fbf-4284-9998-4688b1f050f3%7D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7400" y="1624013"/>
            <a:ext cx="7391400" cy="5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10" y="74645"/>
            <a:ext cx="57150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 descr="http://truthfrequencyradio.com/wp-content/uploads/2014/08/grocery-infla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8428" y="2444620"/>
            <a:ext cx="5863008" cy="4177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37" descr="http://www.greekshares.com/uploads/image/inflation_200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65" y="254421"/>
            <a:ext cx="4476750" cy="340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7" descr="https://fixingtheeconomists.files.wordpress.com/2014/07/infla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0635" y="2898807"/>
            <a:ext cx="6286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38" descr="http://www.dcclothesline.com/wp-content/uploads/2014/02/Inflation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904" y="857443"/>
            <a:ext cx="7514120" cy="5612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xfrm>
            <a:off x="133739" y="281150"/>
            <a:ext cx="4461588" cy="66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 Inflation</a:t>
            </a:r>
            <a:endParaRPr/>
          </a:p>
        </p:txBody>
      </p:sp>
      <p:pic>
        <p:nvPicPr>
          <p:cNvPr id="331" name="Google Shape;331;p39" descr="Untitled-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3739" y="1212981"/>
            <a:ext cx="3306763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9" descr="Untitled-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9123" y="0"/>
            <a:ext cx="5135563" cy="3243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9" descr="http://4.bp.blogspot.com/-aqPIqF78jDE/T2eh89emLOI/AAAAAAAABOA/Y4df6fMl1sE/s1600/hyperinflati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0407" y="3312319"/>
            <a:ext cx="3894528" cy="30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9" descr="http://tse3.mm.bing.net/th?id=OIP.M1cc92e0e6966feac00d3968731ea52aeH0&amp;pid=15.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23977" y="2802589"/>
            <a:ext cx="2764518" cy="376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 Inflation</a:t>
            </a:r>
            <a:endParaRPr/>
          </a:p>
        </p:txBody>
      </p:sp>
      <p:graphicFrame>
        <p:nvGraphicFramePr>
          <p:cNvPr id="340" name="Google Shape;340;p40"/>
          <p:cNvGraphicFramePr/>
          <p:nvPr/>
        </p:nvGraphicFramePr>
        <p:xfrm>
          <a:off x="838200" y="1341120"/>
          <a:ext cx="10515600" cy="4937820"/>
        </p:xfrm>
        <a:graphic>
          <a:graphicData uri="http://schemas.openxmlformats.org/drawingml/2006/table">
            <a:tbl>
              <a:tblPr firstRow="1" bandRow="1">
                <a:noFill/>
                <a:tableStyleId>{800CC418-EC03-4CDA-8357-D303E32817D0}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5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/>
                        <a:t>Nation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Inflation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Time for prices to Double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Germany(1923)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20.9% per day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Greece(Oct. 1944)</a:t>
                      </a:r>
                      <a:endParaRPr sz="3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13,800% per month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4.3 days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Yugoslavia(Jan. 1994)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313,000,000%  per year</a:t>
                      </a:r>
                      <a:endParaRPr sz="3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34 hours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Zimababwe(Nov 2008)</a:t>
                      </a:r>
                      <a:endParaRPr sz="3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79,000,000,000% per month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Hungary(1946)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195% per day</a:t>
                      </a:r>
                      <a:endParaRPr sz="3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15.6 hours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524500" cy="132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You want to be a trillionaire?</a:t>
            </a:r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50800" algn="l" rtl="0">
              <a:spcBef>
                <a:spcPts val="1000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348" name="Google Shape;3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1575" y="238125"/>
            <a:ext cx="4851551" cy="560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526" y="1690825"/>
            <a:ext cx="7056525" cy="51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deflation good?</a:t>
            </a:r>
            <a:endParaRPr/>
          </a:p>
        </p:txBody>
      </p:sp>
      <p:sp>
        <p:nvSpPr>
          <p:cNvPr id="355" name="Google Shape;35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650" y="1347675"/>
            <a:ext cx="10638650" cy="45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$100 in 201</a:t>
            </a:r>
            <a:r>
              <a:rPr lang="en-US" sz="4000">
                <a:solidFill>
                  <a:schemeClr val="accent2"/>
                </a:solidFill>
              </a:rPr>
              <a:t>6</a:t>
            </a: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equal how much in the following years???</a:t>
            </a:r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1981200" y="10668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191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-$4.46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192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-$7.67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193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-$5.83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194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-$7.80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195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-$12.06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196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-$13.80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197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-$20.03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198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-$44.99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199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-$65.24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200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-$82.20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Font typeface="Arial"/>
              <a:buNone/>
            </a:pPr>
            <a:endParaRPr sz="36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39300" y="64971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Price is Right -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Venezuelan </a:t>
            </a:r>
            <a:r>
              <a:rPr lang="en-US"/>
              <a:t>Style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4550438" y="1593852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5,000,000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4424700" y="5272202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2,500,000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4550450" y="4062025"/>
            <a:ext cx="21069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7,500,000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4481925" y="4634102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3,500,000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4550450" y="2279652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8,000,000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4626200" y="2827939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9,500,000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4550450" y="3433027"/>
            <a:ext cx="1955400" cy="68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000000"/>
                </a:solidFill>
              </a:rPr>
              <a:t>2,600,000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4">
            <a:alphaModFix/>
          </a:blip>
          <a:srcRect l="37696" t="64936" r="32076" b="12302"/>
          <a:stretch/>
        </p:blipFill>
        <p:spPr>
          <a:xfrm>
            <a:off x="696299" y="1459350"/>
            <a:ext cx="2355951" cy="11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5">
            <a:alphaModFix/>
          </a:blip>
          <a:srcRect l="37559" t="52682" r="30574" b="12932"/>
          <a:stretch/>
        </p:blipFill>
        <p:spPr>
          <a:xfrm>
            <a:off x="744000" y="3489950"/>
            <a:ext cx="1869499" cy="13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6">
            <a:alphaModFix/>
          </a:blip>
          <a:srcRect l="39328" t="61495" r="33361" b="13395"/>
          <a:stretch/>
        </p:blipFill>
        <p:spPr>
          <a:xfrm>
            <a:off x="939525" y="5136819"/>
            <a:ext cx="1869499" cy="114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7">
            <a:alphaModFix/>
          </a:blip>
          <a:srcRect l="45701" t="71037" r="39187" b="12303"/>
          <a:stretch/>
        </p:blipFill>
        <p:spPr>
          <a:xfrm>
            <a:off x="8004013" y="302690"/>
            <a:ext cx="1829939" cy="13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8">
            <a:alphaModFix/>
          </a:blip>
          <a:srcRect l="46974" t="61493" r="11696" b="15035"/>
          <a:stretch/>
        </p:blipFill>
        <p:spPr>
          <a:xfrm>
            <a:off x="7923000" y="2031046"/>
            <a:ext cx="3853301" cy="145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9">
            <a:alphaModFix/>
          </a:blip>
          <a:srcRect l="59312" t="48786" r="24021" b="22114"/>
          <a:stretch/>
        </p:blipFill>
        <p:spPr>
          <a:xfrm>
            <a:off x="7532474" y="5136825"/>
            <a:ext cx="1197716" cy="139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10">
            <a:alphaModFix/>
          </a:blip>
          <a:srcRect l="40698" t="60818" r="29796" b="13857"/>
          <a:stretch/>
        </p:blipFill>
        <p:spPr>
          <a:xfrm>
            <a:off x="9091310" y="3742751"/>
            <a:ext cx="2436347" cy="139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/>
          <p:nvPr/>
        </p:nvSpPr>
        <p:spPr>
          <a:xfrm rot="-9585115">
            <a:off x="3188967" y="2530283"/>
            <a:ext cx="1535169" cy="41468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 rot="2419510">
            <a:off x="5658552" y="2860756"/>
            <a:ext cx="3625731" cy="4146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 rot="2511537">
            <a:off x="5801037" y="4296517"/>
            <a:ext cx="1982170" cy="41491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/>
          <p:nvPr/>
        </p:nvSpPr>
        <p:spPr>
          <a:xfrm rot="8745300">
            <a:off x="2593398" y="3200577"/>
            <a:ext cx="2328103" cy="4145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 rot="8769274">
            <a:off x="2891953" y="4667408"/>
            <a:ext cx="1841084" cy="414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/>
          <p:nvPr/>
        </p:nvSpPr>
        <p:spPr>
          <a:xfrm rot="-3556719">
            <a:off x="4989847" y="2941423"/>
            <a:ext cx="3842906" cy="4152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 rot="-2490011">
            <a:off x="5690896" y="4296657"/>
            <a:ext cx="3200465" cy="41463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cost $100 in the following years would cost $</a:t>
            </a: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??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201</a:t>
            </a:r>
            <a:r>
              <a:rPr lang="en-US" sz="4000"/>
              <a:t>6</a:t>
            </a:r>
            <a:endParaRPr sz="40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4"/>
          <p:cNvSpPr txBox="1">
            <a:spLocks noGrp="1"/>
          </p:cNvSpPr>
          <p:nvPr>
            <p:ph type="body" idx="1"/>
          </p:nvPr>
        </p:nvSpPr>
        <p:spPr>
          <a:xfrm>
            <a:off x="1954050" y="1738313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191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-$2258.57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192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-$1327.79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193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-$1692.46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194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-$1287.87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195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-$842.30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4"/>
          <p:cNvSpPr txBox="1">
            <a:spLocks noGrp="1"/>
          </p:cNvSpPr>
          <p:nvPr>
            <p:ph type="body" idx="2"/>
          </p:nvPr>
        </p:nvSpPr>
        <p:spPr>
          <a:xfrm>
            <a:off x="6117875" y="220577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196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-$730.46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197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-$459.21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198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-$217.57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199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-$152.53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200</a:t>
            </a:r>
            <a:r>
              <a:rPr lang="en-US" sz="3600">
                <a:solidFill>
                  <a:schemeClr val="accent2"/>
                </a:solidFill>
              </a:rPr>
              <a:t>6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-$120.23</a:t>
            </a:r>
            <a:endParaRPr/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 Prices</a:t>
            </a:r>
            <a:endParaRPr/>
          </a:p>
        </p:txBody>
      </p:sp>
      <p:pic>
        <p:nvPicPr>
          <p:cNvPr id="376" name="Google Shape;376;p45" descr="Inflation Adjusted Gasoline Jan 20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824" y="1194318"/>
            <a:ext cx="10248057" cy="532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Wage and Inflation</a:t>
            </a:r>
            <a:endParaRPr/>
          </a:p>
        </p:txBody>
      </p:sp>
      <p:pic>
        <p:nvPicPr>
          <p:cNvPr id="382" name="Google Shape;382;p46" descr="http://www.tcf.org/assets/images/blog_images/20130214-graph-how-inflation-erodes-the-minimum-wage-and-why-its-time-to-raise-i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1431018"/>
            <a:ext cx="8230378" cy="50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7"/>
          <p:cNvSpPr txBox="1"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Wage</a:t>
            </a:r>
            <a:endParaRPr/>
          </a:p>
        </p:txBody>
      </p:sp>
      <p:sp>
        <p:nvSpPr>
          <p:cNvPr id="388" name="Google Shape;388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1964 was $1.25 an hour, that equates to $9.</a:t>
            </a:r>
            <a:r>
              <a:rPr lang="en-US" sz="4400"/>
              <a:t>83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201</a:t>
            </a:r>
            <a:r>
              <a:rPr lang="en-US" sz="4400"/>
              <a:t>6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1994 was $3.35 an hour, that equates to $5.</a:t>
            </a:r>
            <a:r>
              <a:rPr lang="en-US" sz="4400"/>
              <a:t>50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201</a:t>
            </a:r>
            <a:r>
              <a:rPr lang="en-US" sz="4400"/>
              <a:t>6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Review</a:t>
            </a:r>
            <a:endParaRPr/>
          </a:p>
        </p:txBody>
      </p:sp>
      <p:sp>
        <p:nvSpPr>
          <p:cNvPr id="394" name="Google Shape;394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Who wants to be a Trillionaire?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Measuring Inflation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Venezuela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9"/>
          <p:cNvSpPr/>
          <p:nvPr/>
        </p:nvSpPr>
        <p:spPr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9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49"/>
          <p:cNvSpPr/>
          <p:nvPr/>
        </p:nvSpPr>
        <p:spPr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9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9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7" name="Google Shape;417;p49"/>
          <p:cNvCxnSpPr/>
          <p:nvPr/>
        </p:nvCxnSpPr>
        <p:spPr>
          <a:xfrm>
            <a:off x="5715000" y="3482976"/>
            <a:ext cx="0" cy="2257425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18" name="Google Shape;418;p49"/>
          <p:cNvCxnSpPr/>
          <p:nvPr/>
        </p:nvCxnSpPr>
        <p:spPr>
          <a:xfrm rot="10800000">
            <a:off x="3152776" y="3429000"/>
            <a:ext cx="2613025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19" name="Google Shape;419;p49"/>
          <p:cNvSpPr txBox="1">
            <a:spLocks noGrp="1"/>
          </p:cNvSpPr>
          <p:nvPr>
            <p:ph type="title"/>
          </p:nvPr>
        </p:nvSpPr>
        <p:spPr>
          <a:xfrm>
            <a:off x="756557" y="198437"/>
            <a:ext cx="1098368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 Demand Pull and Cost Push Inflation</a:t>
            </a:r>
            <a:endParaRPr/>
          </a:p>
        </p:txBody>
      </p:sp>
      <p:cxnSp>
        <p:nvCxnSpPr>
          <p:cNvPr id="420" name="Google Shape;420;p49"/>
          <p:cNvCxnSpPr/>
          <p:nvPr/>
        </p:nvCxnSpPr>
        <p:spPr>
          <a:xfrm>
            <a:off x="3124200" y="1752601"/>
            <a:ext cx="0" cy="4086225"/>
          </a:xfrm>
          <a:prstGeom prst="straightConnector1">
            <a:avLst/>
          </a:prstGeom>
          <a:noFill/>
          <a:ln w="1270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1" name="Google Shape;421;p49"/>
          <p:cNvCxnSpPr/>
          <p:nvPr/>
        </p:nvCxnSpPr>
        <p:spPr>
          <a:xfrm>
            <a:off x="3048001" y="5791200"/>
            <a:ext cx="5076825" cy="0"/>
          </a:xfrm>
          <a:prstGeom prst="straightConnector1">
            <a:avLst/>
          </a:prstGeom>
          <a:noFill/>
          <a:ln w="1270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2" name="Google Shape;422;p49">
            <a:hlinkClick r:id="rId3"/>
          </p:cNvPr>
          <p:cNvCxnSpPr/>
          <p:nvPr/>
        </p:nvCxnSpPr>
        <p:spPr>
          <a:xfrm>
            <a:off x="3965576" y="1679576"/>
            <a:ext cx="3502025" cy="3502025"/>
          </a:xfrm>
          <a:prstGeom prst="straightConnector1">
            <a:avLst/>
          </a:prstGeom>
          <a:noFill/>
          <a:ln w="76200" cap="flat" cmpd="sng">
            <a:solidFill>
              <a:srgbClr val="FC01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3" name="Google Shape;423;p49"/>
          <p:cNvCxnSpPr/>
          <p:nvPr/>
        </p:nvCxnSpPr>
        <p:spPr>
          <a:xfrm rot="10800000" flipH="1">
            <a:off x="3962401" y="1600201"/>
            <a:ext cx="3425825" cy="3730625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4" name="Google Shape;424;p49"/>
          <p:cNvSpPr/>
          <p:nvPr/>
        </p:nvSpPr>
        <p:spPr>
          <a:xfrm>
            <a:off x="6096001" y="5867400"/>
            <a:ext cx="2629247" cy="82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 GDP 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Quantity of Output</a:t>
            </a:r>
            <a:endParaRPr/>
          </a:p>
        </p:txBody>
      </p:sp>
      <p:sp>
        <p:nvSpPr>
          <p:cNvPr id="425" name="Google Shape;425;p49"/>
          <p:cNvSpPr/>
          <p:nvPr/>
        </p:nvSpPr>
        <p:spPr>
          <a:xfrm>
            <a:off x="1810838" y="1596101"/>
            <a:ext cx="950325" cy="95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endParaRPr/>
          </a:p>
        </p:txBody>
      </p:sp>
      <p:sp>
        <p:nvSpPr>
          <p:cNvPr id="426" name="Google Shape;426;p49"/>
          <p:cNvSpPr/>
          <p:nvPr/>
        </p:nvSpPr>
        <p:spPr>
          <a:xfrm>
            <a:off x="7010401" y="1295400"/>
            <a:ext cx="2328863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Aggregate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Supply</a:t>
            </a:r>
            <a:endParaRPr/>
          </a:p>
        </p:txBody>
      </p:sp>
      <p:sp>
        <p:nvSpPr>
          <p:cNvPr id="427" name="Google Shape;427;p49"/>
          <p:cNvSpPr/>
          <p:nvPr/>
        </p:nvSpPr>
        <p:spPr>
          <a:xfrm>
            <a:off x="7946209" y="4505326"/>
            <a:ext cx="1258935" cy="70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Aggregate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Demand</a:t>
            </a:r>
            <a:endParaRPr/>
          </a:p>
        </p:txBody>
      </p:sp>
      <p:sp>
        <p:nvSpPr>
          <p:cNvPr id="428" name="Google Shape;428;p49"/>
          <p:cNvSpPr/>
          <p:nvPr/>
        </p:nvSpPr>
        <p:spPr>
          <a:xfrm>
            <a:off x="2346325" y="3062289"/>
            <a:ext cx="490520" cy="52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8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429" name="Google Shape;429;p49"/>
          <p:cNvSpPr/>
          <p:nvPr/>
        </p:nvSpPr>
        <p:spPr>
          <a:xfrm>
            <a:off x="5257800" y="5867401"/>
            <a:ext cx="546626" cy="52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8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430" name="Google Shape;430;p49"/>
          <p:cNvSpPr txBox="1"/>
          <p:nvPr/>
        </p:nvSpPr>
        <p:spPr>
          <a:xfrm>
            <a:off x="7315200" y="6324601"/>
            <a:ext cx="19050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9"/>
          <p:cNvSpPr/>
          <p:nvPr/>
        </p:nvSpPr>
        <p:spPr>
          <a:xfrm>
            <a:off x="2336801" y="3071814"/>
            <a:ext cx="9525" cy="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986" y="0"/>
                </a:moveTo>
                <a:lnTo>
                  <a:pt x="0" y="119986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of Tuition and Fees for College</a:t>
            </a:r>
            <a:endParaRPr/>
          </a:p>
        </p:txBody>
      </p:sp>
      <p:sp>
        <p:nvSpPr>
          <p:cNvPr id="437" name="Google Shape;437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1964- $249= $1,190 in 1994  and $1,900 in 2014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1994- $1600=$2,555 in 2014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5400"/>
              <a:buFont typeface="Arial"/>
              <a:buChar char="•"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2014-$6000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Gas and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inflation</a:t>
            </a:r>
            <a:endParaRPr/>
          </a:p>
        </p:txBody>
      </p:sp>
      <p:sp>
        <p:nvSpPr>
          <p:cNvPr id="444" name="Google Shape;444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50800" algn="l" rtl="0">
              <a:spcBef>
                <a:spcPts val="1000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445" name="Google Shape;4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963" y="120600"/>
            <a:ext cx="8677275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00" y="1087750"/>
            <a:ext cx="11394100" cy="40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</a:t>
            </a:r>
            <a:endParaRPr/>
          </a:p>
        </p:txBody>
      </p:sp>
      <p:sp>
        <p:nvSpPr>
          <p:cNvPr id="457" name="Google Shape;45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printing out more money always cause inflation?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No- Inflation is also calculated as Money X Velocity(how fast it is used).  If there is more money but no one is spending it, then there is no inflation.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Inflation=Money X Velocity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Quantitative Easing explained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u="sng">
                <a:solidFill>
                  <a:schemeClr val="accent2"/>
                </a:solidFill>
              </a:rPr>
              <a:t>More on Venezuela</a:t>
            </a:r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73200" marR="1397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73200" marR="139700" lvl="0" indent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Brazil Sends Military To Border To Cope With Flood Of Fleeing Venezuelans</a:t>
            </a:r>
            <a:endParaRPr sz="30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accent2"/>
              </a:buClr>
              <a:buFont typeface="Arial"/>
              <a:buNone/>
            </a:pPr>
            <a:endParaRPr sz="3600" u="sng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 Tuition</a:t>
            </a:r>
            <a:endParaRPr/>
          </a:p>
        </p:txBody>
      </p:sp>
      <p:pic>
        <p:nvPicPr>
          <p:cNvPr id="463" name="Google Shape;463;p54" descr="http://www.mybudget360.com/wp-content/uploads/2014/10/college-tuiti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8847" y="1690688"/>
            <a:ext cx="6680590" cy="4676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 Tuition over Time</a:t>
            </a:r>
            <a:endParaRPr/>
          </a:p>
        </p:txBody>
      </p:sp>
      <p:pic>
        <p:nvPicPr>
          <p:cNvPr id="469" name="Google Shape;469;p55" descr="http://2.bp.blogspot.com/-ZeYQOumeXSY/VBiVIOt1I1I/AAAAAAAADWQ/w4sVc5eTBrg/s1600/room-board-cos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498" y="1690688"/>
            <a:ext cx="7968772" cy="5028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56" descr="https://satyagraha.files.wordpress.com/2011/11/uc-tuition-and-fees-hyperinflation-1975-to-201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393" y="1620578"/>
            <a:ext cx="9955828" cy="490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Inflation</a:t>
            </a:r>
            <a:b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What is it?</a:t>
            </a:r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Inflation is the general rise in prices on the average.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General prices are determined by aggregate demand </a:t>
            </a: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(total demand</a:t>
            </a: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 and aggregate supply </a:t>
            </a: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(total supply</a:t>
            </a: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). 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-US" sz="2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Inflation over time</a:t>
            </a: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do you calculate it?</a:t>
            </a:r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1"/>
          </p:nvPr>
        </p:nvSpPr>
        <p:spPr>
          <a:xfrm>
            <a:off x="838200" y="15269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Consumer price index </a:t>
            </a:r>
            <a:r>
              <a:rPr lang="en-US" sz="4000" b="0" i="0" u="sng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is a measure of the average change over time in the price of a fixed group of products.  </a:t>
            </a: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This tells how much money consumers have in relation to other years.   </a:t>
            </a:r>
            <a:r>
              <a:rPr lang="en-US" sz="4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What??</a:t>
            </a:r>
            <a:endParaRPr sz="40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Producer price index is the measure over time in the prices of goods and services bought by producers.  </a:t>
            </a:r>
            <a:r>
              <a:rPr lang="en-US" sz="4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What?</a:t>
            </a:r>
            <a:r>
              <a:rPr lang="en-US" sz="4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?</a:t>
            </a:r>
            <a:endParaRPr sz="40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/>
          <p:nvPr/>
        </p:nvSpPr>
        <p:spPr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8229600" cy="96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Calculating the Consumer Price Index and the Inflation Rate</a:t>
            </a:r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1"/>
          </p:nvPr>
        </p:nvSpPr>
        <p:spPr>
          <a:xfrm>
            <a:off x="1524000" y="1524000"/>
            <a:ext cx="90678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80"/>
              <a:buFont typeface="Noto Sans Symbols"/>
              <a:buChar char="①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Determine what goods are most important to the typical consumer:  </a:t>
            </a:r>
            <a:r>
              <a:rPr lang="en-US" sz="2800" b="0" i="1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Fix the Basket</a:t>
            </a: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80"/>
              <a:buFont typeface="Noto Sans Symbols"/>
              <a:buChar char="①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Find the prices of each of the goods and services in the basket for each point in time:  </a:t>
            </a:r>
            <a:r>
              <a:rPr lang="en-US" sz="2800" b="0" i="1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Find the Prices</a:t>
            </a: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80"/>
              <a:buFont typeface="Noto Sans Symbols"/>
              <a:buChar char="①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Use the data on prices to calculate the cost of the basket of goods and services at different times:  </a:t>
            </a:r>
            <a:r>
              <a:rPr lang="en-US" sz="2800" b="0" i="1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Compute the Basket’s Cost</a:t>
            </a: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accent2"/>
              </a:buClr>
              <a:buSzPts val="3080"/>
              <a:buFont typeface="Noto Sans Symbols"/>
              <a:buChar char="①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Designate one year as the </a:t>
            </a:r>
            <a:r>
              <a:rPr lang="en-US" sz="2800" b="0" i="1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Base Year</a:t>
            </a: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, which is the benchmark for yearly comparison.  </a:t>
            </a:r>
            <a:endParaRPr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/>
          <p:nvPr/>
        </p:nvSpPr>
        <p:spPr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2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2"/>
          <p:cNvSpPr/>
          <p:nvPr/>
        </p:nvSpPr>
        <p:spPr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2"/>
          <p:cNvSpPr txBox="1">
            <a:spLocks noGrp="1"/>
          </p:cNvSpPr>
          <p:nvPr>
            <p:ph type="body" idx="1"/>
          </p:nvPr>
        </p:nvSpPr>
        <p:spPr>
          <a:xfrm>
            <a:off x="1524000" y="1141413"/>
            <a:ext cx="9067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80"/>
              <a:buFont typeface="Noto Sans Symbols"/>
              <a:buChar char="⑤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The final step includes using the CPI to calculate the </a:t>
            </a:r>
            <a:r>
              <a:rPr lang="en-US" sz="2800" b="0" i="1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Inflation Rate</a:t>
            </a: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, which is: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the percentage change in the price index from the preceding period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⑤"/>
            </a:pPr>
            <a:r>
              <a:rPr lang="en-US" sz="2800" b="0" i="1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Base Year is 20</a:t>
            </a:r>
            <a:r>
              <a:rPr lang="en-US">
                <a:solidFill>
                  <a:schemeClr val="accent2"/>
                </a:solidFill>
              </a:rPr>
              <a:t>15</a:t>
            </a:r>
            <a:endParaRPr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Bundle of goods in 20</a:t>
            </a:r>
            <a:r>
              <a:rPr lang="en-US">
                <a:solidFill>
                  <a:schemeClr val="accent2"/>
                </a:solidFill>
              </a:rPr>
              <a:t>15</a:t>
            </a: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= $1,200</a:t>
            </a:r>
            <a:endParaRPr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The same bundle in 20</a:t>
            </a:r>
            <a:r>
              <a:rPr lang="en-US">
                <a:solidFill>
                  <a:schemeClr val="accent2"/>
                </a:solidFill>
              </a:rPr>
              <a:t>16</a:t>
            </a: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cost = $1,272</a:t>
            </a:r>
            <a:endParaRPr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CPI = ($1,272 - $1,200)/1200 X 100 = 6%</a:t>
            </a:r>
            <a:endParaRPr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210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Prices between 20</a:t>
            </a:r>
            <a:r>
              <a:rPr lang="en-US">
                <a:solidFill>
                  <a:schemeClr val="accent2"/>
                </a:solidFill>
              </a:rPr>
              <a:t>15</a:t>
            </a: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&amp; 20</a:t>
            </a:r>
            <a:r>
              <a:rPr lang="en-US">
                <a:solidFill>
                  <a:schemeClr val="accent2"/>
                </a:solidFill>
              </a:rPr>
              <a:t>16</a:t>
            </a:r>
            <a:r>
              <a:rPr lang="en-US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increased 6%</a:t>
            </a: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4572000" y="5603875"/>
            <a:ext cx="31750" cy="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30617" y="56543"/>
                </a:lnTo>
                <a:lnTo>
                  <a:pt x="119996" y="11999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0369" t="15427" r="55556" b="39142"/>
          <a:stretch/>
        </p:blipFill>
        <p:spPr>
          <a:xfrm>
            <a:off x="3200400" y="1289050"/>
            <a:ext cx="6400800" cy="44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Microsoft Office PowerPoint</Application>
  <PresentationFormat>Widescreen</PresentationFormat>
  <Paragraphs>198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Noto Sans Symbols</vt:lpstr>
      <vt:lpstr>Times New Roman</vt:lpstr>
      <vt:lpstr>Simple Light</vt:lpstr>
      <vt:lpstr>Vocabulary</vt:lpstr>
      <vt:lpstr>Price is Right - Venezuelan Style</vt:lpstr>
      <vt:lpstr>Price is Right - Venezuelan Style</vt:lpstr>
      <vt:lpstr>More on Venezuela</vt:lpstr>
      <vt:lpstr>Inflation What is it?</vt:lpstr>
      <vt:lpstr>How do you calculate it?</vt:lpstr>
      <vt:lpstr>Calculating the Consumer Price Index and the Inflation Rate</vt:lpstr>
      <vt:lpstr>PowerPoint Presentation</vt:lpstr>
      <vt:lpstr>PowerPoint Presentation</vt:lpstr>
      <vt:lpstr>Inflation Rate</vt:lpstr>
      <vt:lpstr>Drawback of CPI</vt:lpstr>
      <vt:lpstr>graphing causes inflation?</vt:lpstr>
      <vt:lpstr>Demand-pull inflation</vt:lpstr>
      <vt:lpstr>Cost-push inflation</vt:lpstr>
      <vt:lpstr>PowerPoint Presentation</vt:lpstr>
      <vt:lpstr>Why is inflation bad?</vt:lpstr>
      <vt:lpstr>What are its effects?</vt:lpstr>
      <vt:lpstr>Problems in adjusting for inflation</vt:lpstr>
      <vt:lpstr>Final Note</vt:lpstr>
      <vt:lpstr>PowerPoint Presentation</vt:lpstr>
      <vt:lpstr>What do these imply about inflation?</vt:lpstr>
      <vt:lpstr>PowerPoint Presentation</vt:lpstr>
      <vt:lpstr>PowerPoint Presentation</vt:lpstr>
      <vt:lpstr>PowerPoint Presentation</vt:lpstr>
      <vt:lpstr>Historical Inflation</vt:lpstr>
      <vt:lpstr>Hyper Inflation</vt:lpstr>
      <vt:lpstr>You want to be a trillionaire?</vt:lpstr>
      <vt:lpstr>Is deflation good?</vt:lpstr>
      <vt:lpstr>$100 in 2016 equal how much in the following years???</vt:lpstr>
      <vt:lpstr>What cost $100 in the following years would cost $?? in 2016</vt:lpstr>
      <vt:lpstr>Gas Prices</vt:lpstr>
      <vt:lpstr>Minimum Wage and Inflation</vt:lpstr>
      <vt:lpstr>Minimum Wage</vt:lpstr>
      <vt:lpstr>Video Review</vt:lpstr>
      <vt:lpstr>Draw Demand Pull and Cost Push Inflation</vt:lpstr>
      <vt:lpstr>Cost of Tuition and Fees for College</vt:lpstr>
      <vt:lpstr>Gas and  inflation</vt:lpstr>
      <vt:lpstr>PowerPoint Presentation</vt:lpstr>
      <vt:lpstr>Question</vt:lpstr>
      <vt:lpstr>College Tuition</vt:lpstr>
      <vt:lpstr>College Tuition over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</dc:title>
  <dc:creator>Clayton D. Jenkins</dc:creator>
  <cp:lastModifiedBy>Clayton D. Jenkins</cp:lastModifiedBy>
  <cp:revision>1</cp:revision>
  <dcterms:modified xsi:type="dcterms:W3CDTF">2019-08-29T19:09:17Z</dcterms:modified>
</cp:coreProperties>
</file>