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8533F5-FCFA-48D4-BD48-B6BA8D9CF6C7}">
  <a:tblStyle styleId="{7F8533F5-FCFA-48D4-BD48-B6BA8D9CF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6%</a:t>
            </a: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09c1b98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09c1b98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1f1019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1f1019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1a759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1a759d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1050ca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1050ca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9289f7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9289f7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ae870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ae8701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ls.gov/map/MapToolServlet?survey=l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thesalt/2018/08/24/640511068/fad-or-the-future-robot-made-burgers-wow-the-crowds-in-san-francisc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ls.gov/timeseries/LNS140000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s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294967295"/>
          </p:nvPr>
        </p:nvSpPr>
        <p:spPr>
          <a:xfrm>
            <a:off x="838200" y="143136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 Unemployment- unemployed due to job is no longer needed b/c of nature of technology</a:t>
            </a:r>
            <a:endParaRPr sz="420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Cyclical Unemployment- unemployed because of business cycle(recession)</a:t>
            </a:r>
            <a:endParaRPr sz="420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Frictional Unemployment- in between jobs</a:t>
            </a:r>
            <a:endParaRPr sz="42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Unemployment Formula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Unemployment Rate = (Unemployed Workers / Total Labor Force) * 100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Example- 1000 people live in </a:t>
            </a:r>
            <a:r>
              <a:rPr lang="en-US" sz="3200"/>
              <a:t>Jenkins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esia.  500 are in the labor force and 450 have a job.  What is the unemployment rate?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Unemployment Rate= 50/500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is 10%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misleading because people may drop out of labor force.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5000 people live in </a:t>
            </a:r>
            <a:r>
              <a:rPr lang="en-US" sz="3600"/>
              <a:t>Jenkin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sesia.  3000 are in the labor force and 2800 have a job.  What is the unemployment rate?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718457" y="4357395"/>
            <a:ext cx="10635343" cy="181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24"/>
          <p:cNvGraphicFramePr/>
          <p:nvPr/>
        </p:nvGraphicFramePr>
        <p:xfrm>
          <a:off x="3974841" y="366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{7F8533F5-FCFA-48D4-BD48-B6BA8D9CF6C7}</a:tableStyleId>
              </a:tblPr>
              <a:tblGrid>
                <a:gridCol w="54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3200" u="none" strike="noStrike" cap="none"/>
                      </a:br>
                      <a:r>
                        <a:rPr lang="en-US" sz="3200" u="none" strike="noStrike" cap="none"/>
                        <a:t>In Millions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Civilian Population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270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People Incapable of Working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70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People Not Looking for Work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60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Employed Workers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133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" name="Google Shape;154;p24"/>
          <p:cNvSpPr/>
          <p:nvPr/>
        </p:nvSpPr>
        <p:spPr>
          <a:xfrm>
            <a:off x="1089471" y="4450701"/>
            <a:ext cx="82926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table above, the unemployment rate is: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Current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325" y="288750"/>
            <a:ext cx="8894500" cy="62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Time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calculated unemployment?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5% a good unemployment figure?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 and Unemployment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1676400" y="1600201"/>
            <a:ext cx="3505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relationship between inflation and unemployment?  Why?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better?</a:t>
            </a:r>
            <a:endParaRPr/>
          </a:p>
        </p:txBody>
      </p:sp>
      <p:pic>
        <p:nvPicPr>
          <p:cNvPr id="174" name="Google Shape;174;p27" descr="Pcurv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828800"/>
            <a:ext cx="53340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unemployment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909625" y="1143000"/>
            <a:ext cx="9301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Frictional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between jobs, Fired or Qui</a:t>
            </a:r>
            <a:r>
              <a:rPr lang="en-US" u="sng"/>
              <a:t>t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(can’t solve)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changes in technology or structure of employment, lack</a:t>
            </a:r>
            <a:r>
              <a:rPr lang="en-US" u="sng"/>
              <a:t> of marketable skills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(retrain)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fluctuations in employment due to season(summer, Christmas, etc.)(can’t solve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)(gov’t adjusts %)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Cyclical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 changes due to business cycle</a:t>
            </a:r>
            <a:r>
              <a:rPr lang="en-US" u="sng"/>
              <a:t>, recession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(most impact)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1981200" y="381001"/>
            <a:ext cx="1066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909600" y="304800"/>
            <a:ext cx="1002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Fad Or The Future? Robot-Made Burgers Wow The Crowds In San Francisco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966850" y="2117500"/>
            <a:ext cx="5357100" cy="3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How does the headline above involve minimum wage and structural unemployment?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1981200" y="381001"/>
            <a:ext cx="1066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421" y="1883050"/>
            <a:ext cx="5256074" cy="39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 the Dot to the correct 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					Cyclical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Frictional					Seasonal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1981200" y="1219201"/>
            <a:ext cx="22098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tructur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            C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            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             I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            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           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S</a:t>
            </a:r>
            <a:endParaRPr/>
          </a:p>
        </p:txBody>
      </p:sp>
      <p:sp>
        <p:nvSpPr>
          <p:cNvPr id="202" name="Google Shape;202;p31"/>
          <p:cNvSpPr txBox="1"/>
          <p:nvPr/>
        </p:nvSpPr>
        <p:spPr>
          <a:xfrm>
            <a:off x="7772400" y="685801"/>
            <a:ext cx="2209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ctional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B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W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N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5181600" y="1371601"/>
            <a:ext cx="2209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yclical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employed mean?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981200" y="12954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persons who did any work for pay or profit </a:t>
            </a: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survey week.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persons who did at least 15 hours of unpaid work in a family-operated enterprise.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persons who were </a:t>
            </a:r>
            <a:r>
              <a:rPr lang="en-US" sz="3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temporarily absent from their regular jobs</a:t>
            </a: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 of illness, vacation, bad weather, industrial dispute, or various personal reasons, whether or not they were paid for the time off.</a:t>
            </a:r>
            <a:b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areas of Employment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1638300" y="1219201"/>
            <a:ext cx="9029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Discouraged workers-those who want a job , but are too discouraged to look for one.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Underemployed- those employed who are not taking advantage of their skills,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 rocket scientist working at Wal-Mart in the deli.</a:t>
            </a:r>
            <a:endParaRPr/>
          </a:p>
        </p:txBody>
      </p:sp>
      <p:pic>
        <p:nvPicPr>
          <p:cNvPr id="210" name="Google Shape;210;p32" descr="http://media.caglecartoons.com/media/cartoons/205/2015/09/04/168487_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868738"/>
            <a:ext cx="44513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25" y="109225"/>
            <a:ext cx="11449951" cy="66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cases of overlap?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population is classified according to who is employed, unemployed, and not in the labor force on the basis of their activities during a given calendar week, situations are often encountered where individuals have engaged in more than one activity. Since individuals are counted only once, a system of priorities is used to determine status. Labor force activities take precedence over non-labor force activities and working or having a job takes precedence over looking for work.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unemployed mean?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1981200" y="1219201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1)Not have a full time job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2)Available to work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3)Actively looking for work(4weeks)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were not working and were waiting to be called back to a job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5)Not one of the exceptions</a:t>
            </a:r>
            <a:endParaRPr sz="3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does not count(exceptions)?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don’t count in the calculations. 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Homemakers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time students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Disabled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collecting Social Security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not seeking a job.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unemployment rate and how is it tallied?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935665" y="1219200"/>
            <a:ext cx="9732335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unemployment rate is the percentage of people that are actively seeking jobs who do not have one.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What is the rate now?</a:t>
            </a: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 few ways to tally it.  The main way the government tallies it is by a survey of 60,000 households that rotate every 4 months. 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compiled by the U.</a:t>
            </a:r>
            <a:r>
              <a:rPr lang="en-US" sz="3200" u="sng"/>
              <a:t>S. Government’s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Dept. of Labor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employment is about 95%. Ideal unemployment is between 4-6%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nation has a definition of unemployment rate.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94975" y="365125"/>
            <a:ext cx="4895100" cy="42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l="9697" t="22715" r="8194" b="20210"/>
          <a:stretch/>
        </p:blipFill>
        <p:spPr>
          <a:xfrm>
            <a:off x="965775" y="977526"/>
            <a:ext cx="9405101" cy="49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94975" y="365125"/>
            <a:ext cx="4895100" cy="42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450" y="732200"/>
            <a:ext cx="10267425" cy="53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875" y="665275"/>
            <a:ext cx="9654950" cy="5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Labor Force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u="sng"/>
              <a:t>The Labor Force is the sum of those who are considered employed and those actively seeking to be employed(exceptions do not count).</a:t>
            </a:r>
            <a:endParaRPr sz="36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Widescreen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Vocabulary</vt:lpstr>
      <vt:lpstr>What does employed mean?</vt:lpstr>
      <vt:lpstr>What does unemployed mean? </vt:lpstr>
      <vt:lpstr>Who does not count(exceptions)?</vt:lpstr>
      <vt:lpstr>What is the unemployment rate and how is it tallied?</vt:lpstr>
      <vt:lpstr>PowerPoint Presentation</vt:lpstr>
      <vt:lpstr>PowerPoint Presentation</vt:lpstr>
      <vt:lpstr>PowerPoint Presentation</vt:lpstr>
      <vt:lpstr>Labor Force</vt:lpstr>
      <vt:lpstr>Unemployment Formula</vt:lpstr>
      <vt:lpstr>Calculate</vt:lpstr>
      <vt:lpstr>Calculate</vt:lpstr>
      <vt:lpstr>Current</vt:lpstr>
      <vt:lpstr>Review Time</vt:lpstr>
      <vt:lpstr>Inflation and Unemployment</vt:lpstr>
      <vt:lpstr>Types of unemployment</vt:lpstr>
      <vt:lpstr>Fad Or The Future? Robot-Made Burgers Wow The Crowds In San Francisco</vt:lpstr>
      <vt:lpstr>Drag the Dot to the correct </vt:lpstr>
      <vt:lpstr>Remember</vt:lpstr>
      <vt:lpstr>Other areas of Employment</vt:lpstr>
      <vt:lpstr>PowerPoint Presentation</vt:lpstr>
      <vt:lpstr>What about cases of overlap?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Clayton D. Jenkins</dc:creator>
  <cp:lastModifiedBy>Clayton Jenkins</cp:lastModifiedBy>
  <cp:revision>1</cp:revision>
  <dcterms:modified xsi:type="dcterms:W3CDTF">2019-09-13T12:17:17Z</dcterms:modified>
</cp:coreProperties>
</file>