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8d7af8e1f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38d7af8e1f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9a536e7e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29a536e7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9a536e7ea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29a536e7e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9a536e7ea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29a536e7e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99e400e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99e400e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6a99df3b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6a99df3b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runiversity.com/courses/principles-economics-macroeconomics/monetary-policy-federal-reserve-syste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deralreserveeducation.org/fed101/index.ht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lassdoor.co.uk/Photos/Federal-Reserve-Bank-of-Atlanta-Office-Photos-IMG306183.ht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FED- abbreviation for Federal Reserve Bank; Central Bank of the US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838200" y="212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Organization of the Fed</a:t>
            </a:r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body" idx="1"/>
          </p:nvPr>
        </p:nvSpPr>
        <p:spPr>
          <a:xfrm>
            <a:off x="838200" y="15377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</a:t>
            </a: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36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Board of Directors/Governors </a:t>
            </a: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consisting of 7 members appointed by the President for 14 year terms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District Level-</a:t>
            </a: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Federal Reserve district banks 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Regional Level-</a:t>
            </a: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regional branch offices</a:t>
            </a:r>
            <a:endParaRPr sz="3600" b="0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Level-</a:t>
            </a: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Member Banks about 3,000 national and 1,000 state</a:t>
            </a:r>
            <a:endParaRPr/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Market Committee</a:t>
            </a:r>
            <a:endParaRPr sz="2800" b="0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23" descr="http://image.slidesharecdn.com/10moneyandthefederalreserve-121124220914-phpapp01/95/10-money-and-the-federal-reserve-39-638.jpg?cb=13537957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6767" y="1317155"/>
            <a:ext cx="6076950" cy="456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 descr="Federal Reserve System ma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882650"/>
            <a:ext cx="9144000" cy="509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Role of the Fed</a:t>
            </a:r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Supervise Member Banks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Stress Tests- Simulations run to check if banks are “healthy”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Holding of Cash Reserves for banks to borrow from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Controls Money supply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Fed does for Banks</a:t>
            </a:r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keeps track of, processes, and clears checks.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loans money out to member banks in need.   This is an “insurance” for member banks.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Fed does for Government</a:t>
            </a:r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Serves as government’s bank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holds the </a:t>
            </a:r>
            <a:r>
              <a:rPr lang="en-US" sz="4400"/>
              <a:t>government's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deposits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the </a:t>
            </a:r>
            <a:r>
              <a:rPr lang="en-US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checking account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Treasury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Records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spending of federal funds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Advises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Legislative and Executive branch of economic situations and policy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Fed does for Government</a:t>
            </a:r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Supervising member banks in a regulatory manner.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Regulating the money supply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Producing Money and Coins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Destroying worn out money and replacing it with new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u="sng">
                <a:solidFill>
                  <a:schemeClr val="hlink"/>
                </a:solidFill>
                <a:hlinkClick r:id="rId3"/>
              </a:rPr>
              <a:t>Review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1425"/>
            <a:ext cx="6550524" cy="368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5750" y="3683800"/>
            <a:ext cx="5643026" cy="317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1525" y="106975"/>
            <a:ext cx="4767250" cy="334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Alan Greenspan Role of the Fed</a:t>
            </a:r>
            <a:endParaRPr/>
          </a:p>
        </p:txBody>
      </p:sp>
      <p:sp>
        <p:nvSpPr>
          <p:cNvPr id="197" name="Google Shape;197;p30"/>
          <p:cNvSpPr txBox="1">
            <a:spLocks noGrp="1"/>
          </p:cNvSpPr>
          <p:nvPr>
            <p:ph type="body" idx="1"/>
          </p:nvPr>
        </p:nvSpPr>
        <p:spPr>
          <a:xfrm>
            <a:off x="1981200" y="1219200"/>
            <a:ext cx="82296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job of the Fed is to take away the punch if the party gets out of hand and to spike the punch if the party slows down.</a:t>
            </a:r>
            <a:endParaRPr/>
          </a:p>
        </p:txBody>
      </p:sp>
      <p:pic>
        <p:nvPicPr>
          <p:cNvPr id="198" name="Google Shape;198;p30" descr="http://econfix.files.wordpress.com/2011/09/greenspan-briefcase.jpg?w=5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1" y="3352800"/>
            <a:ext cx="3394075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0" descr="Graphi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1000" y="3124201"/>
            <a:ext cx="2667000" cy="224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 descr="graphic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9800" y="3581401"/>
            <a:ext cx="1601788" cy="212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>
            <a:spLocks noGrp="1"/>
          </p:cNvSpPr>
          <p:nvPr>
            <p:ph type="title"/>
          </p:nvPr>
        </p:nvSpPr>
        <p:spPr>
          <a:xfrm>
            <a:off x="1905000" y="0"/>
            <a:ext cx="42672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is she the $16 Trillion Woman?</a:t>
            </a:r>
            <a:endParaRPr/>
          </a:p>
        </p:txBody>
      </p:sp>
      <p:pic>
        <p:nvPicPr>
          <p:cNvPr id="206" name="Google Shape;206;p31" descr="http://www.zerohedge.com/sites/default/files/images/user5/imageroot/2014/01/Time%20Yelle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9400" y="533401"/>
            <a:ext cx="3771900" cy="503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1" descr="https://www.scmp.com/sites/default/files/styles/236w/public/2013/10/12/534ddcb80fa06f2f6c4ab7e440d528da.jpg?itok=1o3t4Vw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9800" y="2133600"/>
            <a:ext cx="3390900" cy="4440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Possible Economic Problems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Unemployment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or Negative Real GDP Growth Rate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Inflation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Recession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Hyper inflation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Stagflation</a:t>
            </a: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2" descr="http://www.chinadaily.com.cn/opinion/images/attachement/jpg/site1/20140109/00221917f760143828d5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0200" y="112713"/>
            <a:ext cx="483235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51" y="3406776"/>
            <a:ext cx="4314825" cy="327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7938" y="-106363"/>
            <a:ext cx="4076700" cy="338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84950" y="3429000"/>
            <a:ext cx="4931339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/>
              <a:t>So what happens?</a:t>
            </a:r>
            <a:endParaRPr/>
          </a:p>
        </p:txBody>
      </p:sp>
      <p:sp>
        <p:nvSpPr>
          <p:cNvPr id="221" name="Google Shape;221;p33"/>
          <p:cNvSpPr txBox="1">
            <a:spLocks noGrp="1"/>
          </p:cNvSpPr>
          <p:nvPr>
            <p:ph type="body" idx="4294967295"/>
          </p:nvPr>
        </p:nvSpPr>
        <p:spPr>
          <a:xfrm>
            <a:off x="838200" y="14047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/>
              <a:t>Economic Scenario</a:t>
            </a:r>
            <a:endParaRPr sz="3600"/>
          </a:p>
          <a:p>
            <a:pPr marL="685800" marR="0" lvl="1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Real GDP has fallen by 2%</a:t>
            </a:r>
            <a:endParaRPr sz="3600"/>
          </a:p>
          <a:p>
            <a:pPr marL="685800" marR="0" lvl="1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Inflation is .1%</a:t>
            </a:r>
            <a:endParaRPr sz="3600"/>
          </a:p>
          <a:p>
            <a:pPr marL="685800" marR="0" lvl="1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Unemployment is at 9%</a:t>
            </a:r>
            <a:endParaRPr sz="3600"/>
          </a:p>
          <a:p>
            <a:pPr marL="685800" marR="0" lvl="1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Aggregate Demand has dropped(along with Consumer Confidence)</a:t>
            </a:r>
            <a:endParaRPr sz="3600"/>
          </a:p>
          <a:p>
            <a:pPr marL="685800" marR="0" lvl="1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endParaRPr sz="3600"/>
          </a:p>
        </p:txBody>
      </p:sp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/>
              <a:t>So what happens?</a:t>
            </a:r>
            <a:endParaRPr/>
          </a:p>
        </p:txBody>
      </p:sp>
      <p:sp>
        <p:nvSpPr>
          <p:cNvPr id="227" name="Google Shape;227;p34"/>
          <p:cNvSpPr txBox="1">
            <a:spLocks noGrp="1"/>
          </p:cNvSpPr>
          <p:nvPr>
            <p:ph type="body" idx="4294967295"/>
          </p:nvPr>
        </p:nvSpPr>
        <p:spPr>
          <a:xfrm>
            <a:off x="838200" y="14047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/>
              <a:t>Economic Scenario</a:t>
            </a:r>
            <a:endParaRPr sz="3600"/>
          </a:p>
          <a:p>
            <a:pPr marL="685800" marR="0" lvl="1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Real GDP has risen by 2%</a:t>
            </a:r>
            <a:endParaRPr sz="3600"/>
          </a:p>
          <a:p>
            <a:pPr marL="685800" marR="0" lvl="1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Inflation is at 9%</a:t>
            </a:r>
            <a:endParaRPr sz="3600"/>
          </a:p>
          <a:p>
            <a:pPr marL="685800" marR="0" lvl="1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Unemployment is at 3.2%</a:t>
            </a:r>
            <a:endParaRPr sz="3600"/>
          </a:p>
          <a:p>
            <a:pPr marL="685800" marR="0" lvl="1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Aggregate Demand has increased(along with Consumer Confidence)</a:t>
            </a:r>
            <a:endParaRPr sz="3600"/>
          </a:p>
          <a:p>
            <a:pPr marL="685800" marR="0" lvl="1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endParaRPr sz="3600"/>
          </a:p>
        </p:txBody>
      </p:sp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/>
              <a:t>So what happens?</a:t>
            </a:r>
            <a:endParaRPr/>
          </a:p>
        </p:txBody>
      </p:sp>
      <p:sp>
        <p:nvSpPr>
          <p:cNvPr id="233" name="Google Shape;233;p35"/>
          <p:cNvSpPr txBox="1">
            <a:spLocks noGrp="1"/>
          </p:cNvSpPr>
          <p:nvPr>
            <p:ph type="body" idx="4294967295"/>
          </p:nvPr>
        </p:nvSpPr>
        <p:spPr>
          <a:xfrm>
            <a:off x="838200" y="14047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/>
              <a:t>What should be done?</a:t>
            </a:r>
            <a:endParaRPr sz="360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/>
              <a:t>Who will do it?</a:t>
            </a:r>
            <a:endParaRPr sz="3600"/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Goals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4294967295"/>
          </p:nvPr>
        </p:nvSpPr>
        <p:spPr>
          <a:xfrm>
            <a:off x="838200" y="1825625"/>
            <a:ext cx="7839269" cy="2046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Unemployment Rate between 4-6%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 GDP Growth Rate of 3-4%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Inflation Rate of 1-2%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Expansion on the Business Cycle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tries to achieve these goals?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is the most powerful </a:t>
            </a:r>
            <a:r>
              <a:rPr lang="en-US" sz="4400"/>
              <a:t>man 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America?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The Federal Reserve AKA The FED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AKA The Central Bank of the US 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Overall Government Economics Targets</a:t>
            </a:r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Inflation Rate 1-1.7%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Growth Rate 2-3%(Real GDP)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Unemployment Rate 5%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Balanced National Budget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5251875" y="162450"/>
            <a:ext cx="5029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/>
              <a:t>Jerome Powell</a:t>
            </a:r>
            <a:endParaRPr/>
          </a:p>
        </p:txBody>
      </p:sp>
      <p:sp>
        <p:nvSpPr>
          <p:cNvPr id="115" name="Google Shape;115;p18"/>
          <p:cNvSpPr/>
          <p:nvPr/>
        </p:nvSpPr>
        <p:spPr>
          <a:xfrm>
            <a:off x="5791200" y="1066800"/>
            <a:ext cx="44196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is he so powerful?</a:t>
            </a:r>
            <a:b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1)Independent powers</a:t>
            </a:r>
            <a:b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2)Non-political</a:t>
            </a:r>
            <a:b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3)”Chief” Economist for US</a:t>
            </a:r>
            <a:endParaRPr/>
          </a:p>
        </p:txBody>
      </p:sp>
      <p:sp>
        <p:nvSpPr>
          <p:cNvPr id="116" name="Google Shape;116;p18"/>
          <p:cNvSpPr txBox="1"/>
          <p:nvPr/>
        </p:nvSpPr>
        <p:spPr>
          <a:xfrm>
            <a:off x="6172200" y="3886200"/>
            <a:ext cx="3352800" cy="258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"The mandate of the Federal Reserve is to serve all the American people, and too many Americans still can't find a job and worry how they'll pay their bills and provide for their families. The Federal Reserve can help if it does its job effectively.“ Janet Yellen 2014</a:t>
            </a:r>
            <a:endParaRPr/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150" y="162450"/>
            <a:ext cx="4725348" cy="590667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504875" y="6237425"/>
            <a:ext cx="33528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Federal Reserve Building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312738" y="419450"/>
            <a:ext cx="10515600" cy="13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Started on Feb. 5, 2018</a:t>
            </a:r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537075" y="1234275"/>
            <a:ext cx="2678100" cy="13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/>
              <a:t>Jerome Powell</a:t>
            </a:r>
            <a:endParaRPr sz="3000"/>
          </a:p>
        </p:txBody>
      </p:sp>
      <p:pic>
        <p:nvPicPr>
          <p:cNvPr id="125" name="Google Shape;125;p19"/>
          <p:cNvPicPr preferRelativeResize="0"/>
          <p:nvPr/>
        </p:nvPicPr>
        <p:blipFill rotWithShape="1">
          <a:blip r:embed="rId3">
            <a:alphaModFix/>
          </a:blip>
          <a:srcRect l="32972" t="8366" r="17355"/>
          <a:stretch/>
        </p:blipFill>
        <p:spPr>
          <a:xfrm>
            <a:off x="181075" y="2329775"/>
            <a:ext cx="3138549" cy="386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5125" y="108275"/>
            <a:ext cx="6193076" cy="343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0450" y="3615700"/>
            <a:ext cx="5703724" cy="301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312738" y="419450"/>
            <a:ext cx="10515600" cy="13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527050" y="1153950"/>
            <a:ext cx="2678100" cy="13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spcBef>
                <a:spcPts val="100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134" name="Google Shape;13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25" y="100225"/>
            <a:ext cx="6269490" cy="48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 rotWithShape="1">
          <a:blip r:embed="rId4">
            <a:alphaModFix/>
          </a:blip>
          <a:srcRect l="22873" t="-1610" r="21743" b="1610"/>
          <a:stretch/>
        </p:blipFill>
        <p:spPr>
          <a:xfrm>
            <a:off x="7783625" y="1479400"/>
            <a:ext cx="3138550" cy="299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Reasons for the Fed</a:t>
            </a:r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Stability to the banking system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 interest rates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Central authority for banking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lang="en-US" sz="4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Stabilize the economy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2206626" y="6064251"/>
            <a:ext cx="23813" cy="15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9994" y="119992"/>
                </a:moveTo>
                <a:lnTo>
                  <a:pt x="79993" y="60003"/>
                </a:lnTo>
                <a:lnTo>
                  <a:pt x="40001" y="60003"/>
                </a:lnTo>
                <a:lnTo>
                  <a:pt x="40001" y="8345"/>
                </a:lnTo>
                <a:lnTo>
                  <a:pt x="35557" y="5563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0093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503</Words>
  <Application>Microsoft Office PowerPoint</Application>
  <PresentationFormat>Widescreen</PresentationFormat>
  <Paragraphs>80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Vocabulary</vt:lpstr>
      <vt:lpstr>Possible Economic Problems</vt:lpstr>
      <vt:lpstr>Economic Goals</vt:lpstr>
      <vt:lpstr>Who tries to achieve these goals?</vt:lpstr>
      <vt:lpstr>Overall Government Economics Targets</vt:lpstr>
      <vt:lpstr>Jerome Powell</vt:lpstr>
      <vt:lpstr>Started on Feb. 5, 2018</vt:lpstr>
      <vt:lpstr>PowerPoint Presentation</vt:lpstr>
      <vt:lpstr>Reasons for the Fed</vt:lpstr>
      <vt:lpstr>Organization of the Fed</vt:lpstr>
      <vt:lpstr>PowerPoint Presentation</vt:lpstr>
      <vt:lpstr>PowerPoint Presentation</vt:lpstr>
      <vt:lpstr>Role of the Fed</vt:lpstr>
      <vt:lpstr>What Fed does for Banks</vt:lpstr>
      <vt:lpstr>What Fed does for Government</vt:lpstr>
      <vt:lpstr>What Fed does for Government</vt:lpstr>
      <vt:lpstr>PowerPoint Presentation</vt:lpstr>
      <vt:lpstr>Alan Greenspan Role of the Fed</vt:lpstr>
      <vt:lpstr>Why is she the $16 Trillion Woman?</vt:lpstr>
      <vt:lpstr>PowerPoint Presentation</vt:lpstr>
      <vt:lpstr>So what happens?</vt:lpstr>
      <vt:lpstr>So what happens?</vt:lpstr>
      <vt:lpstr>So what happens?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Vocabulary</dc:title>
  <dc:creator>Clayton D. Jenkins</dc:creator>
  <cp:lastModifiedBy>Clayton Jenkins</cp:lastModifiedBy>
  <cp:revision>1</cp:revision>
  <dcterms:modified xsi:type="dcterms:W3CDTF">2019-09-13T12:18:03Z</dcterms:modified>
</cp:coreProperties>
</file>