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123868-B78C-412B-B4E3-E2C62F34EFC9}">
  <a:tblStyle styleId="{65123868-B78C-412B-B4E3-E2C62F34EF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F7FFB8-6B3B-463E-959D-FC423011C50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29a4d8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29a4d82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d29a4d82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1c70fd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1c70fde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41c70fde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29a4d8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d29a4d82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d29a4d82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29a4d82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d29a4d82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d29a4d82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28ff4095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d28ff409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275bbbb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1275bbb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a50e26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9a50e269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9a50e269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1d122be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1d122be3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41d122be3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275bbbba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1275bbb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275bbbb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21275bbbb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a872a02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9a872a0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774135a00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4774135a0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d2dd4d5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d2dd4d5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d2dd4d5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90ab9e9c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90ab9e9ce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90ab9e9ce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75c09656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475c0965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75c096565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475c09656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0b89e53d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0b89e53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story/money/personalfinance/2017/03/15/federal-reserve-interest-rate-hike-mortgages-credit-cards-auto-loans-savings-rates/9917900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foxbusiness.com/markets/2017/03/13/federal-reserve-bank-atlanta-has-new-president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eesQ8ot3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ru.org/courses/principles-economics-macroeconomics/quantitative-easi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18/08/30/643264044/argentina-hikes-interest-rate-to-60-percent-in-bid-to-halt-currencys-fal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Monetary Policy- FED attempt to manipulate economy with supply of money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Rate- rate charged on borrowed money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Reserves- percentage of money banks must keep on hand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Securities-Investments bought from the government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997975" y="5538575"/>
            <a:ext cx="10413300" cy="11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1)What is relationship between money supply and interest rates?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850" y="254350"/>
            <a:ext cx="6686550" cy="53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997975" y="4305625"/>
            <a:ext cx="10413300" cy="24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1)What conclusions can you draw from this? 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2)How can it be good news that the Fed Fund Rate is increased?</a:t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l="14708" t="37376" r="18280" b="13714"/>
          <a:stretch/>
        </p:blipFill>
        <p:spPr>
          <a:xfrm>
            <a:off x="1602075" y="273300"/>
            <a:ext cx="8486749" cy="414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you learn about the value of the Dollar internationally based on the graph?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38" y="1825625"/>
            <a:ext cx="10616126" cy="46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was the problem in 1974 and 1982?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400" y="1382775"/>
            <a:ext cx="9446576" cy="50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arrows to explain how changing Discount Rate affects the Money Supply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Interest Rate                                             Supply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Interest Rate				Supply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6" descr="data:image/png;base64,iVBORw0KGgoAAAANSUhEUgAAAT0AAACfCAMAAAC85v7+AAACLlBMVEX///8Zrv9mZmb/QUH/mQDXbP//ZgCa3gAAhMhjY2P/mADWaf+W3QDeif//PDz/lgAAq///bGz/XgCFhYVXvP8asP9fX18Af8b/XQD/NTWY4QAArP//PUP/OjoAqP9Qm9H/MDD19fUAg9CWlpZfZmlqamrVY///8/P/+vVycnJgZl2lpaXU1NSIiIgAgtP/r6//wsIMlt/4/ezj4+P88v//YmL/t7f/WFj/4uISoe7be///6dz/zMy352285f8HjNO6urrw+tr/S0t2yf+0tLT/2dme2f/T7//o9f9XwP/W8Z+wZj3/lpbE63ndZiH/28Sj4Szk9r/56///UzX24P+KZk//cBuYZkv/Zyj/2KX/4r7/tldVqNiFvuH/yazptP//nZ3/rY//69P/vZn/wXf/eDS151SgzeiwwBP/0ZLrZTbhz63/Xkn/dx4+gpbLZiy2r4bjYMzEpR/lov9VipJ+Z33vVJ3/tYXxaZeizQCfab3qhbn4aHzqWbThkv//iQ6KaJrvx//KitHFlMm9oqGzsneqwk7AnK+svV//goLVhBLy1f/ca+zClDvXlSLeaNgWg6ilaaucYnz/mXvlg0rAqx2yadG6po/NgNnsmcWDZ47egC/2f2XB2IP3S3LF0ZK/a9/5SGPDoXj/rkGRqJzxUIrsrF7Xn9r/i07/sEnm98pjl7S9lVj/nXPjlxW3m4uDjnblarHwtd7wnLW0kkufkGB8lKF5ZlnOkWqOZk0q26W2AAAXiklEQVR4nO2dj1tTV5rHDz8SIEECkRAIoAQhXKtVAa1AlICIiVghKKKAoCI/1Eqd1pm1dnZ1nLZOrdYyM22ns9Puzg67LqXV6cy2dfe/23Puj3POvfec9ya79Sb45H3mmZInNw18nvc974/zPacIFaxgBStYwVwwpUvJ9a+wSU2ZnllbK11bm5mKFxBma9MzvkDA58P/FwisTRX4ZWPKQiBQSg3zm39R3xQfGxuLv6h/eW5sfo1jp/IrnXoBXxO/vO4NEvN+OvfyeLcNXmmp76fHp9xawdw0CwYXXxp+X9vgEe+b/mm/JL5Y7+Wtfv3lCOCrAngEn+MHN8bHxzcydKE5b9BrtuDK2P/zF88Hm8dhKsQHxq4yvlRWSaxsaaTL+UvGvHYLel8C71sQuh6mtwa41fgS5qZZZWV6xMkB45MCet7g+qZf+xR7yjDwycuWkTKDnQbwsIP7rVvDVl/7Lv/Ef4zrJgtcTO+q7DMnTewIviXQi+bqhfCwbfbYnZa5XmngieQjI1Z4DvgUievh2H36Qv4m90yccVV6X4uJDNrYEXwj8q+IyzzP613c5CufLGnI08aS3fUwvbR86bssDVyvd5NXLVnT2xC5HsZ3UvoV0sDFeWPuhf1hrthUtpFrSxmG80mDcF3uesFbL+4vc8OArLEg/EBa7HtlZRuSb1AWAXrrL+4vc8OAikXYbHSJXQ8737jkG14Geqnl5dnZ5eWk7Y0ZifP5fOJlT0pPmnWhyN0MJUt0eXt5WLXyxGzK/J4sdCXl3riUnjRtAFkjuAm6jeR2jM2wcGLW9KasVZM0av8H37slp7cJKpZljp3K77zJ/ebFEypxzkCDWa97aExe703mfbV83sxOdT/T8idqN2SNBkKylCvNuVCnlvcFy6wNHsa33eR9CwFr3g2sSft3YauBDWg25qShm+9TgmUBPBK8poeu+kzu5wvMyCNqPNukIXe++nx3veh2Ib3ycL/psflS5n6+ADxWlpTLg8BH4sKVL7iS76ue2PWwbbc8OL2m4/M5bYYLsy40Y0Hi2N0Ek/ntEnhW52PjAtjxiAnnew6fmRN4Xt5XK0kZvPLwrOVRSs9xK1I5bMMnHxEYNmbZVAtugh1JaeDi0I1yz81PTxlFs+/J1NQ0rMRQLHOWyqUMttWUp/WMX31wM+yGi8oV3RJ60TI/vVBKtD80a5AXgdKvr05De2ppxq+yDF7zqCm04V3cHGM9e6XMjNBTpmdKA7ZqT0u8gbWrchdURmjQnszA8TS7pDvfppgNYJPUKwa96a+F6KgTli7IF6e0c51ntc1GD/Q9ZSYgHY0aHihXA2VJLz42d5kO+hYvXZ7bBEI0YN3r7C51YKf5n2BXd3BjfOQwjdylkyOwnEUZu7SO80SQS7pEh1bvXb+U30WLPOeGv5GKCCzuZ8bXtXFSU7CwrEFepKVylvitRW9Q3KlhhIuX89gF5fVe+cfyBc+Mz8cVgF0j6UrJrlBl2WHBlEW5ZRNPma3eeyt/axfZwtf6XWbsSk07kyNlEnY6QJueZW4F2MvN/6ajXxa6GcNjvVuXbDjF8TO7H7QPzuHz5u18Xux84Z9nQ29N/Tc5wyPGT5gvw0HLWb7iS4md79ss6OlbHBnB4ydV9smA3PI1d4jSbvj8WoY5g4WuYLIiDF46bVEWM3Y9bzBv5UDLAnjRTJixzncBs8iIXRk36cs8br35LGjpT1jcb5bbR/NJpQQLtJomC1+GroctrX/tShbw8lmFm+JSRzic6Oe0P75SmRIjMEVFGr7SjFc94nzaygfsQwotX1c+bCk6Yz6vzpTpJmRgSqbEwIsdewp1ZcqOhu6lbAI3zzcnDe8LL6svFxgXKb2rSDGcLxCXin8YNPqDOjeQb+JK6OWhHiilGpLSwyua6KSQTo++F5iXylcMS5+kP6oaZkg5RW1yhSHOt6ybPFYbatxWHaodOjZLI3f77Oxyf8pwuMCCIqtdSKJlex00aVQuSfB10UfUffGOTBxuZYx56GReLXzJ2m3VjUWqNTZW9yZY2sD2mDqYnN4MWx4DU8ZORuVJWfIdZBu9Kj2aNIK35G4YV9jPedTtpoYadXSahYo6uZJlldKbjktz7gxLzYGrdBttXEIPZ1oa3YQeS7nr4pNCGr3oJfpm/tBL1prYqfx6OXrPKD2pdpSMVqYZPepiMt3yINWDqyULPeESvCQ5cTA5euLMzp3tz5+fOTFKnssbeqkiGzwTvlUDkU9Oz4fpGUV1YIaWe4qk8Kscpwc5VC0a7TTq5+LC7HvjeVtbW0VFcXEx/ufz0fw5dpWye55qFN83lNE382J2BN/wodfu3r2r+aGxA5lGkqyBq7yuNP2RkzzWj4lULKPP24p5azszmS8F33ExvCJj7Qv/SBGt/ihGd3fydElJVXNJScnpcxjgM0ZPIgIiyPiNoqeUXlzQddwoNsPD+J7/d66xadYvg1dUpGXe8KuUUrmQXuBcSVNTiWb4B8zvtkavckmmfiTIdLesPIx4eoJDfieKBVaxO9fgVJPELVv62Fj+2Z5XBfBWqgx0BsCV2xEDDESvktFjQnn7hHlUBK+4org71+Sw9VdLXU93vtYfDE4f7xHsb5wzs1P5jZZF9PiUlHsEmZGOl/hWY8Wm+hbDw/h25gG+IXngFoXUla/1ewPU93t+yAQexndNxVc5oshatiU2xcLNRtygh/tXK72z1jXPsLpduWaHUAhwPS3ttn5skPphj21EvyJgR/D9SfWwDem4YImd5SD0jCI4+JQtgbDrYWvPufOltkH0ilR6RqtR+t2e7y3w7orhYXxvE+cblJ04IBN5+t4gO5MbvIQ+NdOTuh52vqO5ppd0pse2I3/c87GF3mlR3Kr0rpPMMSg97ZJW2LnnDTRGL66Zs5wVmpS7XnFFe67p9cP0EiZ63+x5bIYniVsV30cRHJPSURUO10Gj4NtgbS6hl2ngYufLdeiCKVejt8rRe2amJ3U9TK/kdiStyOkNsmZjnKtSxpB5xHJCHriY3kCO6WUQuW8arJ6t7jHDC8hdD9uVyBKwOzSIlKUIMVLXsDwbVzYTPeeswYQEz1YtiowVueuRtBs5DNDbQOir+x/87MP7t/FjNM9OxhXzgOp/QHo5r1kcKxbW5j626lmEtR6ldy1yUkovUrb75pY+jz/m9/T9+v39NFNMKpbx3hmIXkXO6UlnBEV6tcza3CfhVTM9YNkjCx+mJxnvRe6/R8Bp5o/1vXNOh7VovVAEKFjyoWQBhgRa0gjT/uLb1jdN8HwgvZKmyAiyn9VQHe99ik7j53l0XUu569YbvPJ73UOoFg7c8jDtL37Ikh5OpqLhaOT2r2Mem72j0ntqpXcDgFdcl/s5yzF5zaJWe2FaIX/XalGiOfneoGg4iuH57fA0fMFbrHDWF0KQXtT5z3vBttwLrXqYHq2Qf966NZuscT3SJRyOvieE5/HUqBcPWOhBSbfi1VyzI0L5InHeNSbztEJ+s9Uy3oMrllFMT+B6fxCErWqPzhFtlHU4egOgl/vARefDCSG+RmNbg8Jabf2rmd5dkN7baUUgRLv9SALP4/mbNxi3K9GkzleXB65HVBcJQdiyDXEKa3vrX8z04IXv9pKI3vsy18N2zhu3X4kxKqOX+wEV0s7kJnpDIQs8+37ks/Kwld4k0OeSVsM+HE1/IVn1tMQRt4735EVL219zTY6Y5mOdXNkX4hyPtbm+x3b9cgBwviu4WLaN9yIfAvA8nywqostshBVz24m8OL5mUOoUBC2nJAiUDpSXW8d78rzR9LgSd/+28V7kfYie50shPZH3tZ3w5oN+NEXp0djlNSy4YtGcb2Y+KaAnK1qarpVV4mLZNqCKyMoV1fyvSxS41g3dtuIb+SFCSzrRK29d/f7Z90fVJx/b6Iljlwz3yKajbUgQgZY9j/+/EBJrgCb56G1rO0ueWskDEZpKL5Ho7OwN0cjt7exM8NHb2rrnPPbSRPkzGz1hu9Z8+kokTeQp9hHLn6HA9f8RISE8wu85pXdCJ5wH9PoTnaTZCHE1X0j9X1FvJyNI7rOJJoQHroiSwMSuquHBxoh2hkpAD/Q9TE+qwD1D6enwgjmnlzwWknQaKkUKUL0NaLvI97DdPW1id3Af/dfbBlSRLRC92N+Rkjm9+hyL0JJDjfC2Bq4C9QRMrrM5L1j39NTL4B3Y18G+wE5PPCEw6D1EYv2Zd/TGCRa5Z2/cGJ3M+YH7Yw7s+CRCLvKalZ/2o4tfyzD/DfasIe1yVduP5m30Rk+caSPGZw2i5TszkMs2N3U8I3ZF2rhAo9dqL1lAerZzG5H7gO/57yDriGX0LIEl7jXqKnbu6s7RjCoFjeQt8dur3ceyLKYXCATYytewt6ejg8WuPW0AoRu7Z6F344xNuGeyirrirblxwIw9T8eH6SXDTJRRqt1o47u7cvp0FZ90G1pajhx4sPeQRtBeLn8gD90YMl/gdVbidWaAu3LgfsfgnUgrvk5CL1XO9nMDMwtXFxZPNxGz1XtVzYTh3h6T71XqlztInc9/z0RvFPY7anXuj/mS4EakwMqThF4rozfdc/GgABxfupQ8GB6JGPCWDhNbkq98sTvkF6OqZXBDw+x+7W7jG8oibjXnS6qH/xi93x9pANDpPUfVp7cNfNoNDl1pnHbFntd3Sn1CnxKA+hUrvgp3J32pbF0vtK2f3AxJ6d3Fi10m1nT9Mx2fdpCUKH8iogGp3z+h/Wr6bvjzzMJWx7fVVXrgJq7Qqo/hj51fpfDA3TQenybk4+mRzGGN3ljffsTTA7dx7eauJAOS24qtcQh/bHY1W3jENHwaPU03Fbn/hYmf33/TgKdpCbiRQGbO56qGGdgBN8Ur93MtoaeN+qCJssj7rkT4dU/Fl/4ZPy64M8F+NXU3HNhIkzjfgIv0MssZoV4OXwh/bFmjB25ECvCNllnpETWGsfj5+yb4X21Mq/SypOfmysfLziARUKKTG1vhgq9f7XNh1Z4IH4ldC72yCKW3xfS7kWYj28Al+NyrmTnJYwgIYlwjM51BiFyX/gY5xwdspEnoXaP/ISF93SPG6O3nfzciws2mXNHNRUkLk9tWHwOkt0SKwXyU3O+gnsDNatXT7EqE0otEytL3P3j/Pa7luHPz5oV7p/TfjWgJMlz22ndWMHoDrtFjwp9QEhIuY3rU+aoNetJDBoDzfcToffibLzyxmN/PJQ2/P4at784FsgASLQFXr1SIsOlvbY0yfC7WLIxeLSShIqMpuk+pFnyEXpY5Q6V3Tac3cbMv5pd0aoRh34X9REvAkkbdrlel/Cp2omg7feGeLIOnB/VsJnqk4CM3D4DCKc5MzYhK79RNDzgbVWWkv/Tycts6tBWgF0VH66gjukaPFsuNx6HCWZ3rGS/Ucnkhc3pVezl+TbcxvXt9Duw0gJ/UeGnKxUx2ymO3vRt1c47oltHBKEYCDEnN9I7r9FjSqDp4UE6vpaejhdG7ku66aWvPZFbzCnW9ow70otQ161yjR6sUvJhlSk8tl8nFLMyjmocPymcFLfvQa82U3mdLNzNxPN0on7rdUYAeOaFLl0XXdKRRWgNjelC9R45rsJc6PRabBxEQuQ2vIUThNr0NCc+s1seWNkxPDo+MRXdQem51umw+hcsQcFZF6BkPbMOfXAuUBmjgNr+OgBFfw16EXjecr+rLvszhef7MeVd3uxCc7pkI7arjXrhDj6bZbUmQXmMYF3yUXkqlx/SiODYhehcR2mu83yAXjIro0XWvvbtbQs4ANkDpDbhEj2vUUuDAIDQbZuUyJk1uOWP0GoY7AHrYM9EhPW80/0s28DyfM3rR3cCyR4DtpvTcOvnCTpXi1h/aHQoth1nBt61fpccVyz09EL0HCBnvV/1TVvTeNejhMgSkd5Sn51azwRXLUfCUX+hYmAnTcIYx0zvSMwzRq8H0jCezClyO3lZGR0QPA4vScnmH2/RwDQeeMCX0Ejw9vliuOthxCKBXhel1aEm3KrvA9fzqFUYEokeARekLt1o12pzhYhk8G95oojdkoXdA2QfRO4DpHVDpNf9DZtSMDpjR28VaMRE9AsyoByu2ulTw0eYMAwHPhqv06IshFOdbDRyar0H0DiKk1Kj0GjJb9vxbdHnaP3ML2y6IHultjWaDdL2uGG0vcDDC9IbCrFzGYT4f4PY0cFrYC23pHulAXV+q9Fo+YYj65IWffwvS8P2C0htg1bCIHult6QPtLtHjGzVoQKXRowVfLblgj6P3ugO9HtT1qeZ7LGn4P5ALl/19aH8feZfiwQUdRK+Y3InBymV3mo0UpYeLkCzohVIqPYMObiZed6L3REXdROn57xyGhMsIXSANHS33KrqBAVWxNhkYcJsebS9wAQzSKzoe5qbLRakp3GrQuQBuZB80y+GVlAyjrrdVegcpvdiFkwA9P0ITmF4f12pAIxaN3m6Xmw2mAMLNF7wvTuixclmlR+G0HHKkN/gZoVf1b5RP7OFXQOlHFGgerlEjiQCmF3W/2UiyyHRSFdTy5zi2Ja+a2tweVAOJWZoPocHbKj1W7sUmvgKGfIQeXvg+Z8VyFEHw1GDtdrnZSLI9IfhSBwu96n5Mj7UazR3oAESvYR8aLFMf/A/GZ/+/ApOq2H5Esi5rNXA9BxQsGj23m41+blfDgV6InIRhzcYCTw9XJMBwVKdHMjRPD70B0TuF0B2e3g4nemQqZXinS80G36hFHRQtRC5vojfJGjUFHYGWPZxVBsuu4ccbuFYDpjeBlJt+z28NejgWo870WLPhCj2+UUtlQM/4uXEI02ONWg1SwKTRcBENVo428a0GruigGXPsIVL+6GeNGs4D3TC9AcQ1Gy7R41oNJxlkgqd3HNPjWw1u20dguJreiPyJ0HuL0ruDfgPRu4eUi36uURsAhwQ6vR3u0mONWn9G9Gi5fPwJRw+7lgO9B2g88hg/3sLo3UR/h3Iupvd7P9eo7XaiR4oUo9lwiR4N1kZMz0EGqdIzXtQ+8bETkbjVGIbp1aCRCCmXW7hiGf0nRO8CUtb9fYxedyb0BtylR92tMel0BZp6yorSCz3h1Gc4KRwC6VUdwPRIudzCOxd0To3QW/H30X0gXAwPgPTUW7x2uxq5XLAmna7fU+mxI/dPzK3GPpjeEUzvCqZXRfH4H5KKBKTn5fYj2x3pkRLP2DdyiR5jk3K6+lGjR8cE3/L0hsHxHjE0XkmajSOMzwSCTpjiZVHxPuIaNQQOR/USz9izdIcea9RC4CVUlB6dj4b+wtPrgAdU+AlyqUMT3+Z6TqE++JSfEnyLa9QQOBzVgRlqA3fosdMGtdnS+wNPD6GLTvS60pGSJn5XYz9MbwtS6v/2Od9qgOM9XfrjLj0DWPVxZ3rqpTaGnKDx3/n9SE4qIKHXgQ5HrjWxRo2OP+X04vXvvMu1Go70yDz5VTfpGf85jerjSecTV73cTS2NtW/4uEbNmV4PLpdHm9ieEKZ3ClJk4PdN9AY4kY/Y1Gn8DjfpoWQII6veRrSgjsdetAuVEqRgrq5NdbFGjWzXwuM99aDzyEdNXKN2B50C4GFDY/X/+CsDDaEHjpZ14ZS+Nrqlf0wNhWqHUuqPDkec6XVUid5OVTt6jmvUUI0DvUOISFma+VZjAoTnR3P1NXyrAerPDHoD7tLD/Iz9p0zplZeHZ8nz1w00pFEDh6OqSgihQxw9XM9NgArIWHSu/jodsfwOcbpkCT2ylxHdUecuPWoOI5ZQo4Ueneg17DP2uqVGFHxouKqK7kfiVuMhTG//XP3kI3XG8krx529hMLDrGbKzoxV1FXV1bkkxMqanX9NPb2RhE73mQ4bOQk5vL6FXUsXa3IfoISiCjE2M1Xsfed4tfuUXv/V4HiGH8R4T7UUHduzKwQUFx6sbQeu10GtprlKtuWEY9RzRX0is5SL+AH7I49ctNoHuxfyAxR7O1wc/oS8JvQrQcnxlcH+tg22nptJ7UKMbJtNTA9sB4ntob80WaqfQvS2gPVQW139pvOjDXdhWBxvIJbyCFaxgBStYwQpWsIIVrGAFK1jBCvZy2f8CIOPlUO8TMPw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6" descr="http://blogs.mcall.com/.a/6a00d8341c4fe353ef017ee63dc204970d-800w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705" y="1690688"/>
            <a:ext cx="842801" cy="98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 descr="http://blogs.mcall.com/.a/6a00d8341c4fe353ef017ee63dc204970d-800w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7517" y="4157080"/>
            <a:ext cx="842801" cy="98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1981200" y="1"/>
            <a:ext cx="8229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the Monetary Policy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251925" y="838200"/>
            <a:ext cx="11465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Reserve Requirement- amount of money a bank holds in reserves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 lowers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requirement to allow bank more loans, decrease interest rates, and increase aggregate demand and production, thus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the money supply(easy)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Done in recession.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 raises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requirement to allow bank fewer loans, increase interest rates, and decrease aggregate demand and production, thus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contracting the money supply(tight)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Done for inflation. 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depends on the size of the bank holdings/deposits and has not changed in years, so this is rarely used.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arrows to explain how changing Reserve Requirement affects the Money Supply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Reserve Requirement                                 Supply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Reserve Requirement						Supply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8" descr="data:image/png;base64,iVBORw0KGgoAAAANSUhEUgAAAT0AAACfCAMAAAC85v7+AAACLlBMVEX///8Zrv9mZmb/QUH/mQDXbP//ZgCa3gAAhMhjY2P/mADWaf+W3QDeif//PDz/lgAAq///bGz/XgCFhYVXvP8asP9fX18Af8b/XQD/NTWY4QAArP//PUP/OjoAqP9Qm9H/MDD19fUAg9CWlpZfZmlqamrVY///8/P/+vVycnJgZl2lpaXU1NSIiIgAgtP/r6//wsIMlt/4/ezj4+P88v//YmL/t7f/WFj/4uISoe7be///6dz/zMy352285f8HjNO6urrw+tr/S0t2yf+0tLT/2dme2f/T7//o9f9XwP/W8Z+wZj3/lpbE63ndZiH/28Sj4Szk9r/56///UzX24P+KZk//cBuYZkv/Zyj/2KX/4r7/tldVqNiFvuH/yazptP//nZ3/rY//69P/vZn/wXf/eDS151SgzeiwwBP/0ZLrZTbhz63/Xkn/dx4+gpbLZiy2r4bjYMzEpR/lov9VipJ+Z33vVJ3/tYXxaZeizQCfab3qhbn4aHzqWbThkv//iQ6KaJrvx//KitHFlMm9oqGzsneqwk7AnK+svV//goLVhBLy1f/ca+zClDvXlSLeaNgWg6ilaaucYnz/mXvlg0rAqx2yadG6po/NgNnsmcWDZ47egC/2f2XB2IP3S3LF0ZK/a9/5SGPDoXj/rkGRqJzxUIrsrF7Xn9r/i07/sEnm98pjl7S9lVj/nXPjlxW3m4uDjnblarHwtd7wnLW0kkufkGB8lKF5ZlnOkWqOZk0q26W2AAAXiklEQVR4nO2dj1tTV5rHDz8SIEECkRAIoAQhXKtVAa1AlICIiVghKKKAoCI/1Eqd1pm1dnZ1nLZOrdYyM22ns9Puzg67LqXV6cy2dfe/23Puj3POvfec9ya79Sb45H3mmZInNw18nvc974/zPacIFaxgBStYwVwwpUvJ9a+wSU2ZnllbK11bm5mKFxBma9MzvkDA58P/FwisTRX4ZWPKQiBQSg3zm39R3xQfGxuLv6h/eW5sfo1jp/IrnXoBXxO/vO4NEvN+OvfyeLcNXmmp76fHp9xawdw0CwYXXxp+X9vgEe+b/mm/JL5Y7+Wtfv3lCOCrAngEn+MHN8bHxzcydKE5b9BrtuDK2P/zF88Hm8dhKsQHxq4yvlRWSaxsaaTL+UvGvHYLel8C71sQuh6mtwa41fgS5qZZZWV6xMkB45MCet7g+qZf+xR7yjDwycuWkTKDnQbwsIP7rVvDVl/7Lv/Ef4zrJgtcTO+q7DMnTewIviXQi+bqhfCwbfbYnZa5XmngieQjI1Z4DvgUievh2H36Qv4m90yccVV6X4uJDNrYEXwj8q+IyzzP613c5CufLGnI08aS3fUwvbR86bssDVyvd5NXLVnT2xC5HsZ3UvoV0sDFeWPuhf1hrthUtpFrSxmG80mDcF3uesFbL+4vc8OArLEg/EBa7HtlZRuSb1AWAXrrL+4vc8OAikXYbHSJXQ8737jkG14Geqnl5dnZ5eWk7Y0ZifP5fOJlT0pPmnWhyN0MJUt0eXt5WLXyxGzK/J4sdCXl3riUnjRtAFkjuAm6jeR2jM2wcGLW9KasVZM0av8H37slp7cJKpZljp3K77zJ/ebFEypxzkCDWa97aExe703mfbV83sxOdT/T8idqN2SNBkKylCvNuVCnlvcFy6wNHsa33eR9CwFr3g2sSft3YauBDWg25qShm+9TgmUBPBK8poeu+kzu5wvMyCNqPNukIXe++nx3veh2Ib3ycL/psflS5n6+ADxWlpTLg8BH4sKVL7iS76ue2PWwbbc8OL2m4/M5bYYLsy40Y0Hi2N0Ek/ntEnhW52PjAtjxiAnnew6fmRN4Xt5XK0kZvPLwrOVRSs9xK1I5bMMnHxEYNmbZVAtugh1JaeDi0I1yz81PTxlFs+/J1NQ0rMRQLHOWyqUMttWUp/WMX31wM+yGi8oV3RJ60TI/vVBKtD80a5AXgdKvr05De2ppxq+yDF7zqCm04V3cHGM9e6XMjNBTpmdKA7ZqT0u8gbWrchdURmjQnszA8TS7pDvfppgNYJPUKwa96a+F6KgTli7IF6e0c51ntc1GD/Q9ZSYgHY0aHihXA2VJLz42d5kO+hYvXZ7bBEI0YN3r7C51YKf5n2BXd3BjfOQwjdylkyOwnEUZu7SO80SQS7pEh1bvXb+U30WLPOeGv5GKCCzuZ8bXtXFSU7CwrEFepKVylvitRW9Q3KlhhIuX89gF5fVe+cfyBc+Mz8cVgF0j6UrJrlBl2WHBlEW5ZRNPma3eeyt/axfZwtf6XWbsSk07kyNlEnY6QJueZW4F2MvN/6ajXxa6GcNjvVuXbDjF8TO7H7QPzuHz5u18Xux84Z9nQ29N/Tc5wyPGT5gvw0HLWb7iS4md79ss6OlbHBnB4ydV9smA3PI1d4jSbvj8WoY5g4WuYLIiDF46bVEWM3Y9bzBv5UDLAnjRTJixzncBs8iIXRk36cs8br35LGjpT1jcb5bbR/NJpQQLtJomC1+GroctrX/tShbw8lmFm+JSRzic6Oe0P75SmRIjMEVFGr7SjFc94nzaygfsQwotX1c+bCk6Yz6vzpTpJmRgSqbEwIsdewp1ZcqOhu6lbAI3zzcnDe8LL6svFxgXKb2rSDGcLxCXin8YNPqDOjeQb+JK6OWhHiilGpLSwyua6KSQTo++F5iXylcMS5+kP6oaZkg5RW1yhSHOt6ybPFYbatxWHaodOjZLI3f77Oxyf8pwuMCCIqtdSKJlex00aVQuSfB10UfUffGOTBxuZYx56GReLXzJ2m3VjUWqNTZW9yZY2sD2mDqYnN4MWx4DU8ZORuVJWfIdZBu9Kj2aNIK35G4YV9jPedTtpoYadXSahYo6uZJlldKbjktz7gxLzYGrdBttXEIPZ1oa3YQeS7nr4pNCGr3oJfpm/tBL1prYqfx6OXrPKD2pdpSMVqYZPepiMt3yINWDqyULPeESvCQ5cTA5euLMzp3tz5+fOTFKnssbeqkiGzwTvlUDkU9Oz4fpGUV1YIaWe4qk8Kscpwc5VC0a7TTq5+LC7HvjeVtbW0VFcXEx/ufz0fw5dpWye55qFN83lNE382J2BN/wodfu3r2r+aGxA5lGkqyBq7yuNP2RkzzWj4lULKPP24p5azszmS8F33ExvCJj7Qv/SBGt/ihGd3fydElJVXNJScnpcxjgM0ZPIgIiyPiNoqeUXlzQddwoNsPD+J7/d66xadYvg1dUpGXe8KuUUrmQXuBcSVNTiWb4B8zvtkavckmmfiTIdLesPIx4eoJDfieKBVaxO9fgVJPELVv62Fj+2Z5XBfBWqgx0BsCV2xEDDESvktFjQnn7hHlUBK+4org71+Sw9VdLXU93vtYfDE4f7xHsb5wzs1P5jZZF9PiUlHsEmZGOl/hWY8Wm+hbDw/h25gG+IXngFoXUla/1ewPU93t+yAQexndNxVc5oshatiU2xcLNRtygh/tXK72z1jXPsLpduWaHUAhwPS3ttn5skPphj21EvyJgR/D9SfWwDem4YImd5SD0jCI4+JQtgbDrYWvPufOltkH0ilR6RqtR+t2e7y3w7orhYXxvE+cblJ04IBN5+t4gO5MbvIQ+NdOTuh52vqO5ppd0pse2I3/c87GF3mlR3Kr0rpPMMSg97ZJW2LnnDTRGL66Zs5wVmpS7XnFFe67p9cP0EiZ63+x5bIYniVsV30cRHJPSURUO10Gj4NtgbS6hl2ngYufLdeiCKVejt8rRe2amJ3U9TK/kdiStyOkNsmZjnKtSxpB5xHJCHriY3kCO6WUQuW8arJ6t7jHDC8hdD9uVyBKwOzSIlKUIMVLXsDwbVzYTPeeswYQEz1YtiowVueuRtBs5DNDbQOir+x/87MP7t/FjNM9OxhXzgOp/QHo5r1kcKxbW5j626lmEtR6ldy1yUkovUrb75pY+jz/m9/T9+v39NFNMKpbx3hmIXkXO6UlnBEV6tcza3CfhVTM9YNkjCx+mJxnvRe6/R8Bp5o/1vXNOh7VovVAEKFjyoWQBhgRa0gjT/uLb1jdN8HwgvZKmyAiyn9VQHe99ik7j53l0XUu569YbvPJ73UOoFg7c8jDtL37Ikh5OpqLhaOT2r2Mem72j0ntqpXcDgFdcl/s5yzF5zaJWe2FaIX/XalGiOfneoGg4iuH57fA0fMFbrHDWF0KQXtT5z3vBttwLrXqYHq2Qf966NZuscT3SJRyOvieE5/HUqBcPWOhBSbfi1VyzI0L5InHeNSbztEJ+s9Uy3oMrllFMT+B6fxCErWqPzhFtlHU4egOgl/vARefDCSG+RmNbg8Jabf2rmd5dkN7baUUgRLv9SALP4/mbNxi3K9GkzleXB65HVBcJQdiyDXEKa3vrX8z04IXv9pKI3vsy18N2zhu3X4kxKqOX+wEV0s7kJnpDIQs8+37ks/Kwld4k0OeSVsM+HE1/IVn1tMQRt4735EVL219zTY6Y5mOdXNkX4hyPtbm+x3b9cgBwviu4WLaN9yIfAvA8nywqostshBVz24m8OL5mUOoUBC2nJAiUDpSXW8d78rzR9LgSd/+28V7kfYie50shPZH3tZ3w5oN+NEXp0djlNSy4YtGcb2Y+KaAnK1qarpVV4mLZNqCKyMoV1fyvSxS41g3dtuIb+SFCSzrRK29d/f7Z90fVJx/b6Iljlwz3yKajbUgQgZY9j/+/EBJrgCb56G1rO0ueWskDEZpKL5Ho7OwN0cjt7exM8NHb2rrnPPbSRPkzGz1hu9Z8+kokTeQp9hHLn6HA9f8RISE8wu85pXdCJ5wH9PoTnaTZCHE1X0j9X1FvJyNI7rOJJoQHroiSwMSuquHBxoh2hkpAD/Q9TE+qwD1D6enwgjmnlzwWknQaKkUKUL0NaLvI97DdPW1id3Af/dfbBlSRLRC92N+Rkjm9+hyL0JJDjfC2Bq4C9QRMrrM5L1j39NTL4B3Y18G+wE5PPCEw6D1EYv2Zd/TGCRa5Z2/cGJ3M+YH7Yw7s+CRCLvKalZ/2o4tfyzD/DfasIe1yVduP5m30Rk+caSPGZw2i5TszkMs2N3U8I3ZF2rhAo9dqL1lAerZzG5H7gO/57yDriGX0LIEl7jXqKnbu6s7RjCoFjeQt8dur3ceyLKYXCATYytewt6ejg8WuPW0AoRu7Z6F344xNuGeyirrirblxwIw9T8eH6SXDTJRRqt1o47u7cvp0FZ90G1pajhx4sPeQRtBeLn8gD90YMl/gdVbidWaAu3LgfsfgnUgrvk5CL1XO9nMDMwtXFxZPNxGz1XtVzYTh3h6T71XqlztInc9/z0RvFPY7anXuj/mS4EakwMqThF4rozfdc/GgABxfupQ8GB6JGPCWDhNbkq98sTvkF6OqZXBDw+x+7W7jG8oibjXnS6qH/xi93x9pANDpPUfVp7cNfNoNDl1pnHbFntd3Sn1CnxKA+hUrvgp3J32pbF0vtK2f3AxJ6d3Fi10m1nT9Mx2fdpCUKH8iogGp3z+h/Wr6bvjzzMJWx7fVVXrgJq7Qqo/hj51fpfDA3TQenybk4+mRzGGN3ljffsTTA7dx7eauJAOS24qtcQh/bHY1W3jENHwaPU03Fbn/hYmf33/TgKdpCbiRQGbO56qGGdgBN8Ur93MtoaeN+qCJssj7rkT4dU/Fl/4ZPy64M8F+NXU3HNhIkzjfgIv0MssZoV4OXwh/bFmjB25ECvCNllnpETWGsfj5+yb4X21Mq/SypOfmysfLziARUKKTG1vhgq9f7XNh1Z4IH4ldC72yCKW3xfS7kWYj28Al+NyrmTnJYwgIYlwjM51BiFyX/gY5xwdspEnoXaP/ISF93SPG6O3nfzciws2mXNHNRUkLk9tWHwOkt0SKwXyU3O+gnsDNatXT7EqE0otEytL3P3j/Pa7luHPz5oV7p/TfjWgJMlz22ndWMHoDrtFjwp9QEhIuY3rU+aoNetJDBoDzfcToffibLzyxmN/PJQ2/P4at784FsgASLQFXr1SIsOlvbY0yfC7WLIxeLSShIqMpuk+pFnyEXpY5Q6V3Tac3cbMv5pd0aoRh34X9REvAkkbdrlel/Cp2omg7feGeLIOnB/VsJnqk4CM3D4DCKc5MzYhK79RNDzgbVWWkv/Tycts6tBWgF0VH66gjukaPFsuNx6HCWZ3rGS/Ucnkhc3pVezl+TbcxvXt9Duw0gJ/UeGnKxUx2ymO3vRt1c47oltHBKEYCDEnN9I7r9FjSqDp4UE6vpaejhdG7ku66aWvPZFbzCnW9ow70otQ161yjR6sUvJhlSk8tl8nFLMyjmocPymcFLfvQa82U3mdLNzNxPN0on7rdUYAeOaFLl0XXdKRRWgNjelC9R45rsJc6PRabBxEQuQ2vIUThNr0NCc+s1seWNkxPDo+MRXdQem51umw+hcsQcFZF6BkPbMOfXAuUBmjgNr+OgBFfw16EXjecr+rLvszhef7MeVd3uxCc7pkI7arjXrhDj6bZbUmQXmMYF3yUXkqlx/SiODYhehcR2mu83yAXjIro0XWvvbtbQs4ANkDpDbhEj2vUUuDAIDQbZuUyJk1uOWP0GoY7AHrYM9EhPW80/0s28DyfM3rR3cCyR4DtpvTcOvnCTpXi1h/aHQoth1nBt61fpccVyz09EL0HCBnvV/1TVvTeNejhMgSkd5Sn51azwRXLUfCUX+hYmAnTcIYx0zvSMwzRq8H0jCezClyO3lZGR0QPA4vScnmH2/RwDQeeMCX0Ejw9vliuOthxCKBXhel1aEm3KrvA9fzqFUYEokeARekLt1o12pzhYhk8G95oojdkoXdA2QfRO4DpHVDpNf9DZtSMDpjR28VaMRE9AsyoByu2ulTw0eYMAwHPhqv06IshFOdbDRyar0H0DiKk1Kj0GjJb9vxbdHnaP3ML2y6IHultjWaDdL2uGG0vcDDC9IbCrFzGYT4f4PY0cFrYC23pHulAXV+q9Fo+YYj65IWffwvS8P2C0htg1bCIHult6QPtLtHjGzVoQKXRowVfLblgj6P3ugO9HtT1qeZ7LGn4P5ALl/19aH8feZfiwQUdRK+Y3InBymV3mo0UpYeLkCzohVIqPYMObiZed6L3REXdROn57xyGhMsIXSANHS33KrqBAVWxNhkYcJsebS9wAQzSKzoe5qbLRakp3GrQuQBuZB80y+GVlAyjrrdVegcpvdiFkwA9P0ITmF4f12pAIxaN3m6Xmw2mAMLNF7wvTuixclmlR+G0HHKkN/gZoVf1b5RP7OFXQOlHFGgerlEjiQCmF3W/2UiyyHRSFdTy5zi2Ja+a2tweVAOJWZoPocHbKj1W7sUmvgKGfIQeXvg+Z8VyFEHw1GDtdrnZSLI9IfhSBwu96n5Mj7UazR3oAESvYR8aLFMf/A/GZ/+/ApOq2H5Esi5rNXA9BxQsGj23m41+blfDgV6InIRhzcYCTw9XJMBwVKdHMjRPD70B0TuF0B2e3g4nemQqZXinS80G36hFHRQtRC5vojfJGjUFHYGWPZxVBsuu4ccbuFYDpjeBlJt+z28NejgWo870WLPhCj2+UUtlQM/4uXEI02ONWg1SwKTRcBENVo428a0GruigGXPsIVL+6GeNGs4D3TC9AcQ1Gy7R41oNJxlkgqd3HNPjWw1u20dguJreiPyJ0HuL0ruDfgPRu4eUi36uURsAhwQ6vR3u0mONWn9G9Gi5fPwJRw+7lgO9B2g88hg/3sLo3UR/h3Iupvd7P9eo7XaiR4oUo9lwiR4N1kZMz0EGqdIzXtQ+8bETkbjVGIbp1aCRCCmXW7hiGf0nRO8CUtb9fYxedyb0BtylR92tMel0BZp6yorSCz3h1Gc4KRwC6VUdwPRIudzCOxd0To3QW/H30X0gXAwPgPTUW7x2uxq5XLAmna7fU+mxI/dPzK3GPpjeEUzvCqZXRfH4H5KKBKTn5fYj2x3pkRLP2DdyiR5jk3K6+lGjR8cE3/L0hsHxHjE0XkmajSOMzwSCTpjiZVHxPuIaNQQOR/USz9izdIcea9RC4CVUlB6dj4b+wtPrgAdU+AlyqUMT3+Z6TqE++JSfEnyLa9QQOBzVgRlqA3fosdMGtdnS+wNPD6GLTvS60pGSJn5XYz9MbwtS6v/2Od9qgOM9XfrjLj0DWPVxZ3rqpTaGnKDx3/n9SE4qIKHXgQ5HrjWxRo2OP+X04vXvvMu1Go70yDz5VTfpGf85jerjSecTV73cTS2NtW/4uEbNmV4PLpdHm9ieEKZ3ClJk4PdN9AY4kY/Y1Gn8DjfpoWQII6veRrSgjsdetAuVEqRgrq5NdbFGjWzXwuM99aDzyEdNXKN2B50C4GFDY/X/+CsDDaEHjpZ14ZS+Nrqlf0wNhWqHUuqPDkec6XVUid5OVTt6jmvUUI0DvUOISFma+VZjAoTnR3P1NXyrAerPDHoD7tLD/Iz9p0zplZeHZ8nz1w00pFEDh6OqSgihQxw9XM9NgArIWHSu/jodsfwOcbpkCT2ylxHdUecuPWoOI5ZQo4Ueneg17DP2uqVGFHxouKqK7kfiVuMhTG//XP3kI3XG8krx529hMLDrGbKzoxV1FXV1bkkxMqanX9NPb2RhE73mQ4bOQk5vL6FXUsXa3IfoISiCjE2M1Xsfed4tfuUXv/V4HiGH8R4T7UUHduzKwQUFx6sbQeu10GtprlKtuWEY9RzRX0is5SL+AH7I49ctNoHuxfyAxR7O1wc/oS8JvQrQcnxlcH+tg22nptJ7UKMbJtNTA9sB4ntob80WaqfQvS2gPVQW139pvOjDXdhWBxvIJbyCFaxgBStYwQpWsIIVrGAFK1jBCvZy2f8CIOPlUO8TMPw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8" descr="http://blogs.mcall.com/.a/6a00d8341c4fe353ef017ee63dc204970d-800w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607" y="1825625"/>
            <a:ext cx="842801" cy="98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 descr="http://blogs.mcall.com/.a/6a00d8341c4fe353ef017ee63dc204970d-800w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610" y="4138419"/>
            <a:ext cx="842700" cy="9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the Monetary Policy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251927" y="914400"/>
            <a:ext cx="1067422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Market Operations-Buying and selling securities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 buys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gov’t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securities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bank reserves,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supply(easy),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aggregate demand, and aggregate production thus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the money supply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This is done in a recession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 sells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gov’t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securities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bank reserves,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supply(tight)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aggregate demand thus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contracting the money supply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This is done to combat inflation. 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arrows to explain Buying Securities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6997959" y="4844921"/>
            <a:ext cx="4326294" cy="15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to the Money Supply?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0" descr="data:image/png;base64,iVBORw0KGgoAAAANSUhEUgAAAT0AAACfCAMAAAC85v7+AAACLlBMVEX///8Zrv9mZmb/QUH/mQDXbP//ZgCa3gAAhMhjY2P/mADWaf+W3QDeif//PDz/lgAAq///bGz/XgCFhYVXvP8asP9fX18Af8b/XQD/NTWY4QAArP//PUP/OjoAqP9Qm9H/MDD19fUAg9CWlpZfZmlqamrVY///8/P/+vVycnJgZl2lpaXU1NSIiIgAgtP/r6//wsIMlt/4/ezj4+P88v//YmL/t7f/WFj/4uISoe7be///6dz/zMy352285f8HjNO6urrw+tr/S0t2yf+0tLT/2dme2f/T7//o9f9XwP/W8Z+wZj3/lpbE63ndZiH/28Sj4Szk9r/56///UzX24P+KZk//cBuYZkv/Zyj/2KX/4r7/tldVqNiFvuH/yazptP//nZ3/rY//69P/vZn/wXf/eDS151SgzeiwwBP/0ZLrZTbhz63/Xkn/dx4+gpbLZiy2r4bjYMzEpR/lov9VipJ+Z33vVJ3/tYXxaZeizQCfab3qhbn4aHzqWbThkv//iQ6KaJrvx//KitHFlMm9oqGzsneqwk7AnK+svV//goLVhBLy1f/ca+zClDvXlSLeaNgWg6ilaaucYnz/mXvlg0rAqx2yadG6po/NgNnsmcWDZ47egC/2f2XB2IP3S3LF0ZK/a9/5SGPDoXj/rkGRqJzxUIrsrF7Xn9r/i07/sEnm98pjl7S9lVj/nXPjlxW3m4uDjnblarHwtd7wnLW0kkufkGB8lKF5ZlnOkWqOZk0q26W2AAAXiklEQVR4nO2dj1tTV5rHDz8SIEECkRAIoAQhXKtVAa1AlICIiVghKKKAoCI/1Eqd1pm1dnZ1nLZOrdYyM22ns9Puzg67LqXV6cy2dfe/23Puj3POvfec9ya79Sb45H3mmZInNw18nvc974/zPacIFaxgBStYwVwwpUvJ9a+wSU2ZnllbK11bm5mKFxBma9MzvkDA58P/FwisTRX4ZWPKQiBQSg3zm39R3xQfGxuLv6h/eW5sfo1jp/IrnXoBXxO/vO4NEvN+OvfyeLcNXmmp76fHp9xawdw0CwYXXxp+X9vgEe+b/mm/JL5Y7+Wtfv3lCOCrAngEn+MHN8bHxzcydKE5b9BrtuDK2P/zF88Hm8dhKsQHxq4yvlRWSaxsaaTL+UvGvHYLel8C71sQuh6mtwa41fgS5qZZZWV6xMkB45MCet7g+qZf+xR7yjDwycuWkTKDnQbwsIP7rVvDVl/7Lv/Ef4zrJgtcTO+q7DMnTewIviXQi+bqhfCwbfbYnZa5XmngieQjI1Z4DvgUievh2H36Qv4m90yccVV6X4uJDNrYEXwj8q+IyzzP613c5CufLGnI08aS3fUwvbR86bssDVyvd5NXLVnT2xC5HsZ3UvoV0sDFeWPuhf1hrthUtpFrSxmG80mDcF3uesFbL+4vc8OArLEg/EBa7HtlZRuSb1AWAXrrL+4vc8OAikXYbHSJXQ8737jkG14Geqnl5dnZ5eWk7Y0ZifP5fOJlT0pPmnWhyN0MJUt0eXt5WLXyxGzK/J4sdCXl3riUnjRtAFkjuAm6jeR2jM2wcGLW9KasVZM0av8H37slp7cJKpZljp3K77zJ/ebFEypxzkCDWa97aExe703mfbV83sxOdT/T8idqN2SNBkKylCvNuVCnlvcFy6wNHsa33eR9CwFr3g2sSft3YauBDWg25qShm+9TgmUBPBK8poeu+kzu5wvMyCNqPNukIXe++nx3veh2Ib3ycL/psflS5n6+ADxWlpTLg8BH4sKVL7iS76ue2PWwbbc8OL2m4/M5bYYLsy40Y0Hi2N0Ek/ntEnhW52PjAtjxiAnnew6fmRN4Xt5XK0kZvPLwrOVRSs9xK1I5bMMnHxEYNmbZVAtugh1JaeDi0I1yz81PTxlFs+/J1NQ0rMRQLHOWyqUMttWUp/WMX31wM+yGi8oV3RJ60TI/vVBKtD80a5AXgdKvr05De2ppxq+yDF7zqCm04V3cHGM9e6XMjNBTpmdKA7ZqT0u8gbWrchdURmjQnszA8TS7pDvfppgNYJPUKwa96a+F6KgTli7IF6e0c51ntc1GD/Q9ZSYgHY0aHihXA2VJLz42d5kO+hYvXZ7bBEI0YN3r7C51YKf5n2BXd3BjfOQwjdylkyOwnEUZu7SO80SQS7pEh1bvXb+U30WLPOeGv5GKCCzuZ8bXtXFSU7CwrEFepKVylvitRW9Q3KlhhIuX89gF5fVe+cfyBc+Mz8cVgF0j6UrJrlBl2WHBlEW5ZRNPma3eeyt/axfZwtf6XWbsSk07kyNlEnY6QJueZW4F2MvN/6ajXxa6GcNjvVuXbDjF8TO7H7QPzuHz5u18Xux84Z9nQ29N/Tc5wyPGT5gvw0HLWb7iS4md79ss6OlbHBnB4ydV9smA3PI1d4jSbvj8WoY5g4WuYLIiDF46bVEWM3Y9bzBv5UDLAnjRTJixzncBs8iIXRk36cs8br35LGjpT1jcb5bbR/NJpQQLtJomC1+GroctrX/tShbw8lmFm+JSRzic6Oe0P75SmRIjMEVFGr7SjFc94nzaygfsQwotX1c+bCk6Yz6vzpTpJmRgSqbEwIsdewp1ZcqOhu6lbAI3zzcnDe8LL6svFxgXKb2rSDGcLxCXin8YNPqDOjeQb+JK6OWhHiilGpLSwyua6KSQTo++F5iXylcMS5+kP6oaZkg5RW1yhSHOt6ybPFYbatxWHaodOjZLI3f77Oxyf8pwuMCCIqtdSKJlex00aVQuSfB10UfUffGOTBxuZYx56GReLXzJ2m3VjUWqNTZW9yZY2sD2mDqYnN4MWx4DU8ZORuVJWfIdZBu9Kj2aNIK35G4YV9jPedTtpoYadXSahYo6uZJlldKbjktz7gxLzYGrdBttXEIPZ1oa3YQeS7nr4pNCGr3oJfpm/tBL1prYqfx6OXrPKD2pdpSMVqYZPepiMt3yINWDqyULPeESvCQ5cTA5euLMzp3tz5+fOTFKnssbeqkiGzwTvlUDkU9Oz4fpGUV1YIaWe4qk8Kscpwc5VC0a7TTq5+LC7HvjeVtbW0VFcXEx/ufz0fw5dpWye55qFN83lNE382J2BN/wodfu3r2r+aGxA5lGkqyBq7yuNP2RkzzWj4lULKPP24p5azszmS8F33ExvCJj7Qv/SBGt/ihGd3fydElJVXNJScnpcxjgM0ZPIgIiyPiNoqeUXlzQddwoNsPD+J7/d66xadYvg1dUpGXe8KuUUrmQXuBcSVNTiWb4B8zvtkavckmmfiTIdLesPIx4eoJDfieKBVaxO9fgVJPELVv62Fj+2Z5XBfBWqgx0BsCV2xEDDESvktFjQnn7hHlUBK+4org71+Sw9VdLXU93vtYfDE4f7xHsb5wzs1P5jZZF9PiUlHsEmZGOl/hWY8Wm+hbDw/h25gG+IXngFoXUla/1ewPU93t+yAQexndNxVc5oshatiU2xcLNRtygh/tXK72z1jXPsLpduWaHUAhwPS3ttn5skPphj21EvyJgR/D9SfWwDem4YImd5SD0jCI4+JQtgbDrYWvPufOltkH0ilR6RqtR+t2e7y3w7orhYXxvE+cblJ04IBN5+t4gO5MbvIQ+NdOTuh52vqO5ppd0pse2I3/c87GF3mlR3Kr0rpPMMSg97ZJW2LnnDTRGL66Zs5wVmpS7XnFFe67p9cP0EiZ63+x5bIYniVsV30cRHJPSURUO10Gj4NtgbS6hl2ngYufLdeiCKVejt8rRe2amJ3U9TK/kdiStyOkNsmZjnKtSxpB5xHJCHriY3kCO6WUQuW8arJ6t7jHDC8hdD9uVyBKwOzSIlKUIMVLXsDwbVzYTPeeswYQEz1YtiowVueuRtBs5DNDbQOir+x/87MP7t/FjNM9OxhXzgOp/QHo5r1kcKxbW5j626lmEtR6ldy1yUkovUrb75pY+jz/m9/T9+v39NFNMKpbx3hmIXkXO6UlnBEV6tcza3CfhVTM9YNkjCx+mJxnvRe6/R8Bp5o/1vXNOh7VovVAEKFjyoWQBhgRa0gjT/uLb1jdN8HwgvZKmyAiyn9VQHe99ik7j53l0XUu569YbvPJ73UOoFg7c8jDtL37Ikh5OpqLhaOT2r2Mem72j0ntqpXcDgFdcl/s5yzF5zaJWe2FaIX/XalGiOfneoGg4iuH57fA0fMFbrHDWF0KQXtT5z3vBttwLrXqYHq2Qf966NZuscT3SJRyOvieE5/HUqBcPWOhBSbfi1VyzI0L5InHeNSbztEJ+s9Uy3oMrllFMT+B6fxCErWqPzhFtlHU4egOgl/vARefDCSG+RmNbg8Jabf2rmd5dkN7baUUgRLv9SALP4/mbNxi3K9GkzleXB65HVBcJQdiyDXEKa3vrX8z04IXv9pKI3vsy18N2zhu3X4kxKqOX+wEV0s7kJnpDIQs8+37ks/Kwld4k0OeSVsM+HE1/IVn1tMQRt4735EVL219zTY6Y5mOdXNkX4hyPtbm+x3b9cgBwviu4WLaN9yIfAvA8nywqostshBVz24m8OL5mUOoUBC2nJAiUDpSXW8d78rzR9LgSd/+28V7kfYie50shPZH3tZ3w5oN+NEXp0djlNSy4YtGcb2Y+KaAnK1qarpVV4mLZNqCKyMoV1fyvSxS41g3dtuIb+SFCSzrRK29d/f7Z90fVJx/b6Iljlwz3yKajbUgQgZY9j/+/EBJrgCb56G1rO0ueWskDEZpKL5Ho7OwN0cjt7exM8NHb2rrnPPbSRPkzGz1hu9Z8+kokTeQp9hHLn6HA9f8RISE8wu85pXdCJ5wH9PoTnaTZCHE1X0j9X1FvJyNI7rOJJoQHroiSwMSuquHBxoh2hkpAD/Q9TE+qwD1D6enwgjmnlzwWknQaKkUKUL0NaLvI97DdPW1id3Af/dfbBlSRLRC92N+Rkjm9+hyL0JJDjfC2Bq4C9QRMrrM5L1j39NTL4B3Y18G+wE5PPCEw6D1EYv2Zd/TGCRa5Z2/cGJ3M+YH7Yw7s+CRCLvKalZ/2o4tfyzD/DfasIe1yVduP5m30Rk+caSPGZw2i5TszkMs2N3U8I3ZF2rhAo9dqL1lAerZzG5H7gO/57yDriGX0LIEl7jXqKnbu6s7RjCoFjeQt8dur3ceyLKYXCATYytewt6ejg8WuPW0AoRu7Z6F344xNuGeyirrirblxwIw9T8eH6SXDTJRRqt1o47u7cvp0FZ90G1pajhx4sPeQRtBeLn8gD90YMl/gdVbidWaAu3LgfsfgnUgrvk5CL1XO9nMDMwtXFxZPNxGz1XtVzYTh3h6T71XqlztInc9/z0RvFPY7anXuj/mS4EakwMqThF4rozfdc/GgABxfupQ8GB6JGPCWDhNbkq98sTvkF6OqZXBDw+x+7W7jG8oibjXnS6qH/xi93x9pANDpPUfVp7cNfNoNDl1pnHbFntd3Sn1CnxKA+hUrvgp3J32pbF0vtK2f3AxJ6d3Fi10m1nT9Mx2fdpCUKH8iogGp3z+h/Wr6bvjzzMJWx7fVVXrgJq7Qqo/hj51fpfDA3TQenybk4+mRzGGN3ljffsTTA7dx7eauJAOS24qtcQh/bHY1W3jENHwaPU03Fbn/hYmf33/TgKdpCbiRQGbO56qGGdgBN8Ur93MtoaeN+qCJssj7rkT4dU/Fl/4ZPy64M8F+NXU3HNhIkzjfgIv0MssZoV4OXwh/bFmjB25ECvCNllnpETWGsfj5+yb4X21Mq/SypOfmysfLziARUKKTG1vhgq9f7XNh1Z4IH4ldC72yCKW3xfS7kWYj28Al+NyrmTnJYwgIYlwjM51BiFyX/gY5xwdspEnoXaP/ISF93SPG6O3nfzciws2mXNHNRUkLk9tWHwOkt0SKwXyU3O+gnsDNatXT7EqE0otEytL3P3j/Pa7luHPz5oV7p/TfjWgJMlz22ndWMHoDrtFjwp9QEhIuY3rU+aoNetJDBoDzfcToffibLzyxmN/PJQ2/P4at784FsgASLQFXr1SIsOlvbY0yfC7WLIxeLSShIqMpuk+pFnyEXpY5Q6V3Tac3cbMv5pd0aoRh34X9REvAkkbdrlel/Cp2omg7feGeLIOnB/VsJnqk4CM3D4DCKc5MzYhK79RNDzgbVWWkv/Tycts6tBWgF0VH66gjukaPFsuNx6HCWZ3rGS/Ucnkhc3pVezl+TbcxvXt9Duw0gJ/UeGnKxUx2ymO3vRt1c47oltHBKEYCDEnN9I7r9FjSqDp4UE6vpaejhdG7ku66aWvPZFbzCnW9ow70otQ161yjR6sUvJhlSk8tl8nFLMyjmocPymcFLfvQa82U3mdLNzNxPN0on7rdUYAeOaFLl0XXdKRRWgNjelC9R45rsJc6PRabBxEQuQ2vIUThNr0NCc+s1seWNkxPDo+MRXdQem51umw+hcsQcFZF6BkPbMOfXAuUBmjgNr+OgBFfw16EXjecr+rLvszhef7MeVd3uxCc7pkI7arjXrhDj6bZbUmQXmMYF3yUXkqlx/SiODYhehcR2mu83yAXjIro0XWvvbtbQs4ANkDpDbhEj2vUUuDAIDQbZuUyJk1uOWP0GoY7AHrYM9EhPW80/0s28DyfM3rR3cCyR4DtpvTcOvnCTpXi1h/aHQoth1nBt61fpccVyz09EL0HCBnvV/1TVvTeNejhMgSkd5Sn51azwRXLUfCUX+hYmAnTcIYx0zvSMwzRq8H0jCezClyO3lZGR0QPA4vScnmH2/RwDQeeMCX0Ejw9vliuOthxCKBXhel1aEm3KrvA9fzqFUYEokeARekLt1o12pzhYhk8G95oojdkoXdA2QfRO4DpHVDpNf9DZtSMDpjR28VaMRE9AsyoByu2ulTw0eYMAwHPhqv06IshFOdbDRyar0H0DiKk1Kj0GjJb9vxbdHnaP3ML2y6IHultjWaDdL2uGG0vcDDC9IbCrFzGYT4f4PY0cFrYC23pHulAXV+q9Fo+YYj65IWffwvS8P2C0htg1bCIHult6QPtLtHjGzVoQKXRowVfLblgj6P3ugO9HtT1qeZ7LGn4P5ALl/19aH8feZfiwQUdRK+Y3InBymV3mo0UpYeLkCzohVIqPYMObiZed6L3REXdROn57xyGhMsIXSANHS33KrqBAVWxNhkYcJsebS9wAQzSKzoe5qbLRakp3GrQuQBuZB80y+GVlAyjrrdVegcpvdiFkwA9P0ITmF4f12pAIxaN3m6Xmw2mAMLNF7wvTuixclmlR+G0HHKkN/gZoVf1b5RP7OFXQOlHFGgerlEjiQCmF3W/2UiyyHRSFdTy5zi2Ja+a2tweVAOJWZoPocHbKj1W7sUmvgKGfIQeXvg+Z8VyFEHw1GDtdrnZSLI9IfhSBwu96n5Mj7UazR3oAESvYR8aLFMf/A/GZ/+/ApOq2H5Esi5rNXA9BxQsGj23m41+blfDgV6InIRhzcYCTw9XJMBwVKdHMjRPD70B0TuF0B2e3g4nemQqZXinS80G36hFHRQtRC5vojfJGjUFHYGWPZxVBsuu4ccbuFYDpjeBlJt+z28NejgWo870WLPhCj2+UUtlQM/4uXEI02ONWg1SwKTRcBENVo428a0GruigGXPsIVL+6GeNGs4D3TC9AcQ1Gy7R41oNJxlkgqd3HNPjWw1u20dguJreiPyJ0HuL0ruDfgPRu4eUi36uURsAhwQ6vR3u0mONWn9G9Gi5fPwJRw+7lgO9B2g88hg/3sLo3UR/h3Iupvd7P9eo7XaiR4oUo9lwiR4N1kZMz0EGqdIzXtQ+8bETkbjVGIbp1aCRCCmXW7hiGf0nRO8CUtb9fYxedyb0BtylR92tMel0BZp6yorSCz3h1Gc4KRwC6VUdwPRIudzCOxd0To3QW/H30X0gXAwPgPTUW7x2uxq5XLAmna7fU+mxI/dPzK3GPpjeEUzvCqZXRfH4H5KKBKTn5fYj2x3pkRLP2DdyiR5jk3K6+lGjR8cE3/L0hsHxHjE0XkmajSOMzwSCTpjiZVHxPuIaNQQOR/USz9izdIcea9RC4CVUlB6dj4b+wtPrgAdU+AlyqUMT3+Z6TqE++JSfEnyLa9QQOBzVgRlqA3fosdMGtdnS+wNPD6GLTvS60pGSJn5XYz9MbwtS6v/2Od9qgOM9XfrjLj0DWPVxZ3rqpTaGnKDx3/n9SE4qIKHXgQ5HrjWxRo2OP+X04vXvvMu1Go70yDz5VTfpGf85jerjSecTV73cTS2NtW/4uEbNmV4PLpdHm9ieEKZ3ClJk4PdN9AY4kY/Y1Gn8DjfpoWQII6veRrSgjsdetAuVEqRgrq5NdbFGjWzXwuM99aDzyEdNXKN2B50C4GFDY/X/+CsDDaEHjpZ14ZS+Nrqlf0wNhWqHUuqPDkec6XVUid5OVTt6jmvUUI0DvUOISFma+VZjAoTnR3P1NXyrAerPDHoD7tLD/Iz9p0zplZeHZ8nz1w00pFEDh6OqSgihQxw9XM9NgArIWHSu/jodsfwOcbpkCT2ylxHdUecuPWoOI5ZQo4Ueneg17DP2uqVGFHxouKqK7kfiVuMhTG//XP3kI3XG8krx529hMLDrGbKzoxV1FXV1bkkxMqanX9NPb2RhE73mQ4bOQk5vL6FXUsXa3IfoISiCjE2M1Xsfed4tfuUXv/V4HiGH8R4T7UUHduzKwQUFx6sbQeu10GtprlKtuWEY9RzRX0is5SL+AH7I49ctNoHuxfyAxR7O1wc/oS8JvQrQcnxlcH+tg22nptJ7UKMbJtNTA9sB4ntob80WaqfQvS2gPVQW139pvOjDXdhWBxvIJbyCFaxgBStYwQpWsIIVrGAFK1jBCvZy2f8CIOPlUO8TMPw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0" descr="http://images.clipartpanda.com/people-clipart-microsoft-clip-art-peop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13" y="2629080"/>
            <a:ext cx="3100809" cy="20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 descr="https://assistingvessels.files.wordpress.com/2010/05/federal-reserve-se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7974" y="168211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 descr="http://blogs.mcall.com/.a/6a00d8341c4fe353ef017ee63dc204970d-800w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5608" y="4355711"/>
            <a:ext cx="1841176" cy="215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 descr="http://www.moaf.org/exhibits/checks_balances/abraham-lincoln/lincoln_securities/_res/id=Pictu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0590" y="1609971"/>
            <a:ext cx="2316194" cy="150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arrows to explain Selling Securities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6997959" y="4844921"/>
            <a:ext cx="4326294" cy="15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to the Money Supply?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 descr="data:image/png;base64,iVBORw0KGgoAAAANSUhEUgAAAT0AAACfCAMAAAC85v7+AAACLlBMVEX///8Zrv9mZmb/QUH/mQDXbP//ZgCa3gAAhMhjY2P/mADWaf+W3QDeif//PDz/lgAAq///bGz/XgCFhYVXvP8asP9fX18Af8b/XQD/NTWY4QAArP//PUP/OjoAqP9Qm9H/MDD19fUAg9CWlpZfZmlqamrVY///8/P/+vVycnJgZl2lpaXU1NSIiIgAgtP/r6//wsIMlt/4/ezj4+P88v//YmL/t7f/WFj/4uISoe7be///6dz/zMy352285f8HjNO6urrw+tr/S0t2yf+0tLT/2dme2f/T7//o9f9XwP/W8Z+wZj3/lpbE63ndZiH/28Sj4Szk9r/56///UzX24P+KZk//cBuYZkv/Zyj/2KX/4r7/tldVqNiFvuH/yazptP//nZ3/rY//69P/vZn/wXf/eDS151SgzeiwwBP/0ZLrZTbhz63/Xkn/dx4+gpbLZiy2r4bjYMzEpR/lov9VipJ+Z33vVJ3/tYXxaZeizQCfab3qhbn4aHzqWbThkv//iQ6KaJrvx//KitHFlMm9oqGzsneqwk7AnK+svV//goLVhBLy1f/ca+zClDvXlSLeaNgWg6ilaaucYnz/mXvlg0rAqx2yadG6po/NgNnsmcWDZ47egC/2f2XB2IP3S3LF0ZK/a9/5SGPDoXj/rkGRqJzxUIrsrF7Xn9r/i07/sEnm98pjl7S9lVj/nXPjlxW3m4uDjnblarHwtd7wnLW0kkufkGB8lKF5ZlnOkWqOZk0q26W2AAAXiklEQVR4nO2dj1tTV5rHDz8SIEECkRAIoAQhXKtVAa1AlICIiVghKKKAoCI/1Eqd1pm1dnZ1nLZOrdYyM22ns9Puzg67LqXV6cy2dfe/23Puj3POvfec9ya79Sb45H3mmZInNw18nvc974/zPacIFaxgBStYwVwwpUvJ9a+wSU2ZnllbK11bm5mKFxBma9MzvkDA58P/FwisTRX4ZWPKQiBQSg3zm39R3xQfGxuLv6h/eW5sfo1jp/IrnXoBXxO/vO4NEvN+OvfyeLcNXmmp76fHp9xawdw0CwYXXxp+X9vgEe+b/mm/JL5Y7+Wtfv3lCOCrAngEn+MHN8bHxzcydKE5b9BrtuDK2P/zF88Hm8dhKsQHxq4yvlRWSaxsaaTL+UvGvHYLel8C71sQuh6mtwa41fgS5qZZZWV6xMkB45MCet7g+qZf+xR7yjDwycuWkTKDnQbwsIP7rVvDVl/7Lv/Ef4zrJgtcTO+q7DMnTewIviXQi+bqhfCwbfbYnZa5XmngieQjI1Z4DvgUievh2H36Qv4m90yccVV6X4uJDNrYEXwj8q+IyzzP613c5CufLGnI08aS3fUwvbR86bssDVyvd5NXLVnT2xC5HsZ3UvoV0sDFeWPuhf1hrthUtpFrSxmG80mDcF3uesFbL+4vc8OArLEg/EBa7HtlZRuSb1AWAXrrL+4vc8OAikXYbHSJXQ8737jkG14Geqnl5dnZ5eWk7Y0ZifP5fOJlT0pPmnWhyN0MJUt0eXt5WLXyxGzK/J4sdCXl3riUnjRtAFkjuAm6jeR2jM2wcGLW9KasVZM0av8H37slp7cJKpZljp3K77zJ/ebFEypxzkCDWa97aExe703mfbV83sxOdT/T8idqN2SNBkKylCvNuVCnlvcFy6wNHsa33eR9CwFr3g2sSft3YauBDWg25qShm+9TgmUBPBK8poeu+kzu5wvMyCNqPNukIXe++nx3veh2Ib3ycL/psflS5n6+ADxWlpTLg8BH4sKVL7iS76ue2PWwbbc8OL2m4/M5bYYLsy40Y0Hi2N0Ek/ntEnhW52PjAtjxiAnnew6fmRN4Xt5XK0kZvPLwrOVRSs9xK1I5bMMnHxEYNmbZVAtugh1JaeDi0I1yz81PTxlFs+/J1NQ0rMRQLHOWyqUMttWUp/WMX31wM+yGi8oV3RJ60TI/vVBKtD80a5AXgdKvr05De2ppxq+yDF7zqCm04V3cHGM9e6XMjNBTpmdKA7ZqT0u8gbWrchdURmjQnszA8TS7pDvfppgNYJPUKwa96a+F6KgTli7IF6e0c51ntc1GD/Q9ZSYgHY0aHihXA2VJLz42d5kO+hYvXZ7bBEI0YN3r7C51YKf5n2BXd3BjfOQwjdylkyOwnEUZu7SO80SQS7pEh1bvXb+U30WLPOeGv5GKCCzuZ8bXtXFSU7CwrEFepKVylvitRW9Q3KlhhIuX89gF5fVe+cfyBc+Mz8cVgF0j6UrJrlBl2WHBlEW5ZRNPma3eeyt/axfZwtf6XWbsSk07kyNlEnY6QJueZW4F2MvN/6ajXxa6GcNjvVuXbDjF8TO7H7QPzuHz5u18Xux84Z9nQ29N/Tc5wyPGT5gvw0HLWb7iS4md79ss6OlbHBnB4ydV9smA3PI1d4jSbvj8WoY5g4WuYLIiDF46bVEWM3Y9bzBv5UDLAnjRTJixzncBs8iIXRk36cs8br35LGjpT1jcb5bbR/NJpQQLtJomC1+GroctrX/tShbw8lmFm+JSRzic6Oe0P75SmRIjMEVFGr7SjFc94nzaygfsQwotX1c+bCk6Yz6vzpTpJmRgSqbEwIsdewp1ZcqOhu6lbAI3zzcnDe8LL6svFxgXKb2rSDGcLxCXin8YNPqDOjeQb+JK6OWhHiilGpLSwyua6KSQTo++F5iXylcMS5+kP6oaZkg5RW1yhSHOt6ybPFYbatxWHaodOjZLI3f77Oxyf8pwuMCCIqtdSKJlex00aVQuSfB10UfUffGOTBxuZYx56GReLXzJ2m3VjUWqNTZW9yZY2sD2mDqYnN4MWx4DU8ZORuVJWfIdZBu9Kj2aNIK35G4YV9jPedTtpoYadXSahYo6uZJlldKbjktz7gxLzYGrdBttXEIPZ1oa3YQeS7nr4pNCGr3oJfpm/tBL1prYqfx6OXrPKD2pdpSMVqYZPepiMt3yINWDqyULPeESvCQ5cTA5euLMzp3tz5+fOTFKnssbeqkiGzwTvlUDkU9Oz4fpGUV1YIaWe4qk8Kscpwc5VC0a7TTq5+LC7HvjeVtbW0VFcXEx/ufz0fw5dpWye55qFN83lNE382J2BN/wodfu3r2r+aGxA5lGkqyBq7yuNP2RkzzWj4lULKPP24p5azszmS8F33ExvCJj7Qv/SBGt/ihGd3fydElJVXNJScnpcxjgM0ZPIgIiyPiNoqeUXlzQddwoNsPD+J7/d66xadYvg1dUpGXe8KuUUrmQXuBcSVNTiWb4B8zvtkavckmmfiTIdLesPIx4eoJDfieKBVaxO9fgVJPELVv62Fj+2Z5XBfBWqgx0BsCV2xEDDESvktFjQnn7hHlUBK+4org71+Sw9VdLXU93vtYfDE4f7xHsb5wzs1P5jZZF9PiUlHsEmZGOl/hWY8Wm+hbDw/h25gG+IXngFoXUla/1ewPU93t+yAQexndNxVc5oshatiU2xcLNRtygh/tXK72z1jXPsLpduWaHUAhwPS3ttn5skPphj21EvyJgR/D9SfWwDem4YImd5SD0jCI4+JQtgbDrYWvPufOltkH0ilR6RqtR+t2e7y3w7orhYXxvE+cblJ04IBN5+t4gO5MbvIQ+NdOTuh52vqO5ppd0pse2I3/c87GF3mlR3Kr0rpPMMSg97ZJW2LnnDTRGL66Zs5wVmpS7XnFFe67p9cP0EiZ63+x5bIYniVsV30cRHJPSURUO10Gj4NtgbS6hl2ngYufLdeiCKVejt8rRe2amJ3U9TK/kdiStyOkNsmZjnKtSxpB5xHJCHriY3kCO6WUQuW8arJ6t7jHDC8hdD9uVyBKwOzSIlKUIMVLXsDwbVzYTPeeswYQEz1YtiowVueuRtBs5DNDbQOir+x/87MP7t/FjNM9OxhXzgOp/QHo5r1kcKxbW5j626lmEtR6ldy1yUkovUrb75pY+jz/m9/T9+v39NFNMKpbx3hmIXkXO6UlnBEV6tcza3CfhVTM9YNkjCx+mJxnvRe6/R8Bp5o/1vXNOh7VovVAEKFjyoWQBhgRa0gjT/uLb1jdN8HwgvZKmyAiyn9VQHe99ik7j53l0XUu569YbvPJ73UOoFg7c8jDtL37Ikh5OpqLhaOT2r2Mem72j0ntqpXcDgFdcl/s5yzF5zaJWe2FaIX/XalGiOfneoGg4iuH57fA0fMFbrHDWF0KQXtT5z3vBttwLrXqYHq2Qf966NZuscT3SJRyOvieE5/HUqBcPWOhBSbfi1VyzI0L5InHeNSbztEJ+s9Uy3oMrllFMT+B6fxCErWqPzhFtlHU4egOgl/vARefDCSG+RmNbg8Jabf2rmd5dkN7baUUgRLv9SALP4/mbNxi3K9GkzleXB65HVBcJQdiyDXEKa3vrX8z04IXv9pKI3vsy18N2zhu3X4kxKqOX+wEV0s7kJnpDIQs8+37ks/Kwld4k0OeSVsM+HE1/IVn1tMQRt4735EVL219zTY6Y5mOdXNkX4hyPtbm+x3b9cgBwviu4WLaN9yIfAvA8nywqostshBVz24m8OL5mUOoUBC2nJAiUDpSXW8d78rzR9LgSd/+28V7kfYie50shPZH3tZ3w5oN+NEXp0djlNSy4YtGcb2Y+KaAnK1qarpVV4mLZNqCKyMoV1fyvSxS41g3dtuIb+SFCSzrRK29d/f7Z90fVJx/b6Iljlwz3yKajbUgQgZY9j/+/EBJrgCb56G1rO0ueWskDEZpKL5Ho7OwN0cjt7exM8NHb2rrnPPbSRPkzGz1hu9Z8+kokTeQp9hHLn6HA9f8RISE8wu85pXdCJ5wH9PoTnaTZCHE1X0j9X1FvJyNI7rOJJoQHroiSwMSuquHBxoh2hkpAD/Q9TE+qwD1D6enwgjmnlzwWknQaKkUKUL0NaLvI97DdPW1id3Af/dfbBlSRLRC92N+Rkjm9+hyL0JJDjfC2Bq4C9QRMrrM5L1j39NTL4B3Y18G+wE5PPCEw6D1EYv2Zd/TGCRa5Z2/cGJ3M+YH7Yw7s+CRCLvKalZ/2o4tfyzD/DfasIe1yVduP5m30Rk+caSPGZw2i5TszkMs2N3U8I3ZF2rhAo9dqL1lAerZzG5H7gO/57yDriGX0LIEl7jXqKnbu6s7RjCoFjeQt8dur3ceyLKYXCATYytewt6ejg8WuPW0AoRu7Z6F344xNuGeyirrirblxwIw9T8eH6SXDTJRRqt1o47u7cvp0FZ90G1pajhx4sPeQRtBeLn8gD90YMl/gdVbidWaAu3LgfsfgnUgrvk5CL1XO9nMDMwtXFxZPNxGz1XtVzYTh3h6T71XqlztInc9/z0RvFPY7anXuj/mS4EakwMqThF4rozfdc/GgABxfupQ8GB6JGPCWDhNbkq98sTvkF6OqZXBDw+x+7W7jG8oibjXnS6qH/xi93x9pANDpPUfVp7cNfNoNDl1pnHbFntd3Sn1CnxKA+hUrvgp3J32pbF0vtK2f3AxJ6d3Fi10m1nT9Mx2fdpCUKH8iogGp3z+h/Wr6bvjzzMJWx7fVVXrgJq7Qqo/hj51fpfDA3TQenybk4+mRzGGN3ljffsTTA7dx7eauJAOS24qtcQh/bHY1W3jENHwaPU03Fbn/hYmf33/TgKdpCbiRQGbO56qGGdgBN8Ur93MtoaeN+qCJssj7rkT4dU/Fl/4ZPy64M8F+NXU3HNhIkzjfgIv0MssZoV4OXwh/bFmjB25ECvCNllnpETWGsfj5+yb4X21Mq/SypOfmysfLziARUKKTG1vhgq9f7XNh1Z4IH4ldC72yCKW3xfS7kWYj28Al+NyrmTnJYwgIYlwjM51BiFyX/gY5xwdspEnoXaP/ISF93SPG6O3nfzciws2mXNHNRUkLk9tWHwOkt0SKwXyU3O+gnsDNatXT7EqE0otEytL3P3j/Pa7luHPz5oV7p/TfjWgJMlz22ndWMHoDrtFjwp9QEhIuY3rU+aoNetJDBoDzfcToffibLzyxmN/PJQ2/P4at784FsgASLQFXr1SIsOlvbY0yfC7WLIxeLSShIqMpuk+pFnyEXpY5Q6V3Tac3cbMv5pd0aoRh34X9REvAkkbdrlel/Cp2omg7feGeLIOnB/VsJnqk4CM3D4DCKc5MzYhK79RNDzgbVWWkv/Tycts6tBWgF0VH66gjukaPFsuNx6HCWZ3rGS/Ucnkhc3pVezl+TbcxvXt9Duw0gJ/UeGnKxUx2ymO3vRt1c47oltHBKEYCDEnN9I7r9FjSqDp4UE6vpaejhdG7ku66aWvPZFbzCnW9ow70otQ161yjR6sUvJhlSk8tl8nFLMyjmocPymcFLfvQa82U3mdLNzNxPN0on7rdUYAeOaFLl0XXdKRRWgNjelC9R45rsJc6PRabBxEQuQ2vIUThNr0NCc+s1seWNkxPDo+MRXdQem51umw+hcsQcFZF6BkPbMOfXAuUBmjgNr+OgBFfw16EXjecr+rLvszhef7MeVd3uxCc7pkI7arjXrhDj6bZbUmQXmMYF3yUXkqlx/SiODYhehcR2mu83yAXjIro0XWvvbtbQs4ANkDpDbhEj2vUUuDAIDQbZuUyJk1uOWP0GoY7AHrYM9EhPW80/0s28DyfM3rR3cCyR4DtpvTcOvnCTpXi1h/aHQoth1nBt61fpccVyz09EL0HCBnvV/1TVvTeNejhMgSkd5Sn51azwRXLUfCUX+hYmAnTcIYx0zvSMwzRq8H0jCezClyO3lZGR0QPA4vScnmH2/RwDQeeMCX0Ejw9vliuOthxCKBXhel1aEm3KrvA9fzqFUYEokeARekLt1o12pzhYhk8G95oojdkoXdA2QfRO4DpHVDpNf9DZtSMDpjR28VaMRE9AsyoByu2ulTw0eYMAwHPhqv06IshFOdbDRyar0H0DiKk1Kj0GjJb9vxbdHnaP3ML2y6IHultjWaDdL2uGG0vcDDC9IbCrFzGYT4f4PY0cFrYC23pHulAXV+q9Fo+YYj65IWffwvS8P2C0htg1bCIHult6QPtLtHjGzVoQKXRowVfLblgj6P3ugO9HtT1qeZ7LGn4P5ALl/19aH8feZfiwQUdRK+Y3InBymV3mo0UpYeLkCzohVIqPYMObiZed6L3REXdROn57xyGhMsIXSANHS33KrqBAVWxNhkYcJsebS9wAQzSKzoe5qbLRakp3GrQuQBuZB80y+GVlAyjrrdVegcpvdiFkwA9P0ITmF4f12pAIxaN3m6Xmw2mAMLNF7wvTuixclmlR+G0HHKkN/gZoVf1b5RP7OFXQOlHFGgerlEjiQCmF3W/2UiyyHRSFdTy5zi2Ja+a2tweVAOJWZoPocHbKj1W7sUmvgKGfIQeXvg+Z8VyFEHw1GDtdrnZSLI9IfhSBwu96n5Mj7UazR3oAESvYR8aLFMf/A/GZ/+/ApOq2H5Esi5rNXA9BxQsGj23m41+blfDgV6InIRhzcYCTw9XJMBwVKdHMjRPD70B0TuF0B2e3g4nemQqZXinS80G36hFHRQtRC5vojfJGjUFHYGWPZxVBsuu4ccbuFYDpjeBlJt+z28NejgWo870WLPhCj2+UUtlQM/4uXEI02ONWg1SwKTRcBENVo428a0GruigGXPsIVL+6GeNGs4D3TC9AcQ1Gy7R41oNJxlkgqd3HNPjWw1u20dguJreiPyJ0HuL0ruDfgPRu4eUi36uURsAhwQ6vR3u0mONWn9G9Gi5fPwJRw+7lgO9B2g88hg/3sLo3UR/h3Iupvd7P9eo7XaiR4oUo9lwiR4N1kZMz0EGqdIzXtQ+8bETkbjVGIbp1aCRCCmXW7hiGf0nRO8CUtb9fYxedyb0BtylR92tMel0BZp6yorSCz3h1Gc4KRwC6VUdwPRIudzCOxd0To3QW/H30X0gXAwPgPTUW7x2uxq5XLAmna7fU+mxI/dPzK3GPpjeEUzvCqZXRfH4H5KKBKTn5fYj2x3pkRLP2DdyiR5jk3K6+lGjR8cE3/L0hsHxHjE0XkmajSOMzwSCTpjiZVHxPuIaNQQOR/USz9izdIcea9RC4CVUlB6dj4b+wtPrgAdU+AlyqUMT3+Z6TqE++JSfEnyLa9QQOBzVgRlqA3fosdMGtdnS+wNPD6GLTvS60pGSJn5XYz9MbwtS6v/2Od9qgOM9XfrjLj0DWPVxZ3rqpTaGnKDx3/n9SE4qIKHXgQ5HrjWxRo2OP+X04vXvvMu1Go70yDz5VTfpGf85jerjSecTV73cTS2NtW/4uEbNmV4PLpdHm9ieEKZ3ClJk4PdN9AY4kY/Y1Gn8DjfpoWQII6veRrSgjsdetAuVEqRgrq5NdbFGjWzXwuM99aDzyEdNXKN2B50C4GFDY/X/+CsDDaEHjpZ14ZS+Nrqlf0wNhWqHUuqPDkec6XVUid5OVTt6jmvUUI0DvUOISFma+VZjAoTnR3P1NXyrAerPDHoD7tLD/Iz9p0zplZeHZ8nz1w00pFEDh6OqSgihQxw9XM9NgArIWHSu/jodsfwOcbpkCT2ylxHdUecuPWoOI5ZQo4Ueneg17DP2uqVGFHxouKqK7kfiVuMhTG//XP3kI3XG8krx529hMLDrGbKzoxV1FXV1bkkxMqanX9NPb2RhE73mQ4bOQk5vL6FXUsXa3IfoISiCjE2M1Xsfed4tfuUXv/V4HiGH8R4T7UUHduzKwQUFx6sbQeu10GtprlKtuWEY9RzRX0is5SL+AH7I49ctNoHuxfyAxR7O1wc/oS8JvQrQcnxlcH+tg22nptJ7UKMbJtNTA9sB4ntob80WaqfQvS2gPVQW139pvOjDXdhWBxvIJbyCFaxgBStYwQpWsIIVrGAFK1jBCvZy2f8CIOPlUO8TMPw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1" descr="http://images.clipartpanda.com/people-clipart-microsoft-clip-art-peop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13" y="2629080"/>
            <a:ext cx="3100809" cy="20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 descr="https://assistingvessels.files.wordpress.com/2010/05/federal-reserve-se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7974" y="168211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 descr="http://blogs.mcall.com/.a/6a00d8341c4fe353ef017ee63dc204970d-800w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5608" y="4355711"/>
            <a:ext cx="1841176" cy="215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 descr="http://www.moaf.org/exhibits/checks_balances/abraham-lincoln/lincoln_securities/_res/id=Pictu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0590" y="1609971"/>
            <a:ext cx="2316194" cy="150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Fed in the News March 2017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5936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http://www.usatoday.com/story/money/personalfinance/2017/03/15/federal-reserve-interest-rate-hike-mortgages-credit-cards-auto-loans-savings-rates/99179006/</a:t>
            </a:r>
            <a:endParaRPr sz="2400"/>
          </a:p>
          <a:p>
            <a:pPr marL="22860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http://www.foxbusiness.com/markets/2017/03/13/federal-reserve-bank-atlanta-has-new-president.html</a:t>
            </a:r>
            <a:endParaRPr sz="240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Raphael Bostic</a:t>
            </a:r>
            <a:endParaRPr sz="3600"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 l="32600" t="2315" r="32755"/>
          <a:stretch/>
        </p:blipFill>
        <p:spPr>
          <a:xfrm>
            <a:off x="7899250" y="1299525"/>
            <a:ext cx="3327301" cy="47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the Monetary Policy</a:t>
            </a:r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251927" y="914400"/>
            <a:ext cx="106743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u="sng"/>
              <a:t>Interest Paid on Reserves </a:t>
            </a:r>
            <a:endParaRPr sz="3600" u="sng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u="sng"/>
              <a:t>Fed raises rate paid to banks for keeping reserves(tight).  </a:t>
            </a:r>
            <a:r>
              <a:rPr lang="en-US" sz="3600"/>
              <a:t>This persuades banks from lending money to consumers to spend.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u="sng"/>
              <a:t>Fed lowers rate paid to banks for keeping reserves(easy).  </a:t>
            </a:r>
            <a:r>
              <a:rPr lang="en-US" sz="3600"/>
              <a:t>This persuades banks to lend money to consumers to spend.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 l="14629" t="17677" r="16328" b="9573"/>
          <a:stretch/>
        </p:blipFill>
        <p:spPr>
          <a:xfrm>
            <a:off x="1384800" y="998375"/>
            <a:ext cx="8974325" cy="498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Monetary Policy Summary</a:t>
            </a:r>
            <a:endParaRPr/>
          </a:p>
        </p:txBody>
      </p:sp>
      <p:graphicFrame>
        <p:nvGraphicFramePr>
          <p:cNvPr id="246" name="Google Shape;246;p34"/>
          <p:cNvGraphicFramePr/>
          <p:nvPr/>
        </p:nvGraphicFramePr>
        <p:xfrm>
          <a:off x="741300" y="15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{65123868-B78C-412B-B4E3-E2C62F34EFC9}</a:tableStyleId>
              </a:tblPr>
              <a:tblGrid>
                <a:gridCol w="550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Inflation Fears</a:t>
                      </a:r>
                      <a:endParaRPr sz="3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accent6"/>
                          </a:solidFill>
                        </a:rPr>
                        <a:t>Recession Fears</a:t>
                      </a:r>
                      <a:endParaRPr sz="3000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-Reduce Money Supply</a:t>
                      </a:r>
                      <a:endParaRPr sz="3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-Contractionary/</a:t>
                      </a:r>
                      <a:endParaRPr sz="3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Restrictive/Tight</a:t>
                      </a:r>
                      <a:endParaRPr sz="3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accent6"/>
                          </a:solidFill>
                        </a:rPr>
                        <a:t>-Increase Money Supply </a:t>
                      </a:r>
                      <a:endParaRPr sz="3000">
                        <a:solidFill>
                          <a:schemeClr val="accent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accent6"/>
                          </a:solidFill>
                        </a:rPr>
                        <a:t>Easy/Expansionary</a:t>
                      </a:r>
                      <a:endParaRPr sz="3000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-Fed Sells Securities</a:t>
                      </a:r>
                      <a:endParaRPr sz="3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-Raise Discount(interest) Rate</a:t>
                      </a:r>
                      <a:endParaRPr sz="3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-Raise Reserve Requirement</a:t>
                      </a:r>
                      <a:endParaRPr sz="3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-Raise Interest Paid to Bank Deposits</a:t>
                      </a:r>
                      <a:endParaRPr sz="3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accent6"/>
                          </a:solidFill>
                        </a:rPr>
                        <a:t>-Fed Buys Securities</a:t>
                      </a:r>
                      <a:endParaRPr sz="3000">
                        <a:solidFill>
                          <a:schemeClr val="accent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accent6"/>
                          </a:solidFill>
                        </a:rPr>
                        <a:t>-Lower Discount(interest) Rate</a:t>
                      </a:r>
                      <a:endParaRPr sz="3000">
                        <a:solidFill>
                          <a:schemeClr val="accent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accent6"/>
                          </a:solidFill>
                        </a:rPr>
                        <a:t>-Lower Reserve Requirement</a:t>
                      </a:r>
                      <a:endParaRPr sz="3000">
                        <a:solidFill>
                          <a:schemeClr val="accent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accent6"/>
                          </a:solidFill>
                        </a:rPr>
                        <a:t>-Lower Interest Paid to Bank Deposits</a:t>
                      </a:r>
                      <a:endParaRPr sz="3000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arrows to explain </a:t>
            </a:r>
            <a:r>
              <a:rPr lang="en-US"/>
              <a:t>Raising Interest on Reserves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6997959" y="4844921"/>
            <a:ext cx="4326300" cy="15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to the Money Supply?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5" descr="data:image/png;base64,iVBORw0KGgoAAAANSUhEUgAAAT0AAACfCAMAAAC85v7+AAACLlBMVEX///8Zrv9mZmb/QUH/mQDXbP//ZgCa3gAAhMhjY2P/mADWaf+W3QDeif//PDz/lgAAq///bGz/XgCFhYVXvP8asP9fX18Af8b/XQD/NTWY4QAArP//PUP/OjoAqP9Qm9H/MDD19fUAg9CWlpZfZmlqamrVY///8/P/+vVycnJgZl2lpaXU1NSIiIgAgtP/r6//wsIMlt/4/ezj4+P88v//YmL/t7f/WFj/4uISoe7be///6dz/zMy352285f8HjNO6urrw+tr/S0t2yf+0tLT/2dme2f/T7//o9f9XwP/W8Z+wZj3/lpbE63ndZiH/28Sj4Szk9r/56///UzX24P+KZk//cBuYZkv/Zyj/2KX/4r7/tldVqNiFvuH/yazptP//nZ3/rY//69P/vZn/wXf/eDS151SgzeiwwBP/0ZLrZTbhz63/Xkn/dx4+gpbLZiy2r4bjYMzEpR/lov9VipJ+Z33vVJ3/tYXxaZeizQCfab3qhbn4aHzqWbThkv//iQ6KaJrvx//KitHFlMm9oqGzsneqwk7AnK+svV//goLVhBLy1f/ca+zClDvXlSLeaNgWg6ilaaucYnz/mXvlg0rAqx2yadG6po/NgNnsmcWDZ47egC/2f2XB2IP3S3LF0ZK/a9/5SGPDoXj/rkGRqJzxUIrsrF7Xn9r/i07/sEnm98pjl7S9lVj/nXPjlxW3m4uDjnblarHwtd7wnLW0kkufkGB8lKF5ZlnOkWqOZk0q26W2AAAXiklEQVR4nO2dj1tTV5rHDz8SIEECkRAIoAQhXKtVAa1AlICIiVghKKKAoCI/1Eqd1pm1dnZ1nLZOrdYyM22ns9Puzg67LqXV6cy2dfe/23Puj3POvfec9ya79Sb45H3mmZInNw18nvc974/zPacIFaxgBStYwVwwpUvJ9a+wSU2ZnllbK11bm5mKFxBma9MzvkDA58P/FwisTRX4ZWPKQiBQSg3zm39R3xQfGxuLv6h/eW5sfo1jp/IrnXoBXxO/vO4NEvN+OvfyeLcNXmmp76fHp9xawdw0CwYXXxp+X9vgEe+b/mm/JL5Y7+Wtfv3lCOCrAngEn+MHN8bHxzcydKE5b9BrtuDK2P/zF88Hm8dhKsQHxq4yvlRWSaxsaaTL+UvGvHYLel8C71sQuh6mtwa41fgS5qZZZWV6xMkB45MCet7g+qZf+xR7yjDwycuWkTKDnQbwsIP7rVvDVl/7Lv/Ef4zrJgtcTO+q7DMnTewIviXQi+bqhfCwbfbYnZa5XmngieQjI1Z4DvgUievh2H36Qv4m90yccVV6X4uJDNrYEXwj8q+IyzzP613c5CufLGnI08aS3fUwvbR86bssDVyvd5NXLVnT2xC5HsZ3UvoV0sDFeWPuhf1hrthUtpFrSxmG80mDcF3uesFbL+4vc8OArLEg/EBa7HtlZRuSb1AWAXrrL+4vc8OAikXYbHSJXQ8737jkG14Geqnl5dnZ5eWk7Y0ZifP5fOJlT0pPmnWhyN0MJUt0eXt5WLXyxGzK/J4sdCXl3riUnjRtAFkjuAm6jeR2jM2wcGLW9KasVZM0av8H37slp7cJKpZljp3K77zJ/ebFEypxzkCDWa97aExe703mfbV83sxOdT/T8idqN2SNBkKylCvNuVCnlvcFy6wNHsa33eR9CwFr3g2sSft3YauBDWg25qShm+9TgmUBPBK8poeu+kzu5wvMyCNqPNukIXe++nx3veh2Ib3ycL/psflS5n6+ADxWlpTLg8BH4sKVL7iS76ue2PWwbbc8OL2m4/M5bYYLsy40Y0Hi2N0Ek/ntEnhW52PjAtjxiAnnew6fmRN4Xt5XK0kZvPLwrOVRSs9xK1I5bMMnHxEYNmbZVAtugh1JaeDi0I1yz81PTxlFs+/J1NQ0rMRQLHOWyqUMttWUp/WMX31wM+yGi8oV3RJ60TI/vVBKtD80a5AXgdKvr05De2ppxq+yDF7zqCm04V3cHGM9e6XMjNBTpmdKA7ZqT0u8gbWrchdURmjQnszA8TS7pDvfppgNYJPUKwa96a+F6KgTli7IF6e0c51ntc1GD/Q9ZSYgHY0aHihXA2VJLz42d5kO+hYvXZ7bBEI0YN3r7C51YKf5n2BXd3BjfOQwjdylkyOwnEUZu7SO80SQS7pEh1bvXb+U30WLPOeGv5GKCCzuZ8bXtXFSU7CwrEFepKVylvitRW9Q3KlhhIuX89gF5fVe+cfyBc+Mz8cVgF0j6UrJrlBl2WHBlEW5ZRNPma3eeyt/axfZwtf6XWbsSk07kyNlEnY6QJueZW4F2MvN/6ajXxa6GcNjvVuXbDjF8TO7H7QPzuHz5u18Xux84Z9nQ29N/Tc5wyPGT5gvw0HLWb7iS4md79ss6OlbHBnB4ydV9smA3PI1d4jSbvj8WoY5g4WuYLIiDF46bVEWM3Y9bzBv5UDLAnjRTJixzncBs8iIXRk36cs8br35LGjpT1jcb5bbR/NJpQQLtJomC1+GroctrX/tShbw8lmFm+JSRzic6Oe0P75SmRIjMEVFGr7SjFc94nzaygfsQwotX1c+bCk6Yz6vzpTpJmRgSqbEwIsdewp1ZcqOhu6lbAI3zzcnDe8LL6svFxgXKb2rSDGcLxCXin8YNPqDOjeQb+JK6OWhHiilGpLSwyua6KSQTo++F5iXylcMS5+kP6oaZkg5RW1yhSHOt6ybPFYbatxWHaodOjZLI3f77Oxyf8pwuMCCIqtdSKJlex00aVQuSfB10UfUffGOTBxuZYx56GReLXzJ2m3VjUWqNTZW9yZY2sD2mDqYnN4MWx4DU8ZORuVJWfIdZBu9Kj2aNIK35G4YV9jPedTtpoYadXSahYo6uZJlldKbjktz7gxLzYGrdBttXEIPZ1oa3YQeS7nr4pNCGr3oJfpm/tBL1prYqfx6OXrPKD2pdpSMVqYZPepiMt3yINWDqyULPeESvCQ5cTA5euLMzp3tz5+fOTFKnssbeqkiGzwTvlUDkU9Oz4fpGUV1YIaWe4qk8Kscpwc5VC0a7TTq5+LC7HvjeVtbW0VFcXEx/ufz0fw5dpWye55qFN83lNE382J2BN/wodfu3r2r+aGxA5lGkqyBq7yuNP2RkzzWj4lULKPP24p5azszmS8F33ExvCJj7Qv/SBGt/ihGd3fydElJVXNJScnpcxjgM0ZPIgIiyPiNoqeUXlzQddwoNsPD+J7/d66xadYvg1dUpGXe8KuUUrmQXuBcSVNTiWb4B8zvtkavckmmfiTIdLesPIx4eoJDfieKBVaxO9fgVJPELVv62Fj+2Z5XBfBWqgx0BsCV2xEDDESvktFjQnn7hHlUBK+4org71+Sw9VdLXU93vtYfDE4f7xHsb5wzs1P5jZZF9PiUlHsEmZGOl/hWY8Wm+hbDw/h25gG+IXngFoXUla/1ewPU93t+yAQexndNxVc5oshatiU2xcLNRtygh/tXK72z1jXPsLpduWaHUAhwPS3ttn5skPphj21EvyJgR/D9SfWwDem4YImd5SD0jCI4+JQtgbDrYWvPufOltkH0ilR6RqtR+t2e7y3w7orhYXxvE+cblJ04IBN5+t4gO5MbvIQ+NdOTuh52vqO5ppd0pse2I3/c87GF3mlR3Kr0rpPMMSg97ZJW2LnnDTRGL66Zs5wVmpS7XnFFe67p9cP0EiZ63+x5bIYniVsV30cRHJPSURUO10Gj4NtgbS6hl2ngYufLdeiCKVejt8rRe2amJ3U9TK/kdiStyOkNsmZjnKtSxpB5xHJCHriY3kCO6WUQuW8arJ6t7jHDC8hdD9uVyBKwOzSIlKUIMVLXsDwbVzYTPeeswYQEz1YtiowVueuRtBs5DNDbQOir+x/87MP7t/FjNM9OxhXzgOp/QHo5r1kcKxbW5j626lmEtR6ldy1yUkovUrb75pY+jz/m9/T9+v39NFNMKpbx3hmIXkXO6UlnBEV6tcza3CfhVTM9YNkjCx+mJxnvRe6/R8Bp5o/1vXNOh7VovVAEKFjyoWQBhgRa0gjT/uLb1jdN8HwgvZKmyAiyn9VQHe99ik7j53l0XUu569YbvPJ73UOoFg7c8jDtL37Ikh5OpqLhaOT2r2Mem72j0ntqpXcDgFdcl/s5yzF5zaJWe2FaIX/XalGiOfneoGg4iuH57fA0fMFbrHDWF0KQXtT5z3vBttwLrXqYHq2Qf966NZuscT3SJRyOvieE5/HUqBcPWOhBSbfi1VyzI0L5InHeNSbztEJ+s9Uy3oMrllFMT+B6fxCErWqPzhFtlHU4egOgl/vARefDCSG+RmNbg8Jabf2rmd5dkN7baUUgRLv9SALP4/mbNxi3K9GkzleXB65HVBcJQdiyDXEKa3vrX8z04IXv9pKI3vsy18N2zhu3X4kxKqOX+wEV0s7kJnpDIQs8+37ks/Kwld4k0OeSVsM+HE1/IVn1tMQRt4735EVL219zTY6Y5mOdXNkX4hyPtbm+x3b9cgBwviu4WLaN9yIfAvA8nywqostshBVz24m8OL5mUOoUBC2nJAiUDpSXW8d78rzR9LgSd/+28V7kfYie50shPZH3tZ3w5oN+NEXp0djlNSy4YtGcb2Y+KaAnK1qarpVV4mLZNqCKyMoV1fyvSxS41g3dtuIb+SFCSzrRK29d/f7Z90fVJx/b6Iljlwz3yKajbUgQgZY9j/+/EBJrgCb56G1rO0ueWskDEZpKL5Ho7OwN0cjt7exM8NHb2rrnPPbSRPkzGz1hu9Z8+kokTeQp9hHLn6HA9f8RISE8wu85pXdCJ5wH9PoTnaTZCHE1X0j9X1FvJyNI7rOJJoQHroiSwMSuquHBxoh2hkpAD/Q9TE+qwD1D6enwgjmnlzwWknQaKkUKUL0NaLvI97DdPW1id3Af/dfbBlSRLRC92N+Rkjm9+hyL0JJDjfC2Bq4C9QRMrrM5L1j39NTL4B3Y18G+wE5PPCEw6D1EYv2Zd/TGCRa5Z2/cGJ3M+YH7Yw7s+CRCLvKalZ/2o4tfyzD/DfasIe1yVduP5m30Rk+caSPGZw2i5TszkMs2N3U8I3ZF2rhAo9dqL1lAerZzG5H7gO/57yDriGX0LIEl7jXqKnbu6s7RjCoFjeQt8dur3ceyLKYXCATYytewt6ejg8WuPW0AoRu7Z6F344xNuGeyirrirblxwIw9T8eH6SXDTJRRqt1o47u7cvp0FZ90G1pajhx4sPeQRtBeLn8gD90YMl/gdVbidWaAu3LgfsfgnUgrvk5CL1XO9nMDMwtXFxZPNxGz1XtVzYTh3h6T71XqlztInc9/z0RvFPY7anXuj/mS4EakwMqThF4rozfdc/GgABxfupQ8GB6JGPCWDhNbkq98sTvkF6OqZXBDw+x+7W7jG8oibjXnS6qH/xi93x9pANDpPUfVp7cNfNoNDl1pnHbFntd3Sn1CnxKA+hUrvgp3J32pbF0vtK2f3AxJ6d3Fi10m1nT9Mx2fdpCUKH8iogGp3z+h/Wr6bvjzzMJWx7fVVXrgJq7Qqo/hj51fpfDA3TQenybk4+mRzGGN3ljffsTTA7dx7eauJAOS24qtcQh/bHY1W3jENHwaPU03Fbn/hYmf33/TgKdpCbiRQGbO56qGGdgBN8Ur93MtoaeN+qCJssj7rkT4dU/Fl/4ZPy64M8F+NXU3HNhIkzjfgIv0MssZoV4OXwh/bFmjB25ECvCNllnpETWGsfj5+yb4X21Mq/SypOfmysfLziARUKKTG1vhgq9f7XNh1Z4IH4ldC72yCKW3xfS7kWYj28Al+NyrmTnJYwgIYlwjM51BiFyX/gY5xwdspEnoXaP/ISF93SPG6O3nfzciws2mXNHNRUkLk9tWHwOkt0SKwXyU3O+gnsDNatXT7EqE0otEytL3P3j/Pa7luHPz5oV7p/TfjWgJMlz22ndWMHoDrtFjwp9QEhIuY3rU+aoNetJDBoDzfcToffibLzyxmN/PJQ2/P4at784FsgASLQFXr1SIsOlvbY0yfC7WLIxeLSShIqMpuk+pFnyEXpY5Q6V3Tac3cbMv5pd0aoRh34X9REvAkkbdrlel/Cp2omg7feGeLIOnB/VsJnqk4CM3D4DCKc5MzYhK79RNDzgbVWWkv/Tycts6tBWgF0VH66gjukaPFsuNx6HCWZ3rGS/Ucnkhc3pVezl+TbcxvXt9Duw0gJ/UeGnKxUx2ymO3vRt1c47oltHBKEYCDEnN9I7r9FjSqDp4UE6vpaejhdG7ku66aWvPZFbzCnW9ow70otQ161yjR6sUvJhlSk8tl8nFLMyjmocPymcFLfvQa82U3mdLNzNxPN0on7rdUYAeOaFLl0XXdKRRWgNjelC9R45rsJc6PRabBxEQuQ2vIUThNr0NCc+s1seWNkxPDo+MRXdQem51umw+hcsQcFZF6BkPbMOfXAuUBmjgNr+OgBFfw16EXjecr+rLvszhef7MeVd3uxCc7pkI7arjXrhDj6bZbUmQXmMYF3yUXkqlx/SiODYhehcR2mu83yAXjIro0XWvvbtbQs4ANkDpDbhEj2vUUuDAIDQbZuUyJk1uOWP0GoY7AHrYM9EhPW80/0s28DyfM3rR3cCyR4DtpvTcOvnCTpXi1h/aHQoth1nBt61fpccVyz09EL0HCBnvV/1TVvTeNejhMgSkd5Sn51azwRXLUfCUX+hYmAnTcIYx0zvSMwzRq8H0jCezClyO3lZGR0QPA4vScnmH2/RwDQeeMCX0Ejw9vliuOthxCKBXhel1aEm3KrvA9fzqFUYEokeARekLt1o12pzhYhk8G95oojdkoXdA2QfRO4DpHVDpNf9DZtSMDpjR28VaMRE9AsyoByu2ulTw0eYMAwHPhqv06IshFOdbDRyar0H0DiKk1Kj0GjJb9vxbdHnaP3ML2y6IHultjWaDdL2uGG0vcDDC9IbCrFzGYT4f4PY0cFrYC23pHulAXV+q9Fo+YYj65IWffwvS8P2C0htg1bCIHult6QPtLtHjGzVoQKXRowVfLblgj6P3ugO9HtT1qeZ7LGn4P5ALl/19aH8feZfiwQUdRK+Y3InBymV3mo0UpYeLkCzohVIqPYMObiZed6L3REXdROn57xyGhMsIXSANHS33KrqBAVWxNhkYcJsebS9wAQzSKzoe5qbLRakp3GrQuQBuZB80y+GVlAyjrrdVegcpvdiFkwA9P0ITmF4f12pAIxaN3m6Xmw2mAMLNF7wvTuixclmlR+G0HHKkN/gZoVf1b5RP7OFXQOlHFGgerlEjiQCmF3W/2UiyyHRSFdTy5zi2Ja+a2tweVAOJWZoPocHbKj1W7sUmvgKGfIQeXvg+Z8VyFEHw1GDtdrnZSLI9IfhSBwu96n5Mj7UazR3oAESvYR8aLFMf/A/GZ/+/ApOq2H5Esi5rNXA9BxQsGj23m41+blfDgV6InIRhzcYCTw9XJMBwVKdHMjRPD70B0TuF0B2e3g4nemQqZXinS80G36hFHRQtRC5vojfJGjUFHYGWPZxVBsuu4ccbuFYDpjeBlJt+z28NejgWo870WLPhCj2+UUtlQM/4uXEI02ONWg1SwKTRcBENVo428a0GruigGXPsIVL+6GeNGs4D3TC9AcQ1Gy7R41oNJxlkgqd3HNPjWw1u20dguJreiPyJ0HuL0ruDfgPRu4eUi36uURsAhwQ6vR3u0mONWn9G9Gi5fPwJRw+7lgO9B2g88hg/3sLo3UR/h3Iupvd7P9eo7XaiR4oUo9lwiR4N1kZMz0EGqdIzXtQ+8bETkbjVGIbp1aCRCCmXW7hiGf0nRO8CUtb9fYxedyb0BtylR92tMel0BZp6yorSCz3h1Gc4KRwC6VUdwPRIudzCOxd0To3QW/H30X0gXAwPgPTUW7x2uxq5XLAmna7fU+mxI/dPzK3GPpjeEUzvCqZXRfH4H5KKBKTn5fYj2x3pkRLP2DdyiR5jk3K6+lGjR8cE3/L0hsHxHjE0XkmajSOMzwSCTpjiZVHxPuIaNQQOR/USz9izdIcea9RC4CVUlB6dj4b+wtPrgAdU+AlyqUMT3+Z6TqE++JSfEnyLa9QQOBzVgRlqA3fosdMGtdnS+wNPD6GLTvS60pGSJn5XYz9MbwtS6v/2Od9qgOM9XfrjLj0DWPVxZ3rqpTaGnKDx3/n9SE4qIKHXgQ5HrjWxRo2OP+X04vXvvMu1Go70yDz5VTfpGf85jerjSecTV73cTS2NtW/4uEbNmV4PLpdHm9ieEKZ3ClJk4PdN9AY4kY/Y1Gn8DjfpoWQII6veRrSgjsdetAuVEqRgrq5NdbFGjWzXwuM99aDzyEdNXKN2B50C4GFDY/X/+CsDDaEHjpZ14ZS+Nrqlf0wNhWqHUuqPDkec6XVUid5OVTt6jmvUUI0DvUOISFma+VZjAoTnR3P1NXyrAerPDHoD7tLD/Iz9p0zplZeHZ8nz1w00pFEDh6OqSgihQxw9XM9NgArIWHSu/jodsfwOcbpkCT2ylxHdUecuPWoOI5ZQo4Ueneg17DP2uqVGFHxouKqK7kfiVuMhTG//XP3kI3XG8krx529hMLDrGbKzoxV1FXV1bkkxMqanX9NPb2RhE73mQ4bOQk5vL6FXUsXa3IfoISiCjE2M1Xsfed4tfuUXv/V4HiGH8R4T7UUHduzKwQUFx6sbQeu10GtprlKtuWEY9RzRX0is5SL+AH7I49ctNoHuxfyAxR7O1wc/oS8JvQrQcnxlcH+tg22nptJ7UKMbJtNTA9sB4ntob80WaqfQvS2gPVQW139pvOjDXdhWBxvIJbyCFaxgBStYwQpWsIIVrGAFK1jBCvZy2f8CIOPlUO8TMPwAAAAASUVORK5CYII=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5" descr="http://images.clipartpanda.com/people-clipart-microsoft-clip-art-peop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13" y="2629080"/>
            <a:ext cx="3100800" cy="20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 descr="https://assistingvessels.files.wordpress.com/2010/05/federal-reserve-se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7974" y="168211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 descr="http://blogs.mcall.com/.a/6a00d8341c4fe353ef017ee63dc204970d-800w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5608" y="4355711"/>
            <a:ext cx="1841100" cy="21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7888" y="1567950"/>
            <a:ext cx="24574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arrows to explain </a:t>
            </a:r>
            <a:r>
              <a:rPr lang="en-US"/>
              <a:t>Lowering Interest on Reserves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6997959" y="4844921"/>
            <a:ext cx="4326300" cy="15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to the Money Supply?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 descr="data:image/png;base64,iVBORw0KGgoAAAANSUhEUgAAAT0AAACfCAMAAAC85v7+AAACLlBMVEX///8Zrv9mZmb/QUH/mQDXbP//ZgCa3gAAhMhjY2P/mADWaf+W3QDeif//PDz/lgAAq///bGz/XgCFhYVXvP8asP9fX18Af8b/XQD/NTWY4QAArP//PUP/OjoAqP9Qm9H/MDD19fUAg9CWlpZfZmlqamrVY///8/P/+vVycnJgZl2lpaXU1NSIiIgAgtP/r6//wsIMlt/4/ezj4+P88v//YmL/t7f/WFj/4uISoe7be///6dz/zMy352285f8HjNO6urrw+tr/S0t2yf+0tLT/2dme2f/T7//o9f9XwP/W8Z+wZj3/lpbE63ndZiH/28Sj4Szk9r/56///UzX24P+KZk//cBuYZkv/Zyj/2KX/4r7/tldVqNiFvuH/yazptP//nZ3/rY//69P/vZn/wXf/eDS151SgzeiwwBP/0ZLrZTbhz63/Xkn/dx4+gpbLZiy2r4bjYMzEpR/lov9VipJ+Z33vVJ3/tYXxaZeizQCfab3qhbn4aHzqWbThkv//iQ6KaJrvx//KitHFlMm9oqGzsneqwk7AnK+svV//goLVhBLy1f/ca+zClDvXlSLeaNgWg6ilaaucYnz/mXvlg0rAqx2yadG6po/NgNnsmcWDZ47egC/2f2XB2IP3S3LF0ZK/a9/5SGPDoXj/rkGRqJzxUIrsrF7Xn9r/i07/sEnm98pjl7S9lVj/nXPjlxW3m4uDjnblarHwtd7wnLW0kkufkGB8lKF5ZlnOkWqOZk0q26W2AAAXiklEQVR4nO2dj1tTV5rHDz8SIEECkRAIoAQhXKtVAa1AlICIiVghKKKAoCI/1Eqd1pm1dnZ1nLZOrdYyM22ns9Puzg67LqXV6cy2dfe/23Puj3POvfec9ya79Sb45H3mmZInNw18nvc974/zPacIFaxgBStYwVwwpUvJ9a+wSU2ZnllbK11bm5mKFxBma9MzvkDA58P/FwisTRX4ZWPKQiBQSg3zm39R3xQfGxuLv6h/eW5sfo1jp/IrnXoBXxO/vO4NEvN+OvfyeLcNXmmp76fHp9xawdw0CwYXXxp+X9vgEe+b/mm/JL5Y7+Wtfv3lCOCrAngEn+MHN8bHxzcydKE5b9BrtuDK2P/zF88Hm8dhKsQHxq4yvlRWSaxsaaTL+UvGvHYLel8C71sQuh6mtwa41fgS5qZZZWV6xMkB45MCet7g+qZf+xR7yjDwycuWkTKDnQbwsIP7rVvDVl/7Lv/Ef4zrJgtcTO+q7DMnTewIviXQi+bqhfCwbfbYnZa5XmngieQjI1Z4DvgUievh2H36Qv4m90yccVV6X4uJDNrYEXwj8q+IyzzP613c5CufLGnI08aS3fUwvbR86bssDVyvd5NXLVnT2xC5HsZ3UvoV0sDFeWPuhf1hrthUtpFrSxmG80mDcF3uesFbL+4vc8OArLEg/EBa7HtlZRuSb1AWAXrrL+4vc8OAikXYbHSJXQ8737jkG14Geqnl5dnZ5eWk7Y0ZifP5fOJlT0pPmnWhyN0MJUt0eXt5WLXyxGzK/J4sdCXl3riUnjRtAFkjuAm6jeR2jM2wcGLW9KasVZM0av8H37slp7cJKpZljp3K77zJ/ebFEypxzkCDWa97aExe703mfbV83sxOdT/T8idqN2SNBkKylCvNuVCnlvcFy6wNHsa33eR9CwFr3g2sSft3YauBDWg25qShm+9TgmUBPBK8poeu+kzu5wvMyCNqPNukIXe++nx3veh2Ib3ycL/psflS5n6+ADxWlpTLg8BH4sKVL7iS76ue2PWwbbc8OL2m4/M5bYYLsy40Y0Hi2N0Ek/ntEnhW52PjAtjxiAnnew6fmRN4Xt5XK0kZvPLwrOVRSs9xK1I5bMMnHxEYNmbZVAtugh1JaeDi0I1yz81PTxlFs+/J1NQ0rMRQLHOWyqUMttWUp/WMX31wM+yGi8oV3RJ60TI/vVBKtD80a5AXgdKvr05De2ppxq+yDF7zqCm04V3cHGM9e6XMjNBTpmdKA7ZqT0u8gbWrchdURmjQnszA8TS7pDvfppgNYJPUKwa96a+F6KgTli7IF6e0c51ntc1GD/Q9ZSYgHY0aHihXA2VJLz42d5kO+hYvXZ7bBEI0YN3r7C51YKf5n2BXd3BjfOQwjdylkyOwnEUZu7SO80SQS7pEh1bvXb+U30WLPOeGv5GKCCzuZ8bXtXFSU7CwrEFepKVylvitRW9Q3KlhhIuX89gF5fVe+cfyBc+Mz8cVgF0j6UrJrlBl2WHBlEW5ZRNPma3eeyt/axfZwtf6XWbsSk07kyNlEnY6QJueZW4F2MvN/6ajXxa6GcNjvVuXbDjF8TO7H7QPzuHz5u18Xux84Z9nQ29N/Tc5wyPGT5gvw0HLWb7iS4md79ss6OlbHBnB4ydV9smA3PI1d4jSbvj8WoY5g4WuYLIiDF46bVEWM3Y9bzBv5UDLAnjRTJixzncBs8iIXRk36cs8br35LGjpT1jcb5bbR/NJpQQLtJomC1+GroctrX/tShbw8lmFm+JSRzic6Oe0P75SmRIjMEVFGr7SjFc94nzaygfsQwotX1c+bCk6Yz6vzpTpJmRgSqbEwIsdewp1ZcqOhu6lbAI3zzcnDe8LL6svFxgXKb2rSDGcLxCXin8YNPqDOjeQb+JK6OWhHiilGpLSwyua6KSQTo++F5iXylcMS5+kP6oaZkg5RW1yhSHOt6ybPFYbatxWHaodOjZLI3f77Oxyf8pwuMCCIqtdSKJlex00aVQuSfB10UfUffGOTBxuZYx56GReLXzJ2m3VjUWqNTZW9yZY2sD2mDqYnN4MWx4DU8ZORuVJWfIdZBu9Kj2aNIK35G4YV9jPedTtpoYadXSahYo6uZJlldKbjktz7gxLzYGrdBttXEIPZ1oa3YQeS7nr4pNCGr3oJfpm/tBL1prYqfx6OXrPKD2pdpSMVqYZPepiMt3yINWDqyULPeESvCQ5cTA5euLMzp3tz5+fOTFKnssbeqkiGzwTvlUDkU9Oz4fpGUV1YIaWe4qk8Kscpwc5VC0a7TTq5+LC7HvjeVtbW0VFcXEx/ufz0fw5dpWye55qFN83lNE382J2BN/wodfu3r2r+aGxA5lGkqyBq7yuNP2RkzzWj4lULKPP24p5azszmS8F33ExvCJj7Qv/SBGt/ihGd3fydElJVXNJScnpcxjgM0ZPIgIiyPiNoqeUXlzQddwoNsPD+J7/d66xadYvg1dUpGXe8KuUUrmQXuBcSVNTiWb4B8zvtkavckmmfiTIdLesPIx4eoJDfieKBVaxO9fgVJPELVv62Fj+2Z5XBfBWqgx0BsCV2xEDDESvktFjQnn7hHlUBK+4org71+Sw9VdLXU93vtYfDE4f7xHsb5wzs1P5jZZF9PiUlHsEmZGOl/hWY8Wm+hbDw/h25gG+IXngFoXUla/1ewPU93t+yAQexndNxVc5oshatiU2xcLNRtygh/tXK72z1jXPsLpduWaHUAhwPS3ttn5skPphj21EvyJgR/D9SfWwDem4YImd5SD0jCI4+JQtgbDrYWvPufOltkH0ilR6RqtR+t2e7y3w7orhYXxvE+cblJ04IBN5+t4gO5MbvIQ+NdOTuh52vqO5ppd0pse2I3/c87GF3mlR3Kr0rpPMMSg97ZJW2LnnDTRGL66Zs5wVmpS7XnFFe67p9cP0EiZ63+x5bIYniVsV30cRHJPSURUO10Gj4NtgbS6hl2ngYufLdeiCKVejt8rRe2amJ3U9TK/kdiStyOkNsmZjnKtSxpB5xHJCHriY3kCO6WUQuW8arJ6t7jHDC8hdD9uVyBKwOzSIlKUIMVLXsDwbVzYTPeeswYQEz1YtiowVueuRtBs5DNDbQOir+x/87MP7t/FjNM9OxhXzgOp/QHo5r1kcKxbW5j626lmEtR6ldy1yUkovUrb75pY+jz/m9/T9+v39NFNMKpbx3hmIXkXO6UlnBEV6tcza3CfhVTM9YNkjCx+mJxnvRe6/R8Bp5o/1vXNOh7VovVAEKFjyoWQBhgRa0gjT/uLb1jdN8HwgvZKmyAiyn9VQHe99ik7j53l0XUu569YbvPJ73UOoFg7c8jDtL37Ikh5OpqLhaOT2r2Mem72j0ntqpXcDgFdcl/s5yzF5zaJWe2FaIX/XalGiOfneoGg4iuH57fA0fMFbrHDWF0KQXtT5z3vBttwLrXqYHq2Qf966NZuscT3SJRyOvieE5/HUqBcPWOhBSbfi1VyzI0L5InHeNSbztEJ+s9Uy3oMrllFMT+B6fxCErWqPzhFtlHU4egOgl/vARefDCSG+RmNbg8Jabf2rmd5dkN7baUUgRLv9SALP4/mbNxi3K9GkzleXB65HVBcJQdiyDXEKa3vrX8z04IXv9pKI3vsy18N2zhu3X4kxKqOX+wEV0s7kJnpDIQs8+37ks/Kwld4k0OeSVsM+HE1/IVn1tMQRt4735EVL219zTY6Y5mOdXNkX4hyPtbm+x3b9cgBwviu4WLaN9yIfAvA8nywqostshBVz24m8OL5mUOoUBC2nJAiUDpSXW8d78rzR9LgSd/+28V7kfYie50shPZH3tZ3w5oN+NEXp0djlNSy4YtGcb2Y+KaAnK1qarpVV4mLZNqCKyMoV1fyvSxS41g3dtuIb+SFCSzrRK29d/f7Z90fVJx/b6Iljlwz3yKajbUgQgZY9j/+/EBJrgCb56G1rO0ueWskDEZpKL5Ho7OwN0cjt7exM8NHb2rrnPPbSRPkzGz1hu9Z8+kokTeQp9hHLn6HA9f8RISE8wu85pXdCJ5wH9PoTnaTZCHE1X0j9X1FvJyNI7rOJJoQHroiSwMSuquHBxoh2hkpAD/Q9TE+qwD1D6enwgjmnlzwWknQaKkUKUL0NaLvI97DdPW1id3Af/dfbBlSRLRC92N+Rkjm9+hyL0JJDjfC2Bq4C9QRMrrM5L1j39NTL4B3Y18G+wE5PPCEw6D1EYv2Zd/TGCRa5Z2/cGJ3M+YH7Yw7s+CRCLvKalZ/2o4tfyzD/DfasIe1yVduP5m30Rk+caSPGZw2i5TszkMs2N3U8I3ZF2rhAo9dqL1lAerZzG5H7gO/57yDriGX0LIEl7jXqKnbu6s7RjCoFjeQt8dur3ceyLKYXCATYytewt6ejg8WuPW0AoRu7Z6F344xNuGeyirrirblxwIw9T8eH6SXDTJRRqt1o47u7cvp0FZ90G1pajhx4sPeQRtBeLn8gD90YMl/gdVbidWaAu3LgfsfgnUgrvk5CL1XO9nMDMwtXFxZPNxGz1XtVzYTh3h6T71XqlztInc9/z0RvFPY7anXuj/mS4EakwMqThF4rozfdc/GgABxfupQ8GB6JGPCWDhNbkq98sTvkF6OqZXBDw+x+7W7jG8oibjXnS6qH/xi93x9pANDpPUfVp7cNfNoNDl1pnHbFntd3Sn1CnxKA+hUrvgp3J32pbF0vtK2f3AxJ6d3Fi10m1nT9Mx2fdpCUKH8iogGp3z+h/Wr6bvjzzMJWx7fVVXrgJq7Qqo/hj51fpfDA3TQenybk4+mRzGGN3ljffsTTA7dx7eauJAOS24qtcQh/bHY1W3jENHwaPU03Fbn/hYmf33/TgKdpCbiRQGbO56qGGdgBN8Ur93MtoaeN+qCJssj7rkT4dU/Fl/4ZPy64M8F+NXU3HNhIkzjfgIv0MssZoV4OXwh/bFmjB25ECvCNllnpETWGsfj5+yb4X21Mq/SypOfmysfLziARUKKTG1vhgq9f7XNh1Z4IH4ldC72yCKW3xfS7kWYj28Al+NyrmTnJYwgIYlwjM51BiFyX/gY5xwdspEnoXaP/ISF93SPG6O3nfzciws2mXNHNRUkLk9tWHwOkt0SKwXyU3O+gnsDNatXT7EqE0otEytL3P3j/Pa7luHPz5oV7p/TfjWgJMlz22ndWMHoDrtFjwp9QEhIuY3rU+aoNetJDBoDzfcToffibLzyxmN/PJQ2/P4at784FsgASLQFXr1SIsOlvbY0yfC7WLIxeLSShIqMpuk+pFnyEXpY5Q6V3Tac3cbMv5pd0aoRh34X9REvAkkbdrlel/Cp2omg7feGeLIOnB/VsJnqk4CM3D4DCKc5MzYhK79RNDzgbVWWkv/Tycts6tBWgF0VH66gjukaPFsuNx6HCWZ3rGS/Ucnkhc3pVezl+TbcxvXt9Duw0gJ/UeGnKxUx2ymO3vRt1c47oltHBKEYCDEnN9I7r9FjSqDp4UE6vpaejhdG7ku66aWvPZFbzCnW9ow70otQ161yjR6sUvJhlSk8tl8nFLMyjmocPymcFLfvQa82U3mdLNzNxPN0on7rdUYAeOaFLl0XXdKRRWgNjelC9R45rsJc6PRabBxEQuQ2vIUThNr0NCc+s1seWNkxPDo+MRXdQem51umw+hcsQcFZF6BkPbMOfXAuUBmjgNr+OgBFfw16EXjecr+rLvszhef7MeVd3uxCc7pkI7arjXrhDj6bZbUmQXmMYF3yUXkqlx/SiODYhehcR2mu83yAXjIro0XWvvbtbQs4ANkDpDbhEj2vUUuDAIDQbZuUyJk1uOWP0GoY7AHrYM9EhPW80/0s28DyfM3rR3cCyR4DtpvTcOvnCTpXi1h/aHQoth1nBt61fpccVyz09EL0HCBnvV/1TVvTeNejhMgSkd5Sn51azwRXLUfCUX+hYmAnTcIYx0zvSMwzRq8H0jCezClyO3lZGR0QPA4vScnmH2/RwDQeeMCX0Ejw9vliuOthxCKBXhel1aEm3KrvA9fzqFUYEokeARekLt1o12pzhYhk8G95oojdkoXdA2QfRO4DpHVDpNf9DZtSMDpjR28VaMRE9AsyoByu2ulTw0eYMAwHPhqv06IshFOdbDRyar0H0DiKk1Kj0GjJb9vxbdHnaP3ML2y6IHultjWaDdL2uGG0vcDDC9IbCrFzGYT4f4PY0cFrYC23pHulAXV+q9Fo+YYj65IWffwvS8P2C0htg1bCIHult6QPtLtHjGzVoQKXRowVfLblgj6P3ugO9HtT1qeZ7LGn4P5ALl/19aH8feZfiwQUdRK+Y3InBymV3mo0UpYeLkCzohVIqPYMObiZed6L3REXdROn57xyGhMsIXSANHS33KrqBAVWxNhkYcJsebS9wAQzSKzoe5qbLRakp3GrQuQBuZB80y+GVlAyjrrdVegcpvdiFkwA9P0ITmF4f12pAIxaN3m6Xmw2mAMLNF7wvTuixclmlR+G0HHKkN/gZoVf1b5RP7OFXQOlHFGgerlEjiQCmF3W/2UiyyHRSFdTy5zi2Ja+a2tweVAOJWZoPocHbKj1W7sUmvgKGfIQeXvg+Z8VyFEHw1GDtdrnZSLI9IfhSBwu96n5Mj7UazR3oAESvYR8aLFMf/A/GZ/+/ApOq2H5Esi5rNXA9BxQsGj23m41+blfDgV6InIRhzcYCTw9XJMBwVKdHMjRPD70B0TuF0B2e3g4nemQqZXinS80G36hFHRQtRC5vojfJGjUFHYGWPZxVBsuu4ccbuFYDpjeBlJt+z28NejgWo870WLPhCj2+UUtlQM/4uXEI02ONWg1SwKTRcBENVo428a0GruigGXPsIVL+6GeNGs4D3TC9AcQ1Gy7R41oNJxlkgqd3HNPjWw1u20dguJreiPyJ0HuL0ruDfgPRu4eUi36uURsAhwQ6vR3u0mONWn9G9Gi5fPwJRw+7lgO9B2g88hg/3sLo3UR/h3Iupvd7P9eo7XaiR4oUo9lwiR4N1kZMz0EGqdIzXtQ+8bETkbjVGIbp1aCRCCmXW7hiGf0nRO8CUtb9fYxedyb0BtylR92tMel0BZp6yorSCz3h1Gc4KRwC6VUdwPRIudzCOxd0To3QW/H30X0gXAwPgPTUW7x2uxq5XLAmna7fU+mxI/dPzK3GPpjeEUzvCqZXRfH4H5KKBKTn5fYj2x3pkRLP2DdyiR5jk3K6+lGjR8cE3/L0hsHxHjE0XkmajSOMzwSCTpjiZVHxPuIaNQQOR/USz9izdIcea9RC4CVUlB6dj4b+wtPrgAdU+AlyqUMT3+Z6TqE++JSfEnyLa9QQOBzVgRlqA3fosdMGtdnS+wNPD6GLTvS60pGSJn5XYz9MbwtS6v/2Od9qgOM9XfrjLj0DWPVxZ3rqpTaGnKDx3/n9SE4qIKHXgQ5HrjWxRo2OP+X04vXvvMu1Go70yDz5VTfpGf85jerjSecTV73cTS2NtW/4uEbNmV4PLpdHm9ieEKZ3ClJk4PdN9AY4kY/Y1Gn8DjfpoWQII6veRrSgjsdetAuVEqRgrq5NdbFGjWzXwuM99aDzyEdNXKN2B50C4GFDY/X/+CsDDaEHjpZ14ZS+Nrqlf0wNhWqHUuqPDkec6XVUid5OVTt6jmvUUI0DvUOISFma+VZjAoTnR3P1NXyrAerPDHoD7tLD/Iz9p0zplZeHZ8nz1w00pFEDh6OqSgihQxw9XM9NgArIWHSu/jodsfwOcbpkCT2ylxHdUecuPWoOI5ZQo4Ueneg17DP2uqVGFHxouKqK7kfiVuMhTG//XP3kI3XG8krx529hMLDrGbKzoxV1FXV1bkkxMqanX9NPb2RhE73mQ4bOQk5vL6FXUsXa3IfoISiCjE2M1Xsfed4tfuUXv/V4HiGH8R4T7UUHduzKwQUFx6sbQeu10GtprlKtuWEY9RzRX0is5SL+AH7I49ctNoHuxfyAxR7O1wc/oS8JvQrQcnxlcH+tg22nptJ7UKMbJtNTA9sB4ntob80WaqfQvS2gPVQW139pvOjDXdhWBxvIJbyCFaxgBStYwQpWsIIVrGAFK1jBCvZy2f8CIOPlUO8TMPwAAAAASUVORK5CYII=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6" descr="http://images.clipartpanda.com/people-clipart-microsoft-clip-art-peop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13" y="2629080"/>
            <a:ext cx="3100800" cy="20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 descr="https://assistingvessels.files.wordpress.com/2010/05/federal-reserve-se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7974" y="168211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 descr="http://blogs.mcall.com/.a/6a00d8341c4fe353ef017ee63dc204970d-800w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5608" y="4355711"/>
            <a:ext cx="1841100" cy="21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7888" y="1567950"/>
            <a:ext cx="24574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Market Operations</a:t>
            </a:r>
            <a:endParaRPr/>
          </a:p>
        </p:txBody>
      </p:sp>
      <p:grpSp>
        <p:nvGrpSpPr>
          <p:cNvPr id="274" name="Google Shape;274;p37"/>
          <p:cNvGrpSpPr/>
          <p:nvPr/>
        </p:nvGrpSpPr>
        <p:grpSpPr>
          <a:xfrm>
            <a:off x="2438400" y="1447800"/>
            <a:ext cx="7943850" cy="3976688"/>
            <a:chOff x="1432" y="1505"/>
            <a:chExt cx="2888" cy="1320"/>
          </a:xfrm>
        </p:grpSpPr>
        <p:sp>
          <p:nvSpPr>
            <p:cNvPr id="275" name="Google Shape;275;p37"/>
            <p:cNvSpPr/>
            <p:nvPr/>
          </p:nvSpPr>
          <p:spPr>
            <a:xfrm>
              <a:off x="1432" y="1505"/>
              <a:ext cx="2888" cy="1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6" name="Google Shape;276;p37" descr="EX 13-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8" y="1552"/>
              <a:ext cx="2784" cy="121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the Monetary Policy</a:t>
            </a:r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1"/>
          </p:nvPr>
        </p:nvSpPr>
        <p:spPr>
          <a:xfrm>
            <a:off x="690465" y="1600200"/>
            <a:ext cx="1066333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Margin Requirements-  Sets percentage amount of money you need to have on hand to buy stocks</a:t>
            </a:r>
            <a:r>
              <a:rPr lang="en-US" sz="3600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Low increases investment.  High decreases investment.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Regulation-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Sets credit terms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Easier(longer) terms are easy money policy.  Stricter(shorter) terms are tight money policy.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 Suasion-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persuasion the Fed has on other parts of government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Monetary Policy Limitations</a:t>
            </a:r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Forecasting-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always accurate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Lags-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Takes time to have an effect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Priorities and Trade Offs-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Determining what is important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Coordination-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all working together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Conflicting Opinions-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everyone thinks the same.  </a:t>
            </a: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4206875" y="6080125"/>
            <a:ext cx="39688" cy="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6" y="0"/>
                </a:moveTo>
                <a:lnTo>
                  <a:pt x="0" y="11999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Reminder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Buy(Fed) Securities</a:t>
            </a:r>
            <a:endParaRPr sz="4000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Easy Monetary Policy</a:t>
            </a:r>
            <a:endParaRPr sz="4000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Lower Reserve Requirement</a:t>
            </a:r>
            <a:endParaRPr sz="4000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Lower Discount Rate</a:t>
            </a:r>
            <a:endParaRPr sz="4000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Lower Interest Paid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BEL</a:t>
            </a:r>
            <a:r>
              <a:rPr lang="en-US" sz="4000"/>
              <a:t>LL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Reminder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Sell(Fed) Securities</a:t>
            </a:r>
            <a:endParaRPr sz="4000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Tight Monetary Policy</a:t>
            </a:r>
            <a:endParaRPr sz="4000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Raise Reserve Requirement</a:t>
            </a:r>
            <a:endParaRPr sz="4000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Raise Discount Rate</a:t>
            </a:r>
            <a:endParaRPr sz="4000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u="sng"/>
              <a:t>Raise Interest Paid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STRRR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981200" y="3810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the FED do and why do I care?</a:t>
            </a:r>
            <a:endParaRPr sz="3600"/>
          </a:p>
        </p:txBody>
      </p:sp>
      <p:pic>
        <p:nvPicPr>
          <p:cNvPr id="102" name="Google Shape;102;p15" descr="Cartoon200807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1" y="2209800"/>
            <a:ext cx="5534100" cy="42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791547" y="881743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overall goals of the Central Bank are economic growth with low inflation and stable prices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Why does it matter?</a:t>
            </a:r>
            <a:endParaRPr u="sng"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*It directly affects the economy.  </a:t>
            </a: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*It indirectly affects your finances.</a:t>
            </a: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			Interest rates paid on loans</a:t>
            </a: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			Interest rate earned on savings</a:t>
            </a: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	*Value of Dollar vs other currencies</a:t>
            </a: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			</a:t>
            </a: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		</a:t>
            </a:r>
            <a:endParaRPr sz="3600" u="sn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			</a:t>
            </a:r>
            <a:endParaRPr sz="3600" u="sng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		</a:t>
            </a:r>
            <a:endParaRPr sz="3600" u="sng"/>
          </a:p>
        </p:txBody>
      </p:sp>
      <p:pic>
        <p:nvPicPr>
          <p:cNvPr id="316" name="Google Shape;3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067" y="674075"/>
            <a:ext cx="6221066" cy="61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what Fed would do in Recession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838200" y="1315625"/>
            <a:ext cx="4428000" cy="4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Money Supply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Money Supply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Securities</a:t>
            </a:r>
            <a:endParaRPr sz="36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Discount Rate</a:t>
            </a:r>
            <a:endParaRPr sz="36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Raise Interest on Reserves</a:t>
            </a:r>
            <a:endParaRPr sz="3600"/>
          </a:p>
        </p:txBody>
      </p:sp>
      <p:sp>
        <p:nvSpPr>
          <p:cNvPr id="323" name="Google Shape;323;p44"/>
          <p:cNvSpPr txBox="1"/>
          <p:nvPr/>
        </p:nvSpPr>
        <p:spPr>
          <a:xfrm>
            <a:off x="5973147" y="1315616"/>
            <a:ext cx="5568900" cy="4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Securities		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Reserve Requirement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Reserve Requirement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Discount Rate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Interest on Reserves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what Fed would do in High Inflation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838200" y="1315625"/>
            <a:ext cx="4428000" cy="4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Money Supply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Money Supply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Securities</a:t>
            </a:r>
            <a:endParaRPr sz="36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Discount Rate</a:t>
            </a:r>
            <a:endParaRPr sz="36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Raise Interest on Reserves</a:t>
            </a:r>
            <a:endParaRPr sz="3600"/>
          </a:p>
        </p:txBody>
      </p:sp>
      <p:sp>
        <p:nvSpPr>
          <p:cNvPr id="330" name="Google Shape;330;p45"/>
          <p:cNvSpPr txBox="1"/>
          <p:nvPr/>
        </p:nvSpPr>
        <p:spPr>
          <a:xfrm>
            <a:off x="5973147" y="1315616"/>
            <a:ext cx="5568820" cy="491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Securities		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Reserve Requirement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Reserve Requirement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Discount Rate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Interest on Reserves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Monetary Policy- More money in economy, done in a contraction or recession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336" name="Google Shape;336;p46"/>
          <p:cNvGraphicFramePr/>
          <p:nvPr/>
        </p:nvGraphicFramePr>
        <p:xfrm>
          <a:off x="1981200" y="14271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{6CF7FFB8-6B3B-463E-959D-FC423011C509}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Tool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Easier Credit Regulation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Easier access to loans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Lower Margin Requirement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More investments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 Securities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Put money in economy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Lower Discount Rate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Cheaper to borrow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Lower Reserve Requirement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Banks can loan more money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Raise Interest Paid on Reserves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More money for Fed to use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 Monetary Policy- Less money in economy, done in high inflation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2" name="Google Shape;342;p47"/>
          <p:cNvGraphicFramePr/>
          <p:nvPr/>
        </p:nvGraphicFramePr>
        <p:xfrm>
          <a:off x="18288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{6CF7FFB8-6B3B-463E-959D-FC423011C509}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Tool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Tight Credit Regulation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access to loans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Raise Margin Requirement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investments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Sell Securities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Take money from economy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Raise Discount Rate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More expensive to borrow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Raise Reserve Requirement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Banks can loan less money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Lower Interest Paid on Reserves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money for Fed to use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 Monetary Policy- Less money in economy, done in high inflation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8" name="Google Shape;348;p48"/>
          <p:cNvGraphicFramePr/>
          <p:nvPr/>
        </p:nvGraphicFramePr>
        <p:xfrm>
          <a:off x="18288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{6CF7FFB8-6B3B-463E-959D-FC423011C509}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Tool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Tight Credit Regulation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access to loans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Raise Margin Requirement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investments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Sell Securities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Take money from economy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Raise Discount Rate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More expensive to borrow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Raise Reserve Requirement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Banks can loan less money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Lower Interest Paid on Reserves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money for Fed to use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what Fed would do in High Inflation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9"/>
          <p:cNvSpPr txBox="1">
            <a:spLocks noGrp="1"/>
          </p:cNvSpPr>
          <p:nvPr>
            <p:ph type="body" idx="1"/>
          </p:nvPr>
        </p:nvSpPr>
        <p:spPr>
          <a:xfrm>
            <a:off x="710200" y="1315625"/>
            <a:ext cx="7929000" cy="4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Before the Great Recession</a:t>
            </a:r>
            <a:endParaRPr sz="3600"/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 </a:t>
            </a:r>
            <a:endParaRPr sz="36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u="sng">
                <a:solidFill>
                  <a:schemeClr val="hlink"/>
                </a:solidFill>
                <a:hlinkClick r:id="rId4"/>
              </a:rPr>
              <a:t>After the Great Recession</a:t>
            </a:r>
            <a:r>
              <a:rPr lang="en-US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How is this the opposite of what is going on now?</a:t>
            </a:r>
            <a:endParaRPr/>
          </a:p>
        </p:txBody>
      </p:sp>
      <p:pic>
        <p:nvPicPr>
          <p:cNvPr id="360" name="Google Shape;360;p50" descr="Paresh Nath - The Khaleej Times, UAE - Janet &amp; Fed Reserve COLOR - English -   Janet Yellen,Federal Reserve,chairperson,policy of easy money,QE,quantitative easing,staying the cour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388" y="1872808"/>
            <a:ext cx="5715000" cy="42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51" descr="Political Cartoons by Lisa Bens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775" y="3495675"/>
            <a:ext cx="44005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43088"/>
            <a:ext cx="5486402" cy="44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046" y="209525"/>
            <a:ext cx="4455456" cy="315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1981200" y="3810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Central Bank Action</a:t>
            </a:r>
            <a:endParaRPr sz="3600"/>
          </a:p>
        </p:txBody>
      </p:sp>
      <p:sp>
        <p:nvSpPr>
          <p:cNvPr id="109" name="Google Shape;109;p16"/>
          <p:cNvSpPr/>
          <p:nvPr/>
        </p:nvSpPr>
        <p:spPr>
          <a:xfrm>
            <a:off x="772472" y="1186968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Argentina Hikes Interest Rate To 60 Percent In Bid To Halt Currency's Fall</a:t>
            </a:r>
            <a:endParaRPr sz="3000"/>
          </a:p>
          <a:p>
            <a:pPr marL="34290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Monetary Policy</a:t>
            </a:r>
            <a:endParaRPr sz="44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Monetary policy is the plan to expand or contract the money supply in order to influence 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cost, availability of credit, and </a:t>
            </a: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business cycle.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monetary policy is determined by aggregate demand and the money supply.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Monetary Policy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MONEY!!!!!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supply of money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people have, the more they can spend and the economy can grow more </a:t>
            </a: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 recession).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in supply of money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people have the less they can spend and the economy can slow down </a:t>
            </a: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 inflation).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Monetary Policy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71800" y="990600"/>
            <a:ext cx="107043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Easy/Expansionary Monetary Policy increases the money supply,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lowers the interest rate and allow more money to be borrowed. 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done mainly in a recession</a:t>
            </a:r>
            <a:r>
              <a:rPr lang="en-US" sz="3600" u="sng"/>
              <a:t> to speed up economy</a:t>
            </a:r>
            <a:r>
              <a:rPr lang="en-US" sz="3600"/>
              <a:t> and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increase aggregate demand, create jobs, reduce unemployment, and stimulate the economy.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Tight/Restri</a:t>
            </a:r>
            <a:r>
              <a:rPr lang="en-US" sz="3600" u="sng"/>
              <a:t>ctive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Monetary Policy decreases the money supply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raises the interest rate in order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lower inflation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reducing aggregate demand. 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arrows to explain Easy Monetary Policy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 descr="data:image/png;base64,iVBORw0KGgoAAAANSUhEUgAAAT0AAACfCAMAAAC85v7+AAACLlBMVEX///8Zrv9mZmb/QUH/mQDXbP//ZgCa3gAAhMhjY2P/mADWaf+W3QDeif//PDz/lgAAq///bGz/XgCFhYVXvP8asP9fX18Af8b/XQD/NTWY4QAArP//PUP/OjoAqP9Qm9H/MDD19fUAg9CWlpZfZmlqamrVY///8/P/+vVycnJgZl2lpaXU1NSIiIgAgtP/r6//wsIMlt/4/ezj4+P88v//YmL/t7f/WFj/4uISoe7be///6dz/zMy352285f8HjNO6urrw+tr/S0t2yf+0tLT/2dme2f/T7//o9f9XwP/W8Z+wZj3/lpbE63ndZiH/28Sj4Szk9r/56///UzX24P+KZk//cBuYZkv/Zyj/2KX/4r7/tldVqNiFvuH/yazptP//nZ3/rY//69P/vZn/wXf/eDS151SgzeiwwBP/0ZLrZTbhz63/Xkn/dx4+gpbLZiy2r4bjYMzEpR/lov9VipJ+Z33vVJ3/tYXxaZeizQCfab3qhbn4aHzqWbThkv//iQ6KaJrvx//KitHFlMm9oqGzsneqwk7AnK+svV//goLVhBLy1f/ca+zClDvXlSLeaNgWg6ilaaucYnz/mXvlg0rAqx2yadG6po/NgNnsmcWDZ47egC/2f2XB2IP3S3LF0ZK/a9/5SGPDoXj/rkGRqJzxUIrsrF7Xn9r/i07/sEnm98pjl7S9lVj/nXPjlxW3m4uDjnblarHwtd7wnLW0kkufkGB8lKF5ZlnOkWqOZk0q26W2AAAXiklEQVR4nO2dj1tTV5rHDz8SIEECkRAIoAQhXKtVAa1AlICIiVghKKKAoCI/1Eqd1pm1dnZ1nLZOrdYyM22ns9Puzg67LqXV6cy2dfe/23Puj3POvfec9ya79Sb45H3mmZInNw18nvc974/zPacIFaxgBStYwVwwpUvJ9a+wSU2ZnllbK11bm5mKFxBma9MzvkDA58P/FwisTRX4ZWPKQiBQSg3zm39R3xQfGxuLv6h/eW5sfo1jp/IrnXoBXxO/vO4NEvN+OvfyeLcNXmmp76fHp9xawdw0CwYXXxp+X9vgEe+b/mm/JL5Y7+Wtfv3lCOCrAngEn+MHN8bHxzcydKE5b9BrtuDK2P/zF88Hm8dhKsQHxq4yvlRWSaxsaaTL+UvGvHYLel8C71sQuh6mtwa41fgS5qZZZWV6xMkB45MCet7g+qZf+xR7yjDwycuWkTKDnQbwsIP7rVvDVl/7Lv/Ef4zrJgtcTO+q7DMnTewIviXQi+bqhfCwbfbYnZa5XmngieQjI1Z4DvgUievh2H36Qv4m90yccVV6X4uJDNrYEXwj8q+IyzzP613c5CufLGnI08aS3fUwvbR86bssDVyvd5NXLVnT2xC5HsZ3UvoV0sDFeWPuhf1hrthUtpFrSxmG80mDcF3uesFbL+4vc8OArLEg/EBa7HtlZRuSb1AWAXrrL+4vc8OAikXYbHSJXQ8737jkG14Geqnl5dnZ5eWk7Y0ZifP5fOJlT0pPmnWhyN0MJUt0eXt5WLXyxGzK/J4sdCXl3riUnjRtAFkjuAm6jeR2jM2wcGLW9KasVZM0av8H37slp7cJKpZljp3K77zJ/ebFEypxzkCDWa97aExe703mfbV83sxOdT/T8idqN2SNBkKylCvNuVCnlvcFy6wNHsa33eR9CwFr3g2sSft3YauBDWg25qShm+9TgmUBPBK8poeu+kzu5wvMyCNqPNukIXe++nx3veh2Ib3ycL/psflS5n6+ADxWlpTLg8BH4sKVL7iS76ue2PWwbbc8OL2m4/M5bYYLsy40Y0Hi2N0Ek/ntEnhW52PjAtjxiAnnew6fmRN4Xt5XK0kZvPLwrOVRSs9xK1I5bMMnHxEYNmbZVAtugh1JaeDi0I1yz81PTxlFs+/J1NQ0rMRQLHOWyqUMttWUp/WMX31wM+yGi8oV3RJ60TI/vVBKtD80a5AXgdKvr05De2ppxq+yDF7zqCm04V3cHGM9e6XMjNBTpmdKA7ZqT0u8gbWrchdURmjQnszA8TS7pDvfppgNYJPUKwa96a+F6KgTli7IF6e0c51ntc1GD/Q9ZSYgHY0aHihXA2VJLz42d5kO+hYvXZ7bBEI0YN3r7C51YKf5n2BXd3BjfOQwjdylkyOwnEUZu7SO80SQS7pEh1bvXb+U30WLPOeGv5GKCCzuZ8bXtXFSU7CwrEFepKVylvitRW9Q3KlhhIuX89gF5fVe+cfyBc+Mz8cVgF0j6UrJrlBl2WHBlEW5ZRNPma3eeyt/axfZwtf6XWbsSk07kyNlEnY6QJueZW4F2MvN/6ajXxa6GcNjvVuXbDjF8TO7H7QPzuHz5u18Xux84Z9nQ29N/Tc5wyPGT5gvw0HLWb7iS4md79ss6OlbHBnB4ydV9smA3PI1d4jSbvj8WoY5g4WuYLIiDF46bVEWM3Y9bzBv5UDLAnjRTJixzncBs8iIXRk36cs8br35LGjpT1jcb5bbR/NJpQQLtJomC1+GroctrX/tShbw8lmFm+JSRzic6Oe0P75SmRIjMEVFGr7SjFc94nzaygfsQwotX1c+bCk6Yz6vzpTpJmRgSqbEwIsdewp1ZcqOhu6lbAI3zzcnDe8LL6svFxgXKb2rSDGcLxCXin8YNPqDOjeQb+JK6OWhHiilGpLSwyua6KSQTo++F5iXylcMS5+kP6oaZkg5RW1yhSHOt6ybPFYbatxWHaodOjZLI3f77Oxyf8pwuMCCIqtdSKJlex00aVQuSfB10UfUffGOTBxuZYx56GReLXzJ2m3VjUWqNTZW9yZY2sD2mDqYnN4MWx4DU8ZORuVJWfIdZBu9Kj2aNIK35G4YV9jPedTtpoYadXSahYo6uZJlldKbjktz7gxLzYGrdBttXEIPZ1oa3YQeS7nr4pNCGr3oJfpm/tBL1prYqfx6OXrPKD2pdpSMVqYZPepiMt3yINWDqyULPeESvCQ5cTA5euLMzp3tz5+fOTFKnssbeqkiGzwTvlUDkU9Oz4fpGUV1YIaWe4qk8Kscpwc5VC0a7TTq5+LC7HvjeVtbW0VFcXEx/ufz0fw5dpWye55qFN83lNE382J2BN/wodfu3r2r+aGxA5lGkqyBq7yuNP2RkzzWj4lULKPP24p5azszmS8F33ExvCJj7Qv/SBGt/ihGd3fydElJVXNJScnpcxjgM0ZPIgIiyPiNoqeUXlzQddwoNsPD+J7/d66xadYvg1dUpGXe8KuUUrmQXuBcSVNTiWb4B8zvtkavckmmfiTIdLesPIx4eoJDfieKBVaxO9fgVJPELVv62Fj+2Z5XBfBWqgx0BsCV2xEDDESvktFjQnn7hHlUBK+4org71+Sw9VdLXU93vtYfDE4f7xHsb5wzs1P5jZZF9PiUlHsEmZGOl/hWY8Wm+hbDw/h25gG+IXngFoXUla/1ewPU93t+yAQexndNxVc5oshatiU2xcLNRtygh/tXK72z1jXPsLpduWaHUAhwPS3ttn5skPphj21EvyJgR/D9SfWwDem4YImd5SD0jCI4+JQtgbDrYWvPufOltkH0ilR6RqtR+t2e7y3w7orhYXxvE+cblJ04IBN5+t4gO5MbvIQ+NdOTuh52vqO5ppd0pse2I3/c87GF3mlR3Kr0rpPMMSg97ZJW2LnnDTRGL66Zs5wVmpS7XnFFe67p9cP0EiZ63+x5bIYniVsV30cRHJPSURUO10Gj4NtgbS6hl2ngYufLdeiCKVejt8rRe2amJ3U9TK/kdiStyOkNsmZjnKtSxpB5xHJCHriY3kCO6WUQuW8arJ6t7jHDC8hdD9uVyBKwOzSIlKUIMVLXsDwbVzYTPeeswYQEz1YtiowVueuRtBs5DNDbQOir+x/87MP7t/FjNM9OxhXzgOp/QHo5r1kcKxbW5j626lmEtR6ldy1yUkovUrb75pY+jz/m9/T9+v39NFNMKpbx3hmIXkXO6UlnBEV6tcza3CfhVTM9YNkjCx+mJxnvRe6/R8Bp5o/1vXNOh7VovVAEKFjyoWQBhgRa0gjT/uLb1jdN8HwgvZKmyAiyn9VQHe99ik7j53l0XUu569YbvPJ73UOoFg7c8jDtL37Ikh5OpqLhaOT2r2Mem72j0ntqpXcDgFdcl/s5yzF5zaJWe2FaIX/XalGiOfneoGg4iuH57fA0fMFbrHDWF0KQXtT5z3vBttwLrXqYHq2Qf966NZuscT3SJRyOvieE5/HUqBcPWOhBSbfi1VyzI0L5InHeNSbztEJ+s9Uy3oMrllFMT+B6fxCErWqPzhFtlHU4egOgl/vARefDCSG+RmNbg8Jabf2rmd5dkN7baUUgRLv9SALP4/mbNxi3K9GkzleXB65HVBcJQdiyDXEKa3vrX8z04IXv9pKI3vsy18N2zhu3X4kxKqOX+wEV0s7kJnpDIQs8+37ks/Kwld4k0OeSVsM+HE1/IVn1tMQRt4735EVL219zTY6Y5mOdXNkX4hyPtbm+x3b9cgBwviu4WLaN9yIfAvA8nywqostshBVz24m8OL5mUOoUBC2nJAiUDpSXW8d78rzR9LgSd/+28V7kfYie50shPZH3tZ3w5oN+NEXp0djlNSy4YtGcb2Y+KaAnK1qarpVV4mLZNqCKyMoV1fyvSxS41g3dtuIb+SFCSzrRK29d/f7Z90fVJx/b6Iljlwz3yKajbUgQgZY9j/+/EBJrgCb56G1rO0ueWskDEZpKL5Ho7OwN0cjt7exM8NHb2rrnPPbSRPkzGz1hu9Z8+kokTeQp9hHLn6HA9f8RISE8wu85pXdCJ5wH9PoTnaTZCHE1X0j9X1FvJyNI7rOJJoQHroiSwMSuquHBxoh2hkpAD/Q9TE+qwD1D6enwgjmnlzwWknQaKkUKUL0NaLvI97DdPW1id3Af/dfbBlSRLRC92N+Rkjm9+hyL0JJDjfC2Bq4C9QRMrrM5L1j39NTL4B3Y18G+wE5PPCEw6D1EYv2Zd/TGCRa5Z2/cGJ3M+YH7Yw7s+CRCLvKalZ/2o4tfyzD/DfasIe1yVduP5m30Rk+caSPGZw2i5TszkMs2N3U8I3ZF2rhAo9dqL1lAerZzG5H7gO/57yDriGX0LIEl7jXqKnbu6s7RjCoFjeQt8dur3ceyLKYXCATYytewt6ejg8WuPW0AoRu7Z6F344xNuGeyirrirblxwIw9T8eH6SXDTJRRqt1o47u7cvp0FZ90G1pajhx4sPeQRtBeLn8gD90YMl/gdVbidWaAu3LgfsfgnUgrvk5CL1XO9nMDMwtXFxZPNxGz1XtVzYTh3h6T71XqlztInc9/z0RvFPY7anXuj/mS4EakwMqThF4rozfdc/GgABxfupQ8GB6JGPCWDhNbkq98sTvkF6OqZXBDw+x+7W7jG8oibjXnS6qH/xi93x9pANDpPUfVp7cNfNoNDl1pnHbFntd3Sn1CnxKA+hUrvgp3J32pbF0vtK2f3AxJ6d3Fi10m1nT9Mx2fdpCUKH8iogGp3z+h/Wr6bvjzzMJWx7fVVXrgJq7Qqo/hj51fpfDA3TQenybk4+mRzGGN3ljffsTTA7dx7eauJAOS24qtcQh/bHY1W3jENHwaPU03Fbn/hYmf33/TgKdpCbiRQGbO56qGGdgBN8Ur93MtoaeN+qCJssj7rkT4dU/Fl/4ZPy64M8F+NXU3HNhIkzjfgIv0MssZoV4OXwh/bFmjB25ECvCNllnpETWGsfj5+yb4X21Mq/SypOfmysfLziARUKKTG1vhgq9f7XNh1Z4IH4ldC72yCKW3xfS7kWYj28Al+NyrmTnJYwgIYlwjM51BiFyX/gY5xwdspEnoXaP/ISF93SPG6O3nfzciws2mXNHNRUkLk9tWHwOkt0SKwXyU3O+gnsDNatXT7EqE0otEytL3P3j/Pa7luHPz5oV7p/TfjWgJMlz22ndWMHoDrtFjwp9QEhIuY3rU+aoNetJDBoDzfcToffibLzyxmN/PJQ2/P4at784FsgASLQFXr1SIsOlvbY0yfC7WLIxeLSShIqMpuk+pFnyEXpY5Q6V3Tac3cbMv5pd0aoRh34X9REvAkkbdrlel/Cp2omg7feGeLIOnB/VsJnqk4CM3D4DCKc5MzYhK79RNDzgbVWWkv/Tycts6tBWgF0VH66gjukaPFsuNx6HCWZ3rGS/Ucnkhc3pVezl+TbcxvXt9Duw0gJ/UeGnKxUx2ymO3vRt1c47oltHBKEYCDEnN9I7r9FjSqDp4UE6vpaejhdG7ku66aWvPZFbzCnW9ow70otQ161yjR6sUvJhlSk8tl8nFLMyjmocPymcFLfvQa82U3mdLNzNxPN0on7rdUYAeOaFLl0XXdKRRWgNjelC9R45rsJc6PRabBxEQuQ2vIUThNr0NCc+s1seWNkxPDo+MRXdQem51umw+hcsQcFZF6BkPbMOfXAuUBmjgNr+OgBFfw16EXjecr+rLvszhef7MeVd3uxCc7pkI7arjXrhDj6bZbUmQXmMYF3yUXkqlx/SiODYhehcR2mu83yAXjIro0XWvvbtbQs4ANkDpDbhEj2vUUuDAIDQbZuUyJk1uOWP0GoY7AHrYM9EhPW80/0s28DyfM3rR3cCyR4DtpvTcOvnCTpXi1h/aHQoth1nBt61fpccVyz09EL0HCBnvV/1TVvTeNejhMgSkd5Sn51azwRXLUfCUX+hYmAnTcIYx0zvSMwzRq8H0jCezClyO3lZGR0QPA4vScnmH2/RwDQeeMCX0Ejw9vliuOthxCKBXhel1aEm3KrvA9fzqFUYEokeARekLt1o12pzhYhk8G95oojdkoXdA2QfRO4DpHVDpNf9DZtSMDpjR28VaMRE9AsyoByu2ulTw0eYMAwHPhqv06IshFOdbDRyar0H0DiKk1Kj0GjJb9vxbdHnaP3ML2y6IHultjWaDdL2uGG0vcDDC9IbCrFzGYT4f4PY0cFrYC23pHulAXV+q9Fo+YYj65IWffwvS8P2C0htg1bCIHult6QPtLtHjGzVoQKXRowVfLblgj6P3ugO9HtT1qeZ7LGn4P5ALl/19aH8feZfiwQUdRK+Y3InBymV3mo0UpYeLkCzohVIqPYMObiZed6L3REXdROn57xyGhMsIXSANHS33KrqBAVWxNhkYcJsebS9wAQzSKzoe5qbLRakp3GrQuQBuZB80y+GVlAyjrrdVegcpvdiFkwA9P0ITmF4f12pAIxaN3m6Xmw2mAMLNF7wvTuixclmlR+G0HHKkN/gZoVf1b5RP7OFXQOlHFGgerlEjiQCmF3W/2UiyyHRSFdTy5zi2Ja+a2tweVAOJWZoPocHbKj1W7sUmvgKGfIQeXvg+Z8VyFEHw1GDtdrnZSLI9IfhSBwu96n5Mj7UazR3oAESvYR8aLFMf/A/GZ/+/ApOq2H5Esi5rNXA9BxQsGj23m41+blfDgV6InIRhzcYCTw9XJMBwVKdHMjRPD70B0TuF0B2e3g4nemQqZXinS80G36hFHRQtRC5vojfJGjUFHYGWPZxVBsuu4ccbuFYDpjeBlJt+z28NejgWo870WLPhCj2+UUtlQM/4uXEI02ONWg1SwKTRcBENVo428a0GruigGXPsIVL+6GeNGs4D3TC9AcQ1Gy7R41oNJxlkgqd3HNPjWw1u20dguJreiPyJ0HuL0ruDfgPRu4eUi36uURsAhwQ6vR3u0mONWn9G9Gi5fPwJRw+7lgO9B2g88hg/3sLo3UR/h3Iupvd7P9eo7XaiR4oUo9lwiR4N1kZMz0EGqdIzXtQ+8bETkbjVGIbp1aCRCCmXW7hiGf0nRO8CUtb9fYxedyb0BtylR92tMel0BZp6yorSCz3h1Gc4KRwC6VUdwPRIudzCOxd0To3QW/H30X0gXAwPgPTUW7x2uxq5XLAmna7fU+mxI/dPzK3GPpjeEUzvCqZXRfH4H5KKBKTn5fYj2x3pkRLP2DdyiR5jk3K6+lGjR8cE3/L0hsHxHjE0XkmajSOMzwSCTpjiZVHxPuIaNQQOR/USz9izdIcea9RC4CVUlB6dj4b+wtPrgAdU+AlyqUMT3+Z6TqE++JSfEnyLa9QQOBzVgRlqA3fosdMGtdnS+wNPD6GLTvS60pGSJn5XYz9MbwtS6v/2Od9qgOM9XfrjLj0DWPVxZ3rqpTaGnKDx3/n9SE4qIKHXgQ5HrjWxRo2OP+X04vXvvMu1Go70yDz5VTfpGf85jerjSecTV73cTS2NtW/4uEbNmV4PLpdHm9ieEKZ3ClJk4PdN9AY4kY/Y1Gn8DjfpoWQII6veRrSgjsdetAuVEqRgrq5NdbFGjWzXwuM99aDzyEdNXKN2B50C4GFDY/X/+CsDDaEHjpZ14ZS+Nrqlf0wNhWqHUuqPDkec6XVUid5OVTt6jmvUUI0DvUOISFma+VZjAoTnR3P1NXyrAerPDHoD7tLD/Iz9p0zplZeHZ8nz1w00pFEDh6OqSgihQxw9XM9NgArIWHSu/jodsfwOcbpkCT2ylxHdUecuPWoOI5ZQo4Ueneg17DP2uqVGFHxouKqK7kfiVuMhTG//XP3kI3XG8krx529hMLDrGbKzoxV1FXV1bkkxMqanX9NPb2RhE73mQ4bOQk5vL6FXUsXa3IfoISiCjE2M1Xsfed4tfuUXv/V4HiGH8R4T7UUHduzKwQUFx6sbQeu10GtprlKtuWEY9RzRX0is5SL+AH7I49ctNoHuxfyAxR7O1wc/oS8JvQrQcnxlcH+tg22nptJ7UKMbJtNTA9sB4ntob80WaqfQvS2gPVQW139pvOjDXdhWBxvIJbyCFaxgBStYwQpWsIIVrGAFK1jBCvZy2f8CIOPlUO8TMPw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0" descr="http://images.clipartpanda.com/people-clipart-microsoft-clip-art-peop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13" y="2629080"/>
            <a:ext cx="3100809" cy="20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 descr="https://assistingvessels.files.wordpress.com/2010/05/federal-reserve-se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305" y="1987421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descr="http://blogs.mcall.com/.a/6a00d8341c4fe353ef017ee63dc204970d-800w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5608" y="4057142"/>
            <a:ext cx="1841176" cy="2157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Tools/Parts of the Monetary Policy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774451" y="914400"/>
            <a:ext cx="106914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Discount Rate(Federal Funds R</a:t>
            </a:r>
            <a:r>
              <a:rPr lang="en-US" sz="3600" u="sng"/>
              <a:t>ate)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interest rate the Fed charges member banks.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 lowers the discount rate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encourage banks to borrow and increases bank reserves.  Thus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the money supply(easy)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This is done in a recession.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 raises the discount rate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discourage banks from borrowing and decreases reserves.  Thus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contracting the money supply(tight)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This is done in an inflationary period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Widescreen</PresentationFormat>
  <Paragraphs>205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Vocabulary</vt:lpstr>
      <vt:lpstr>Fed in the News March 2017</vt:lpstr>
      <vt:lpstr>PowerPoint Presentation</vt:lpstr>
      <vt:lpstr>PowerPoint Presentation</vt:lpstr>
      <vt:lpstr>Monetary Policy</vt:lpstr>
      <vt:lpstr>Simple Monetary Policy</vt:lpstr>
      <vt:lpstr>Types of Monetary Policy</vt:lpstr>
      <vt:lpstr>Draw arrows to explain Easy Monetary Policy </vt:lpstr>
      <vt:lpstr>Tools/Parts of the Monetary Policy</vt:lpstr>
      <vt:lpstr>PowerPoint Presentation</vt:lpstr>
      <vt:lpstr>PowerPoint Presentation</vt:lpstr>
      <vt:lpstr>What can you learn about the value of the Dollar internationally based on the graph?</vt:lpstr>
      <vt:lpstr>What was the problem in 1974 and 1982?</vt:lpstr>
      <vt:lpstr>Draw arrows to explain how changing Discount Rate affects the Money Supply</vt:lpstr>
      <vt:lpstr>Parts of the Monetary Policy</vt:lpstr>
      <vt:lpstr>Draw arrows to explain how changing Reserve Requirement affects the Money Supply</vt:lpstr>
      <vt:lpstr>Parts of the Monetary Policy</vt:lpstr>
      <vt:lpstr>Draw arrows to explain Buying Securities </vt:lpstr>
      <vt:lpstr>Draw arrows to explain Selling Securities </vt:lpstr>
      <vt:lpstr>Parts of the Monetary Policy</vt:lpstr>
      <vt:lpstr>PowerPoint Presentation</vt:lpstr>
      <vt:lpstr>Monetary Policy Summary</vt:lpstr>
      <vt:lpstr>Draw arrows to explain Raising Interest on Reserves </vt:lpstr>
      <vt:lpstr>Draw arrows to explain Lowering Interest on Reserves </vt:lpstr>
      <vt:lpstr>Open Market Operations</vt:lpstr>
      <vt:lpstr>Parts of the Monetary Policy</vt:lpstr>
      <vt:lpstr>Monetary Policy Limitations</vt:lpstr>
      <vt:lpstr>Reminder</vt:lpstr>
      <vt:lpstr>Reminder</vt:lpstr>
      <vt:lpstr>Why does it matter?</vt:lpstr>
      <vt:lpstr>PowerPoint Presentation</vt:lpstr>
      <vt:lpstr>Circle what Fed would do in Recession</vt:lpstr>
      <vt:lpstr>Circle what Fed would do in High Inflation</vt:lpstr>
      <vt:lpstr>Easy Monetary Policy- More money in economy, done in a contraction or recession </vt:lpstr>
      <vt:lpstr>Tight Monetary Policy- Less money in economy, done in high inflation</vt:lpstr>
      <vt:lpstr>Tight Monetary Policy- Less money in economy, done in high inflation</vt:lpstr>
      <vt:lpstr>Circle what Fed would do in High Inflation</vt:lpstr>
      <vt:lpstr>How is this the opposite of what is going on 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Clayton D. Jenkins</dc:creator>
  <cp:lastModifiedBy>Clayton Jenkins</cp:lastModifiedBy>
  <cp:revision>1</cp:revision>
  <dcterms:modified xsi:type="dcterms:W3CDTF">2019-09-13T12:18:50Z</dcterms:modified>
</cp:coreProperties>
</file>