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033E9F-9F0E-479B-ADA6-1521F6D0B2F8}" v="1" dt="2019-09-06T18:05:58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8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84aa7089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84aa7089d_0_28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84aa7089d_0_28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34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84aa7089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84aa7089d_0_3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284aa7089d_0_35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34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84aa7089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84aa7089d_0_14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284aa7089d_0_14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34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84aa708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84aa7089d_0_7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284aa7089d_0_7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34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84aa7089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84aa7089d_0_21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284aa7089d_0_21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34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8814800a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8814800ae_0_1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8814800ae_0_1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34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cK0Qv8PZV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eychimp.com/features/tax_brackets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ub/irs-pdf/f1040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on.glendale.edu/index.php?tab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eychimp.com/features/tax_brackets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video/play/how-to-calculate-how-much-tax-you-ow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jc.com/metro/content/printedition/2007/10/10/georgiatax1010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9</a:t>
            </a: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Progressive Tax- Taxes which take a higher percentage from the wealthy</a:t>
            </a:r>
            <a:endParaRPr>
              <a:solidFill>
                <a:srgbClr val="00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Regressive Tax- Taxes which take a higher percentage from the poor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49750"/>
          <a:stretch/>
        </p:blipFill>
        <p:spPr>
          <a:xfrm rot="5400000">
            <a:off x="3772298" y="-1444725"/>
            <a:ext cx="4647404" cy="1092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>
            <a:spLocks noGrp="1"/>
          </p:cNvSpPr>
          <p:nvPr>
            <p:ph type="title"/>
          </p:nvPr>
        </p:nvSpPr>
        <p:spPr>
          <a:xfrm>
            <a:off x="1752600" y="233916"/>
            <a:ext cx="818884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Historical Revenue and Spending</a:t>
            </a:r>
            <a:endParaRPr/>
          </a:p>
        </p:txBody>
      </p:sp>
      <p:pic>
        <p:nvPicPr>
          <p:cNvPr id="256" name="Google Shape;256;p39" descr="Image result for chart sources of federal revenue in rece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2" y="1291329"/>
            <a:ext cx="8021050" cy="5213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</a:t>
            </a:r>
            <a:endParaRPr/>
          </a:p>
        </p:txBody>
      </p:sp>
      <p:sp>
        <p:nvSpPr>
          <p:cNvPr id="262" name="Google Shape;262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Taxes are necessary to pay for services.  What are some possible ways to adjust the system?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Static vs Dynamic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Taxes Matter in Moving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they have in common?</a:t>
            </a:r>
            <a:endParaRPr/>
          </a:p>
        </p:txBody>
      </p:sp>
      <p:pic>
        <p:nvPicPr>
          <p:cNvPr id="268" name="Google Shape;26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894" y="1400188"/>
            <a:ext cx="2222400" cy="16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2349" y="1405000"/>
            <a:ext cx="26424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1"/>
          <p:cNvPicPr preferRelativeResize="0"/>
          <p:nvPr/>
        </p:nvPicPr>
        <p:blipFill rotWithShape="1">
          <a:blip r:embed="rId5">
            <a:alphaModFix/>
          </a:blip>
          <a:srcRect l="26686" t="17778" r="25314" b="3998"/>
          <a:stretch/>
        </p:blipFill>
        <p:spPr>
          <a:xfrm>
            <a:off x="415660" y="3479777"/>
            <a:ext cx="2286000" cy="27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26551" y="3705838"/>
            <a:ext cx="2041500" cy="15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4751" y="3763114"/>
            <a:ext cx="1832100" cy="22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1"/>
          <p:cNvPicPr preferRelativeResize="0"/>
          <p:nvPr/>
        </p:nvPicPr>
        <p:blipFill rotWithShape="1">
          <a:blip r:embed="rId8">
            <a:alphaModFix/>
          </a:blip>
          <a:srcRect l="38554" r="15292"/>
          <a:stretch/>
        </p:blipFill>
        <p:spPr>
          <a:xfrm>
            <a:off x="3381188" y="1298938"/>
            <a:ext cx="12192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1" descr="data:image/jpeg;base64,/9j/4AAQSkZJRgABAQEAYABgAAD/2wBDAAoHBwkHBgoJCAkLCwoMDxkQDw4ODx4WFxIZJCAmJSMgIyIoLTkwKCo2KyIjMkQyNjs9QEBAJjBGS0U+Sjk/QD3/2wBDAQsLCw8NDx0QEB09KSMpPT09PT09PT09PT09PT09PT09PT09PT09PT09PT09PT09PT09PT09PT09PT09PT09PT3/wAARCACkAN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6HMOcMRVWfUHRyGfiq95fHcVQ/jVEktyTmoUTSUraI0RfIx5anidDyDWYV2/jTckEkHFVYjmZburrf8AKuKbLYyRwCTIIaqygk1aDyOoQsxA7GiwmyptIoxVowhRlskU7aCMoFpiuRRIcdKkySQKBliQrcjsafCoadEchCTwT0pMDo9FtzHCXOR6V0Wl2KndKxOTWbFGIrTgdB0q9b3ckKLtaPHcE4rF6m0Da2YGBWXqFmJ1Izhuxqea+zbKyHG7jPpVGS6ByouVd/QdalI1bRlGJruN7SViJY+Ub1FZktq8eV8zkdRWkZsagpP3s03VrFBdFy+0MM1pB9DmmjKWxY8tLSPZgf8ALapDbJn/AF/61G1rH/z2/WtDMrTQIvJcH6VmyrvuAi8g1pSwxryHyfrVSFVN9GOOtMqJ0ekztp8IZVUqBzzzWdrmvyalIY48pAD09aNViWzjBjlJaTqPSscVKXUuTa0EYZ/Gr+mae94Sg6EdapquQSa7/wAKaXGdLWd8KZO7elKTshwV2c5N4bMCFlYsfasr97Y3IZMq6civURa2kp2Jcws3oGGawde8MCeF5LfHmLzgHrWanrqaOmraGfaXq3kIdfvAfMPSnueawdHZ4r14nBBxgitd5Dmtjmehy6xGQZx1pfI2960meKMbUXJFUpjvkwKVyrDJY9oGPSo1xuAPep2jcAYBz2qOYqxU9G7immFiYY2jgce1IGDMFBGTT4kNwwjjA5rq9N8ASXNmk00oRm5AGelJzS3CMHLY5OYoZwqZMYAHX9ab5Zj+7jBrW1nw/PpEnzDchOA1ZWcKQeoqk7iaa3FKqcE/mKj6gxsc55Ge9PR/MjIHDLxzUchwoPdeaBWN7RNVJX7FcknP+rf29DXSnRrV4/NkDFgM9a4A8YPOOoIrtdL1CSXS0Jwz7cH+VZyVtUa03fRllL23HlxAMRnBGOKtmxtEJmEYDnvis4XM64AjT/vmpLm8LRAHAOOgrN+RvoZt6iDVI2QcE4qXxAgMML4JPQ4qt9oikuAC3zKatavKRDF5eOuSTVR3MZnPOmBnY35VGuzJ3qavyyzY42kGq73BVTviHHetjnK0ptwtUASkwdOx4rX0/RZ9UkMjELH6kfyq1deF7mHPlIZE9VqeZXsbRpytexg3M8l0waTnHTFNWPK55B9DWjNp7wL8yMCDyCKhaHsvUUCsytFG8kixKDvchQAO5r0Y291YaZFHbIJNi4KmuG06eOz1O3nuI90aNz7e9eoWkkbxLIGDI4BBHQis6jNqcdDj4Le61PUwlxaPCnXzFBBFafiOKa106JYjK0YGGIPPFb91cR26hlUEk+lU5tRtJx5bOGyfSo5r6mnLbQ83s5U/tR2RDGGXG01oyTIpwTSeJreKw1sTRACORd2O2a5+5uTJLlScCuiLujlnGzNAQNjdtPPtRHalpAWGPc1Nc3DW0zRkEAHpUTX7MdvQGpGWJRGqYOCpGeKxnPmSO/bNWp3IXKngiqQcgFfzqkSzr/A+nWlzMst1Mnmljtibjj1r1ILa2sHmSs3loOcDP5V5l4Ntft37y8iuZbZU2xbJNiq4PBP05r0iOFjYRxgl+OfUiuWstbnXRd1axzuuXVrrttLZ2VnIZmU7DIypz7AmvNbmFoJikilXQ7WUjmvVZfDkb6wbx7K2u1KnMU6kA56A/Sub1bwhK3nPlI5ASUUMWCj+7k8n6mtYSUUZVIyk9jhySr7h2pAc54zn1qa5he3bZKpBzUO/Yct0rW5jaw6MhogDkEcVv6VfrBbrwSF4OKwSBuUqeKeJTC25WwO/oaGrhF2Z1kniWFV2+W34VnS6mZySFK1DFHDeQCWMYPRlz0pJo1jiO30rNo25rog05jJduzHOTWzeSLJsViQBWRpn7iYMyKxIxz2qXWJGjhVlOCDT6kMq31vKjHypGx6VXsxPdTiHG7nn+tWmud1uDnnHNbOhxgwLPgnAOOPWm5WQ4002bWnW3lxoijAA6V1FpYjy13YrntOvo4pI2uo3jhY7fMI+UH3PauxhQbAy/dPQ1zu+53watZGbfaRa3URWSNWPqRXNz+EIJLoNG+wd1HSu0mU7eAT9KzZG8rLYINSpNF+zjLVo818T6WNOvdgGEPNdD4UvhdaJGjN88DGM59uR+hFUPGMnmmMNy4ByfaqHhm5Npay5/jk3D8sVtvC5xtKNRpHaszhhsj80/XFZ13POHBaziAB5IfnFSWWvQIdsnGasXOq2EsDN5iDA6k1BdzhvGUge8gQcYjPf3rnAuexP0Fby7de15y/EXQfQV1baZotnEoCxgn3FdEVocdSV5Fe8i0vUmKFHD9mXAxWLd+GTBloJd3oGrqp9CSQxSW7FQPvbTjd9aUaaLdMu5JHYmovY0auebzRtCWSQEMvUGmBV8vPc1ueJIl+0F0XqOawBnHXirTuZSVmeqeCnjl8MWz4GIxtYD2PNdH9qg89Rblzu6BULD8+1ef8AgfUCNIvrdMsYn8wL/skf4g13VjeyrCCkUYAHXePmrjqRfMz0KLvFG4X3RAlcNjms2+RXjbcBUsF7JPlXgMeP4s5Bpl2u5Dg4rKTNkkeR+I0DX7qvQMcVjYMbFSPzrq/FdmltewytkxFv3irjJHB4/lWHrIh/taf7LMk9u2GSRBgEEZ5HZhnB9wa7qTvE82srTZnFdqGjIMkaMevBqXbnjIxUESeZdQozY3SKCfTmtDI19L3W0rRN3JQ/XqKsXy4gY1Yjs1n1LUFi/wCWN0m0+oJxWnqWlL5Mca9WPNQy0jI0+HzFVvWqfiJtsgiHbmtyxsWto5Azj5CcZrltWvBd3bsBjt+VC3FIrLMQuK7rQIfM0+JCMboxXHaZo1xqaySoyRW8RCyTSHCgnoo7knB6V3+hR7IoAOwxxRU2NqPxFiCyktUuMs7xOuFiYBlz3znnFdDoziDTPm2xwxngE9B6VUmG5ljA+Zuc1duI/Lt1iYYU9+1c8mdkY2ZRfWLm8mf7FdW3lq2DuQnH5VCZ52lMdy6P3DIuBVhtLt0WR4lCmQDeV4PHTmoDCIE5JJHTJzUuxaTT1OS8T26maPy8l2BLfSqSWhtLZI2yHUcg10lxcW9sbq8uBzFGAh/HoPcmsuSOS9Bm6l+a1g9DnqxSfMYskznP86w7i8klcjcQB6GtnWYvsls4LDcegFc6vWtYrqc030LdlKbeTeDg1eeYuB5hJPXINZf8IpyysoxzVp2MmrnrUc8cVsBFJ5gHG7Oc1nzzmTIJqjLcpZxBEiVAP7p4rNbV8uFxknsKysb8xJrFuv2SRsDhcmuQjI2/NXothocurwEXhMdqf9Yw/iHoP61y/i6PThej+zNoKDD7Dlfb8a1itLmM3rYo6Dqf9k6ukh/1L/JJ/unv+Fex6VDauiSggKwyCO9eHrHmWMf3iB+da+mavqWnXf2NbqWOIZAjyCKyqw5tUa0avJoz2qSWCFcs361jXuoFkby1wvvWXply97CGkkLNjmrl2oNua4WrM707o5KRG1jX7eC4Z9ssoQbF3EDrwPw5rH8SQJDrM8kMYjjklbEaR+Wi55+Udhz0rft7Np9etEjKBjN8hkbaoYZIyfTNZfiy6vLoWTXcEMLtG0hZOspLEb8ZOOgA9cV30WuWx5mIjP2qtsc/tBJB61XYFHLL1Qgiplk+b5uDTXTEDt29TWhJradrKQ3tyx3FLjy24GcMpB/xrqJr63mu1XzVCqAck9a89VwgznGDikdiedx596Vrlc1jrNT1SCCKZVbcz8KR0Nc1Y2M+p3sdtapvmkbCjtSXc4l2BR9wYr0z4c+HzZW0uoXURWZ02xhxgqD3/GmoiT6slvtDt9F8FtaQ4JilSSRyOWYggt+tU9Nn8qFSOSBXZXlit6k9q4ykyBT9ex/OvPrR2huJbWYFZYm2MppVFoOjLU3JZZ7to5Vky0R3KFPf6VML69mlC3BXy/TbgmqLRpAQyxB8/wAQOCPyqyjyIocSttPIWT5v1rB2O+N1rc3PMBhDA8Gsm+mVFY7gAoJJqU3IWBQDweawtZuVCRxkgCV9uaiMbsJVdDG8Zy3cy2zrGU05cAMn/PTvu9D6VpaY+7T4yhDKR1FdDo1iLmE29wiTQyrsaJ1ysg/xquvh9LBJorLzZbYSbRE5G+L3DD7y+9b8uhxubucP4mXK4yOBzxyT6e2K5wLiu48Q2rTafO5wXjbLOVwW5xiuNdMVaM2yM9KkVMxZ96j2mpF3AYA4oLg0nqdbeaVLJMYY/NkdTjdj759q19A8GfZx9q1Larfwxk8/jXQ6vpTrdiUXnkwRYZQvBzUN5q8c1urEu103CxnhQP7xrXkUVzS2MlJy0RX1/UFs9GmYMsSrGVQs23n2HevLGw+5tx2mu01vTbjU7GUljLLkEZP6CuXudM8qAGWOVCOoYcCsvaqWxcqUo7mS8m6Qc4UVNcEJcKyvk9cr2qOaMRsVohQMxz1PSmTsdp4U1gs2yRvmHUHvXZO6NAc968s0ljHfIV+lejQAzQIScbhXFXhZ3O/DyvHUzru2iFxB9oDmAyqZAmNxXPOM8Zx61zWvIr3TNHvCA4UOQSFzx09sV219a7oox1YEisDUtHeSMuoJI6j2p0p23FWp31Rx8saMW4IIHGPWtTSYY28nciFmcKQ2DtH096r3Fr5LA5xg4cenuPb+VPjRop7d4JgJWcKAAOG7cd66W7o5VGzOm1XwpYy+V5cQiZolJKcZPrjpWC3gy9a5jjtGjfe2Mu20Cu4SaW7ZEuUWO4t18qVU6bgSMirS24Irn9rKLOhUYziVfC3ge20qRbm9EdzfKc7mHyxnttHr7muxhUeQ+AfmfAz6CqFmzz26MhzMjYPoxH+NSLDeyqjfaysSEs0KIASfQt1rui043R584tSsxb69jsbaeUgPMoUpH69+fauWudPbW4GvovKGsI3zRgkfaExxx0z6fTHeuyk02CbaccMPzyKz10ZBGUXcjoThlPIP+eaclzDi+VnK6fqUUqFSdkinBVuCD3FTTzo3JI+tXNX8MSXcxlU+VqGMlkA2z+jbfX1xz9awJEmtJTBdxtFMvUN0PuPUVzTi0d1KSmrXLbXQPHUDvWTNbSaprMEMZ/1ZL/gOv+FOlucDC963vBWmtO99duhO0LGp9c87R9eKVOPMx1bQjc29Ps3sLedGQTIsRKgHBBxzg+wJP4U/RWV3aMSbo34zjpXRR2YtrWVj1VDn6nj+tULHTFtzwMshyPf0rptY4L3I7vR7fUbJ4LhPvAoW7ivPr/4W3flu2m3izMDxFKuwk+m7p+devLEN8cgHDjBB9R/nFL9mUAyKoJH3l9VoshJs+ZbiCS1nkhnjeOWNtro4wyn3FNBNe7+JPBuna9byrcL5d1Hkx3KcMMjIz/eHsfwxXjOp6Ld6LqMtjfJtmjPUfdcdmHqDUtFqR6z9ja+uGmvDiMHO3scd6xLMnU9RluTwrsQox0UcCt/xBeCz0O5KthmTYuPUnFY2iAR2/wBOlRi52Sia4WOrZo3FtGIwFx09K5DxXb+RZK45BcAiuvleszU7Vb+zeFwCrDFcEJ2lc7pQvFo88OnA2guCcuXI2+ox1rNmieF1JBBz0rqILO5t7yG3mhEoiyEIYKHHcHPesvWImW58tomTyychuvtXbGVzilCwugxtJqsEe0EyE9e2BmvS4rdREqHsOK870ZGiuoJCnzbgB7CvRYSdi564rCu9Tpw6sh7rgpnnFMeEMxOKkPJFP4A9657nQc9qOh212G8xcE9x1rNg0tNLu4GtoWuLsuogMnKoc8E+wrqZkz2pdOjDapajHJlWtFNozlBMjisTYTsju0jkAs7jBdupbHbJJNWlOQPrUniCb/iczHP3dqfoKhj5FRJ3dyoK0UjQ0mQxTyDOUOCR7+tbsqBIhMvAY7W9j61z+mOseoRhyAHypJ966e2AErRNhlyA3sccfmK7sNL3Dz8TH3w8kII0zyAfzHpSPBtcPj73BHuP8akd/LD7h80Lgg/3l6H9KtLCJFaI9D0Pof8AOK6Voc25nXljDd2yiYcRsMMOoB7/AIVj63o6X8Ytb1MuCRDcj7yN2z/eB7iumRA6EOODlT/n604RrLbqJfvAYJx3HB/oaT2KTad0eOzaTJZXLw3SFXTGfQj1HqK9C8G2Ji0KJ2XbudpB9T3/AAGKv6v4fi1bT3ibEdwoPly4zsbuP90nr9c1e0qH7LpNulwuzyYVMq+mByPzqIx5GzapV9pFIbf7gkUI/wCWh3Nx09BSiACJJccj5WPp2/nUkbG4t3uG++ZA2PQZ4H5VOsW5Xi7MCB/L/CqXcwfYjEe6NwvDfeX6/wD66dERlGHRuMe3X/GnQNudT/eH+f60xQFlVeyuV/LOP50dB9So6k+ZsBO1F3D6ZBrF8QeBrTxbFbeeZI5LfIWSJsNtP8J9s81usyI7qzYAYhvpmlt5WgQliysSR78dM/hincVuh5Z4nvfMtraHPLTZI9gP/r1b004gAFYetA+fYtvVw4LAg59K2dPP7oVx4p3kduFXuluVsCq5kHRjViSMkVi6k7pNDGpOXbbgdTXIlc7b2RfhQf2pbFMkMSjYXcSCD7H8+1VNZ8MrHd3KSKm51UDy8hVGOAO/412vhLR1tH+1XBTz2yI0zu2D6+prZ1DQLW+y5HlSj+NT1+o71om0c8pJyPI7GOTTgnnfNbkACUDlD6N7e9dLGx21c1Hwxd2dtLI0ayw7SWMfXb3yKzYGaO1iWQ/OEG7dwc4pSdzSLXQtow/GpFTJ3VjQ6rG92Y1IODzzW7DIjoCMVPKU5EUijHNR2b+Vq1o3bzRVn7PNdHZbRSSt6qvA+p6CtbTPDgt5lub0h5V5RAMqh9fc0hOSRxl1PJe+JpFcMoXLOhHKnOAD+FayptFM1izEHi4yqu37RCCx/vEEj+VWzH8lEhwd0RWpU38CsMgtyPwrpLJyss0crcqwAP8As4GD+BrljuSZGThgeDXTJxJG7xlXlyrA9Ccf/Wrrw3wtHJil7yZovG811GT6FXHv3qa1dhsVgQVIU5PU8j+gql5zQPEztl0PzY4BGOD/AE/CprEFYIwWySwJP/AjXVe6OS2peA/eyD/aP6gH+lLtAlYH7rgOB6dj/SmgbbqQFs5C/wAiKdKfkhbvyv5j/wCtTe4ugP8A61ScgSDn/eH+IzVPVpWW0t4V/wCW0g3/AO72/XH5VLqE/wBnsJJByyOCBUMy/aGd26o6bfoCKa1sLa5btIy1q6DktGMflUsPOxvX/D/61SWg2yBenH8iajt2HlRfUf1qXsPqRxAo5HZHIP5n/Gow3/EwIbIAYn9BUz/fnHfzP8KiuXCzTE5wGUnHptGab6gjPUibUC+QQGJwOpOePyqzeSK90fLxjaM5Heo7JN0plkHzMmV9ACefx5q1aRgMxlC4YZBJ60n5AvM8PlmFxo/h6TjcYCGPuDj+ldBpw+QelcPpFx5tnZRk8wbxj0y2a7fTm+QVyYjVndh9ImoV+XPpWfbwC58QW4IBC5ODVyR/kpPDx83X5CRwkYP45rmitTom/dPQLNAsajavHcVYuFYxkKOTUEEgVB7VcJ3KORzV7nGUp4DcIEY/JkFgO+KWS2imUrLEjg9Qyg1b28cVHjFJlJmWPDukBiw0uzDHqwhXJqzDptnCB5VtCv0jAq3SMQDSKuNA9OAPSkYYXFPX5uACffFNcYBpAct4ntNptrxf+WTlX+jdP1xVRj+6HuK6DVoVudOuIj/y0jOPqBkfqK5m1l861QnHKjpR0NqbKtzXWaJP5kcSyckgEZ9CP/rVylzgE10WhfvtMiYH50yPyOf5V0Yd7oyxK0TNC9tzKreWRuR8YPdR2/Kn2hAjUHkDH/oVWnGx9x6k7vz61mWkq+U3zA4Yjj2Oa7ejODqjULf6W3+6v/oVOlbMETf7f9DUDuDeL6GP/wBmFPuG3RwxL1LZP6/40PoCKuoyK1uFP8cqgflVgx7rd9vUg/nVae3dntvlOxJGdj7gGtCGHEEg/wBnj8jTWiQPdk6PslB9FJP51XgcLDCD1baf6/1qUfPH7upH5ioIhlkJ6Kuf0FS9hrcl3hpZz2DfyUVjavfxrbTzZO1isa465PH+NX43zH833pCeP945/lXJ6xdeZfrp/R4zvI9+1D3sC0Vzp4HEVnbbg3mEEHPcYP8AgK0bbc0ZDLnacbccCqduqyW6hFxJEARuPB4/lirdpN5qhkfaCvAHb2PuKfRMXWx8zaB94/Wu900/KK4HRDtP1Ndxp0pwPSuKtuehR2NWR8ijwxKo1u6B68Cqs04VTVTw/ps9zqU9+uoLajzTgOgZXXjryP0rGKNKvwnpZutikcEDvmtCK7RdibwGIztHJxXOwxrFFIJNTimcklQyj8vlNKsLQzo0Gr28YbmYeQXdvb2x2/rRqc+h0puQpyQ2D04qjcazBHMyu8cW0dHkANWbaG1cBvM89x3kGCPw7VF/wjulreSXiWFuLhzud9gJY+tDuCaRWj1RLvBhlUr6g1K19ZwKzXV7GgUZPOf6VpIiGLARQPZcUwqAeAc+wqbD5rmeviPT5APs91bMD0zIB+h5quNS32XmbstM25R0IX/69XrjTrK9VvtdnFL6FkGfzqnqOiWl7MtxKJImX73lSFAR/tY60MaaKd9qUcNjNIzcRxsT7nHAFctpM5Nmg9BVrxVZ2lnolwsdxIZBlleRmOc/w8Dn/OaztLASzQ57CmlobQLtyCynHU1t+Em32twvQh+PxGP6Vh7w2RV7w9dtaXkkf8EmPwPQGtaHx2JxGsDrrkszMg+8I8FT7/8A1hWTp9qySToW4ViP0Fass3lrG+0EY3FjXIiW+l1K5khuWVnuSGJGQRn/AAxXejzWdmQI5OBllUD+v9KcIdjxOcklG6+vBrKtby/gR57iJJlAGSrYPA/wNaY1GKSNRJHLFIhJAZc5A460+qF0LOweW+eRluKljIZlwMAjn/P41EG3KfKIbccqR0yB0p0D/KpwVJAOCOR2pW0DqRocRofQgfkSKVAFZkx0JXPsf/108pt3IOc5Kn68/wA6bMP3qtnh1x+ND3YLZEUUAV1UnlMqf0rmtW0VZbu01EsUkD+XKRwWHJUH6EEfjXUyER4kJAB4b2bFYmrXYliYYOzcpI6DNNAXdPQGBWKMXU7SC3v/APqrRt1EF3Iu2NEZQwBPeuc022unXiR0Rj36svuPWuktoUjBV+ccEt60xbnzBovQfWu308fIKKK4a256VD4RbvtVzwRptvesslyrSNzwTx19KKKxWxpV2PRLfT7bdxCoO7qBWlDZQjG1SOTyDRRQjlZObePdtYbhjPzc0vkon3Rj2FFFDEhqjrSYG40UUiuozAzVO4jWZ28zkDpRRUlRMPxDbRrol2VG1jGy5B5A2muH0sbraEEkjb60UVUdjaO5qFQF4qzoqhtR5J4XI59xRRV0f4iHV/hs7vT4VmZg5YjaeM8daZc2cBt438sb1wQw688UUV3x2PMluPdF+wPwPvf+zCraQpySCT83U+9FFU/hJXxFWOJYHBiyvzseD/tVaIxcDk/cPX/eFFFHcXYe6j91/vEfoaR0BXBHCsMe2aKKS6FPqQzxKwXcCRuAxn61naxaRf2DfOAQ6R7wQehBBH8qKKEDNGwjWTLsMkxqadeAR4KjryaKKb+ImPwn/9k="/>
          <p:cNvSpPr/>
          <p:nvPr/>
        </p:nvSpPr>
        <p:spPr>
          <a:xfrm>
            <a:off x="1587500" y="-746125"/>
            <a:ext cx="211455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83350" y="4968475"/>
            <a:ext cx="21147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25288" y="1400189"/>
            <a:ext cx="1592400" cy="19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550450" y="3505200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09390" y="1325654"/>
            <a:ext cx="2368119" cy="146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>
            <a:spLocks noGrp="1"/>
          </p:cNvSpPr>
          <p:nvPr>
            <p:ph type="title"/>
          </p:nvPr>
        </p:nvSpPr>
        <p:spPr>
          <a:xfrm>
            <a:off x="6931893" y="5215689"/>
            <a:ext cx="4731527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Taxes in images</a:t>
            </a:r>
            <a:endParaRPr/>
          </a:p>
        </p:txBody>
      </p:sp>
      <p:pic>
        <p:nvPicPr>
          <p:cNvPr id="285" name="Google Shape;28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946" y="3117979"/>
            <a:ext cx="5204231" cy="325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195" y="294174"/>
            <a:ext cx="4291469" cy="2823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68704" y="638969"/>
            <a:ext cx="4841178" cy="385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61925"/>
            <a:ext cx="11430000" cy="65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Tax news 4/15/2017</a:t>
            </a:r>
            <a:endParaRPr/>
          </a:p>
        </p:txBody>
      </p:sp>
      <p:sp>
        <p:nvSpPr>
          <p:cNvPr id="302" name="Google Shape;302;p44"/>
          <p:cNvSpPr txBox="1">
            <a:spLocks noGrp="1"/>
          </p:cNvSpPr>
          <p:nvPr>
            <p:ph type="body" idx="1"/>
          </p:nvPr>
        </p:nvSpPr>
        <p:spPr>
          <a:xfrm>
            <a:off x="838200" y="1451425"/>
            <a:ext cx="62832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IRS 'drains Tori Spelling and Dean McDermott's bank accounts'... weeks after she welcomes their fifth child</a:t>
            </a:r>
            <a:endParaRPr sz="3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It is not known how much the couple owe in unpaid taxes. However it emerged last year that they had been issued with a lien for $707,487.30 in unpaid federal taxes for their 2014 bill alone.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303" name="Google Shape;3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3175" y="1523250"/>
            <a:ext cx="3993194" cy="48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Terms</a:t>
            </a:r>
            <a:endParaRPr/>
          </a:p>
        </p:txBody>
      </p:sp>
      <p:sp>
        <p:nvSpPr>
          <p:cNvPr id="309" name="Google Shape;309;p45"/>
          <p:cNvSpPr txBox="1">
            <a:spLocks noGrp="1"/>
          </p:cNvSpPr>
          <p:nvPr>
            <p:ph type="body" idx="1"/>
          </p:nvPr>
        </p:nvSpPr>
        <p:spPr>
          <a:xfrm>
            <a:off x="251927" y="1219201"/>
            <a:ext cx="995887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Char char="•"/>
            </a:pPr>
            <a:r>
              <a:rPr lang="en-US" sz="333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 Deduction-sum deducted from the total income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Char char="•"/>
            </a:pPr>
            <a:r>
              <a:rPr lang="en-US" sz="333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 Credit-sum deducted from the total amount a taxpayer owes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Char char="•"/>
            </a:pPr>
            <a:r>
              <a:rPr lang="en-US" sz="333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Refund-Money you overpaid in taxes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Char char="•"/>
            </a:pPr>
            <a:r>
              <a:rPr lang="en-US" sz="333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April 15- Last day to file taxes for previous year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Char char="•"/>
            </a:pPr>
            <a:r>
              <a:rPr lang="en-US" sz="333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Char char="•"/>
            </a:pPr>
            <a:r>
              <a:rPr lang="en-US" sz="333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1040</a:t>
            </a:r>
            <a:endParaRPr sz="33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Char char="•"/>
            </a:pPr>
            <a:r>
              <a:rPr lang="en-US" sz="3330">
                <a:solidFill>
                  <a:srgbClr val="000000"/>
                </a:solidFill>
              </a:rPr>
              <a:t>Audit-IRS “checks” your returns more thoroughly</a:t>
            </a:r>
            <a:endParaRPr sz="3330">
              <a:solidFill>
                <a:srgbClr val="00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en-US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http://www.moneychimp.com/features/tax_brackets.htm</a:t>
            </a:r>
            <a:r>
              <a:rPr lang="en-US" sz="259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28600" marR="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46"/>
          <p:cNvPicPr preferRelativeResize="0"/>
          <p:nvPr/>
        </p:nvPicPr>
        <p:blipFill rotWithShape="1">
          <a:blip r:embed="rId3">
            <a:alphaModFix/>
          </a:blip>
          <a:srcRect l="5391" t="7491" r="5338" b="3958"/>
          <a:stretch/>
        </p:blipFill>
        <p:spPr>
          <a:xfrm>
            <a:off x="1268675" y="535600"/>
            <a:ext cx="8701150" cy="602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1040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Collecting taxes simulation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Types of Taxes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Proportional-AKA flat tax- the same percentage is taxed for all- example is sales tax</a:t>
            </a:r>
            <a:endParaRPr>
              <a:solidFill>
                <a:srgbClr val="00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Regressive-tax which takes more from “poorer” people in society- example is sales tax</a:t>
            </a:r>
            <a:endParaRPr>
              <a:solidFill>
                <a:srgbClr val="00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Progressive</a:t>
            </a:r>
            <a:r>
              <a:rPr lang="en-US" sz="40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-tax which takes more from “wealthy” people in society- example is income tax</a:t>
            </a:r>
            <a:endParaRPr>
              <a:solidFill>
                <a:srgbClr val="000000"/>
              </a:solidFill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Joe Smoe</a:t>
            </a:r>
            <a:endParaRPr/>
          </a:p>
        </p:txBody>
      </p:sp>
      <p:sp>
        <p:nvSpPr>
          <p:cNvPr id="328" name="Google Shape;328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Filing Single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Gross Income = $50,000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Income Taxes paid=$8,530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(paid every pay period)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Joe Smoe</a:t>
            </a:r>
            <a:endParaRPr/>
          </a:p>
        </p:txBody>
      </p:sp>
      <p:sp>
        <p:nvSpPr>
          <p:cNvPr id="334" name="Google Shape;334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Gross Income = $50,000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Deductions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Mortgage interest paid=$5,000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Charity=$5,000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Adjusted Gross Income=$40,000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Taxes really owed=6,030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Paid=$8,530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Difference of Refund=$2,500</a:t>
            </a:r>
            <a:endParaRPr/>
          </a:p>
          <a:p>
            <a:pPr marL="228600" marR="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Pay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have to pay taxes when they file because they did not take out enough taxes throughout the year to cover them.  These are mostly self-employed people.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Earned $50,000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 $4,000 through year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deductions, owed $6,250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$2,250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8" name="Google Shape;34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875" y="313950"/>
            <a:ext cx="8173250" cy="59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6" name="Google Shape;35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775" y="801050"/>
            <a:ext cx="9362451" cy="55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150" y="552450"/>
            <a:ext cx="8096250" cy="57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u="sng"/>
              <a:t>How do tax rates affect you?</a:t>
            </a:r>
            <a:endParaRPr sz="44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u="sng"/>
              <a:t>1)Tax Rates/Deductions affect your wallet</a:t>
            </a:r>
            <a:endParaRPr sz="3600" u="sng"/>
          </a:p>
          <a:p>
            <a:pPr marL="6858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u="sng"/>
              <a:t>Higher taxes = less money for you</a:t>
            </a:r>
            <a:endParaRPr sz="3600" u="sng"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u="sng"/>
              <a:t>2)Tax rates are political</a:t>
            </a:r>
            <a:endParaRPr sz="3600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Progressive Grades in School</a:t>
            </a:r>
            <a:endParaRPr/>
          </a:p>
        </p:txBody>
      </p:sp>
      <p:sp>
        <p:nvSpPr>
          <p:cNvPr id="200" name="Google Shape;200;p31" descr="041107_zack_hill"/>
          <p:cNvSpPr/>
          <p:nvPr/>
        </p:nvSpPr>
        <p:spPr>
          <a:xfrm>
            <a:off x="1679575" y="46038"/>
            <a:ext cx="4286250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1" descr="041107_zack_hill"/>
          <p:cNvSpPr/>
          <p:nvPr/>
        </p:nvSpPr>
        <p:spPr>
          <a:xfrm>
            <a:off x="1679575" y="46038"/>
            <a:ext cx="4286250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31" descr="f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600" y="1629225"/>
            <a:ext cx="10756200" cy="41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taxes do we pay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940656" y="1316665"/>
            <a:ext cx="9865567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income tax-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collected by employer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(Progressive)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Federal, State, and Local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Corporate income tax-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income tax on corporations(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Progressive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Federal, State, and Local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Security tax(FICA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)-collected and matched by employer(proportional and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regressive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)Federal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Customs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-Tax on imported goods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2"/>
          <p:cNvSpPr/>
          <p:nvPr/>
        </p:nvSpPr>
        <p:spPr>
          <a:xfrm>
            <a:off x="1587500" y="5643564"/>
            <a:ext cx="7938" cy="15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2"/>
                </a:moveTo>
                <a:lnTo>
                  <a:pt x="119984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8615200" y="1690700"/>
            <a:ext cx="35769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Income       Taxes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$50K			$8,239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$100K		$20,982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$250K		$65,899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$1M			$351,819</a:t>
            </a:r>
            <a:endParaRPr/>
          </a:p>
        </p:txBody>
      </p:sp>
      <p:pic>
        <p:nvPicPr>
          <p:cNvPr id="216" name="Google Shape;216;p33"/>
          <p:cNvPicPr preferRelativeResize="0"/>
          <p:nvPr/>
        </p:nvPicPr>
        <p:blipFill rotWithShape="1">
          <a:blip r:embed="rId3">
            <a:alphaModFix/>
          </a:blip>
          <a:srcRect l="30040" t="44184" r="19916" b="14230"/>
          <a:stretch/>
        </p:blipFill>
        <p:spPr>
          <a:xfrm>
            <a:off x="95075" y="365125"/>
            <a:ext cx="8520125" cy="56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34"/>
          <p:cNvPicPr preferRelativeResize="0"/>
          <p:nvPr/>
        </p:nvPicPr>
        <p:blipFill rotWithShape="1">
          <a:blip r:embed="rId3">
            <a:alphaModFix/>
          </a:blip>
          <a:srcRect l="32625" t="42625" r="17611" b="14056"/>
          <a:stretch/>
        </p:blipFill>
        <p:spPr>
          <a:xfrm>
            <a:off x="148975" y="58075"/>
            <a:ext cx="8482701" cy="6477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 txBox="1">
            <a:spLocks noGrp="1"/>
          </p:cNvSpPr>
          <p:nvPr>
            <p:ph type="body" idx="1"/>
          </p:nvPr>
        </p:nvSpPr>
        <p:spPr>
          <a:xfrm>
            <a:off x="8615200" y="1690700"/>
            <a:ext cx="35769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Income       Taxes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$50K			$6,940</a:t>
            </a:r>
            <a:endParaRPr/>
          </a:p>
          <a:p>
            <a:pPr marL="16002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+$1,299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$100K		$18,290</a:t>
            </a:r>
            <a:endParaRPr/>
          </a:p>
          <a:p>
            <a:pPr marL="16002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+2,692</a:t>
            </a:r>
            <a:endParaRPr>
              <a:solidFill>
                <a:srgbClr val="000000"/>
              </a:solidFill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$250K		$63,190</a:t>
            </a:r>
            <a:endParaRPr/>
          </a:p>
          <a:p>
            <a:pPr marL="16002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+$2,709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$1M			$335,690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				  +16,129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>
            <a:spLocks noGrp="1"/>
          </p:cNvSpPr>
          <p:nvPr>
            <p:ph type="body" idx="1"/>
          </p:nvPr>
        </p:nvSpPr>
        <p:spPr>
          <a:xfrm>
            <a:off x="625151" y="381000"/>
            <a:ext cx="11131419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 Tax-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 on property(land and buildings)-does not take into account income- State and Local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Sales tax-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 on sale of certain goods and services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-(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regressive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 State and Local(SPLOST)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Excise Tax-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tax on manufacture and sale of goods(gas)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Estate tax-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tax on estate of deceased person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 Tax-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 on large gifts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 Gains Tax- tax on profits from investment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974558" y="305217"/>
            <a:ext cx="37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Revenue- where money comes from</a:t>
            </a:r>
            <a:endParaRPr/>
          </a:p>
        </p:txBody>
      </p:sp>
      <p:pic>
        <p:nvPicPr>
          <p:cNvPr id="236" name="Google Shape;236;p36" descr="Sources of Federal Tax Revenue, 20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133" y="2544346"/>
            <a:ext cx="3676650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6"/>
          <p:cNvSpPr txBox="1"/>
          <p:nvPr/>
        </p:nvSpPr>
        <p:spPr>
          <a:xfrm>
            <a:off x="5630779" y="445794"/>
            <a:ext cx="2189747" cy="275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Spending where money goes</a:t>
            </a:r>
            <a:endParaRPr/>
          </a:p>
        </p:txBody>
      </p:sp>
      <p:pic>
        <p:nvPicPr>
          <p:cNvPr id="238" name="Google Shape;238;p36" descr="Most of Budget Goes Toward Defense, Social Security, and Major Health Program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9654" y="305217"/>
            <a:ext cx="367665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0251" b="8064"/>
          <a:stretch/>
        </p:blipFill>
        <p:spPr>
          <a:xfrm>
            <a:off x="3221027" y="475025"/>
            <a:ext cx="4391100" cy="60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Widescreen</PresentationFormat>
  <Paragraphs>94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 Theme</vt:lpstr>
      <vt:lpstr>Office Theme</vt:lpstr>
      <vt:lpstr>Day 9</vt:lpstr>
      <vt:lpstr>Types of Taxes</vt:lpstr>
      <vt:lpstr>Progressive Grades in School</vt:lpstr>
      <vt:lpstr>What taxes do we pay?</vt:lpstr>
      <vt:lpstr>PowerPoint Presentation</vt:lpstr>
      <vt:lpstr>PowerPoint Presentation</vt:lpstr>
      <vt:lpstr>PowerPoint Presentation</vt:lpstr>
      <vt:lpstr>Federal Revenue- where money comes from</vt:lpstr>
      <vt:lpstr>PowerPoint Presentation</vt:lpstr>
      <vt:lpstr>PowerPoint Presentation</vt:lpstr>
      <vt:lpstr>Historical Revenue and Spending</vt:lpstr>
      <vt:lpstr>Think</vt:lpstr>
      <vt:lpstr>What do they have in common?</vt:lpstr>
      <vt:lpstr>Taxes in images</vt:lpstr>
      <vt:lpstr>PowerPoint Presentation</vt:lpstr>
      <vt:lpstr>Tax news 4/15/2017</vt:lpstr>
      <vt:lpstr>Other Terms</vt:lpstr>
      <vt:lpstr>PowerPoint Presentation</vt:lpstr>
      <vt:lpstr>1040</vt:lpstr>
      <vt:lpstr>Joe Smoe</vt:lpstr>
      <vt:lpstr>Joe Smoe</vt:lpstr>
      <vt:lpstr>Pay</vt:lpstr>
      <vt:lpstr>PowerPoint Presentation</vt:lpstr>
      <vt:lpstr>PowerPoint Presentation</vt:lpstr>
      <vt:lpstr>PowerPoint Presentation</vt:lpstr>
      <vt:lpstr>How do tax rates affect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9</dc:title>
  <dc:creator>Clayton D. Jenkins</dc:creator>
  <cp:lastModifiedBy>Clayton Jenkins</cp:lastModifiedBy>
  <cp:revision>1</cp:revision>
  <cp:lastPrinted>2019-09-06T18:05:59Z</cp:lastPrinted>
  <dcterms:modified xsi:type="dcterms:W3CDTF">2019-09-06T18:06:32Z</dcterms:modified>
</cp:coreProperties>
</file>