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Round and Round you turn me</a:t>
            </a:r>
            <a:endParaRPr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298c03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6298c03f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6298c03f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50076e0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50076e04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550076e04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50076e04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50076e04b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550076e04b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50076e0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50076e04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550076e04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Text, and Content">
  <p:cSld name="1_Title, Text,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>
            <a:spLocks noGrp="1"/>
          </p:cNvSpPr>
          <p:nvPr>
            <p:ph type="dgm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UL152yGVG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video/play/macro-versus-microeconomi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c.com/blog/radiotvtalk/another-record-breaking-year-for-georgia-film-and-455-productions-billion-direct-spending/lWsXHKRljoebL2I09KAwq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orgia.org/video/georgias-film-industry" TargetMode="External"/><Relationship Id="rId4" Type="http://schemas.openxmlformats.org/officeDocument/2006/relationships/hyperlink" Target="https://www.al.com/business/index.ssf/2018/01/is_alabama_the_auto_capital_of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Resource(Factor) Market- part of Circular Flow where FoP are sold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Market- part of Circular Flow where products are sold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Flow-Transfer of products and factors between sectors of the economy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Microeconomics- The study of the small decisions in the economy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Model of Circular Flow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n-US"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give and take relationship between 2 sectors – Businesses and Households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n-US"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Businesses give Households income and goods and services in the Product Market.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n-US"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Households give Businesses labor and payments for goods and services in the Factor Market</a:t>
            </a:r>
            <a:r>
              <a:rPr lang="en-US" sz="37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342900" marR="0" lvl="0" indent="-10795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Click here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0" descr="botanimNOR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1123" y="3810001"/>
            <a:ext cx="8849754" cy="2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 descr="topanimNOR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1123" y="76901"/>
            <a:ext cx="8849754" cy="376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involved Circular Flow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and take relationship between 3 sectors- Business, Households, and Government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</a:t>
            </a: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981425" y="1524000"/>
            <a:ext cx="9077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u="sng"/>
              <a:t>Businesses receive payments in return for goods and services.</a:t>
            </a:r>
            <a:endParaRPr sz="4000" u="sng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u="sng"/>
              <a:t>Businesses receive labor in return for income.</a:t>
            </a:r>
            <a:endParaRPr sz="4000" u="sng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u="sng"/>
              <a:t>Businesses pay taxes in return for services.</a:t>
            </a:r>
            <a:endParaRPr sz="4000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Households</a:t>
            </a:r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Households </a:t>
            </a:r>
            <a:r>
              <a:rPr lang="en-US" sz="4000" u="sng"/>
              <a:t>give labor in return for income.</a:t>
            </a:r>
            <a:endParaRPr u="sng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Households </a:t>
            </a:r>
            <a:r>
              <a:rPr lang="en-US" sz="4000" u="sng"/>
              <a:t>give taxes in return for services(Government)</a:t>
            </a: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u="sng"/>
              <a:t>Households </a:t>
            </a: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give payments in re</a:t>
            </a:r>
            <a:r>
              <a:rPr lang="en-US" sz="4000" u="sng"/>
              <a:t>turn for goods and services(Businesses)</a:t>
            </a:r>
            <a:endParaRPr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</a:t>
            </a:r>
            <a:r>
              <a:rPr lang="en-US" sz="4000" u="sng"/>
              <a:t>receives taxes in return for goods and services.</a:t>
            </a:r>
            <a:endParaRPr u="sng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</a:t>
            </a:r>
            <a:r>
              <a:rPr lang="en-US" sz="4000" u="sng"/>
              <a:t>receives labor in return for income (Households).  </a:t>
            </a:r>
            <a:endParaRPr sz="4000" u="sng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u="sng"/>
              <a:t>Government receives goods and services in return for payments(Businesses)</a:t>
            </a:r>
            <a:endParaRPr sz="4000"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1981200" y="152401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35" descr="This model illustrates the circular flow of the economy. Households provide labor/payments to business and taxes/labor to the government. Business provides taxes/goods and services to the government and income/goods and services to households. The government provides services/income to households and services/payments to busines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7350" y="313950"/>
            <a:ext cx="8077200" cy="609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5"/>
          <p:cNvGrpSpPr/>
          <p:nvPr/>
        </p:nvGrpSpPr>
        <p:grpSpPr>
          <a:xfrm>
            <a:off x="2801939" y="5595939"/>
            <a:ext cx="492125" cy="357187"/>
            <a:chOff x="1277938" y="5595938"/>
            <a:chExt cx="492125" cy="357187"/>
          </a:xfrm>
        </p:grpSpPr>
        <p:sp>
          <p:nvSpPr>
            <p:cNvPr id="243" name="Google Shape;243;p35"/>
            <p:cNvSpPr/>
            <p:nvPr/>
          </p:nvSpPr>
          <p:spPr>
            <a:xfrm>
              <a:off x="1293813" y="5627688"/>
              <a:ext cx="0" cy="7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8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1277938" y="5595938"/>
              <a:ext cx="492125" cy="3571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573" y="7383"/>
                  </a:lnTo>
                  <a:lnTo>
                    <a:pt x="8485" y="9562"/>
                  </a:lnTo>
                  <a:lnTo>
                    <a:pt x="10806" y="10636"/>
                  </a:lnTo>
                  <a:lnTo>
                    <a:pt x="15040" y="14891"/>
                  </a:lnTo>
                  <a:lnTo>
                    <a:pt x="18949" y="16572"/>
                  </a:lnTo>
                  <a:lnTo>
                    <a:pt x="27803" y="25555"/>
                  </a:lnTo>
                  <a:lnTo>
                    <a:pt x="36780" y="31989"/>
                  </a:lnTo>
                  <a:lnTo>
                    <a:pt x="40648" y="35455"/>
                  </a:lnTo>
                  <a:lnTo>
                    <a:pt x="43444" y="38278"/>
                  </a:lnTo>
                  <a:lnTo>
                    <a:pt x="52727" y="46207"/>
                  </a:lnTo>
                  <a:lnTo>
                    <a:pt x="60848" y="54498"/>
                  </a:lnTo>
                  <a:lnTo>
                    <a:pt x="70361" y="64621"/>
                  </a:lnTo>
                  <a:lnTo>
                    <a:pt x="79809" y="73144"/>
                  </a:lnTo>
                  <a:lnTo>
                    <a:pt x="89026" y="84565"/>
                  </a:lnTo>
                  <a:lnTo>
                    <a:pt x="95273" y="89979"/>
                  </a:lnTo>
                  <a:lnTo>
                    <a:pt x="99119" y="95432"/>
                  </a:lnTo>
                  <a:lnTo>
                    <a:pt x="105006" y="100673"/>
                  </a:lnTo>
                  <a:lnTo>
                    <a:pt x="112901" y="112865"/>
                  </a:lnTo>
                  <a:lnTo>
                    <a:pt x="114196" y="113871"/>
                  </a:lnTo>
                  <a:lnTo>
                    <a:pt x="115489" y="114615"/>
                  </a:lnTo>
                  <a:lnTo>
                    <a:pt x="119999" y="119999"/>
                  </a:lnTo>
                  <a:lnTo>
                    <a:pt x="118340" y="117713"/>
                  </a:lnTo>
                  <a:lnTo>
                    <a:pt x="109464" y="109910"/>
                  </a:lnTo>
                  <a:lnTo>
                    <a:pt x="100638" y="100714"/>
                  </a:lnTo>
                  <a:lnTo>
                    <a:pt x="92334" y="92729"/>
                  </a:lnTo>
                  <a:lnTo>
                    <a:pt x="83155" y="84371"/>
                  </a:lnTo>
                  <a:lnTo>
                    <a:pt x="73543" y="75551"/>
                  </a:lnTo>
                  <a:lnTo>
                    <a:pt x="65593" y="68448"/>
                  </a:lnTo>
                  <a:lnTo>
                    <a:pt x="56535" y="61337"/>
                  </a:lnTo>
                  <a:lnTo>
                    <a:pt x="48470" y="54226"/>
                  </a:lnTo>
                  <a:lnTo>
                    <a:pt x="40663" y="47115"/>
                  </a:lnTo>
                  <a:lnTo>
                    <a:pt x="32908" y="40003"/>
                  </a:lnTo>
                  <a:lnTo>
                    <a:pt x="23442" y="32946"/>
                  </a:lnTo>
                  <a:lnTo>
                    <a:pt x="14915" y="25169"/>
                  </a:lnTo>
                  <a:lnTo>
                    <a:pt x="10266" y="22179"/>
                  </a:lnTo>
                  <a:lnTo>
                    <a:pt x="8649" y="21414"/>
                  </a:lnTo>
                  <a:lnTo>
                    <a:pt x="5843" y="18705"/>
                  </a:lnTo>
                  <a:lnTo>
                    <a:pt x="5817" y="20095"/>
                  </a:lnTo>
                  <a:lnTo>
                    <a:pt x="6385" y="21574"/>
                  </a:lnTo>
                  <a:lnTo>
                    <a:pt x="13296" y="33940"/>
                  </a:lnTo>
                  <a:lnTo>
                    <a:pt x="15485" y="3733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ponder</a:t>
            </a:r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1)Why would the government pay unemployment to people?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2)What is a negative aspect of people saving too much money?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3)What happens when the economy slows down?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7" descr="Squarular Flow 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304801"/>
            <a:ext cx="83058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8" descr="Image result for images of circular flow of incom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01215" y="654343"/>
            <a:ext cx="9589570" cy="581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Microeconomics</a:t>
            </a:r>
            <a:endParaRPr sz="44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200" b="0" i="0" u="sng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Studying the invisible hand and small decisions in the economy.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Markets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 Market is where the Factor of Production flow from households to businesses in exchange for wages, rent, payments.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Market is where the finished goods flow from businesses to households in exchange for payments.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1" descr="Image result for images of circular flow of inc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151" y="365500"/>
            <a:ext cx="8344250" cy="629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 of Tax incentives</a:t>
            </a:r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4959300" cy="47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300" y="1535150"/>
            <a:ext cx="7835400" cy="49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New York’s tax incentive package to Amazon, worth $1.2 billion, has been controversial among the region’s top Democrats, including U.S. Rep. Alexandria Ocasio-Cortez and former New York Mayor Michael Bloomberg, even as Amazon has promised thousands of new jobs and several billion dollars in investment. “Inviting an anti-union monopolistic enterprise into our city only makes sense if you want to make New York into a city where it’s impossible for working-class people to live,” says Salazar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  <p:sp>
        <p:nvSpPr>
          <p:cNvPr id="305" name="Google Shape;305;p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examples in the product market?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examples in the factor market?</a:t>
            </a: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Items to Note</a:t>
            </a:r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are basic models. 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only work in mostly </a:t>
            </a:r>
            <a:r>
              <a:rPr lang="en-US"/>
              <a:t>capitalist</a:t>
            </a:r>
            <a:r>
              <a:rPr lang="en-US" sz="32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economies.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doesn’t it work in mostly command economies?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models are not perfect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some missing items.  What are they? 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/>
          <p:nvPr/>
        </p:nvSpPr>
        <p:spPr>
          <a:xfrm>
            <a:off x="4343400" y="152401"/>
            <a:ext cx="3733800" cy="6508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Circular Flow</a:t>
            </a:r>
            <a:endParaRPr/>
          </a:p>
        </p:txBody>
      </p:sp>
      <p:sp>
        <p:nvSpPr>
          <p:cNvPr id="317" name="Google Shape;317;p46"/>
          <p:cNvSpPr txBox="1"/>
          <p:nvPr/>
        </p:nvSpPr>
        <p:spPr>
          <a:xfrm>
            <a:off x="1676400" y="3200401"/>
            <a:ext cx="1752600" cy="52546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Businesses</a:t>
            </a:r>
            <a:endParaRPr/>
          </a:p>
        </p:txBody>
      </p:sp>
      <p:sp>
        <p:nvSpPr>
          <p:cNvPr id="318" name="Google Shape;318;p46"/>
          <p:cNvSpPr txBox="1"/>
          <p:nvPr/>
        </p:nvSpPr>
        <p:spPr>
          <a:xfrm>
            <a:off x="8610600" y="3211514"/>
            <a:ext cx="1905000" cy="52228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Households</a:t>
            </a:r>
            <a:endParaRPr/>
          </a:p>
        </p:txBody>
      </p:sp>
      <p:grpSp>
        <p:nvGrpSpPr>
          <p:cNvPr id="319" name="Google Shape;319;p46"/>
          <p:cNvGrpSpPr/>
          <p:nvPr/>
        </p:nvGrpSpPr>
        <p:grpSpPr>
          <a:xfrm>
            <a:off x="3048000" y="3733800"/>
            <a:ext cx="2209800" cy="1143000"/>
            <a:chOff x="960" y="2352"/>
            <a:chExt cx="1392" cy="720"/>
          </a:xfrm>
        </p:grpSpPr>
        <p:cxnSp>
          <p:nvCxnSpPr>
            <p:cNvPr id="320" name="Google Shape;320;p46"/>
            <p:cNvCxnSpPr/>
            <p:nvPr/>
          </p:nvCxnSpPr>
          <p:spPr>
            <a:xfrm>
              <a:off x="960" y="3072"/>
              <a:ext cx="1392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21" name="Google Shape;321;p46"/>
            <p:cNvCxnSpPr/>
            <p:nvPr/>
          </p:nvCxnSpPr>
          <p:spPr>
            <a:xfrm>
              <a:off x="960" y="2352"/>
              <a:ext cx="0" cy="72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2" name="Google Shape;322;p46"/>
          <p:cNvGrpSpPr/>
          <p:nvPr/>
        </p:nvGrpSpPr>
        <p:grpSpPr>
          <a:xfrm>
            <a:off x="7010400" y="3733800"/>
            <a:ext cx="2057400" cy="1143000"/>
            <a:chOff x="3456" y="2352"/>
            <a:chExt cx="1296" cy="720"/>
          </a:xfrm>
        </p:grpSpPr>
        <p:cxnSp>
          <p:nvCxnSpPr>
            <p:cNvPr id="323" name="Google Shape;323;p46"/>
            <p:cNvCxnSpPr/>
            <p:nvPr/>
          </p:nvCxnSpPr>
          <p:spPr>
            <a:xfrm>
              <a:off x="3456" y="3072"/>
              <a:ext cx="1296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46"/>
            <p:cNvCxnSpPr/>
            <p:nvPr/>
          </p:nvCxnSpPr>
          <p:spPr>
            <a:xfrm rot="10800000">
              <a:off x="4752" y="2352"/>
              <a:ext cx="0" cy="72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325" name="Google Shape;325;p46"/>
          <p:cNvGrpSpPr/>
          <p:nvPr/>
        </p:nvGrpSpPr>
        <p:grpSpPr>
          <a:xfrm>
            <a:off x="3048000" y="2209800"/>
            <a:ext cx="6172200" cy="990600"/>
            <a:chOff x="960" y="1392"/>
            <a:chExt cx="3888" cy="624"/>
          </a:xfrm>
        </p:grpSpPr>
        <p:cxnSp>
          <p:nvCxnSpPr>
            <p:cNvPr id="326" name="Google Shape;326;p46"/>
            <p:cNvCxnSpPr/>
            <p:nvPr/>
          </p:nvCxnSpPr>
          <p:spPr>
            <a:xfrm>
              <a:off x="4752" y="1440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7" name="Google Shape;327;p46"/>
            <p:cNvSpPr txBox="1"/>
            <p:nvPr/>
          </p:nvSpPr>
          <p:spPr>
            <a:xfrm>
              <a:off x="1296" y="1392"/>
              <a:ext cx="960" cy="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Land</a:t>
              </a:r>
              <a:b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Labor</a:t>
              </a:r>
              <a:endParaRPr/>
            </a:p>
          </p:txBody>
        </p:sp>
        <p:cxnSp>
          <p:nvCxnSpPr>
            <p:cNvPr id="328" name="Google Shape;328;p46"/>
            <p:cNvCxnSpPr/>
            <p:nvPr/>
          </p:nvCxnSpPr>
          <p:spPr>
            <a:xfrm>
              <a:off x="960" y="1392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29" name="Google Shape;329;p46"/>
            <p:cNvCxnSpPr/>
            <p:nvPr/>
          </p:nvCxnSpPr>
          <p:spPr>
            <a:xfrm>
              <a:off x="960" y="1392"/>
              <a:ext cx="1392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0" name="Google Shape;330;p46"/>
            <p:cNvCxnSpPr/>
            <p:nvPr/>
          </p:nvCxnSpPr>
          <p:spPr>
            <a:xfrm rot="10800000">
              <a:off x="3456" y="1440"/>
              <a:ext cx="1296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331" name="Google Shape;331;p46"/>
            <p:cNvSpPr txBox="1"/>
            <p:nvPr/>
          </p:nvSpPr>
          <p:spPr>
            <a:xfrm>
              <a:off x="3648" y="1440"/>
              <a:ext cx="1200" cy="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Capital</a:t>
              </a:r>
              <a:b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Management</a:t>
              </a:r>
              <a:endParaRPr/>
            </a:p>
          </p:txBody>
        </p:sp>
      </p:grpSp>
      <p:grpSp>
        <p:nvGrpSpPr>
          <p:cNvPr id="332" name="Google Shape;332;p46"/>
          <p:cNvGrpSpPr/>
          <p:nvPr/>
        </p:nvGrpSpPr>
        <p:grpSpPr>
          <a:xfrm>
            <a:off x="2209800" y="3733800"/>
            <a:ext cx="2971800" cy="2057400"/>
            <a:chOff x="432" y="2352"/>
            <a:chExt cx="1872" cy="1296"/>
          </a:xfrm>
        </p:grpSpPr>
        <p:grpSp>
          <p:nvGrpSpPr>
            <p:cNvPr id="333" name="Google Shape;333;p46"/>
            <p:cNvGrpSpPr/>
            <p:nvPr/>
          </p:nvGrpSpPr>
          <p:grpSpPr>
            <a:xfrm>
              <a:off x="432" y="2352"/>
              <a:ext cx="1872" cy="1008"/>
              <a:chOff x="432" y="2352"/>
              <a:chExt cx="1872" cy="1008"/>
            </a:xfrm>
          </p:grpSpPr>
          <p:cxnSp>
            <p:nvCxnSpPr>
              <p:cNvPr id="334" name="Google Shape;334;p46"/>
              <p:cNvCxnSpPr/>
              <p:nvPr/>
            </p:nvCxnSpPr>
            <p:spPr>
              <a:xfrm>
                <a:off x="432" y="3360"/>
                <a:ext cx="1872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46"/>
              <p:cNvCxnSpPr/>
              <p:nvPr/>
            </p:nvCxnSpPr>
            <p:spPr>
              <a:xfrm rot="10800000">
                <a:off x="432" y="2352"/>
                <a:ext cx="0" cy="100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39966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</p:grpSp>
        <p:sp>
          <p:nvSpPr>
            <p:cNvPr id="336" name="Google Shape;336;p46"/>
            <p:cNvSpPr txBox="1"/>
            <p:nvPr/>
          </p:nvSpPr>
          <p:spPr>
            <a:xfrm>
              <a:off x="1200" y="3360"/>
              <a:ext cx="816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Revenue</a:t>
              </a:r>
              <a:endParaRPr/>
            </a:p>
          </p:txBody>
        </p:sp>
      </p:grpSp>
      <p:grpSp>
        <p:nvGrpSpPr>
          <p:cNvPr id="337" name="Google Shape;337;p46"/>
          <p:cNvGrpSpPr/>
          <p:nvPr/>
        </p:nvGrpSpPr>
        <p:grpSpPr>
          <a:xfrm>
            <a:off x="6934200" y="3733802"/>
            <a:ext cx="2971800" cy="2430463"/>
            <a:chOff x="3408" y="2352"/>
            <a:chExt cx="1872" cy="1531"/>
          </a:xfrm>
        </p:grpSpPr>
        <p:grpSp>
          <p:nvGrpSpPr>
            <p:cNvPr id="338" name="Google Shape;338;p46"/>
            <p:cNvGrpSpPr/>
            <p:nvPr/>
          </p:nvGrpSpPr>
          <p:grpSpPr>
            <a:xfrm>
              <a:off x="3408" y="2352"/>
              <a:ext cx="1824" cy="1008"/>
              <a:chOff x="3408" y="2352"/>
              <a:chExt cx="1824" cy="1008"/>
            </a:xfrm>
          </p:grpSpPr>
          <p:cxnSp>
            <p:nvCxnSpPr>
              <p:cNvPr id="339" name="Google Shape;339;p46"/>
              <p:cNvCxnSpPr/>
              <p:nvPr/>
            </p:nvCxnSpPr>
            <p:spPr>
              <a:xfrm rot="10800000">
                <a:off x="5232" y="2352"/>
                <a:ext cx="0" cy="100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0" name="Google Shape;340;p46"/>
              <p:cNvCxnSpPr/>
              <p:nvPr/>
            </p:nvCxnSpPr>
            <p:spPr>
              <a:xfrm rot="10800000">
                <a:off x="3408" y="3360"/>
                <a:ext cx="1824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39966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</p:grpSp>
        <p:sp>
          <p:nvSpPr>
            <p:cNvPr id="341" name="Google Shape;341;p46"/>
            <p:cNvSpPr txBox="1"/>
            <p:nvPr/>
          </p:nvSpPr>
          <p:spPr>
            <a:xfrm>
              <a:off x="3840" y="3360"/>
              <a:ext cx="1440" cy="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Consumption</a:t>
              </a:r>
              <a:b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Expenditures</a:t>
              </a:r>
              <a:endParaRPr/>
            </a:p>
          </p:txBody>
        </p:sp>
      </p:grpSp>
      <p:grpSp>
        <p:nvGrpSpPr>
          <p:cNvPr id="342" name="Google Shape;342;p46"/>
          <p:cNvGrpSpPr/>
          <p:nvPr/>
        </p:nvGrpSpPr>
        <p:grpSpPr>
          <a:xfrm>
            <a:off x="5181600" y="4251326"/>
            <a:ext cx="2362200" cy="1311275"/>
            <a:chOff x="2304" y="2678"/>
            <a:chExt cx="1488" cy="826"/>
          </a:xfrm>
        </p:grpSpPr>
        <p:sp>
          <p:nvSpPr>
            <p:cNvPr id="343" name="Google Shape;343;p46"/>
            <p:cNvSpPr txBox="1"/>
            <p:nvPr/>
          </p:nvSpPr>
          <p:spPr>
            <a:xfrm>
              <a:off x="2328" y="2902"/>
              <a:ext cx="1104" cy="602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Product</a:t>
              </a:r>
              <a:br>
                <a:rPr lang="en-US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Market</a:t>
              </a:r>
              <a:endParaRPr/>
            </a:p>
          </p:txBody>
        </p:sp>
        <p:sp>
          <p:nvSpPr>
            <p:cNvPr id="344" name="Google Shape;344;p46"/>
            <p:cNvSpPr txBox="1"/>
            <p:nvPr/>
          </p:nvSpPr>
          <p:spPr>
            <a:xfrm>
              <a:off x="2304" y="2678"/>
              <a:ext cx="1488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Goods &amp; Services</a:t>
              </a:r>
              <a:endParaRPr/>
            </a:p>
          </p:txBody>
        </p:sp>
      </p:grpSp>
      <p:grpSp>
        <p:nvGrpSpPr>
          <p:cNvPr id="345" name="Google Shape;345;p46"/>
          <p:cNvGrpSpPr/>
          <p:nvPr/>
        </p:nvGrpSpPr>
        <p:grpSpPr>
          <a:xfrm>
            <a:off x="4876800" y="1203325"/>
            <a:ext cx="2667000" cy="1352550"/>
            <a:chOff x="2112" y="758"/>
            <a:chExt cx="1680" cy="852"/>
          </a:xfrm>
        </p:grpSpPr>
        <p:sp>
          <p:nvSpPr>
            <p:cNvPr id="346" name="Google Shape;346;p46"/>
            <p:cNvSpPr txBox="1"/>
            <p:nvPr/>
          </p:nvSpPr>
          <p:spPr>
            <a:xfrm>
              <a:off x="2352" y="1008"/>
              <a:ext cx="1104" cy="602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Resource</a:t>
              </a:r>
              <a:br>
                <a:rPr lang="en-US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Market</a:t>
              </a:r>
              <a:endParaRPr/>
            </a:p>
          </p:txBody>
        </p:sp>
        <p:sp>
          <p:nvSpPr>
            <p:cNvPr id="347" name="Google Shape;347;p46"/>
            <p:cNvSpPr txBox="1"/>
            <p:nvPr/>
          </p:nvSpPr>
          <p:spPr>
            <a:xfrm>
              <a:off x="2112" y="758"/>
              <a:ext cx="1680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Factors of Production</a:t>
              </a:r>
              <a:endParaRPr/>
            </a:p>
          </p:txBody>
        </p:sp>
      </p:grpSp>
      <p:cxnSp>
        <p:nvCxnSpPr>
          <p:cNvPr id="348" name="Google Shape;348;p46"/>
          <p:cNvCxnSpPr/>
          <p:nvPr/>
        </p:nvCxnSpPr>
        <p:spPr>
          <a:xfrm>
            <a:off x="9829800" y="4495800"/>
            <a:ext cx="457200" cy="1066800"/>
          </a:xfrm>
          <a:prstGeom prst="straightConnector1">
            <a:avLst/>
          </a:prstGeom>
          <a:noFill/>
          <a:ln>
            <a:noFill/>
          </a:ln>
        </p:spPr>
      </p:cxnSp>
      <p:grpSp>
        <p:nvGrpSpPr>
          <p:cNvPr id="349" name="Google Shape;349;p46"/>
          <p:cNvGrpSpPr/>
          <p:nvPr/>
        </p:nvGrpSpPr>
        <p:grpSpPr>
          <a:xfrm>
            <a:off x="2209800" y="1082676"/>
            <a:ext cx="7620000" cy="2117725"/>
            <a:chOff x="432" y="682"/>
            <a:chExt cx="4800" cy="1334"/>
          </a:xfrm>
        </p:grpSpPr>
        <p:cxnSp>
          <p:nvCxnSpPr>
            <p:cNvPr id="350" name="Google Shape;350;p46"/>
            <p:cNvCxnSpPr/>
            <p:nvPr/>
          </p:nvCxnSpPr>
          <p:spPr>
            <a:xfrm>
              <a:off x="5232" y="1152"/>
              <a:ext cx="0" cy="864"/>
            </a:xfrm>
            <a:prstGeom prst="straightConnector1">
              <a:avLst/>
            </a:prstGeom>
            <a:noFill/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51" name="Google Shape;351;p46"/>
            <p:cNvCxnSpPr/>
            <p:nvPr/>
          </p:nvCxnSpPr>
          <p:spPr>
            <a:xfrm>
              <a:off x="432" y="1152"/>
              <a:ext cx="1920" cy="0"/>
            </a:xfrm>
            <a:prstGeom prst="straightConnector1">
              <a:avLst/>
            </a:prstGeom>
            <a:noFill/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352" name="Google Shape;352;p46"/>
            <p:cNvSpPr txBox="1"/>
            <p:nvPr/>
          </p:nvSpPr>
          <p:spPr>
            <a:xfrm>
              <a:off x="1056" y="1104"/>
              <a:ext cx="1104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Rent, Wages</a:t>
              </a:r>
              <a:endParaRPr/>
            </a:p>
          </p:txBody>
        </p:sp>
        <p:sp>
          <p:nvSpPr>
            <p:cNvPr id="353" name="Google Shape;353;p46"/>
            <p:cNvSpPr txBox="1"/>
            <p:nvPr/>
          </p:nvSpPr>
          <p:spPr>
            <a:xfrm>
              <a:off x="3648" y="1152"/>
              <a:ext cx="124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Interest, Profit</a:t>
              </a:r>
              <a:endParaRPr/>
            </a:p>
          </p:txBody>
        </p:sp>
        <p:cxnSp>
          <p:nvCxnSpPr>
            <p:cNvPr id="354" name="Google Shape;354;p46"/>
            <p:cNvCxnSpPr/>
            <p:nvPr/>
          </p:nvCxnSpPr>
          <p:spPr>
            <a:xfrm rot="10800000">
              <a:off x="432" y="1152"/>
              <a:ext cx="0" cy="864"/>
            </a:xfrm>
            <a:prstGeom prst="straightConnector1">
              <a:avLst/>
            </a:prstGeom>
            <a:noFill/>
            <a:ln w="254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5" name="Google Shape;355;p46"/>
            <p:cNvSpPr txBox="1"/>
            <p:nvPr/>
          </p:nvSpPr>
          <p:spPr>
            <a:xfrm>
              <a:off x="1152" y="768"/>
              <a:ext cx="67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Costs</a:t>
              </a:r>
              <a:endParaRPr/>
            </a:p>
          </p:txBody>
        </p:sp>
        <p:cxnSp>
          <p:nvCxnSpPr>
            <p:cNvPr id="356" name="Google Shape;356;p46"/>
            <p:cNvCxnSpPr/>
            <p:nvPr/>
          </p:nvCxnSpPr>
          <p:spPr>
            <a:xfrm rot="10800000">
              <a:off x="3456" y="1152"/>
              <a:ext cx="1776" cy="0"/>
            </a:xfrm>
            <a:prstGeom prst="straightConnector1">
              <a:avLst/>
            </a:prstGeom>
            <a:noFill/>
            <a:ln w="254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7" name="Google Shape;357;p46"/>
            <p:cNvSpPr txBox="1"/>
            <p:nvPr/>
          </p:nvSpPr>
          <p:spPr>
            <a:xfrm>
              <a:off x="3792" y="682"/>
              <a:ext cx="864" cy="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Money</a:t>
              </a:r>
              <a:b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Income</a:t>
              </a:r>
              <a:endParaRPr/>
            </a:p>
          </p:txBody>
        </p:sp>
      </p:grpSp>
      <p:grpSp>
        <p:nvGrpSpPr>
          <p:cNvPr id="358" name="Google Shape;358;p46"/>
          <p:cNvGrpSpPr/>
          <p:nvPr/>
        </p:nvGrpSpPr>
        <p:grpSpPr>
          <a:xfrm>
            <a:off x="6781800" y="4267200"/>
            <a:ext cx="3581400" cy="2286000"/>
            <a:chOff x="3312" y="2688"/>
            <a:chExt cx="2256" cy="1440"/>
          </a:xfrm>
        </p:grpSpPr>
        <p:cxnSp>
          <p:nvCxnSpPr>
            <p:cNvPr id="359" name="Google Shape;359;p46"/>
            <p:cNvCxnSpPr/>
            <p:nvPr/>
          </p:nvCxnSpPr>
          <p:spPr>
            <a:xfrm rot="10800000">
              <a:off x="3984" y="4032"/>
              <a:ext cx="1584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60" name="Google Shape;360;p46"/>
            <p:cNvCxnSpPr/>
            <p:nvPr/>
          </p:nvCxnSpPr>
          <p:spPr>
            <a:xfrm>
              <a:off x="5232" y="2688"/>
              <a:ext cx="336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1" name="Google Shape;361;p46"/>
            <p:cNvCxnSpPr/>
            <p:nvPr/>
          </p:nvCxnSpPr>
          <p:spPr>
            <a:xfrm>
              <a:off x="5568" y="2688"/>
              <a:ext cx="0" cy="1344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2" name="Google Shape;362;p46"/>
            <p:cNvSpPr txBox="1"/>
            <p:nvPr/>
          </p:nvSpPr>
          <p:spPr>
            <a:xfrm>
              <a:off x="3312" y="3840"/>
              <a:ext cx="67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Saving</a:t>
              </a:r>
              <a:endParaRPr/>
            </a:p>
          </p:txBody>
        </p:sp>
      </p:grpSp>
      <p:grpSp>
        <p:nvGrpSpPr>
          <p:cNvPr id="363" name="Google Shape;363;p46"/>
          <p:cNvGrpSpPr/>
          <p:nvPr/>
        </p:nvGrpSpPr>
        <p:grpSpPr>
          <a:xfrm>
            <a:off x="1752600" y="4495800"/>
            <a:ext cx="3962400" cy="2057400"/>
            <a:chOff x="144" y="2832"/>
            <a:chExt cx="2496" cy="1296"/>
          </a:xfrm>
        </p:grpSpPr>
        <p:cxnSp>
          <p:nvCxnSpPr>
            <p:cNvPr id="364" name="Google Shape;364;p46"/>
            <p:cNvCxnSpPr/>
            <p:nvPr/>
          </p:nvCxnSpPr>
          <p:spPr>
            <a:xfrm>
              <a:off x="144" y="3984"/>
              <a:ext cx="1440" cy="0"/>
            </a:xfrm>
            <a:prstGeom prst="straightConnector1">
              <a:avLst/>
            </a:pr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5" name="Google Shape;365;p46"/>
            <p:cNvSpPr txBox="1"/>
            <p:nvPr/>
          </p:nvSpPr>
          <p:spPr>
            <a:xfrm>
              <a:off x="1584" y="3840"/>
              <a:ext cx="1056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Investment</a:t>
              </a:r>
              <a:endParaRPr/>
            </a:p>
          </p:txBody>
        </p:sp>
        <p:cxnSp>
          <p:nvCxnSpPr>
            <p:cNvPr id="366" name="Google Shape;366;p46"/>
            <p:cNvCxnSpPr/>
            <p:nvPr/>
          </p:nvCxnSpPr>
          <p:spPr>
            <a:xfrm rot="10800000">
              <a:off x="144" y="2832"/>
              <a:ext cx="0" cy="1152"/>
            </a:xfrm>
            <a:prstGeom prst="straightConnector1">
              <a:avLst/>
            </a:pr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7" name="Google Shape;367;p46"/>
            <p:cNvCxnSpPr/>
            <p:nvPr/>
          </p:nvCxnSpPr>
          <p:spPr>
            <a:xfrm>
              <a:off x="144" y="2832"/>
              <a:ext cx="288" cy="0"/>
            </a:xfrm>
            <a:prstGeom prst="straightConnector1">
              <a:avLst/>
            </a:prstGeom>
            <a:noFill/>
            <a:ln w="12700" cap="flat" cmpd="sng">
              <a:solidFill>
                <a:srgbClr val="339966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368" name="Google Shape;368;p46"/>
          <p:cNvCxnSpPr>
            <a:stCxn id="365" idx="3"/>
          </p:cNvCxnSpPr>
          <p:nvPr/>
        </p:nvCxnSpPr>
        <p:spPr>
          <a:xfrm>
            <a:off x="5715000" y="6324600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800000"/>
            </a:solidFill>
            <a:prstDash val="solid"/>
            <a:round/>
            <a:headEnd type="stealth" w="sm" len="sm"/>
            <a:tailEnd type="stealth" w="sm" len="sm"/>
          </a:ln>
        </p:spPr>
      </p:cxnSp>
      <p:grpSp>
        <p:nvGrpSpPr>
          <p:cNvPr id="369" name="Google Shape;369;p46"/>
          <p:cNvGrpSpPr/>
          <p:nvPr/>
        </p:nvGrpSpPr>
        <p:grpSpPr>
          <a:xfrm>
            <a:off x="5029200" y="2819400"/>
            <a:ext cx="4800600" cy="914400"/>
            <a:chOff x="2208" y="1776"/>
            <a:chExt cx="3024" cy="576"/>
          </a:xfrm>
        </p:grpSpPr>
        <p:sp>
          <p:nvSpPr>
            <p:cNvPr id="370" name="Google Shape;370;p46"/>
            <p:cNvSpPr txBox="1"/>
            <p:nvPr/>
          </p:nvSpPr>
          <p:spPr>
            <a:xfrm>
              <a:off x="2208" y="2021"/>
              <a:ext cx="1296" cy="331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Government</a:t>
              </a:r>
              <a:endParaRPr/>
            </a:p>
          </p:txBody>
        </p:sp>
        <p:cxnSp>
          <p:nvCxnSpPr>
            <p:cNvPr id="371" name="Google Shape;371;p46"/>
            <p:cNvCxnSpPr/>
            <p:nvPr/>
          </p:nvCxnSpPr>
          <p:spPr>
            <a:xfrm flipH="1">
              <a:off x="3504" y="1776"/>
              <a:ext cx="1728" cy="336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372" name="Google Shape;372;p46"/>
            <p:cNvSpPr txBox="1"/>
            <p:nvPr/>
          </p:nvSpPr>
          <p:spPr>
            <a:xfrm>
              <a:off x="3648" y="2006"/>
              <a:ext cx="576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Taxes</a:t>
              </a:r>
              <a:endParaRPr/>
            </a:p>
          </p:txBody>
        </p:sp>
      </p:grpSp>
      <p:grpSp>
        <p:nvGrpSpPr>
          <p:cNvPr id="373" name="Google Shape;373;p46"/>
          <p:cNvGrpSpPr/>
          <p:nvPr/>
        </p:nvGrpSpPr>
        <p:grpSpPr>
          <a:xfrm>
            <a:off x="3124200" y="3505200"/>
            <a:ext cx="1905000" cy="1828800"/>
            <a:chOff x="1008" y="2208"/>
            <a:chExt cx="1200" cy="1152"/>
          </a:xfrm>
        </p:grpSpPr>
        <p:cxnSp>
          <p:nvCxnSpPr>
            <p:cNvPr id="374" name="Google Shape;374;p46"/>
            <p:cNvCxnSpPr/>
            <p:nvPr/>
          </p:nvCxnSpPr>
          <p:spPr>
            <a:xfrm flipH="1">
              <a:off x="1008" y="2208"/>
              <a:ext cx="1200" cy="1152"/>
            </a:xfrm>
            <a:prstGeom prst="straightConnector1">
              <a:avLst/>
            </a:prstGeom>
            <a:noFill/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375" name="Google Shape;375;p46"/>
            <p:cNvSpPr txBox="1"/>
            <p:nvPr/>
          </p:nvSpPr>
          <p:spPr>
            <a:xfrm>
              <a:off x="1152" y="2544"/>
              <a:ext cx="960" cy="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Government</a:t>
              </a:r>
              <a:b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Spending</a:t>
              </a:r>
              <a:endParaRPr/>
            </a:p>
          </p:txBody>
        </p:sp>
      </p:grpSp>
      <p:grpSp>
        <p:nvGrpSpPr>
          <p:cNvPr id="376" name="Google Shape;376;p46"/>
          <p:cNvGrpSpPr/>
          <p:nvPr/>
        </p:nvGrpSpPr>
        <p:grpSpPr>
          <a:xfrm>
            <a:off x="9372600" y="5334000"/>
            <a:ext cx="1143000" cy="1524000"/>
            <a:chOff x="4944" y="3360"/>
            <a:chExt cx="720" cy="960"/>
          </a:xfrm>
        </p:grpSpPr>
        <p:cxnSp>
          <p:nvCxnSpPr>
            <p:cNvPr id="377" name="Google Shape;377;p46"/>
            <p:cNvCxnSpPr/>
            <p:nvPr/>
          </p:nvCxnSpPr>
          <p:spPr>
            <a:xfrm>
              <a:off x="5040" y="3360"/>
              <a:ext cx="240" cy="768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378" name="Google Shape;378;p46"/>
            <p:cNvSpPr txBox="1"/>
            <p:nvPr/>
          </p:nvSpPr>
          <p:spPr>
            <a:xfrm>
              <a:off x="4944" y="4070"/>
              <a:ext cx="720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Imports</a:t>
              </a:r>
              <a:endParaRPr/>
            </a:p>
          </p:txBody>
        </p:sp>
      </p:grpSp>
      <p:grpSp>
        <p:nvGrpSpPr>
          <p:cNvPr id="379" name="Google Shape;379;p46"/>
          <p:cNvGrpSpPr/>
          <p:nvPr/>
        </p:nvGrpSpPr>
        <p:grpSpPr>
          <a:xfrm>
            <a:off x="1828800" y="5334000"/>
            <a:ext cx="1066800" cy="1371600"/>
            <a:chOff x="192" y="3360"/>
            <a:chExt cx="672" cy="864"/>
          </a:xfrm>
        </p:grpSpPr>
        <p:cxnSp>
          <p:nvCxnSpPr>
            <p:cNvPr id="380" name="Google Shape;380;p46"/>
            <p:cNvCxnSpPr/>
            <p:nvPr/>
          </p:nvCxnSpPr>
          <p:spPr>
            <a:xfrm rot="10800000" flipH="1">
              <a:off x="384" y="3360"/>
              <a:ext cx="480" cy="720"/>
            </a:xfrm>
            <a:prstGeom prst="straightConnector1">
              <a:avLst/>
            </a:prstGeom>
            <a:noFill/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381" name="Google Shape;381;p46"/>
            <p:cNvSpPr txBox="1"/>
            <p:nvPr/>
          </p:nvSpPr>
          <p:spPr>
            <a:xfrm>
              <a:off x="192" y="3974"/>
              <a:ext cx="672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Exports</a:t>
              </a:r>
              <a:endParaRPr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7" descr="image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1" y="257176"/>
            <a:ext cx="7439025" cy="66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7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Really complicated model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92100" y="30558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Governing.com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692100" y="116595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Georgia, for example, has the biggest film tax credit program in the country. Last year, the state saw $2.7 billion in direct spending from productions in exchange for </a:t>
            </a:r>
            <a:r>
              <a:rPr lang="en-US" sz="3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$800 million in tax credits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according to state figures.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875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door, Alabama has used tax credits over the last two decades to beef up its auto manufacturing industry, making it the "</a:t>
            </a:r>
            <a:r>
              <a:rPr lang="en-US" sz="3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auto capital of the South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</a:t>
            </a:r>
            <a:r>
              <a:rPr lang="en-US" sz="3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Video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this have to do with our area?</a:t>
            </a:r>
            <a:endParaRPr/>
          </a:p>
        </p:txBody>
      </p:sp>
      <p:pic>
        <p:nvPicPr>
          <p:cNvPr id="151" name="Google Shape;151;p23" descr="http://www.aircraftcompare.com/aircraft_images/11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435649"/>
            <a:ext cx="7543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this have to do with our area?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Lockheed Martin’s Marietta assembly plant got a dose of good news at the end of 2015.  The major military supplier and arms maker announced a $5.3 billion order by the U.S. government to buy 78 C-130J Super Hercules transport planes.  Lockheed said the planes will be delivered in 2016 to 2020.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Consequence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1962150" y="4930775"/>
            <a:ext cx="2133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receives a wage from Lockheed for his labor</a:t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4648200" y="5562600"/>
            <a:ext cx="2514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gives Outback money for dinner</a:t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7848600" y="2995613"/>
            <a:ext cx="2743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Jimmy pays Straight Back, a chiropractor, for services</a:t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1828800" y="1236663"/>
            <a:ext cx="2514600" cy="121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Gov’t receives taxes from Bob, Jimmy, Sally</a:t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2057400" y="2901951"/>
            <a:ext cx="2286000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Gov’t pays Lockheed for planes</a:t>
            </a:r>
            <a:endParaRPr/>
          </a:p>
        </p:txBody>
      </p:sp>
      <p:sp>
        <p:nvSpPr>
          <p:cNvPr id="169" name="Google Shape;169;p25"/>
          <p:cNvSpPr txBox="1"/>
          <p:nvPr/>
        </p:nvSpPr>
        <p:spPr>
          <a:xfrm>
            <a:off x="7239000" y="5311775"/>
            <a:ext cx="2743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Outback gives Jimmy a wage for his labor</a:t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7597775" y="1296988"/>
            <a:ext cx="2743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Sally receives a wage from Straight Back </a:t>
            </a: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4586289" y="1516064"/>
            <a:ext cx="2867025" cy="14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Sally, Bob, Jimmy pay taxes on incomes(as well as their businesses)</a:t>
            </a: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3200400" y="2447926"/>
            <a:ext cx="381000" cy="473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3028950" y="4217989"/>
            <a:ext cx="323850" cy="6365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3990975" y="5999164"/>
            <a:ext cx="762000" cy="327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6480175" y="5715001"/>
            <a:ext cx="762000" cy="327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8077200" y="4452938"/>
            <a:ext cx="533400" cy="6524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8828088" y="2439989"/>
            <a:ext cx="533400" cy="6508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7162800" y="1641475"/>
            <a:ext cx="685800" cy="47783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4029075" y="1952625"/>
            <a:ext cx="685800" cy="47783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Who/What will be affected?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Lockheed Workers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Restaurants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Governments(Federal, State, Local, etc)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 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ctrTitle"/>
          </p:nvPr>
        </p:nvSpPr>
        <p:spPr>
          <a:xfrm>
            <a:off x="2057400" y="30480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Flow of the Economy</a:t>
            </a:r>
            <a:b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1"/>
          </p:nvPr>
        </p:nvSpPr>
        <p:spPr>
          <a:xfrm>
            <a:off x="2209800" y="16002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SSEMI1 The student will describe how households, businesses, and governments are interdependent and interact through flows of goods, services, and money.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a. Illustrate by means of a circular flow diagram, the Product market; the Resource (factor) market; the real flow of goods and services between and among businesses, households, and government; and the flow of money.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Flow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CF is an illustration of the interconnectedness of the economy.  It shows transfer of the FoP, payments, and goods and services between Households(labor), businesses, and the government.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Widescreen</PresentationFormat>
  <Paragraphs>102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1_Office Theme</vt:lpstr>
      <vt:lpstr>Vocabulary</vt:lpstr>
      <vt:lpstr>Microeconomics</vt:lpstr>
      <vt:lpstr>Governing.com</vt:lpstr>
      <vt:lpstr>What does this have to do with our area?</vt:lpstr>
      <vt:lpstr>What does this have to do with our area?</vt:lpstr>
      <vt:lpstr>The Consequence</vt:lpstr>
      <vt:lpstr>Who/What will be affected?</vt:lpstr>
      <vt:lpstr>Circular Flow of the Economy </vt:lpstr>
      <vt:lpstr>Circular Flow</vt:lpstr>
      <vt:lpstr>Basic Model of Circular Flow</vt:lpstr>
      <vt:lpstr>Click here</vt:lpstr>
      <vt:lpstr>More involved Circular Flow</vt:lpstr>
      <vt:lpstr>Business </vt:lpstr>
      <vt:lpstr>Households</vt:lpstr>
      <vt:lpstr>Government</vt:lpstr>
      <vt:lpstr>PowerPoint Presentation</vt:lpstr>
      <vt:lpstr>Questions to ponder</vt:lpstr>
      <vt:lpstr>PowerPoint Presentation</vt:lpstr>
      <vt:lpstr>PowerPoint Presentation</vt:lpstr>
      <vt:lpstr>Markets</vt:lpstr>
      <vt:lpstr>PowerPoint Presentation</vt:lpstr>
      <vt:lpstr>PowerPoint Presentation</vt:lpstr>
      <vt:lpstr>View of Tax incentives</vt:lpstr>
      <vt:lpstr>PowerPoint Presentation</vt:lpstr>
      <vt:lpstr>Examples</vt:lpstr>
      <vt:lpstr>Items to Note</vt:lpstr>
      <vt:lpstr>PowerPoint Presentation</vt:lpstr>
      <vt:lpstr>Really complicated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Clayton D. Jenkins</dc:creator>
  <cp:lastModifiedBy>Clayton D. Jenkins</cp:lastModifiedBy>
  <cp:revision>1</cp:revision>
  <dcterms:modified xsi:type="dcterms:W3CDTF">2019-08-27T15:40:41Z</dcterms:modified>
</cp:coreProperties>
</file>