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1F08F4-E518-4158-AB6D-1D6A4F71019E}">
  <a:tblStyle styleId="{8C1F08F4-E518-4158-AB6D-1D6A4F7101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836f782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836f782f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7b8eb80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7b8eb80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740d7b3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740d7b3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740d7b3c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740d7b3c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7432832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7432832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7432832e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7432832e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fe69af5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fe69af5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36f782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836f782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Text, and Content">
  <p:cSld name="1_Title, Text, and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able">
  <p:cSld name="1_Title and Tab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>
            <a:spLocks noGrp="1"/>
          </p:cNvSpPr>
          <p:nvPr>
            <p:ph type="dgm" idx="2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R5KN1O5hV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p/price-ceiling.as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MJbx--kWd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xnews.com/politics/15-minimum-wage-hikes-payroll-tsunami-hurt-small-business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2017/08/25/news/illinois-minimum-wage-15-veto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ac.pr-optout.com/Tracking.aspx?Data=HHL%3d8177%3d%26JDG%3c%3b0%3a232%3f%26SDG%3c90%3a.&amp;RE=MC&amp;RI=5165894&amp;Preview=False&amp;DistributionActionID=5476&amp;Action=Follow+Lin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edmedia.com/comics/dilbert/archive/images/dilbert2040739070918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www.nydailynews.com/news/national/tv-infomercial-star-kevin-trudeau-sentenced-10-years-article-1.1724871&amp;sa=U&amp;ei=eEYsU5K-OcHCqAHIhYDYCA&amp;ved=0CDcQ9QEwBQ&amp;usg=AFQjCNExXExluHlGX8TA52jz7TNgcUS38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960475" y="1137685"/>
            <a:ext cx="1029940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Shortage- situation where quantity demanded exceeds supply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Surplus- situation where quantity supplied exceeds demand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Control-situation in which government sets a price for good not at equilibrium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Floor- government set price above equilibrium causing a surplus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Ceiling government set price below equilibrium causing a shortage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Ceiling </a:t>
            </a: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government regulation that sets a maximum price </a:t>
            </a: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below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equilibrium for a good that producers cannot change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done to fight inflation. 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examples include rent control.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Consequences- Tend to create shortages, “helps” consumer.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Cost of “Free Healthcare”</a:t>
            </a:r>
            <a:endParaRPr u="sng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u="sng"/>
              <a:t>https://www.mruniversity.com/courses/principles-economics-microeconomics/rent-control-mumbai-india</a:t>
            </a:r>
            <a:endParaRPr u="sng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4548189" y="6262689"/>
            <a:ext cx="15875" cy="15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96" y="0"/>
                </a:moveTo>
                <a:lnTo>
                  <a:pt x="8337" y="0"/>
                </a:lnTo>
                <a:lnTo>
                  <a:pt x="5555" y="6659"/>
                </a:lnTo>
                <a:lnTo>
                  <a:pt x="0" y="59996"/>
                </a:lnTo>
                <a:lnTo>
                  <a:pt x="119992" y="59996"/>
                </a:lnTo>
                <a:lnTo>
                  <a:pt x="119992" y="119992"/>
                </a:lnTo>
              </a:path>
            </a:pathLst>
          </a:custGeom>
          <a:noFill/>
          <a:ln w="1905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4468814" y="4651375"/>
            <a:ext cx="15875" cy="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96" y="119984"/>
                </a:moveTo>
                <a:lnTo>
                  <a:pt x="119780" y="119984"/>
                </a:lnTo>
                <a:lnTo>
                  <a:pt x="119992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Price Ceiling</a:t>
            </a:r>
            <a:endParaRPr/>
          </a:p>
        </p:txBody>
      </p:sp>
      <p:cxnSp>
        <p:nvCxnSpPr>
          <p:cNvPr id="196" name="Google Shape;196;p30"/>
          <p:cNvCxnSpPr/>
          <p:nvPr/>
        </p:nvCxnSpPr>
        <p:spPr>
          <a:xfrm>
            <a:off x="3276600" y="1981200"/>
            <a:ext cx="0" cy="365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30"/>
          <p:cNvCxnSpPr/>
          <p:nvPr/>
        </p:nvCxnSpPr>
        <p:spPr>
          <a:xfrm>
            <a:off x="3276600" y="5638800"/>
            <a:ext cx="464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8" name="Google Shape;198;p30"/>
          <p:cNvCxnSpPr/>
          <p:nvPr/>
        </p:nvCxnSpPr>
        <p:spPr>
          <a:xfrm rot="10800000" flipH="1">
            <a:off x="4114800" y="2438400"/>
            <a:ext cx="3048000" cy="251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30"/>
          <p:cNvCxnSpPr/>
          <p:nvPr/>
        </p:nvCxnSpPr>
        <p:spPr>
          <a:xfrm>
            <a:off x="3962400" y="2438400"/>
            <a:ext cx="3352800" cy="259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30"/>
          <p:cNvSpPr txBox="1"/>
          <p:nvPr/>
        </p:nvSpPr>
        <p:spPr>
          <a:xfrm>
            <a:off x="7162800" y="19812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7467600" y="48006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02" name="Google Shape;202;p30"/>
          <p:cNvSpPr txBox="1"/>
          <p:nvPr/>
        </p:nvSpPr>
        <p:spPr>
          <a:xfrm>
            <a:off x="2133600" y="1752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endParaRPr/>
          </a:p>
        </p:txBody>
      </p:sp>
      <p:sp>
        <p:nvSpPr>
          <p:cNvPr id="203" name="Google Shape;203;p30"/>
          <p:cNvSpPr txBox="1"/>
          <p:nvPr/>
        </p:nvSpPr>
        <p:spPr>
          <a:xfrm>
            <a:off x="8229600" y="54102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Quantity</a:t>
            </a:r>
            <a:endParaRPr/>
          </a:p>
        </p:txBody>
      </p:sp>
      <p:cxnSp>
        <p:nvCxnSpPr>
          <p:cNvPr id="204" name="Google Shape;204;p30"/>
          <p:cNvCxnSpPr/>
          <p:nvPr/>
        </p:nvCxnSpPr>
        <p:spPr>
          <a:xfrm rot="10800000">
            <a:off x="3276600" y="3733800"/>
            <a:ext cx="2362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5" name="Google Shape;205;p30"/>
          <p:cNvCxnSpPr/>
          <p:nvPr/>
        </p:nvCxnSpPr>
        <p:spPr>
          <a:xfrm>
            <a:off x="5635625" y="3770313"/>
            <a:ext cx="0" cy="19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30"/>
          <p:cNvSpPr txBox="1"/>
          <p:nvPr/>
        </p:nvSpPr>
        <p:spPr>
          <a:xfrm>
            <a:off x="2438400" y="35052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400" b="0" i="0" u="none" strike="noStrike" cap="none" baseline="-2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5410200" y="58674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2400" b="0" i="0" u="none" strike="noStrike" cap="none" baseline="-2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30"/>
          <p:cNvCxnSpPr/>
          <p:nvPr/>
        </p:nvCxnSpPr>
        <p:spPr>
          <a:xfrm>
            <a:off x="4495800" y="4648200"/>
            <a:ext cx="0" cy="990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Google Shape;209;p30"/>
          <p:cNvCxnSpPr/>
          <p:nvPr/>
        </p:nvCxnSpPr>
        <p:spPr>
          <a:xfrm>
            <a:off x="6781800" y="4648200"/>
            <a:ext cx="0" cy="990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0" name="Google Shape;210;p30"/>
          <p:cNvSpPr txBox="1"/>
          <p:nvPr/>
        </p:nvSpPr>
        <p:spPr>
          <a:xfrm>
            <a:off x="6400800" y="58674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2400" b="0" i="0" u="none" strike="noStrike" cap="none" baseline="-2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4267200" y="58674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2400" b="0" i="0" u="none" strike="noStrike" cap="none" baseline="-2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2" name="Google Shape;212;p30"/>
          <p:cNvCxnSpPr/>
          <p:nvPr/>
        </p:nvCxnSpPr>
        <p:spPr>
          <a:xfrm>
            <a:off x="3276600" y="4648200"/>
            <a:ext cx="464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30"/>
          <p:cNvSpPr txBox="1"/>
          <p:nvPr/>
        </p:nvSpPr>
        <p:spPr>
          <a:xfrm>
            <a:off x="8077200" y="43434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/>
          </a:p>
        </p:txBody>
      </p:sp>
      <p:sp>
        <p:nvSpPr>
          <p:cNvPr id="214" name="Google Shape;214;p30"/>
          <p:cNvSpPr txBox="1"/>
          <p:nvPr/>
        </p:nvSpPr>
        <p:spPr>
          <a:xfrm>
            <a:off x="2286000" y="44958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/>
          </a:p>
        </p:txBody>
      </p:sp>
      <p:sp>
        <p:nvSpPr>
          <p:cNvPr id="215" name="Google Shape;215;p30"/>
          <p:cNvSpPr txBox="1"/>
          <p:nvPr/>
        </p:nvSpPr>
        <p:spPr>
          <a:xfrm>
            <a:off x="4648200" y="5021263"/>
            <a:ext cx="2057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Excess Demand</a:t>
            </a:r>
            <a:endParaRPr/>
          </a:p>
        </p:txBody>
      </p:sp>
      <p:cxnSp>
        <p:nvCxnSpPr>
          <p:cNvPr id="216" name="Google Shape;216;p30"/>
          <p:cNvCxnSpPr/>
          <p:nvPr/>
        </p:nvCxnSpPr>
        <p:spPr>
          <a:xfrm>
            <a:off x="6477000" y="5181600"/>
            <a:ext cx="30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7" name="Google Shape;217;p30"/>
          <p:cNvCxnSpPr/>
          <p:nvPr/>
        </p:nvCxnSpPr>
        <p:spPr>
          <a:xfrm rot="10800000">
            <a:off x="4495800" y="5181600"/>
            <a:ext cx="15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Minimum Wage Workers</a:t>
            </a:r>
            <a:endParaRPr/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700" y="1758699"/>
            <a:ext cx="4998950" cy="416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4" name="Google Shape;224;p31"/>
          <p:cNvGraphicFramePr/>
          <p:nvPr/>
        </p:nvGraphicFramePr>
        <p:xfrm>
          <a:off x="102900" y="115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{8C1F08F4-E518-4158-AB6D-1D6A4F71019E}</a:tableStyleId>
              </a:tblPr>
              <a:tblGrid>
                <a:gridCol w="149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1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# Workers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Individual Hourly Wage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Total Hourly Wage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Total Wages 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Paid for 8 Hours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Floors </a:t>
            </a:r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 regulation that sets a minimum level </a:t>
            </a: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above/on top of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equilibrium for prices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floors are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common price control.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price floors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set prices for agricultural products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The government will set a base price for a product that will guarantee farmers an income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Floors con’t </a:t>
            </a:r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example of price floors are  the government setting a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wage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lowest amount a worker can legally be paid by an employer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Consequences- Tends to create surplus, “helps” producers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Nashville Limos</a:t>
            </a:r>
            <a:endParaRPr sz="32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Uber?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https://www.foxnews.com/politics/15-minimum-wage-hikes-payroll-tsunami-hurt-small-businesses</a:t>
            </a:r>
            <a:endParaRPr sz="1800"/>
          </a:p>
        </p:txBody>
      </p:sp>
      <p:sp>
        <p:nvSpPr>
          <p:cNvPr id="242" name="Google Shape;242;p3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effectLst>
            <a:outerShdw blurRad="57150" dist="19050" dir="180000" algn="bl" rotWithShape="0">
              <a:srgbClr val="000000"/>
            </a:outerShdw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American Action Forum calculates that minimum wage hikes will kill 261,000 jobs -- with most of the losses concentrated in New York and California.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>
            <a:spLocks noGrp="1"/>
          </p:cNvSpPr>
          <p:nvPr>
            <p:ph type="title"/>
          </p:nvPr>
        </p:nvSpPr>
        <p:spPr>
          <a:xfrm>
            <a:off x="7073525" y="274650"/>
            <a:ext cx="450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Veto Minimum Wage in Illinois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4">
            <a:alphaModFix/>
          </a:blip>
          <a:srcRect l="51875" t="33000" r="16874" b="16000"/>
          <a:stretch/>
        </p:blipFill>
        <p:spPr>
          <a:xfrm>
            <a:off x="609600" y="120000"/>
            <a:ext cx="6096000" cy="62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609600" y="70963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just in America</a:t>
            </a:r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541700" y="10707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2121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South Korea’s soaring minimum wage</a:t>
            </a:r>
            <a:endParaRPr sz="2400">
              <a:solidFill>
                <a:srgbClr val="12121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12121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government plans to raise the minimum wage 55% above its present level</a:t>
            </a:r>
            <a:endParaRPr sz="2400" i="1">
              <a:solidFill>
                <a:srgbClr val="12121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Oct 25th 2017 </a:t>
            </a:r>
            <a:r>
              <a:rPr lang="en-US" sz="2400">
                <a:solidFill>
                  <a:srgbClr val="7A7A7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by T.R. | SEOUL</a:t>
            </a:r>
            <a:endParaRPr sz="2400">
              <a:solidFill>
                <a:srgbClr val="7A7A7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SOUTH KOREAN workers don’t often have cause for cheer. They slog for more hours than their counterparts in any other member of the OECD, a club of mostly rich countries, apart from Mexico. Yet the worst-off, at least, will soon be far better rewarded for their toil. Next year the country’s minimum wage will leap by 16.4% to 7,530 won ($6.65) an hour, the most vigorous hike since 2000. The government wants the lowest-paid to earn 10,000 won an hour by 2020—a total increase of 55%.</a:t>
            </a:r>
            <a:endParaRPr sz="2400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>
            <a:spLocks noGrp="1"/>
          </p:cNvSpPr>
          <p:nvPr>
            <p:ph type="body" idx="1"/>
          </p:nvPr>
        </p:nvSpPr>
        <p:spPr>
          <a:xfrm>
            <a:off x="609600" y="271525"/>
            <a:ext cx="5187600" cy="60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Pro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Labour activists have long cherished the idea of a 10,000-won wage floor.</a:t>
            </a:r>
            <a:endParaRPr sz="3000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argue that it is only fair that workers in the world’s 11th-biggest economy get a larger share of the riches. </a:t>
            </a:r>
            <a:endParaRPr sz="3000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will probably reduce inequality, too. </a:t>
            </a:r>
            <a:endParaRPr sz="3000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7"/>
          <p:cNvSpPr txBox="1">
            <a:spLocks noGrp="1"/>
          </p:cNvSpPr>
          <p:nvPr>
            <p:ph type="body" idx="1"/>
          </p:nvPr>
        </p:nvSpPr>
        <p:spPr>
          <a:xfrm>
            <a:off x="5960225" y="203650"/>
            <a:ext cx="5827500" cy="59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Con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businesses claim the increase will force them to lay off staff. A survey by the Korea Federation of Micro Enterprise found 92.4% of respondents are considering cutting back on workers. This could pose a serious problem, since most people on the minimum wage work for smaller firms, not conglomerates such as Samsung. </a:t>
            </a:r>
            <a:endParaRPr sz="2800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 so, at a certain level employers could begin to cut back. </a:t>
            </a:r>
            <a:endParaRPr sz="2800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Research</a:t>
            </a:r>
            <a:endParaRPr/>
          </a:p>
        </p:txBody>
      </p:sp>
      <p:sp>
        <p:nvSpPr>
          <p:cNvPr id="266" name="Google Shape;266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4444"/>
                </a:solidFill>
                <a:highlight>
                  <a:srgbClr val="FFFEF6"/>
                </a:highlight>
                <a:latin typeface="Georgia"/>
                <a:ea typeface="Georgia"/>
                <a:cs typeface="Georgia"/>
                <a:sym typeface="Georgia"/>
              </a:rPr>
              <a:t>A 2015 University of New Hampshire </a:t>
            </a:r>
            <a:r>
              <a:rPr lang="en-US" sz="2400" u="sng">
                <a:solidFill>
                  <a:srgbClr val="91181E"/>
                </a:solidFill>
                <a:highlight>
                  <a:srgbClr val="FFFEF6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survey</a:t>
            </a:r>
            <a:r>
              <a:rPr lang="en-US" sz="2400">
                <a:solidFill>
                  <a:srgbClr val="444444"/>
                </a:solidFill>
                <a:highlight>
                  <a:srgbClr val="FFFEF6"/>
                </a:highlight>
                <a:latin typeface="Georgia"/>
                <a:ea typeface="Georgia"/>
                <a:cs typeface="Georgia"/>
                <a:sym typeface="Georgia"/>
              </a:rPr>
              <a:t> found that nearly three-quarters of surveyed US labor economists are opposed to a broad $15 minimum wage. Even left-of-center economists from the Obama and Clinton administrations have advised against such a wage hike. And a recent study of San Francisco restaurants, conducted with user review data from YELP, found an increase in closures for median-rated restaurants following an increase in the city’s minimum wage.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 in Microeconomics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Government’s role in Microeconomics is to level the playing field with out tilting it.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The government passes laws restricting and encouraging certain economic behaviors.  This is often referred to as regulation. </a:t>
            </a:r>
            <a:endParaRPr/>
          </a:p>
        </p:txBody>
      </p:sp>
      <p:pic>
        <p:nvPicPr>
          <p:cNvPr id="134" name="Google Shape;134;p21" descr="Today's Comic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4114800"/>
            <a:ext cx="7543800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Positives and Negatives of Fight for 15</a:t>
            </a:r>
            <a:endParaRPr/>
          </a:p>
        </p:txBody>
      </p:sp>
      <p:sp>
        <p:nvSpPr>
          <p:cNvPr id="272" name="Google Shape;272;p3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450000" cy="3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Positive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1.Some low-skilled, limited-experience workers will benefit if they are able to keep their jobs</a:t>
            </a:r>
            <a:endParaRPr sz="3000" b="1">
              <a:solidFill>
                <a:srgbClr val="161818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buNone/>
            </a:pPr>
            <a:endParaRPr sz="1100" b="1">
              <a:solidFill>
                <a:srgbClr val="161818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9"/>
          <p:cNvSpPr txBox="1">
            <a:spLocks noGrp="1"/>
          </p:cNvSpPr>
          <p:nvPr>
            <p:ph type="body" idx="2"/>
          </p:nvPr>
        </p:nvSpPr>
        <p:spPr>
          <a:xfrm>
            <a:off x="4656850" y="1600200"/>
            <a:ext cx="6925500" cy="3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Negative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1.Low-skilled workers who lose their jobs</a:t>
            </a:r>
            <a:r>
              <a:rPr lang="en-US" sz="2400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161818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2400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Low-skilled workers who can’t find a job</a:t>
            </a:r>
            <a:r>
              <a:rPr lang="en-US" sz="2400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161818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 sz="2400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Workers who keep their jobs </a:t>
            </a:r>
            <a:endParaRPr sz="2400" b="1">
              <a:solidFill>
                <a:srgbClr val="161818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-US" sz="2400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Companies and small businesses who hire unskilled and low-skilled workers</a:t>
            </a:r>
            <a:r>
              <a:rPr lang="en-US" sz="2400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161818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n-US" sz="2400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Consumers and patrons of small businesses, book stores and restaurants</a:t>
            </a:r>
            <a:r>
              <a:rPr lang="en-US" sz="2400">
                <a:solidFill>
                  <a:srgbClr val="161818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161818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>
            <a:spLocks noGrp="1"/>
          </p:cNvSpPr>
          <p:nvPr>
            <p:ph type="title"/>
          </p:nvPr>
        </p:nvSpPr>
        <p:spPr>
          <a:xfrm>
            <a:off x="5646114" y="274638"/>
            <a:ext cx="593628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Viewpoint</a:t>
            </a:r>
            <a:endParaRPr/>
          </a:p>
        </p:txBody>
      </p:sp>
      <p:pic>
        <p:nvPicPr>
          <p:cNvPr id="279" name="Google Shape;279;p40" descr="https://i0.wp.com/media.townhall.com/Townhall/Car/b/gv022314dAPR201402240545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945" y="359698"/>
            <a:ext cx="5490169" cy="4159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 descr="Image result for minimum wage political carto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0828" y="2093839"/>
            <a:ext cx="6556744" cy="467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5295014" y="274638"/>
            <a:ext cx="628738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Emotional Viewpoint</a:t>
            </a:r>
            <a:endParaRPr/>
          </a:p>
        </p:txBody>
      </p:sp>
      <p:sp>
        <p:nvSpPr>
          <p:cNvPr id="286" name="Google Shape;286;p41" descr="Image result for minimum wage political cartoon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8298" y="1766695"/>
            <a:ext cx="6515544" cy="486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663" y="136229"/>
            <a:ext cx="5378635" cy="4153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42"/>
          <p:cNvPicPr preferRelativeResize="0"/>
          <p:nvPr/>
        </p:nvPicPr>
        <p:blipFill rotWithShape="1">
          <a:blip r:embed="rId3">
            <a:alphaModFix/>
          </a:blip>
          <a:srcRect l="14999" t="15625" r="31249" b="14844"/>
          <a:stretch/>
        </p:blipFill>
        <p:spPr>
          <a:xfrm>
            <a:off x="2819400" y="76200"/>
            <a:ext cx="6553200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2"/>
          <p:cNvSpPr/>
          <p:nvPr/>
        </p:nvSpPr>
        <p:spPr>
          <a:xfrm>
            <a:off x="4365625" y="6024564"/>
            <a:ext cx="0" cy="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19984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2"/>
          <p:cNvSpPr/>
          <p:nvPr/>
        </p:nvSpPr>
        <p:spPr>
          <a:xfrm>
            <a:off x="4849813" y="5849939"/>
            <a:ext cx="31750" cy="3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9992" y="0"/>
                </a:lnTo>
                <a:lnTo>
                  <a:pt x="119996" y="12739"/>
                </a:lnTo>
                <a:lnTo>
                  <a:pt x="116658" y="16491"/>
                </a:lnTo>
                <a:lnTo>
                  <a:pt x="111106" y="18992"/>
                </a:lnTo>
                <a:lnTo>
                  <a:pt x="104065" y="20661"/>
                </a:lnTo>
                <a:lnTo>
                  <a:pt x="99375" y="24440"/>
                </a:lnTo>
                <a:lnTo>
                  <a:pt x="82956" y="49661"/>
                </a:lnTo>
                <a:lnTo>
                  <a:pt x="0" y="11999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2"/>
          <p:cNvSpPr/>
          <p:nvPr/>
        </p:nvSpPr>
        <p:spPr>
          <a:xfrm>
            <a:off x="3873501" y="5881689"/>
            <a:ext cx="23813" cy="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84"/>
                </a:moveTo>
                <a:lnTo>
                  <a:pt x="39870" y="119984"/>
                </a:lnTo>
                <a:lnTo>
                  <a:pt x="40011" y="120"/>
                </a:lnTo>
                <a:lnTo>
                  <a:pt x="119994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2"/>
          <p:cNvSpPr/>
          <p:nvPr/>
        </p:nvSpPr>
        <p:spPr>
          <a:xfrm>
            <a:off x="2674939" y="5945189"/>
            <a:ext cx="15875" cy="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59996" y="0"/>
                </a:lnTo>
                <a:lnTo>
                  <a:pt x="119992" y="119984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2"/>
          <p:cNvSpPr/>
          <p:nvPr/>
        </p:nvSpPr>
        <p:spPr>
          <a:xfrm>
            <a:off x="1662113" y="5548314"/>
            <a:ext cx="4762" cy="3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74" y="0"/>
                </a:moveTo>
                <a:lnTo>
                  <a:pt x="10029" y="41478"/>
                </a:lnTo>
                <a:lnTo>
                  <a:pt x="56976" y="23768"/>
                </a:lnTo>
                <a:lnTo>
                  <a:pt x="56774" y="21177"/>
                </a:lnTo>
                <a:lnTo>
                  <a:pt x="0" y="32522"/>
                </a:lnTo>
                <a:lnTo>
                  <a:pt x="17160" y="62450"/>
                </a:lnTo>
                <a:lnTo>
                  <a:pt x="119974" y="11999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2"/>
          <p:cNvSpPr/>
          <p:nvPr/>
        </p:nvSpPr>
        <p:spPr>
          <a:xfrm>
            <a:off x="4392614" y="6437313"/>
            <a:ext cx="7937" cy="19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4627" y="0"/>
                </a:moveTo>
                <a:lnTo>
                  <a:pt x="5851" y="25928"/>
                </a:lnTo>
                <a:lnTo>
                  <a:pt x="0" y="39013"/>
                </a:lnTo>
                <a:lnTo>
                  <a:pt x="10477" y="53136"/>
                </a:lnTo>
                <a:lnTo>
                  <a:pt x="46113" y="83361"/>
                </a:lnTo>
                <a:lnTo>
                  <a:pt x="61942" y="114872"/>
                </a:lnTo>
                <a:lnTo>
                  <a:pt x="51797" y="119993"/>
                </a:lnTo>
                <a:lnTo>
                  <a:pt x="30616" y="118003"/>
                </a:lnTo>
                <a:lnTo>
                  <a:pt x="2101" y="111256"/>
                </a:lnTo>
                <a:lnTo>
                  <a:pt x="11898" y="101302"/>
                </a:lnTo>
                <a:lnTo>
                  <a:pt x="119984" y="66806"/>
                </a:lnTo>
                <a:lnTo>
                  <a:pt x="119244" y="60840"/>
                </a:lnTo>
                <a:lnTo>
                  <a:pt x="104366" y="56840"/>
                </a:lnTo>
                <a:lnTo>
                  <a:pt x="87841" y="37935"/>
                </a:lnTo>
              </a:path>
            </a:pathLst>
          </a:custGeom>
          <a:noFill/>
          <a:ln w="1905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2"/>
          <p:cNvSpPr/>
          <p:nvPr/>
        </p:nvSpPr>
        <p:spPr>
          <a:xfrm>
            <a:off x="5064125" y="5865814"/>
            <a:ext cx="7938" cy="3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84" y="0"/>
                </a:moveTo>
                <a:lnTo>
                  <a:pt x="119984" y="12735"/>
                </a:lnTo>
                <a:lnTo>
                  <a:pt x="106636" y="16488"/>
                </a:lnTo>
                <a:lnTo>
                  <a:pt x="84429" y="18991"/>
                </a:lnTo>
                <a:lnTo>
                  <a:pt x="16674" y="23010"/>
                </a:lnTo>
                <a:lnTo>
                  <a:pt x="7407" y="30668"/>
                </a:lnTo>
                <a:lnTo>
                  <a:pt x="0" y="119996"/>
                </a:lnTo>
              </a:path>
            </a:pathLst>
          </a:custGeom>
          <a:noFill/>
          <a:ln w="1905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2"/>
          <p:cNvSpPr/>
          <p:nvPr/>
        </p:nvSpPr>
        <p:spPr>
          <a:xfrm>
            <a:off x="3500439" y="6429375"/>
            <a:ext cx="15875" cy="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92" y="0"/>
                </a:moveTo>
                <a:lnTo>
                  <a:pt x="0" y="119984"/>
                </a:lnTo>
              </a:path>
            </a:pathLst>
          </a:custGeom>
          <a:noFill/>
          <a:ln w="1905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2"/>
          <p:cNvSpPr/>
          <p:nvPr/>
        </p:nvSpPr>
        <p:spPr>
          <a:xfrm>
            <a:off x="3952875" y="5786438"/>
            <a:ext cx="7938" cy="23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84" y="0"/>
                </a:moveTo>
                <a:lnTo>
                  <a:pt x="1466" y="39509"/>
                </a:lnTo>
                <a:lnTo>
                  <a:pt x="0" y="119994"/>
                </a:lnTo>
              </a:path>
            </a:pathLst>
          </a:custGeom>
          <a:noFill/>
          <a:ln w="1905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2"/>
          <p:cNvSpPr/>
          <p:nvPr/>
        </p:nvSpPr>
        <p:spPr>
          <a:xfrm>
            <a:off x="3032125" y="5913438"/>
            <a:ext cx="7938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9984" y="0"/>
                </a:lnTo>
              </a:path>
            </a:pathLst>
          </a:custGeom>
          <a:noFill/>
          <a:ln w="1905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2"/>
          <p:cNvSpPr/>
          <p:nvPr/>
        </p:nvSpPr>
        <p:spPr>
          <a:xfrm>
            <a:off x="3098800" y="5010150"/>
            <a:ext cx="12700" cy="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81"/>
                </a:moveTo>
                <a:lnTo>
                  <a:pt x="31855" y="119981"/>
                </a:lnTo>
                <a:lnTo>
                  <a:pt x="65263" y="84433"/>
                </a:lnTo>
                <a:lnTo>
                  <a:pt x="11999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2"/>
          <p:cNvSpPr/>
          <p:nvPr/>
        </p:nvSpPr>
        <p:spPr>
          <a:xfrm>
            <a:off x="3516313" y="1087439"/>
            <a:ext cx="23812" cy="3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0164" y="96004"/>
                </a:moveTo>
                <a:lnTo>
                  <a:pt x="1652" y="96004"/>
                </a:lnTo>
                <a:lnTo>
                  <a:pt x="0" y="119996"/>
                </a:lnTo>
                <a:lnTo>
                  <a:pt x="74594" y="75425"/>
                </a:lnTo>
                <a:lnTo>
                  <a:pt x="80173" y="49080"/>
                </a:lnTo>
                <a:lnTo>
                  <a:pt x="119994" y="24301"/>
                </a:lnTo>
                <a:lnTo>
                  <a:pt x="99015" y="24086"/>
                </a:lnTo>
                <a:lnTo>
                  <a:pt x="92786" y="21392"/>
                </a:lnTo>
                <a:lnTo>
                  <a:pt x="80651" y="659"/>
                </a:lnTo>
                <a:lnTo>
                  <a:pt x="80329" y="0"/>
                </a:lnTo>
                <a:lnTo>
                  <a:pt x="59007" y="0"/>
                </a:lnTo>
                <a:lnTo>
                  <a:pt x="52722" y="2663"/>
                </a:lnTo>
                <a:lnTo>
                  <a:pt x="48535" y="7108"/>
                </a:lnTo>
                <a:lnTo>
                  <a:pt x="41268" y="24440"/>
                </a:lnTo>
                <a:lnTo>
                  <a:pt x="40164" y="48003"/>
                </a:lnTo>
              </a:path>
            </a:pathLst>
          </a:custGeom>
          <a:noFill/>
          <a:ln w="1905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2"/>
          <p:cNvSpPr/>
          <p:nvPr/>
        </p:nvSpPr>
        <p:spPr>
          <a:xfrm>
            <a:off x="5580063" y="3571875"/>
            <a:ext cx="23812" cy="3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94" y="0"/>
                </a:moveTo>
                <a:lnTo>
                  <a:pt x="98758" y="15926"/>
                </a:lnTo>
                <a:lnTo>
                  <a:pt x="88342" y="32632"/>
                </a:lnTo>
                <a:lnTo>
                  <a:pt x="85560" y="41756"/>
                </a:lnTo>
                <a:lnTo>
                  <a:pt x="60413" y="70518"/>
                </a:lnTo>
                <a:lnTo>
                  <a:pt x="0" y="119996"/>
                </a:lnTo>
              </a:path>
            </a:pathLst>
          </a:custGeom>
          <a:noFill/>
          <a:ln w="1905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2"/>
          <p:cNvSpPr/>
          <p:nvPr/>
        </p:nvSpPr>
        <p:spPr>
          <a:xfrm>
            <a:off x="5730875" y="3055938"/>
            <a:ext cx="7938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84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42"/>
          <p:cNvGrpSpPr/>
          <p:nvPr/>
        </p:nvGrpSpPr>
        <p:grpSpPr>
          <a:xfrm>
            <a:off x="5556250" y="2135188"/>
            <a:ext cx="103188" cy="411162"/>
            <a:chOff x="4032250" y="2135188"/>
            <a:chExt cx="103188" cy="411162"/>
          </a:xfrm>
        </p:grpSpPr>
        <p:sp>
          <p:nvSpPr>
            <p:cNvPr id="310" name="Google Shape;310;p42"/>
            <p:cNvSpPr/>
            <p:nvPr/>
          </p:nvSpPr>
          <p:spPr>
            <a:xfrm>
              <a:off x="4127500" y="2524125"/>
              <a:ext cx="7938" cy="222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3915" y="22277"/>
                  </a:lnTo>
                  <a:lnTo>
                    <a:pt x="95313" y="45645"/>
                  </a:lnTo>
                  <a:lnTo>
                    <a:pt x="119984" y="83257"/>
                  </a:lnTo>
                  <a:lnTo>
                    <a:pt x="16704" y="119994"/>
                  </a:lnTo>
                  <a:lnTo>
                    <a:pt x="11141" y="117300"/>
                  </a:lnTo>
                  <a:lnTo>
                    <a:pt x="0" y="83921"/>
                  </a:lnTo>
                </a:path>
              </a:pathLst>
            </a:custGeom>
            <a:noFill/>
            <a:ln w="19050" cap="flat" cmpd="sng">
              <a:solidFill>
                <a:srgbClr val="009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42"/>
            <p:cNvSpPr/>
            <p:nvPr/>
          </p:nvSpPr>
          <p:spPr>
            <a:xfrm>
              <a:off x="4032250" y="2135188"/>
              <a:ext cx="7938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84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009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42"/>
          <p:cNvSpPr/>
          <p:nvPr/>
        </p:nvSpPr>
        <p:spPr>
          <a:xfrm>
            <a:off x="5564189" y="1619251"/>
            <a:ext cx="7937" cy="15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59633"/>
                </a:moveTo>
                <a:lnTo>
                  <a:pt x="0" y="0"/>
                </a:lnTo>
                <a:lnTo>
                  <a:pt x="0" y="31521"/>
                </a:lnTo>
                <a:lnTo>
                  <a:pt x="35544" y="65022"/>
                </a:lnTo>
                <a:lnTo>
                  <a:pt x="119984" y="119992"/>
                </a:lnTo>
              </a:path>
            </a:pathLst>
          </a:custGeom>
          <a:noFill/>
          <a:ln w="1905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2"/>
          <p:cNvSpPr/>
          <p:nvPr/>
        </p:nvSpPr>
        <p:spPr>
          <a:xfrm>
            <a:off x="7183438" y="1873251"/>
            <a:ext cx="23812" cy="23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21222" y="42465"/>
                </a:lnTo>
                <a:lnTo>
                  <a:pt x="55345" y="75170"/>
                </a:lnTo>
                <a:lnTo>
                  <a:pt x="119994" y="119994"/>
                </a:lnTo>
              </a:path>
            </a:pathLst>
          </a:custGeom>
          <a:noFill/>
          <a:ln w="1905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2"/>
          <p:cNvSpPr/>
          <p:nvPr/>
        </p:nvSpPr>
        <p:spPr>
          <a:xfrm>
            <a:off x="7431088" y="2365375"/>
            <a:ext cx="635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81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2"/>
          <p:cNvSpPr/>
          <p:nvPr/>
        </p:nvSpPr>
        <p:spPr>
          <a:xfrm>
            <a:off x="7183438" y="1881188"/>
            <a:ext cx="55562" cy="23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80041" y="102679"/>
                </a:lnTo>
                <a:lnTo>
                  <a:pt x="119997" y="119994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321" name="Google Shape;321;p43"/>
          <p:cNvSpPr txBox="1">
            <a:spLocks noGrp="1"/>
          </p:cNvSpPr>
          <p:nvPr>
            <p:ph type="body" idx="1"/>
          </p:nvPr>
        </p:nvSpPr>
        <p:spPr>
          <a:xfrm>
            <a:off x="1981200" y="1143000"/>
            <a:ext cx="4038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C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ONSUMERS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B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I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L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I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N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SHORTA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322" name="Google Shape;322;p43"/>
          <p:cNvSpPr txBox="1">
            <a:spLocks noGrp="1"/>
          </p:cNvSpPr>
          <p:nvPr>
            <p:ph type="body" idx="2"/>
          </p:nvPr>
        </p:nvSpPr>
        <p:spPr>
          <a:xfrm>
            <a:off x="6191250" y="1143000"/>
            <a:ext cx="40386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F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L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DUCER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</a:t>
            </a:r>
            <a:endParaRPr/>
          </a:p>
        </p:txBody>
      </p:sp>
      <p:sp>
        <p:nvSpPr>
          <p:cNvPr id="323" name="Google Shape;323;p43"/>
          <p:cNvSpPr txBox="1"/>
          <p:nvPr/>
        </p:nvSpPr>
        <p:spPr>
          <a:xfrm>
            <a:off x="1981200" y="4945063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Alphabetical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Ceiling= below=shortage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Floor=top=surplus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endParaRPr/>
          </a:p>
        </p:txBody>
      </p:sp>
      <p:sp>
        <p:nvSpPr>
          <p:cNvPr id="329" name="Google Shape;329;p4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2 types of price controls?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one is most common?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effects of each?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would the government institute them?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45"/>
          <p:cNvPicPr preferRelativeResize="0"/>
          <p:nvPr/>
        </p:nvPicPr>
        <p:blipFill rotWithShape="1">
          <a:blip r:embed="rId3">
            <a:alphaModFix/>
          </a:blip>
          <a:srcRect l="14999" t="17188" r="31249" b="7031"/>
          <a:stretch/>
        </p:blipFill>
        <p:spPr>
          <a:xfrm>
            <a:off x="3048000" y="1"/>
            <a:ext cx="5943600" cy="670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981200" y="381000"/>
            <a:ext cx="40386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Encourages 	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 Pricing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Disclosure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in Advertising</a:t>
            </a:r>
            <a:endParaRPr/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2"/>
          </p:nvPr>
        </p:nvSpPr>
        <p:spPr>
          <a:xfrm>
            <a:off x="6172200" y="457201"/>
            <a:ext cx="4038600" cy="566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Restricts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Trusts/Monopolies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Discrimination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Collusion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Unfair labor practices</a:t>
            </a:r>
            <a:endParaRPr/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2" descr="http://t1.gstatic.com/images?q=tbn:ANd9GcT8PEdYcAOTg2ZwGw1XRao4W32HZRpUeUj1gm4elkRqFzN_6SAeNWQjyyw:assets.nydailynews.com/polopoly_fs/1.1724868.1395100773!/img/httpImage/image.jpg_gen/derivatives/landscape_635/books-natural-cures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1" y="3290889"/>
            <a:ext cx="2105025" cy="31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Proposals</a:t>
            </a: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1)Since the price of gasoline is much cheaper, there should be a law that sets a maximum price for gas.  </a:t>
            </a:r>
            <a:endParaRPr/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2)Since it is now so expensive to live, the government should raise the minimum wage to $12 an hour. </a:t>
            </a:r>
            <a:endParaRPr/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the worst that can happen?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these have in common?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government raising minimum wage to help working poor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 City’s rent control policy to make housing more affordable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Venezuela’s option to set price controls to stave off inflation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 Nixon set price controls on gas in the early 1970’s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of Good Intentions</a:t>
            </a:r>
            <a:endParaRPr/>
          </a:p>
        </p:txBody>
      </p:sp>
      <p:pic>
        <p:nvPicPr>
          <p:cNvPr id="159" name="Google Shape;159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143000"/>
            <a:ext cx="4876800" cy="23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 descr="rent-contr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066800"/>
            <a:ext cx="4381500" cy="32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 descr="obamacare_lin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0" y="4067176"/>
            <a:ext cx="3810000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 descr="http://ginacobb.typepad.com/.a/6a00d8341c2c6053ef0120a7c0f9ed970b-500w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33550" y="4105276"/>
            <a:ext cx="4457700" cy="229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Prices 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government sometimes sets prices to protect consumers and producers from price swings (the demand and supply DOES NOT change) 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controls set prices through price ceilings and price floors and are often politically motivated by delaying problems for later. 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7" descr="https://yesteryearsnews.files.wordpress.com/2012/02/economic-law-price-fixing-mansfieldnewsoh-10-jan-19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775" y="91075"/>
            <a:ext cx="5448300" cy="64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Apartment in Hiram Dilema </a:t>
            </a: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728425" y="157645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99" y="1523525"/>
            <a:ext cx="5558352" cy="46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955</Words>
  <Application>Microsoft Office PowerPoint</Application>
  <PresentationFormat>Widescreen</PresentationFormat>
  <Paragraphs>124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Georgia</vt:lpstr>
      <vt:lpstr>Calibri</vt:lpstr>
      <vt:lpstr>Arial</vt:lpstr>
      <vt:lpstr>Roboto</vt:lpstr>
      <vt:lpstr>Times New Roman</vt:lpstr>
      <vt:lpstr>1_Office Theme</vt:lpstr>
      <vt:lpstr>Vocabulary</vt:lpstr>
      <vt:lpstr>Government in Microeconomics</vt:lpstr>
      <vt:lpstr>PowerPoint Presentation</vt:lpstr>
      <vt:lpstr>Proposals</vt:lpstr>
      <vt:lpstr>What do these have in common?</vt:lpstr>
      <vt:lpstr>Results of Good Intentions</vt:lpstr>
      <vt:lpstr>Setting Prices </vt:lpstr>
      <vt:lpstr>PowerPoint Presentation</vt:lpstr>
      <vt:lpstr>Apartment in Hiram Dilema </vt:lpstr>
      <vt:lpstr>Price Ceiling </vt:lpstr>
      <vt:lpstr>Price Ceiling</vt:lpstr>
      <vt:lpstr>Minimum Wage Workers</vt:lpstr>
      <vt:lpstr>Price Floors </vt:lpstr>
      <vt:lpstr>Price Floors con’t </vt:lpstr>
      <vt:lpstr>https://www.foxnews.com/politics/15-minimum-wage-hikes-payroll-tsunami-hurt-small-businesses</vt:lpstr>
      <vt:lpstr>Veto Minimum Wage in Illinois</vt:lpstr>
      <vt:lpstr>Not just in America</vt:lpstr>
      <vt:lpstr>PowerPoint Presentation</vt:lpstr>
      <vt:lpstr>Research</vt:lpstr>
      <vt:lpstr>Positives and Negatives of Fight for 15</vt:lpstr>
      <vt:lpstr>Economic Viewpoint</vt:lpstr>
      <vt:lpstr>Emotional Viewpoint</vt:lpstr>
      <vt:lpstr>PowerPoint Presentation</vt:lpstr>
      <vt:lpstr>Summary</vt:lpstr>
      <vt:lpstr>Review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Clayton D. Jenkins</dc:creator>
  <cp:lastModifiedBy>Clayton D. Jenkins</cp:lastModifiedBy>
  <cp:revision>1</cp:revision>
  <dcterms:modified xsi:type="dcterms:W3CDTF">2019-08-27T15:47:57Z</dcterms:modified>
</cp:coreProperties>
</file>