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A1CB8A9-D7BD-4250-8D83-20EAF3447790}">
  <a:tblStyle styleId="{FA1CB8A9-D7BD-4250-8D83-20EAF344779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B140B34-1520-4F42-A807-D69B783B599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55235eb115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g55235eb11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80" name="Google Shape;280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1bc451f76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g1bc451f76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97" name="Google Shape;297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2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5235eb11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55235eb11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off brand - cheaper because they don’t have to advertise</a:t>
            </a:r>
            <a:endParaRPr/>
          </a:p>
        </p:txBody>
      </p:sp>
      <p:sp>
        <p:nvSpPr>
          <p:cNvPr id="168" name="Google Shape;16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7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 rot="5400000">
            <a:off x="7285037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 rot="5400000">
            <a:off x="1697037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>
  <p:cSld name="Title, Text, and Conten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1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16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6" name="Google Shape;106;p16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7" name="Google Shape;107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>
  <p:cSld name="Title and Tabl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ft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and Text" type="objAndTx">
  <p:cSld name="OBJECT_AND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Diagram or Organization Chart" type="dgm">
  <p:cSld name="DIAGRAM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19"/>
          <p:cNvSpPr>
            <a:spLocks noGrp="1"/>
          </p:cNvSpPr>
          <p:nvPr>
            <p:ph type="dgm" idx="2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, Text, and Content" type="txAndObj">
  <p:cSld name="TEXT_AND_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Table" type="tbl">
  <p:cSld name="TABLE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0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highered.mcgraw-hill.com/sites/0072819359/student_view0/chapter3/powerpoint_presentation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imgurl=http://modernsurvivalonline.com/wp-content/uploads/2010/10/snickers.jpg&amp;imgrefurl=http://modernsurvivalonline.com/bug-out-food-option-nutrition-bars/&amp;usg=__JJsrOFxxgDgfYshf5c4G0DgsU30=&amp;h=273&amp;w=350&amp;sz=18&amp;hl=en&amp;start=1&amp;zoom=1&amp;tbnid=D0WWqwFh2IFBDM:&amp;tbnh=94&amp;tbnw=120&amp;ei=gndfTqmaBcKutweIx8WlCw&amp;prev=/search?q=image+snickers+bar&amp;hl=en&amp;safe=active&amp;sa=X&amp;rls=com.microsoft:en-us&amp;tbm=isch&amp;prmd=ivns&amp;itbs=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Vocabulary</a:t>
            </a:r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Curve-representation of demand or supply schedule</a:t>
            </a:r>
            <a:endParaRPr>
              <a:solidFill>
                <a:srgbClr val="FF00FF"/>
              </a:solidFill>
            </a:endParaRPr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rgbClr val="FF00FF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Demand-amount of a good or service consumers are willing and able to pay at a series of prices</a:t>
            </a:r>
            <a:endParaRPr>
              <a:solidFill>
                <a:srgbClr val="FF00FF"/>
              </a:solidFill>
            </a:endParaRPr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rgbClr val="FF00FF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Supply-amount of a good or service producers create at a series of prices</a:t>
            </a:r>
            <a:endParaRPr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 Schedule</a:t>
            </a:r>
            <a:endParaRPr/>
          </a:p>
        </p:txBody>
      </p:sp>
      <p:sp>
        <p:nvSpPr>
          <p:cNvPr id="190" name="Google Shape;190;p29"/>
          <p:cNvSpPr txBox="1">
            <a:spLocks noGrp="1"/>
          </p:cNvSpPr>
          <p:nvPr>
            <p:ph type="body" idx="1"/>
          </p:nvPr>
        </p:nvSpPr>
        <p:spPr>
          <a:xfrm>
            <a:off x="1981200" y="1600200"/>
            <a:ext cx="82296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List of quantity of goods that consumers are willing and able to buy at a series of possible prices.</a:t>
            </a:r>
            <a:endParaRPr/>
          </a:p>
        </p:txBody>
      </p:sp>
      <p:sp>
        <p:nvSpPr>
          <p:cNvPr id="191" name="Google Shape;191;p29"/>
          <p:cNvSpPr/>
          <p:nvPr/>
        </p:nvSpPr>
        <p:spPr>
          <a:xfrm>
            <a:off x="5067300" y="1414463"/>
            <a:ext cx="1841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9"/>
          <p:cNvSpPr/>
          <p:nvPr/>
        </p:nvSpPr>
        <p:spPr>
          <a:xfrm>
            <a:off x="6286500" y="599122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</a:t>
            </a:r>
            <a:endParaRPr/>
          </a:p>
        </p:txBody>
      </p:sp>
      <p:sp>
        <p:nvSpPr>
          <p:cNvPr id="193" name="Google Shape;193;p29"/>
          <p:cNvSpPr/>
          <p:nvPr/>
        </p:nvSpPr>
        <p:spPr>
          <a:xfrm>
            <a:off x="3200400" y="599122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</a:t>
            </a:r>
            <a:endParaRPr/>
          </a:p>
        </p:txBody>
      </p:sp>
      <p:sp>
        <p:nvSpPr>
          <p:cNvPr id="194" name="Google Shape;194;p29"/>
          <p:cNvSpPr/>
          <p:nvPr/>
        </p:nvSpPr>
        <p:spPr>
          <a:xfrm>
            <a:off x="6286500" y="5505451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</a:t>
            </a:r>
            <a:endParaRPr/>
          </a:p>
        </p:txBody>
      </p:sp>
      <p:sp>
        <p:nvSpPr>
          <p:cNvPr id="195" name="Google Shape;195;p29"/>
          <p:cNvSpPr/>
          <p:nvPr/>
        </p:nvSpPr>
        <p:spPr>
          <a:xfrm>
            <a:off x="3200400" y="5505451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/>
          </a:p>
        </p:txBody>
      </p:sp>
      <p:sp>
        <p:nvSpPr>
          <p:cNvPr id="196" name="Google Shape;196;p29"/>
          <p:cNvSpPr/>
          <p:nvPr/>
        </p:nvSpPr>
        <p:spPr>
          <a:xfrm>
            <a:off x="6286500" y="501967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</a:t>
            </a:r>
            <a:endParaRPr/>
          </a:p>
        </p:txBody>
      </p:sp>
      <p:sp>
        <p:nvSpPr>
          <p:cNvPr id="197" name="Google Shape;197;p29"/>
          <p:cNvSpPr/>
          <p:nvPr/>
        </p:nvSpPr>
        <p:spPr>
          <a:xfrm>
            <a:off x="3200400" y="501967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 </a:t>
            </a:r>
            <a:endParaRPr/>
          </a:p>
        </p:txBody>
      </p:sp>
      <p:sp>
        <p:nvSpPr>
          <p:cNvPr id="198" name="Google Shape;198;p29"/>
          <p:cNvSpPr/>
          <p:nvPr/>
        </p:nvSpPr>
        <p:spPr>
          <a:xfrm>
            <a:off x="6286500" y="4533901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</a:t>
            </a:r>
            <a:endParaRPr/>
          </a:p>
        </p:txBody>
      </p:sp>
      <p:sp>
        <p:nvSpPr>
          <p:cNvPr id="199" name="Google Shape;199;p29"/>
          <p:cNvSpPr/>
          <p:nvPr/>
        </p:nvSpPr>
        <p:spPr>
          <a:xfrm>
            <a:off x="3200400" y="4533901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 </a:t>
            </a:r>
            <a:endParaRPr/>
          </a:p>
        </p:txBody>
      </p:sp>
      <p:sp>
        <p:nvSpPr>
          <p:cNvPr id="200" name="Google Shape;200;p29"/>
          <p:cNvSpPr/>
          <p:nvPr/>
        </p:nvSpPr>
        <p:spPr>
          <a:xfrm>
            <a:off x="6286500" y="404812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 </a:t>
            </a:r>
            <a:endParaRPr/>
          </a:p>
        </p:txBody>
      </p:sp>
      <p:sp>
        <p:nvSpPr>
          <p:cNvPr id="201" name="Google Shape;201;p29"/>
          <p:cNvSpPr/>
          <p:nvPr/>
        </p:nvSpPr>
        <p:spPr>
          <a:xfrm>
            <a:off x="3200400" y="4048126"/>
            <a:ext cx="30861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</a:t>
            </a:r>
            <a:endParaRPr/>
          </a:p>
        </p:txBody>
      </p:sp>
      <p:sp>
        <p:nvSpPr>
          <p:cNvPr id="202" name="Google Shape;202;p29"/>
          <p:cNvSpPr/>
          <p:nvPr/>
        </p:nvSpPr>
        <p:spPr>
          <a:xfrm>
            <a:off x="6286500" y="3200401"/>
            <a:ext cx="3086100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$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29"/>
          <p:cNvSpPr/>
          <p:nvPr/>
        </p:nvSpPr>
        <p:spPr>
          <a:xfrm>
            <a:off x="3200400" y="3200401"/>
            <a:ext cx="3086100" cy="84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#</a:t>
            </a:r>
            <a:endParaRPr/>
          </a:p>
        </p:txBody>
      </p:sp>
      <p:cxnSp>
        <p:nvCxnSpPr>
          <p:cNvPr id="204" name="Google Shape;204;p29"/>
          <p:cNvCxnSpPr/>
          <p:nvPr/>
        </p:nvCxnSpPr>
        <p:spPr>
          <a:xfrm>
            <a:off x="3200400" y="3200400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5" name="Google Shape;205;p29"/>
          <p:cNvCxnSpPr/>
          <p:nvPr/>
        </p:nvCxnSpPr>
        <p:spPr>
          <a:xfrm>
            <a:off x="3200400" y="6477000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6" name="Google Shape;206;p29"/>
          <p:cNvCxnSpPr/>
          <p:nvPr/>
        </p:nvCxnSpPr>
        <p:spPr>
          <a:xfrm>
            <a:off x="3200400" y="3200400"/>
            <a:ext cx="0" cy="327660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7" name="Google Shape;207;p29"/>
          <p:cNvCxnSpPr/>
          <p:nvPr/>
        </p:nvCxnSpPr>
        <p:spPr>
          <a:xfrm>
            <a:off x="9372600" y="3200400"/>
            <a:ext cx="0" cy="327660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8" name="Google Shape;208;p29"/>
          <p:cNvCxnSpPr/>
          <p:nvPr/>
        </p:nvCxnSpPr>
        <p:spPr>
          <a:xfrm>
            <a:off x="3200400" y="4048125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9" name="Google Shape;209;p29"/>
          <p:cNvCxnSpPr/>
          <p:nvPr/>
        </p:nvCxnSpPr>
        <p:spPr>
          <a:xfrm>
            <a:off x="6286500" y="3200400"/>
            <a:ext cx="0" cy="327660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0" name="Google Shape;210;p29"/>
          <p:cNvCxnSpPr/>
          <p:nvPr/>
        </p:nvCxnSpPr>
        <p:spPr>
          <a:xfrm>
            <a:off x="3200400" y="4533900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1" name="Google Shape;211;p29"/>
          <p:cNvCxnSpPr/>
          <p:nvPr/>
        </p:nvCxnSpPr>
        <p:spPr>
          <a:xfrm>
            <a:off x="3200400" y="5019675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2" name="Google Shape;212;p29"/>
          <p:cNvCxnSpPr/>
          <p:nvPr/>
        </p:nvCxnSpPr>
        <p:spPr>
          <a:xfrm>
            <a:off x="3200400" y="5505450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3" name="Google Shape;213;p29"/>
          <p:cNvCxnSpPr/>
          <p:nvPr/>
        </p:nvCxnSpPr>
        <p:spPr>
          <a:xfrm>
            <a:off x="3200400" y="5991225"/>
            <a:ext cx="6172200" cy="0"/>
          </a:xfrm>
          <a:prstGeom prst="straightConnector1">
            <a:avLst/>
          </a:prstGeom>
          <a:noFill/>
          <a:ln w="9525" cap="rnd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4" name="Google Shape;214;p29"/>
          <p:cNvSpPr/>
          <p:nvPr/>
        </p:nvSpPr>
        <p:spPr>
          <a:xfrm>
            <a:off x="5067300" y="4803775"/>
            <a:ext cx="184150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3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 Curve</a:t>
            </a:r>
            <a:endParaRPr/>
          </a:p>
        </p:txBody>
      </p:sp>
      <p:sp>
        <p:nvSpPr>
          <p:cNvPr id="220" name="Google Shape;220;p3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representation of the demand schedule on a graph.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X axis represents number or quantity demanded (on bottom) and the Y axis represents the price or dollar amount (on the side).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Demand Curve Example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3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227" name="Google Shape;227;p31" descr="http://www.econport.org/content/handbook/Demand/Graph/mainColumnParagraphs/0/content_files/file3/demand_graph2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86126" y="1712913"/>
            <a:ext cx="5248275" cy="447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Label and </a:t>
            </a: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the following for </a:t>
            </a:r>
            <a:r>
              <a:rPr lang="en-US"/>
              <a:t>Falcons T-Shirts</a:t>
            </a:r>
            <a:endParaRPr/>
          </a:p>
        </p:txBody>
      </p:sp>
      <p:pic>
        <p:nvPicPr>
          <p:cNvPr id="233" name="Google Shape;233;p32" descr="a85a21af-fe64-483c-80dc-8dff30179de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897" y="1497303"/>
            <a:ext cx="7122300" cy="49329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32"/>
          <p:cNvSpPr/>
          <p:nvPr/>
        </p:nvSpPr>
        <p:spPr>
          <a:xfrm>
            <a:off x="1645973" y="1850552"/>
            <a:ext cx="6067200" cy="376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2"/>
          <p:cNvSpPr/>
          <p:nvPr/>
        </p:nvSpPr>
        <p:spPr>
          <a:xfrm>
            <a:off x="6329275" y="5809100"/>
            <a:ext cx="1383900" cy="426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2"/>
          <p:cNvSpPr/>
          <p:nvPr/>
        </p:nvSpPr>
        <p:spPr>
          <a:xfrm>
            <a:off x="762000" y="1601750"/>
            <a:ext cx="668700" cy="715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37" name="Google Shape;237;p32"/>
          <p:cNvGraphicFramePr/>
          <p:nvPr/>
        </p:nvGraphicFramePr>
        <p:xfrm>
          <a:off x="8568575" y="1497312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{CB140B34-1520-4F42-A807-D69B783B5991}</a:tableStyleId>
              </a:tblPr>
              <a:tblGrid>
                <a:gridCol w="141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 u="none" strike="noStrike" cap="none">
                          <a:solidFill>
                            <a:schemeClr val="dk1"/>
                          </a:solidFill>
                        </a:rPr>
                        <a:t>Price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Quantity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10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20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20</a:t>
                      </a:r>
                      <a:endParaRPr sz="36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16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30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10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40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8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50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4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Implications of Demand</a:t>
            </a:r>
            <a:endParaRPr/>
          </a:p>
        </p:txBody>
      </p:sp>
      <p:sp>
        <p:nvSpPr>
          <p:cNvPr id="243" name="Google Shape;243;p3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job of sellers is to create demand.  One chief way is advertising. 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job of sellers is to determine the demand for a good.  </a:t>
            </a:r>
            <a:endParaRPr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At what price would Spotify be able to sell a monthly subscription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?(</a:t>
            </a:r>
            <a:r>
              <a:rPr lang="en-US" sz="4000"/>
              <a:t>assuming it costs $5 each to produce)</a:t>
            </a:r>
            <a:endParaRPr/>
          </a:p>
        </p:txBody>
      </p:sp>
      <p:graphicFrame>
        <p:nvGraphicFramePr>
          <p:cNvPr id="249" name="Google Shape;249;p34"/>
          <p:cNvGraphicFramePr/>
          <p:nvPr/>
        </p:nvGraphicFramePr>
        <p:xfrm>
          <a:off x="21336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{FA1CB8A9-D7BD-4250-8D83-20EAF3447790}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Price $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#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$2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</a:t>
                      </a: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0" name="Google Shape;250;p34"/>
          <p:cNvSpPr txBox="1"/>
          <p:nvPr/>
        </p:nvSpPr>
        <p:spPr>
          <a:xfrm>
            <a:off x="6787000" y="4245000"/>
            <a:ext cx="3657600" cy="23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there a pattern to the numbers?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you think it is that way?</a:t>
            </a:r>
            <a:endParaRPr/>
          </a:p>
        </p:txBody>
      </p:sp>
      <p:pic>
        <p:nvPicPr>
          <p:cNvPr id="251" name="Google Shape;251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12300" y="1288852"/>
            <a:ext cx="2732300" cy="2732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had a </a:t>
            </a:r>
            <a:r>
              <a:rPr lang="en-US" sz="4000"/>
              <a:t>candy bar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at what prices would you sell it? (Let’s assume it costs you .50 to produce it)</a:t>
            </a:r>
            <a:endParaRPr/>
          </a:p>
        </p:txBody>
      </p:sp>
      <p:graphicFrame>
        <p:nvGraphicFramePr>
          <p:cNvPr id="257" name="Google Shape;257;p35"/>
          <p:cNvGraphicFramePr/>
          <p:nvPr/>
        </p:nvGraphicFramePr>
        <p:xfrm>
          <a:off x="1981200" y="190500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{FA1CB8A9-D7BD-4250-8D83-20EAF3447790}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Price $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#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.20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.40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.60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.80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8" name="Google Shape;258;p35"/>
          <p:cNvSpPr/>
          <p:nvPr/>
        </p:nvSpPr>
        <p:spPr>
          <a:xfrm>
            <a:off x="5593075" y="4619875"/>
            <a:ext cx="45720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there a pattern to the numbers?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you think it is that way?</a:t>
            </a:r>
            <a:endParaRPr/>
          </a:p>
        </p:txBody>
      </p:sp>
      <p:pic>
        <p:nvPicPr>
          <p:cNvPr id="259" name="Google Shape;259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77150" y="1570038"/>
            <a:ext cx="2897438" cy="28974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3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6"/>
          <p:cNvSpPr txBox="1"/>
          <p:nvPr/>
        </p:nvSpPr>
        <p:spPr>
          <a:xfrm>
            <a:off x="2209800" y="0"/>
            <a:ext cx="7848600" cy="283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Supply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Supply: the relationship 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that exists</a:t>
            </a:r>
            <a:r>
              <a:rPr lang="en-US" sz="36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between the price of a good and the quantity supplied 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 given time period, </a:t>
            </a:r>
            <a:r>
              <a:rPr lang="en-US" sz="36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ceteris paribus.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pic>
        <p:nvPicPr>
          <p:cNvPr id="265" name="Google Shape;265;p36" descr="d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2895600"/>
            <a:ext cx="4419600" cy="396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36" descr="ds_sch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43600" y="2706688"/>
            <a:ext cx="3848100" cy="344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7"/>
          <p:cNvSpPr txBox="1"/>
          <p:nvPr/>
        </p:nvSpPr>
        <p:spPr>
          <a:xfrm>
            <a:off x="2286000" y="2133600"/>
            <a:ext cx="8077200" cy="283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1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Law of supply</a:t>
            </a:r>
            <a:r>
              <a:rPr lang="en-US" sz="36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600" b="0" i="0" u="sng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direct relationship exists between the price of a good and the quantity supplied 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 given time period, </a:t>
            </a:r>
            <a:r>
              <a:rPr lang="en-US" sz="3600" b="0" i="1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ceteris paribus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8"/>
          <p:cNvSpPr txBox="1"/>
          <p:nvPr/>
        </p:nvSpPr>
        <p:spPr>
          <a:xfrm>
            <a:off x="1905000" y="609601"/>
            <a:ext cx="8153400" cy="338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600" b="0" i="0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</a:t>
            </a:r>
            <a:r>
              <a:rPr lang="en-US" sz="3600" b="1" i="0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law of supply</a:t>
            </a:r>
            <a:r>
              <a:rPr lang="en-US" sz="3600" b="0" i="0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the result of the </a:t>
            </a:r>
            <a:r>
              <a:rPr lang="en-US" sz="3600" b="1" i="0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law of increasing cost</a:t>
            </a:r>
            <a:r>
              <a:rPr lang="en-US" sz="36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en-US" sz="3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Since the marginal opportunity cost of supplying a good rises as more is produced, a higher price is required to induce the seller to sell more of the good or service. </a:t>
            </a:r>
            <a:endParaRPr/>
          </a:p>
        </p:txBody>
      </p:sp>
      <p:pic>
        <p:nvPicPr>
          <p:cNvPr id="277" name="Google Shape;277;p38" descr="d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05600" y="3505201"/>
            <a:ext cx="3200400" cy="268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are willing and able to buy a </a:t>
            </a:r>
            <a:r>
              <a:rPr lang="en-US" sz="4000"/>
              <a:t>candy bar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following prices?</a:t>
            </a:r>
            <a:endParaRPr/>
          </a:p>
        </p:txBody>
      </p:sp>
      <p:pic>
        <p:nvPicPr>
          <p:cNvPr id="137" name="Google Shape;137;p21" descr="ANd9GcQnqs1j7chQ9L7ytmNsaMAQKYc3hEJNZxGiDNheHtBNOhg-h5EHlLwLeQ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86600" y="1600201"/>
            <a:ext cx="2438400" cy="190976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8" name="Google Shape;138;p21"/>
          <p:cNvGraphicFramePr/>
          <p:nvPr/>
        </p:nvGraphicFramePr>
        <p:xfrm>
          <a:off x="21336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{FA1CB8A9-D7BD-4250-8D83-20EAF3447790}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Price $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#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.20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.40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.60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.80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1.20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1.40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9" name="Google Shape;139;p21"/>
          <p:cNvSpPr txBox="1"/>
          <p:nvPr/>
        </p:nvSpPr>
        <p:spPr>
          <a:xfrm>
            <a:off x="6553200" y="4114800"/>
            <a:ext cx="36576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there a pattern to the numbers?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you think it is that way?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9"/>
          <p:cNvSpPr txBox="1"/>
          <p:nvPr/>
        </p:nvSpPr>
        <p:spPr>
          <a:xfrm>
            <a:off x="859725" y="620000"/>
            <a:ext cx="6403200" cy="37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lang="en-US" sz="32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Market 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 b="0" i="0" u="sng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market is the interaction of demand(consumers) and supply(producers).</a:t>
            </a: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Businesses like Amazon, Ebay, and dating website have created a market.  Others startups are trying to create a market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Market generally refers to the Stock Market.  </a:t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84" name="Google Shape;284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62925" y="1667675"/>
            <a:ext cx="4624274" cy="39288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4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Label and </a:t>
            </a: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Graph the following for </a:t>
            </a:r>
            <a:r>
              <a:rPr lang="en-US"/>
              <a:t>Falcons T-Shirts</a:t>
            </a:r>
            <a:endParaRPr/>
          </a:p>
        </p:txBody>
      </p:sp>
      <p:pic>
        <p:nvPicPr>
          <p:cNvPr id="290" name="Google Shape;290;p40" descr="a85a21af-fe64-483c-80dc-8dff30179de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7897" y="1497303"/>
            <a:ext cx="7122300" cy="4932900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40"/>
          <p:cNvSpPr/>
          <p:nvPr/>
        </p:nvSpPr>
        <p:spPr>
          <a:xfrm>
            <a:off x="1645973" y="1850552"/>
            <a:ext cx="6067200" cy="376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40"/>
          <p:cNvSpPr/>
          <p:nvPr/>
        </p:nvSpPr>
        <p:spPr>
          <a:xfrm>
            <a:off x="6329275" y="5809100"/>
            <a:ext cx="1383900" cy="4269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40"/>
          <p:cNvSpPr/>
          <p:nvPr/>
        </p:nvSpPr>
        <p:spPr>
          <a:xfrm>
            <a:off x="762000" y="1601750"/>
            <a:ext cx="668700" cy="7155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94" name="Google Shape;294;p40"/>
          <p:cNvGraphicFramePr/>
          <p:nvPr/>
        </p:nvGraphicFramePr>
        <p:xfrm>
          <a:off x="8568575" y="1497312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{CB140B34-1520-4F42-A807-D69B783B5991}</a:tableStyleId>
              </a:tblPr>
              <a:tblGrid>
                <a:gridCol w="141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 u="none" strike="noStrike" cap="none">
                          <a:solidFill>
                            <a:schemeClr val="dk1"/>
                          </a:solidFill>
                        </a:rPr>
                        <a:t>Price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Quantity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10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/>
                        <a:t>4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20</a:t>
                      </a:r>
                      <a:endParaRPr sz="36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/>
                        <a:t>8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30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1</a:t>
                      </a:r>
                      <a:r>
                        <a:rPr lang="en-US" sz="3600"/>
                        <a:t>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40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/>
                        <a:t>16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>
                          <a:solidFill>
                            <a:schemeClr val="dk1"/>
                          </a:solidFill>
                        </a:rPr>
                        <a:t>50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/>
                        <a:t>20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Reminder</a:t>
            </a:r>
            <a:endParaRPr/>
          </a:p>
        </p:txBody>
      </p:sp>
      <p:sp>
        <p:nvSpPr>
          <p:cNvPr id="301" name="Google Shape;301;p4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Demand=Consumers/Buyers want lowest price, curve goes top left to bottom right (southeast)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Supply=Producers/Sellers want highest price; curve goes bottom left to top right(northeast)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are willing and able to buy a monthly </a:t>
            </a:r>
            <a:r>
              <a:rPr lang="en-US" sz="4000"/>
              <a:t>subscription Spotify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</p:txBody>
      </p:sp>
      <p:graphicFrame>
        <p:nvGraphicFramePr>
          <p:cNvPr id="145" name="Google Shape;145;p22"/>
          <p:cNvGraphicFramePr/>
          <p:nvPr/>
        </p:nvGraphicFramePr>
        <p:xfrm>
          <a:off x="21336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{FA1CB8A9-D7BD-4250-8D83-20EAF3447790}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Price $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Quantity #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$4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$6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$8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$10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$12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$14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28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$16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28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6" name="Google Shape;146;p22"/>
          <p:cNvSpPr txBox="1"/>
          <p:nvPr/>
        </p:nvSpPr>
        <p:spPr>
          <a:xfrm>
            <a:off x="6553200" y="4114800"/>
            <a:ext cx="3657600" cy="23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there a pattern to the numbers?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it?</a:t>
            </a:r>
            <a:endParaRPr/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do you think it is that way?</a:t>
            </a:r>
            <a:endParaRPr/>
          </a:p>
        </p:txBody>
      </p:sp>
      <p:pic>
        <p:nvPicPr>
          <p:cNvPr id="147" name="Google Shape;14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5252" y="1675727"/>
            <a:ext cx="2911747" cy="21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Demand?</a:t>
            </a:r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you buy a Mercedes for $20,000?  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 you buy a candy bar for $1?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is gold more valuable than glass?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-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Demand is the amount of a good or service that a consumer is </a:t>
            </a:r>
            <a:r>
              <a:rPr lang="en-US" sz="3600" b="1" i="0" u="sng" strike="noStrike" cap="none">
                <a:solidFill>
                  <a:schemeClr val="dk1"/>
                </a:solidFill>
              </a:rPr>
              <a:t>willing and able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buy at various possible prices 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a given time period.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Law of Demand</a:t>
            </a:r>
            <a:endParaRPr/>
          </a:p>
        </p:txBody>
      </p:sp>
      <p:sp>
        <p:nvSpPr>
          <p:cNvPr id="159" name="Google Shape;159;p2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1)A principle that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states there is an </a:t>
            </a:r>
            <a:r>
              <a:rPr lang="en-US" sz="3600" b="1" i="0" u="sng" strike="noStrike" cap="none">
                <a:solidFill>
                  <a:schemeClr val="dk1"/>
                </a:solidFill>
              </a:rPr>
              <a:t>inverse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relationship between the price of a good and the amount of it buyers are </a:t>
            </a:r>
            <a:r>
              <a:rPr lang="en-US" sz="3600" b="1" i="0" u="sng" strike="noStrike" cap="none">
                <a:solidFill>
                  <a:schemeClr val="dk1"/>
                </a:solidFill>
              </a:rPr>
              <a:t>willing and able </a:t>
            </a: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purchase.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2)A principle that states an increase in a good’s price causes a decrease in quantity demanded.</a:t>
            </a:r>
            <a:endParaRPr/>
          </a:p>
          <a:p>
            <a:pPr marL="342900" marR="0" lvl="0" indent="-1143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Google Shape;165;p25" descr="bc08a314-0514-4d12-887e-009973d99c6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67000" y="2057401"/>
            <a:ext cx="5543550" cy="313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Law of Demand Concepts</a:t>
            </a:r>
            <a:endParaRPr/>
          </a:p>
        </p:txBody>
      </p:sp>
      <p:sp>
        <p:nvSpPr>
          <p:cNvPr id="171" name="Google Shape;171;p2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Substitution Effect-Tendency to substitute similar lower priced goods</a:t>
            </a: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  <a:r>
              <a:rPr lang="en-US" sz="36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Ex. The price of Tylenol increases will cause the demand for it to decrease while consumers use substitute generic items.  Not all items have substitutes.  Milk, gas, etc.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some other examples?</a:t>
            </a:r>
            <a:endParaRPr/>
          </a:p>
          <a:p>
            <a:pPr marL="342900" marR="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36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Law of Demand Concepts</a:t>
            </a:r>
            <a:endParaRPr/>
          </a:p>
        </p:txBody>
      </p:sp>
      <p:sp>
        <p:nvSpPr>
          <p:cNvPr id="177" name="Google Shape;177;p2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</a:pPr>
            <a:r>
              <a:rPr lang="en-US" sz="4000" b="0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Income effect-Based on the change in purchasing power </a:t>
            </a:r>
            <a:r>
              <a:rPr lang="en-US"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(income people have to spend on goods); </a:t>
            </a:r>
            <a:r>
              <a:rPr lang="en-US" sz="4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Ex.  If good is on sale, purchasing power is increased, if good’s price rises purchasing power is decreased.  This has a strong impact on demand.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Law of Demand Concepts</a:t>
            </a:r>
            <a:endParaRPr/>
          </a:p>
        </p:txBody>
      </p:sp>
      <p:sp>
        <p:nvSpPr>
          <p:cNvPr id="183" name="Google Shape;183;p2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Diminishing Marginal Utility- Natural decreases in the utility of a good or service as more units of it are consumed. </a:t>
            </a:r>
            <a:r>
              <a:rPr lang="en-US" sz="36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Ex. You pay full price for the first and second hamburger, but the third one is not useful because of it diminished utility.</a:t>
            </a:r>
            <a:endParaRPr/>
          </a:p>
        </p:txBody>
      </p:sp>
      <p:pic>
        <p:nvPicPr>
          <p:cNvPr id="184" name="Google Shape;184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6775" y="3857625"/>
            <a:ext cx="2838450" cy="280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878</Words>
  <Application>Microsoft Office PowerPoint</Application>
  <PresentationFormat>Widescreen</PresentationFormat>
  <Paragraphs>136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1_Office Theme</vt:lpstr>
      <vt:lpstr>Vocabulary</vt:lpstr>
      <vt:lpstr>How many are willing and able to buy a candy bar the following prices?</vt:lpstr>
      <vt:lpstr>How many are willing and able to buy a monthly subscription Spotify?</vt:lpstr>
      <vt:lpstr>What is Demand?</vt:lpstr>
      <vt:lpstr>Law of Demand</vt:lpstr>
      <vt:lpstr>PowerPoint Presentation</vt:lpstr>
      <vt:lpstr>Law of Demand Concepts</vt:lpstr>
      <vt:lpstr>Law of Demand Concepts</vt:lpstr>
      <vt:lpstr>Law of Demand Concepts</vt:lpstr>
      <vt:lpstr>Demand Schedule</vt:lpstr>
      <vt:lpstr>Demand Curve</vt:lpstr>
      <vt:lpstr>Demand Curve Example</vt:lpstr>
      <vt:lpstr>Label and Graph the following for Falcons T-Shirts</vt:lpstr>
      <vt:lpstr>Implications of Demand</vt:lpstr>
      <vt:lpstr>At what price would Spotify be able to sell a monthly subscription?(assuming it costs $5 each to produce)</vt:lpstr>
      <vt:lpstr>If you had a candy bar, at what prices would you sell it? (Let’s assume it costs you .50 to produce it)</vt:lpstr>
      <vt:lpstr>PowerPoint Presentation</vt:lpstr>
      <vt:lpstr>PowerPoint Presentation</vt:lpstr>
      <vt:lpstr>PowerPoint Presentation</vt:lpstr>
      <vt:lpstr>PowerPoint Presentation</vt:lpstr>
      <vt:lpstr>Label and Graph the following for Falcons T-Shirts</vt:lpstr>
      <vt:lpstr>Reminder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D. Jenkins</cp:lastModifiedBy>
  <cp:revision>1</cp:revision>
  <dcterms:modified xsi:type="dcterms:W3CDTF">2019-08-27T15:43:06Z</dcterms:modified>
</cp:coreProperties>
</file>