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584652-B073-4BDC-BEA9-B66FF3713E85}">
  <a:tblStyle styleId="{07584652-B073-4BDC-BEA9-B66FF3713E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b0be8c82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b0be8c8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54168626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g5541686268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541686268_0_1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54168626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285037" y="1828802"/>
            <a:ext cx="5851525" cy="2743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80"/>
        <p:cNvGrpSpPr/>
        <p:nvPr/>
      </p:nvGrpSpPr>
      <p:grpSpPr>
        <a:xfrm>
          <a:off x="0" y="0"/>
          <a:ext cx="0" cy="0"/>
          <a:chOff x="0" y="0"/>
          <a:chExt cx="0" cy="0"/>
        </a:xfrm>
      </p:grpSpPr>
      <p:sp>
        <p:nvSpPr>
          <p:cNvPr id="81" name="Google Shape;81;p13"/>
          <p:cNvSpPr txBox="1">
            <a:spLocks noGrp="1"/>
          </p:cNvSpPr>
          <p:nvPr>
            <p:ph type="body" idx="1"/>
          </p:nvPr>
        </p:nvSpPr>
        <p:spPr>
          <a:xfrm>
            <a:off x="609600" y="274639"/>
            <a:ext cx="10972800" cy="5851525"/>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4165600" y="6245225"/>
            <a:ext cx="3860800" cy="476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4" name="Google Shape;94;p15"/>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15"/>
          <p:cNvSpPr txBox="1">
            <a:spLocks noGrp="1"/>
          </p:cNvSpPr>
          <p:nvPr>
            <p:ph type="ftr" idx="11"/>
          </p:nvPr>
        </p:nvSpPr>
        <p:spPr>
          <a:xfrm>
            <a:off x="4165600" y="6245225"/>
            <a:ext cx="3860800" cy="47625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Text, and Content">
  <p:cSld name="1_Title, Text, and Content">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and Table">
  <p:cSld name="1_Title and Table">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06" name="Google Shape;106;p1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1" name="Google Shape;111;p18"/>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2" name="Google Shape;112;p18"/>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1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1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8" name="Google Shape;118;p19"/>
          <p:cNvSpPr>
            <a:spLocks noGrp="1"/>
          </p:cNvSpPr>
          <p:nvPr>
            <p:ph type="dgm" idx="2"/>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1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1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3" name="Google Shape;63;p10"/>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alphaModFix/>
          </a:blip>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Calibri"/>
                <a:ea typeface="Calibri"/>
                <a:cs typeface="Calibri"/>
                <a:sym typeface="Calibri"/>
              </a:defRPr>
            </a:lvl1pPr>
            <a:lvl2pPr marL="0" marR="0" lvl="1" indent="0" algn="r" rtl="0">
              <a:spcBef>
                <a:spcPts val="0"/>
              </a:spcBef>
              <a:buNone/>
              <a:defRPr sz="1200" b="0" i="0" u="none" strike="noStrike" cap="none">
                <a:solidFill>
                  <a:srgbClr val="898989"/>
                </a:solidFill>
                <a:latin typeface="Calibri"/>
                <a:ea typeface="Calibri"/>
                <a:cs typeface="Calibri"/>
                <a:sym typeface="Calibri"/>
              </a:defRPr>
            </a:lvl2pPr>
            <a:lvl3pPr marL="0" marR="0" lvl="2" indent="0" algn="r" rtl="0">
              <a:spcBef>
                <a:spcPts val="0"/>
              </a:spcBef>
              <a:buNone/>
              <a:defRPr sz="1200" b="0" i="0" u="none" strike="noStrike" cap="none">
                <a:solidFill>
                  <a:srgbClr val="898989"/>
                </a:solidFill>
                <a:latin typeface="Calibri"/>
                <a:ea typeface="Calibri"/>
                <a:cs typeface="Calibri"/>
                <a:sym typeface="Calibri"/>
              </a:defRPr>
            </a:lvl3pPr>
            <a:lvl4pPr marL="0" marR="0" lvl="3" indent="0" algn="r" rtl="0">
              <a:spcBef>
                <a:spcPts val="0"/>
              </a:spcBef>
              <a:buNone/>
              <a:defRPr sz="1200" b="0" i="0" u="none" strike="noStrike" cap="none">
                <a:solidFill>
                  <a:srgbClr val="898989"/>
                </a:solidFill>
                <a:latin typeface="Calibri"/>
                <a:ea typeface="Calibri"/>
                <a:cs typeface="Calibri"/>
                <a:sym typeface="Calibri"/>
              </a:defRPr>
            </a:lvl4pPr>
            <a:lvl5pPr marL="0" marR="0" lvl="4" indent="0" algn="r" rtl="0">
              <a:spcBef>
                <a:spcPts val="0"/>
              </a:spcBef>
              <a:buNone/>
              <a:defRPr sz="1200" b="0" i="0" u="none" strike="noStrike" cap="none">
                <a:solidFill>
                  <a:srgbClr val="898989"/>
                </a:solidFill>
                <a:latin typeface="Calibri"/>
                <a:ea typeface="Calibri"/>
                <a:cs typeface="Calibri"/>
                <a:sym typeface="Calibri"/>
              </a:defRPr>
            </a:lvl5pPr>
            <a:lvl6pPr marL="0" marR="0" lvl="5" indent="0" algn="r" rtl="0">
              <a:spcBef>
                <a:spcPts val="0"/>
              </a:spcBef>
              <a:buNone/>
              <a:defRPr sz="1200" b="0" i="0" u="none" strike="noStrike" cap="none">
                <a:solidFill>
                  <a:srgbClr val="898989"/>
                </a:solidFill>
                <a:latin typeface="Calibri"/>
                <a:ea typeface="Calibri"/>
                <a:cs typeface="Calibri"/>
                <a:sym typeface="Calibri"/>
              </a:defRPr>
            </a:lvl6pPr>
            <a:lvl7pPr marL="0" marR="0" lvl="6" indent="0" algn="r" rtl="0">
              <a:spcBef>
                <a:spcPts val="0"/>
              </a:spcBef>
              <a:buNone/>
              <a:defRPr sz="1200" b="0" i="0" u="none" strike="noStrike" cap="none">
                <a:solidFill>
                  <a:srgbClr val="898989"/>
                </a:solidFill>
                <a:latin typeface="Calibri"/>
                <a:ea typeface="Calibri"/>
                <a:cs typeface="Calibri"/>
                <a:sym typeface="Calibri"/>
              </a:defRPr>
            </a:lvl7pPr>
            <a:lvl8pPr marL="0" marR="0" lvl="7" indent="0" algn="r" rtl="0">
              <a:spcBef>
                <a:spcPts val="0"/>
              </a:spcBef>
              <a:buNone/>
              <a:defRPr sz="1200" b="0" i="0" u="none" strike="noStrike" cap="none">
                <a:solidFill>
                  <a:srgbClr val="898989"/>
                </a:solidFill>
                <a:latin typeface="Calibri"/>
                <a:ea typeface="Calibri"/>
                <a:cs typeface="Calibri"/>
                <a:sym typeface="Calibri"/>
              </a:defRPr>
            </a:lvl8pPr>
            <a:lvl9pPr marL="0" marR="0" lvl="8" indent="0" algn="r" rtl="0">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bized.ac.uk/learn/economics/markets/mechanism/interactive/part2.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Gable_ithapponepm_poster.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hyperlink" Target="http://www.codex99.com/design/images/twister_lg.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Vocabulary</a:t>
            </a:r>
            <a:endParaRPr/>
          </a:p>
        </p:txBody>
      </p:sp>
      <p:sp>
        <p:nvSpPr>
          <p:cNvPr id="127" name="Google Shape;127;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Determinant- factor which shifts demand or supply curve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Calibri"/>
                <a:ea typeface="Calibri"/>
                <a:cs typeface="Calibri"/>
                <a:sym typeface="Calibri"/>
              </a:rPr>
              <a:t>Difference between change in demand and quantity demanded</a:t>
            </a:r>
            <a:endParaRPr/>
          </a:p>
        </p:txBody>
      </p:sp>
      <p:sp>
        <p:nvSpPr>
          <p:cNvPr id="186" name="Google Shape;186;p29"/>
          <p:cNvSpPr txBox="1">
            <a:spLocks noGrp="1"/>
          </p:cNvSpPr>
          <p:nvPr>
            <p:ph type="body" idx="1"/>
          </p:nvPr>
        </p:nvSpPr>
        <p:spPr>
          <a:xfrm>
            <a:off x="1981200" y="1600200"/>
            <a:ext cx="8229600" cy="1752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Change in demand is shift of entire curve</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Change in quantity demanded is simple change in # on same curve</a:t>
            </a:r>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pic>
        <p:nvPicPr>
          <p:cNvPr id="187" name="Google Shape;187;p29"/>
          <p:cNvPicPr preferRelativeResize="0"/>
          <p:nvPr/>
        </p:nvPicPr>
        <p:blipFill rotWithShape="1">
          <a:blip r:embed="rId3">
            <a:alphaModFix/>
          </a:blip>
          <a:srcRect/>
          <a:stretch/>
        </p:blipFill>
        <p:spPr>
          <a:xfrm>
            <a:off x="3048000" y="3292476"/>
            <a:ext cx="6064250" cy="3565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Important</a:t>
            </a:r>
            <a:endParaRPr/>
          </a:p>
        </p:txBody>
      </p:sp>
      <p:sp>
        <p:nvSpPr>
          <p:cNvPr id="193" name="Google Shape;193;p30"/>
          <p:cNvSpPr txBox="1">
            <a:spLocks noGrp="1"/>
          </p:cNvSpPr>
          <p:nvPr>
            <p:ph type="body" idx="1"/>
          </p:nvPr>
        </p:nvSpPr>
        <p:spPr>
          <a:xfrm>
            <a:off x="1989138" y="1581151"/>
            <a:ext cx="8229600" cy="4525963"/>
          </a:xfrm>
          <a:prstGeom prst="rect">
            <a:avLst/>
          </a:prstGeom>
          <a:noFill/>
          <a:ln>
            <a:noFill/>
          </a:ln>
        </p:spPr>
        <p:txBody>
          <a:bodyPr spcFirstLastPara="1" wrap="square" lIns="91425" tIns="45700" rIns="91425" bIns="45700" anchor="t" anchorCtr="0">
            <a:noAutofit/>
          </a:bodyPr>
          <a:lstStyle/>
          <a:p>
            <a:pPr marL="342900" marR="0" lvl="0" indent="-3683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An </a:t>
            </a:r>
            <a:r>
              <a:rPr lang="en-US" sz="3600" b="0" i="0" u="sng" strike="noStrike" cap="none">
                <a:solidFill>
                  <a:schemeClr val="dk1"/>
                </a:solidFill>
                <a:latin typeface="Calibri"/>
                <a:ea typeface="Calibri"/>
                <a:cs typeface="Calibri"/>
                <a:sym typeface="Calibri"/>
              </a:rPr>
              <a:t>increase in demand is a shift to the right</a:t>
            </a:r>
            <a:r>
              <a:rPr lang="en-US" sz="3600" b="0" i="0" u="none" strike="noStrike" cap="none">
                <a:solidFill>
                  <a:schemeClr val="dk1"/>
                </a:solidFill>
                <a:latin typeface="Calibri"/>
                <a:ea typeface="Calibri"/>
                <a:cs typeface="Calibri"/>
                <a:sym typeface="Calibri"/>
              </a:rPr>
              <a:t> (not up)</a:t>
            </a:r>
            <a:endParaRPr sz="3600"/>
          </a:p>
          <a:p>
            <a:pPr marL="342900" marR="0" lvl="0" indent="-368300" algn="l" rtl="0">
              <a:spcBef>
                <a:spcPts val="64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A </a:t>
            </a:r>
            <a:r>
              <a:rPr lang="en-US" sz="3600" b="0" i="0" u="sng" strike="noStrike" cap="none">
                <a:solidFill>
                  <a:schemeClr val="dk1"/>
                </a:solidFill>
                <a:latin typeface="Calibri"/>
                <a:ea typeface="Calibri"/>
                <a:cs typeface="Calibri"/>
                <a:sym typeface="Calibri"/>
              </a:rPr>
              <a:t>decrease in demand is a shift to the left</a:t>
            </a:r>
            <a:r>
              <a:rPr lang="en-US" sz="3600" b="0" i="0" u="none" strike="noStrike" cap="none">
                <a:solidFill>
                  <a:schemeClr val="dk1"/>
                </a:solidFill>
                <a:latin typeface="Calibri"/>
                <a:ea typeface="Calibri"/>
                <a:cs typeface="Calibri"/>
                <a:sym typeface="Calibri"/>
              </a:rPr>
              <a:t> (not down).</a:t>
            </a:r>
            <a:endParaRPr sz="3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1981200" y="228601"/>
            <a:ext cx="8229600" cy="8683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dk1"/>
                </a:solidFill>
                <a:latin typeface="Calibri"/>
                <a:ea typeface="Calibri"/>
                <a:cs typeface="Calibri"/>
                <a:sym typeface="Calibri"/>
              </a:rPr>
              <a:t>Determinants of Demand</a:t>
            </a:r>
            <a:endParaRPr/>
          </a:p>
        </p:txBody>
      </p:sp>
      <p:sp>
        <p:nvSpPr>
          <p:cNvPr id="199" name="Google Shape;199;p31"/>
          <p:cNvSpPr txBox="1">
            <a:spLocks noGrp="1"/>
          </p:cNvSpPr>
          <p:nvPr>
            <p:ph type="body" idx="1"/>
          </p:nvPr>
        </p:nvSpPr>
        <p:spPr>
          <a:xfrm>
            <a:off x="586450" y="1371600"/>
            <a:ext cx="10496400" cy="5181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sng" strike="noStrike" cap="none">
                <a:solidFill>
                  <a:schemeClr val="dk1"/>
                </a:solidFill>
                <a:latin typeface="Calibri"/>
                <a:ea typeface="Calibri"/>
                <a:cs typeface="Calibri"/>
                <a:sym typeface="Calibri"/>
              </a:rPr>
              <a:t>The determinants are- </a:t>
            </a:r>
            <a:r>
              <a:rPr lang="en-US" sz="3200" b="0" i="0" u="sng" strike="noStrike" cap="none">
                <a:solidFill>
                  <a:srgbClr val="FF0000"/>
                </a:solidFill>
                <a:latin typeface="Calibri"/>
                <a:ea typeface="Calibri"/>
                <a:cs typeface="Calibri"/>
                <a:sym typeface="Calibri"/>
              </a:rPr>
              <a:t>TIRES</a:t>
            </a:r>
            <a:endParaRPr/>
          </a:p>
          <a:p>
            <a:pPr marL="742950" marR="0" lvl="1" indent="-285750" algn="l" rtl="0">
              <a:spcBef>
                <a:spcPts val="560"/>
              </a:spcBef>
              <a:spcAft>
                <a:spcPts val="0"/>
              </a:spcAft>
              <a:buClr>
                <a:srgbClr val="FF0000"/>
              </a:buClr>
              <a:buSzPts val="2800"/>
              <a:buFont typeface="Arial"/>
              <a:buChar char="–"/>
            </a:pPr>
            <a:r>
              <a:rPr lang="en-US" sz="2800" b="0" i="0" u="sng" strike="noStrike" cap="none">
                <a:solidFill>
                  <a:srgbClr val="FF0000"/>
                </a:solidFill>
                <a:latin typeface="Calibri"/>
                <a:ea typeface="Calibri"/>
                <a:cs typeface="Calibri"/>
                <a:sym typeface="Calibri"/>
              </a:rPr>
              <a:t>T</a:t>
            </a:r>
            <a:r>
              <a:rPr lang="en-US" sz="2800" b="0" i="0" u="sng" strike="noStrike" cap="none">
                <a:solidFill>
                  <a:schemeClr val="dk1"/>
                </a:solidFill>
                <a:latin typeface="Calibri"/>
                <a:ea typeface="Calibri"/>
                <a:cs typeface="Calibri"/>
                <a:sym typeface="Calibri"/>
              </a:rPr>
              <a:t>astes- Consumer Preferences(Commercials/Ads)</a:t>
            </a:r>
            <a:endParaRPr/>
          </a:p>
          <a:p>
            <a:pPr marL="742950" marR="0" lvl="1" indent="-285750" algn="l" rtl="0">
              <a:spcBef>
                <a:spcPts val="560"/>
              </a:spcBef>
              <a:spcAft>
                <a:spcPts val="0"/>
              </a:spcAft>
              <a:buClr>
                <a:srgbClr val="FF0000"/>
              </a:buClr>
              <a:buSzPts val="2800"/>
              <a:buFont typeface="Arial"/>
              <a:buChar char="–"/>
            </a:pPr>
            <a:r>
              <a:rPr lang="en-US" sz="2800" b="0" i="0" u="sng" strike="noStrike" cap="none">
                <a:solidFill>
                  <a:srgbClr val="FF0000"/>
                </a:solidFill>
                <a:latin typeface="Calibri"/>
                <a:ea typeface="Calibri"/>
                <a:cs typeface="Calibri"/>
                <a:sym typeface="Calibri"/>
              </a:rPr>
              <a:t>I</a:t>
            </a:r>
            <a:r>
              <a:rPr lang="en-US" sz="2800" b="0" i="0" u="sng" strike="noStrike" cap="none">
                <a:solidFill>
                  <a:schemeClr val="dk1"/>
                </a:solidFill>
                <a:latin typeface="Calibri"/>
                <a:ea typeface="Calibri"/>
                <a:cs typeface="Calibri"/>
                <a:sym typeface="Calibri"/>
              </a:rPr>
              <a:t>ncome- Amount of money consumers have</a:t>
            </a:r>
            <a:endParaRPr/>
          </a:p>
          <a:p>
            <a:pPr marL="742950" marR="0" lvl="1" indent="-285750" algn="l" rtl="0">
              <a:spcBef>
                <a:spcPts val="560"/>
              </a:spcBef>
              <a:spcAft>
                <a:spcPts val="0"/>
              </a:spcAft>
              <a:buClr>
                <a:srgbClr val="FF0000"/>
              </a:buClr>
              <a:buSzPts val="2800"/>
              <a:buFont typeface="Arial"/>
              <a:buChar char="–"/>
            </a:pPr>
            <a:r>
              <a:rPr lang="en-US" sz="2800" b="0" i="0" u="sng" strike="noStrike" cap="none">
                <a:solidFill>
                  <a:srgbClr val="FF0000"/>
                </a:solidFill>
                <a:latin typeface="Calibri"/>
                <a:ea typeface="Calibri"/>
                <a:cs typeface="Calibri"/>
                <a:sym typeface="Calibri"/>
              </a:rPr>
              <a:t>R</a:t>
            </a:r>
            <a:r>
              <a:rPr lang="en-US" sz="2800" b="0" i="0" u="sng" strike="noStrike" cap="none">
                <a:solidFill>
                  <a:schemeClr val="dk1"/>
                </a:solidFill>
                <a:latin typeface="Calibri"/>
                <a:ea typeface="Calibri"/>
                <a:cs typeface="Calibri"/>
                <a:sym typeface="Calibri"/>
              </a:rPr>
              <a:t>elated Goods- </a:t>
            </a:r>
            <a:endParaRPr/>
          </a:p>
          <a:p>
            <a:pPr marL="1143000" marR="0" lvl="2" indent="-228600" algn="l" rtl="0">
              <a:spcBef>
                <a:spcPts val="480"/>
              </a:spcBef>
              <a:spcAft>
                <a:spcPts val="0"/>
              </a:spcAft>
              <a:buClr>
                <a:schemeClr val="dk1"/>
              </a:buClr>
              <a:buSzPts val="2400"/>
              <a:buFont typeface="Arial"/>
              <a:buChar char="•"/>
            </a:pPr>
            <a:r>
              <a:rPr lang="en-US" sz="2400" b="0" i="0" u="sng" strike="noStrike" cap="none">
                <a:solidFill>
                  <a:schemeClr val="dk1"/>
                </a:solidFill>
                <a:latin typeface="Calibri"/>
                <a:ea typeface="Calibri"/>
                <a:cs typeface="Calibri"/>
                <a:sym typeface="Calibri"/>
              </a:rPr>
              <a:t>Substitute(Replaces) </a:t>
            </a:r>
            <a:r>
              <a:rPr lang="en-US" sz="2400" b="0" i="0" u="none" strike="noStrike" cap="none">
                <a:solidFill>
                  <a:schemeClr val="dk1"/>
                </a:solidFill>
                <a:latin typeface="Calibri"/>
                <a:ea typeface="Calibri"/>
                <a:cs typeface="Calibri"/>
                <a:sym typeface="Calibri"/>
              </a:rPr>
              <a:t> Coke=Pepsi</a:t>
            </a:r>
            <a:endParaRPr sz="2400" b="0" i="0" u="sng" strike="noStrike" cap="none">
              <a:solidFill>
                <a:schemeClr val="dk1"/>
              </a:solidFill>
              <a:latin typeface="Calibri"/>
              <a:ea typeface="Calibri"/>
              <a:cs typeface="Calibri"/>
              <a:sym typeface="Calibri"/>
            </a:endParaRPr>
          </a:p>
          <a:p>
            <a:pPr marL="1143000" marR="0" lvl="2" indent="-228600" algn="l" rtl="0">
              <a:spcBef>
                <a:spcPts val="480"/>
              </a:spcBef>
              <a:spcAft>
                <a:spcPts val="0"/>
              </a:spcAft>
              <a:buClr>
                <a:schemeClr val="dk1"/>
              </a:buClr>
              <a:buSzPts val="2400"/>
              <a:buFont typeface="Arial"/>
              <a:buChar char="•"/>
            </a:pPr>
            <a:r>
              <a:rPr lang="en-US" sz="2400" b="0" i="0" u="sng" strike="noStrike" cap="none">
                <a:solidFill>
                  <a:schemeClr val="dk1"/>
                </a:solidFill>
                <a:latin typeface="Calibri"/>
                <a:ea typeface="Calibri"/>
                <a:cs typeface="Calibri"/>
                <a:sym typeface="Calibri"/>
              </a:rPr>
              <a:t>Complimentary(Associated with) </a:t>
            </a:r>
            <a:r>
              <a:rPr lang="en-US" sz="2400" b="0" i="0" u="none" strike="noStrike" cap="none">
                <a:solidFill>
                  <a:schemeClr val="dk1"/>
                </a:solidFill>
                <a:latin typeface="Calibri"/>
                <a:ea typeface="Calibri"/>
                <a:cs typeface="Calibri"/>
                <a:sym typeface="Calibri"/>
              </a:rPr>
              <a:t> Peanut Butter &amp; Jelly</a:t>
            </a:r>
            <a:endParaRPr sz="2400" b="0" i="0" u="sng"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rgbClr val="FF0000"/>
              </a:buClr>
              <a:buSzPts val="2800"/>
              <a:buFont typeface="Arial"/>
              <a:buChar char="–"/>
            </a:pPr>
            <a:r>
              <a:rPr lang="en-US" sz="2800" b="0" i="0" u="sng" strike="noStrike" cap="none">
                <a:solidFill>
                  <a:srgbClr val="FF0000"/>
                </a:solidFill>
                <a:latin typeface="Calibri"/>
                <a:ea typeface="Calibri"/>
                <a:cs typeface="Calibri"/>
                <a:sym typeface="Calibri"/>
              </a:rPr>
              <a:t>E</a:t>
            </a:r>
            <a:r>
              <a:rPr lang="en-US" sz="2800" b="0" i="0" u="sng" strike="noStrike" cap="none">
                <a:solidFill>
                  <a:schemeClr val="dk1"/>
                </a:solidFill>
                <a:latin typeface="Calibri"/>
                <a:ea typeface="Calibri"/>
                <a:cs typeface="Calibri"/>
                <a:sym typeface="Calibri"/>
              </a:rPr>
              <a:t>xpectations- Consumer view of future of market/price</a:t>
            </a:r>
            <a:endParaRPr/>
          </a:p>
          <a:p>
            <a:pPr marL="742950" marR="0" lvl="1" indent="-285750" algn="l" rtl="0">
              <a:spcBef>
                <a:spcPts val="560"/>
              </a:spcBef>
              <a:spcAft>
                <a:spcPts val="0"/>
              </a:spcAft>
              <a:buClr>
                <a:srgbClr val="FF0000"/>
              </a:buClr>
              <a:buSzPts val="2800"/>
              <a:buFont typeface="Arial"/>
              <a:buChar char="–"/>
            </a:pPr>
            <a:r>
              <a:rPr lang="en-US" sz="2800" b="0" i="0" u="sng" strike="noStrike" cap="none">
                <a:solidFill>
                  <a:srgbClr val="FF0000"/>
                </a:solidFill>
                <a:latin typeface="Calibri"/>
                <a:ea typeface="Calibri"/>
                <a:cs typeface="Calibri"/>
                <a:sym typeface="Calibri"/>
              </a:rPr>
              <a:t>S</a:t>
            </a:r>
            <a:r>
              <a:rPr lang="en-US" sz="2800" b="0" i="0" u="sng" strike="noStrike" cap="none">
                <a:solidFill>
                  <a:schemeClr val="dk1"/>
                </a:solidFill>
                <a:latin typeface="Calibri"/>
                <a:ea typeface="Calibri"/>
                <a:cs typeface="Calibri"/>
                <a:sym typeface="Calibri"/>
              </a:rPr>
              <a:t>ize- Market(# of potential consumers) area by either 1)Business Decision 2)Government Decision  3)Technology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1981200" y="1"/>
            <a:ext cx="8229600" cy="7159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Calibri"/>
                <a:ea typeface="Calibri"/>
                <a:cs typeface="Calibri"/>
                <a:sym typeface="Calibri"/>
              </a:rPr>
              <a:t>Effects of Determinants</a:t>
            </a:r>
            <a:endParaRPr/>
          </a:p>
        </p:txBody>
      </p:sp>
      <p:graphicFrame>
        <p:nvGraphicFramePr>
          <p:cNvPr id="205" name="Google Shape;205;p32"/>
          <p:cNvGraphicFramePr/>
          <p:nvPr/>
        </p:nvGraphicFramePr>
        <p:xfrm>
          <a:off x="762000" y="533401"/>
          <a:ext cx="3000000" cy="3000000"/>
        </p:xfrm>
        <a:graphic>
          <a:graphicData uri="http://schemas.openxmlformats.org/drawingml/2006/table">
            <a:tbl>
              <a:tblPr>
                <a:noFill/>
                <a:tableStyleId>{07584652-B073-4BDC-BEA9-B66FF3713E85}</a:tableStyleId>
              </a:tblPr>
              <a:tblGrid>
                <a:gridCol w="3465525">
                  <a:extLst>
                    <a:ext uri="{9D8B030D-6E8A-4147-A177-3AD203B41FA5}">
                      <a16:colId xmlns:a16="http://schemas.microsoft.com/office/drawing/2014/main" val="20000"/>
                    </a:ext>
                  </a:extLst>
                </a:gridCol>
                <a:gridCol w="2295500">
                  <a:extLst>
                    <a:ext uri="{9D8B030D-6E8A-4147-A177-3AD203B41FA5}">
                      <a16:colId xmlns:a16="http://schemas.microsoft.com/office/drawing/2014/main" val="20001"/>
                    </a:ext>
                  </a:extLst>
                </a:gridCol>
                <a:gridCol w="5145175">
                  <a:extLst>
                    <a:ext uri="{9D8B030D-6E8A-4147-A177-3AD203B41FA5}">
                      <a16:colId xmlns:a16="http://schemas.microsoft.com/office/drawing/2014/main" val="20002"/>
                    </a:ext>
                  </a:extLst>
                </a:gridCol>
              </a:tblGrid>
              <a:tr h="685825">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Determinant</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Change</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Effect on Demand</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673125">
                <a:tc>
                  <a:txBody>
                    <a:bodyPr/>
                    <a:lstStyle/>
                    <a:p>
                      <a:pPr marL="0" marR="0" lvl="0" indent="0" algn="l" rtl="0">
                        <a:lnSpc>
                          <a:spcPct val="100000"/>
                        </a:lnSpc>
                        <a:spcBef>
                          <a:spcPts val="0"/>
                        </a:spcBef>
                        <a:spcAft>
                          <a:spcPts val="0"/>
                        </a:spcAft>
                        <a:buClr>
                          <a:srgbClr val="FF0000"/>
                        </a:buClr>
                        <a:buFont typeface="Arial"/>
                        <a:buNone/>
                      </a:pPr>
                      <a:r>
                        <a:rPr lang="en-US" sz="2800" b="0" i="0" u="sng" strike="noStrike" cap="none">
                          <a:solidFill>
                            <a:srgbClr val="FF0000"/>
                          </a:solidFill>
                          <a:latin typeface="Arial"/>
                          <a:ea typeface="Arial"/>
                          <a:cs typeface="Arial"/>
                          <a:sym typeface="Arial"/>
                        </a:rPr>
                        <a:t>T</a:t>
                      </a:r>
                      <a:r>
                        <a:rPr lang="en-US" sz="2800" b="0" i="0" u="sng" strike="noStrike" cap="none">
                          <a:solidFill>
                            <a:schemeClr val="dk1"/>
                          </a:solidFill>
                          <a:latin typeface="Arial"/>
                          <a:ea typeface="Arial"/>
                          <a:cs typeface="Arial"/>
                          <a:sym typeface="Arial"/>
                        </a:rPr>
                        <a:t>aste</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Decline</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Decrease, shift to left</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20775">
                <a:tc>
                  <a:txBody>
                    <a:bodyPr/>
                    <a:lstStyle/>
                    <a:p>
                      <a:pPr marL="0" marR="0" lvl="0" indent="0" algn="l" rtl="0">
                        <a:lnSpc>
                          <a:spcPct val="100000"/>
                        </a:lnSpc>
                        <a:spcBef>
                          <a:spcPts val="0"/>
                        </a:spcBef>
                        <a:spcAft>
                          <a:spcPts val="0"/>
                        </a:spcAft>
                        <a:buClr>
                          <a:srgbClr val="FF0000"/>
                        </a:buClr>
                        <a:buFont typeface="Arial"/>
                        <a:buNone/>
                      </a:pPr>
                      <a:r>
                        <a:rPr lang="en-US" sz="2800" b="0" i="0" u="sng" strike="noStrike" cap="none">
                          <a:solidFill>
                            <a:srgbClr val="FF0000"/>
                          </a:solidFill>
                          <a:latin typeface="Arial"/>
                          <a:ea typeface="Arial"/>
                          <a:cs typeface="Arial"/>
                          <a:sym typeface="Arial"/>
                        </a:rPr>
                        <a:t>I</a:t>
                      </a:r>
                      <a:r>
                        <a:rPr lang="en-US" sz="2800" b="0" i="0" u="sng" strike="noStrike" cap="none">
                          <a:solidFill>
                            <a:schemeClr val="dk1"/>
                          </a:solidFill>
                          <a:latin typeface="Arial"/>
                          <a:ea typeface="Arial"/>
                          <a:cs typeface="Arial"/>
                          <a:sym typeface="Arial"/>
                        </a:rPr>
                        <a:t>ncome</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Decline</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Decrease, shift to left</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79150">
                <a:tc>
                  <a:txBody>
                    <a:bodyPr/>
                    <a:lstStyle/>
                    <a:p>
                      <a:pPr marL="0" marR="0" lvl="0" indent="0" algn="l" rtl="0">
                        <a:spcBef>
                          <a:spcPts val="0"/>
                        </a:spcBef>
                        <a:spcAft>
                          <a:spcPts val="0"/>
                        </a:spcAft>
                        <a:buNone/>
                      </a:pPr>
                      <a:r>
                        <a:rPr lang="en-US" sz="3200" u="sng" strike="noStrike" cap="none">
                          <a:solidFill>
                            <a:srgbClr val="FF0000"/>
                          </a:solidFill>
                        </a:rPr>
                        <a:t>R</a:t>
                      </a:r>
                      <a:r>
                        <a:rPr lang="en-US" sz="3200" u="sng" strike="noStrike" cap="none"/>
                        <a:t>elated Goods</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endParaRPr sz="1800"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44925">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Substitute Goods</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u="sng">
                          <a:solidFill>
                            <a:schemeClr val="dk1"/>
                          </a:solidFill>
                        </a:rPr>
                        <a:t> Sub. $ </a:t>
                      </a:r>
                      <a:r>
                        <a:rPr lang="en-US" sz="2800" b="0" i="0" u="sng" strike="noStrike" cap="none">
                          <a:solidFill>
                            <a:schemeClr val="dk1"/>
                          </a:solidFill>
                          <a:latin typeface="Arial"/>
                          <a:ea typeface="Arial"/>
                          <a:cs typeface="Arial"/>
                          <a:sym typeface="Arial"/>
                        </a:rPr>
                        <a:t>decrease</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Decrease, shift to left</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44925">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Complimentary Goods</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u="sng">
                          <a:solidFill>
                            <a:schemeClr val="dk1"/>
                          </a:solidFill>
                        </a:rPr>
                        <a:t>Rel. $ </a:t>
                      </a:r>
                      <a:r>
                        <a:rPr lang="en-US" sz="2800" b="0" i="0" u="sng" strike="noStrike" cap="none">
                          <a:solidFill>
                            <a:schemeClr val="dk1"/>
                          </a:solidFill>
                          <a:latin typeface="Arial"/>
                          <a:ea typeface="Arial"/>
                          <a:cs typeface="Arial"/>
                          <a:sym typeface="Arial"/>
                        </a:rPr>
                        <a:t>decrease</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Increase, shift to right</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944925">
                <a:tc>
                  <a:txBody>
                    <a:bodyPr/>
                    <a:lstStyle/>
                    <a:p>
                      <a:pPr marL="0" marR="0" lvl="0" indent="0" algn="l" rtl="0">
                        <a:lnSpc>
                          <a:spcPct val="100000"/>
                        </a:lnSpc>
                        <a:spcBef>
                          <a:spcPts val="0"/>
                        </a:spcBef>
                        <a:spcAft>
                          <a:spcPts val="0"/>
                        </a:spcAft>
                        <a:buClr>
                          <a:srgbClr val="FF0000"/>
                        </a:buClr>
                        <a:buFont typeface="Arial"/>
                        <a:buNone/>
                      </a:pPr>
                      <a:r>
                        <a:rPr lang="en-US" sz="2800" b="0" i="0" u="sng" strike="noStrike" cap="none">
                          <a:solidFill>
                            <a:srgbClr val="FF0000"/>
                          </a:solidFill>
                          <a:latin typeface="Arial"/>
                          <a:ea typeface="Arial"/>
                          <a:cs typeface="Arial"/>
                          <a:sym typeface="Arial"/>
                        </a:rPr>
                        <a:t>E</a:t>
                      </a:r>
                      <a:r>
                        <a:rPr lang="en-US" sz="2800" b="0" i="0" u="sng" strike="noStrike" cap="none">
                          <a:solidFill>
                            <a:schemeClr val="dk1"/>
                          </a:solidFill>
                          <a:latin typeface="Arial"/>
                          <a:ea typeface="Arial"/>
                          <a:cs typeface="Arial"/>
                          <a:sym typeface="Arial"/>
                        </a:rPr>
                        <a:t>xpectations</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Future $ increase</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Increase now, shift right</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18175">
                <a:tc>
                  <a:txBody>
                    <a:bodyPr/>
                    <a:lstStyle/>
                    <a:p>
                      <a:pPr marL="0" marR="0" lvl="0" indent="0" algn="l" rtl="0">
                        <a:lnSpc>
                          <a:spcPct val="100000"/>
                        </a:lnSpc>
                        <a:spcBef>
                          <a:spcPts val="0"/>
                        </a:spcBef>
                        <a:spcAft>
                          <a:spcPts val="0"/>
                        </a:spcAft>
                        <a:buClr>
                          <a:srgbClr val="FF0000"/>
                        </a:buClr>
                        <a:buFont typeface="Arial"/>
                        <a:buNone/>
                      </a:pPr>
                      <a:r>
                        <a:rPr lang="en-US" sz="2800" b="0" i="0" u="sng" strike="noStrike" cap="none">
                          <a:solidFill>
                            <a:srgbClr val="FF0000"/>
                          </a:solidFill>
                          <a:latin typeface="Arial"/>
                          <a:ea typeface="Arial"/>
                          <a:cs typeface="Arial"/>
                          <a:sym typeface="Arial"/>
                        </a:rPr>
                        <a:t>S</a:t>
                      </a:r>
                      <a:r>
                        <a:rPr lang="en-US" sz="2800" b="0" i="0" u="sng" strike="noStrike" cap="none">
                          <a:solidFill>
                            <a:schemeClr val="dk1"/>
                          </a:solidFill>
                          <a:latin typeface="Arial"/>
                          <a:ea typeface="Arial"/>
                          <a:cs typeface="Arial"/>
                          <a:sym typeface="Arial"/>
                        </a:rPr>
                        <a:t>ize of Market</a:t>
                      </a:r>
                      <a:endParaRPr u="sng"/>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Shrinks</a:t>
                      </a:r>
                      <a:endParaRPr u="sng"/>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2800" b="0" i="0" u="sng" strike="noStrike" cap="none">
                          <a:solidFill>
                            <a:schemeClr val="dk1"/>
                          </a:solidFill>
                          <a:latin typeface="Arial"/>
                          <a:ea typeface="Arial"/>
                          <a:cs typeface="Arial"/>
                          <a:sym typeface="Arial"/>
                        </a:rPr>
                        <a:t>Decrease, shift to left</a:t>
                      </a:r>
                      <a:endParaRPr u="sng"/>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06" name="Google Shape;206;p32"/>
          <p:cNvSpPr txBox="1"/>
          <p:nvPr/>
        </p:nvSpPr>
        <p:spPr>
          <a:xfrm>
            <a:off x="6705600" y="6477001"/>
            <a:ext cx="297180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Arial"/>
              <a:buNone/>
            </a:pPr>
            <a:r>
              <a:rPr lang="en-US" sz="1800" b="0" i="0" u="sng" strike="noStrike" cap="none">
                <a:solidFill>
                  <a:schemeClr val="hlink"/>
                </a:solidFill>
                <a:latin typeface="Calibri"/>
                <a:ea typeface="Calibri"/>
                <a:cs typeface="Calibri"/>
                <a:sym typeface="Calibri"/>
                <a:hlinkClick r:id="rId3"/>
              </a:rPr>
              <a:t>Examples</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
                                        </p:tgtEl>
                                      </p:cBhvr>
                                    </p:animEffect>
                                    <p:set>
                                      <p:cBhvr>
                                        <p:cTn id="7" dur="1" fill="hold">
                                          <p:stCondLst>
                                            <p:cond delay="500"/>
                                          </p:stCondLst>
                                        </p:cTn>
                                        <p:tgtEl>
                                          <p:spTgt spid="2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609600" y="274638"/>
            <a:ext cx="109728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2" name="Google Shape;212;p33"/>
          <p:cNvSpPr txBox="1">
            <a:spLocks noGrp="1"/>
          </p:cNvSpPr>
          <p:nvPr>
            <p:ph type="body" idx="1"/>
          </p:nvPr>
        </p:nvSpPr>
        <p:spPr>
          <a:xfrm>
            <a:off x="609600" y="1600201"/>
            <a:ext cx="10972800" cy="45261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r>
              <a:rPr lang="en-US" sz="6000" u="sng"/>
              <a:t>The Opposite is True</a:t>
            </a:r>
            <a:endParaRPr sz="6000"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1"/>
              </a:solidFill>
              <a:latin typeface="Calibri"/>
              <a:ea typeface="Calibri"/>
              <a:cs typeface="Calibri"/>
              <a:sym typeface="Calibri"/>
            </a:endParaRPr>
          </a:p>
        </p:txBody>
      </p:sp>
      <p:pic>
        <p:nvPicPr>
          <p:cNvPr id="218" name="Google Shape;218;p34"/>
          <p:cNvPicPr preferRelativeResize="0">
            <a:picLocks noGrp="1"/>
          </p:cNvPicPr>
          <p:nvPr>
            <p:ph type="body" idx="1"/>
          </p:nvPr>
        </p:nvPicPr>
        <p:blipFill rotWithShape="1">
          <a:blip r:embed="rId3">
            <a:alphaModFix/>
          </a:blip>
          <a:srcRect l="9593" t="21887" r="38634" b="9085"/>
          <a:stretch/>
        </p:blipFill>
        <p:spPr>
          <a:xfrm>
            <a:off x="763772" y="457200"/>
            <a:ext cx="9826256" cy="6172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609600" y="274638"/>
            <a:ext cx="5100084"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Write the # correct line</a:t>
            </a:r>
            <a:endParaRPr/>
          </a:p>
        </p:txBody>
      </p:sp>
      <p:sp>
        <p:nvSpPr>
          <p:cNvPr id="224" name="Google Shape;224;p35"/>
          <p:cNvSpPr txBox="1">
            <a:spLocks noGrp="1"/>
          </p:cNvSpPr>
          <p:nvPr>
            <p:ph type="body" idx="1"/>
          </p:nvPr>
        </p:nvSpPr>
        <p:spPr>
          <a:xfrm>
            <a:off x="609600" y="1600201"/>
            <a:ext cx="5408428"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1)An increase in demand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2)A decrease in demand</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3)The item becomes more popular</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4)The price of substitute falls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5)The price of complement falls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6)The item is available to more people</a:t>
            </a:r>
            <a:endParaRPr/>
          </a:p>
        </p:txBody>
      </p:sp>
      <p:pic>
        <p:nvPicPr>
          <p:cNvPr id="225" name="Google Shape;225;p35" descr="Image result for demand shifts"/>
          <p:cNvPicPr preferRelativeResize="0"/>
          <p:nvPr/>
        </p:nvPicPr>
        <p:blipFill rotWithShape="1">
          <a:blip r:embed="rId3">
            <a:alphaModFix/>
          </a:blip>
          <a:srcRect t="9940" r="7561" b="8846"/>
          <a:stretch/>
        </p:blipFill>
        <p:spPr>
          <a:xfrm>
            <a:off x="5081700" y="693019"/>
            <a:ext cx="6830310" cy="543314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Effect</a:t>
            </a:r>
            <a:r>
              <a:rPr lang="en-US" sz="4400" b="0" i="0" u="none" strike="noStrike" cap="none">
                <a:solidFill>
                  <a:schemeClr val="dk1"/>
                </a:solidFill>
                <a:latin typeface="Calibri"/>
                <a:ea typeface="Calibri"/>
                <a:cs typeface="Calibri"/>
                <a:sym typeface="Calibri"/>
              </a:rPr>
              <a:t> on Price</a:t>
            </a:r>
            <a:endParaRPr/>
          </a:p>
        </p:txBody>
      </p:sp>
      <p:pic>
        <p:nvPicPr>
          <p:cNvPr id="231" name="Google Shape;231;p36" descr="Image result for demand shifts"/>
          <p:cNvPicPr preferRelativeResize="0"/>
          <p:nvPr/>
        </p:nvPicPr>
        <p:blipFill rotWithShape="1">
          <a:blip r:embed="rId3">
            <a:alphaModFix/>
          </a:blip>
          <a:srcRect r="48854"/>
          <a:stretch/>
        </p:blipFill>
        <p:spPr>
          <a:xfrm>
            <a:off x="2118450" y="1484725"/>
            <a:ext cx="6235500" cy="459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idx="4294967295"/>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Calibri"/>
                <a:ea typeface="Calibri"/>
                <a:cs typeface="Calibri"/>
                <a:sym typeface="Calibri"/>
              </a:rPr>
              <a:t>Impact of Shifts in Demand</a:t>
            </a:r>
            <a:endParaRPr/>
          </a:p>
        </p:txBody>
      </p:sp>
      <p:graphicFrame>
        <p:nvGraphicFramePr>
          <p:cNvPr id="237" name="Google Shape;237;p37"/>
          <p:cNvGraphicFramePr/>
          <p:nvPr/>
        </p:nvGraphicFramePr>
        <p:xfrm>
          <a:off x="507850" y="1600200"/>
          <a:ext cx="3000000" cy="3000000"/>
        </p:xfrm>
        <a:graphic>
          <a:graphicData uri="http://schemas.openxmlformats.org/drawingml/2006/table">
            <a:tbl>
              <a:tblPr>
                <a:noFill/>
                <a:tableStyleId>{07584652-B073-4BDC-BEA9-B66FF3713E85}</a:tableStyleId>
              </a:tblPr>
              <a:tblGrid>
                <a:gridCol w="1803950">
                  <a:extLst>
                    <a:ext uri="{9D8B030D-6E8A-4147-A177-3AD203B41FA5}">
                      <a16:colId xmlns:a16="http://schemas.microsoft.com/office/drawing/2014/main" val="20000"/>
                    </a:ext>
                  </a:extLst>
                </a:gridCol>
                <a:gridCol w="3039075">
                  <a:extLst>
                    <a:ext uri="{9D8B030D-6E8A-4147-A177-3AD203B41FA5}">
                      <a16:colId xmlns:a16="http://schemas.microsoft.com/office/drawing/2014/main" val="20001"/>
                    </a:ext>
                  </a:extLst>
                </a:gridCol>
                <a:gridCol w="2259100">
                  <a:extLst>
                    <a:ext uri="{9D8B030D-6E8A-4147-A177-3AD203B41FA5}">
                      <a16:colId xmlns:a16="http://schemas.microsoft.com/office/drawing/2014/main" val="20002"/>
                    </a:ext>
                  </a:extLst>
                </a:gridCol>
                <a:gridCol w="3415175">
                  <a:extLst>
                    <a:ext uri="{9D8B030D-6E8A-4147-A177-3AD203B41FA5}">
                      <a16:colId xmlns:a16="http://schemas.microsoft.com/office/drawing/2014/main" val="20003"/>
                    </a:ext>
                  </a:extLst>
                </a:gridCol>
              </a:tblGrid>
              <a:tr h="944875">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Curve</a:t>
                      </a:r>
                      <a:endParaRPr sz="3600"/>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Direction of Shift</a:t>
                      </a:r>
                      <a:endParaRPr sz="360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a:solidFill>
                            <a:schemeClr val="dk1"/>
                          </a:solidFill>
                          <a:latin typeface="Calibri"/>
                          <a:ea typeface="Calibri"/>
                          <a:cs typeface="Calibri"/>
                          <a:sym typeface="Calibri"/>
                        </a:rPr>
                        <a:t>Effect</a:t>
                      </a:r>
                      <a:r>
                        <a:rPr lang="en-US" sz="3600" b="0" i="0" u="none" strike="noStrike" cap="none">
                          <a:solidFill>
                            <a:schemeClr val="dk1"/>
                          </a:solidFill>
                          <a:latin typeface="Calibri"/>
                          <a:ea typeface="Calibri"/>
                          <a:cs typeface="Calibri"/>
                          <a:sym typeface="Calibri"/>
                        </a:rPr>
                        <a:t> on Price</a:t>
                      </a:r>
                      <a:endParaRPr sz="360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a:solidFill>
                            <a:schemeClr val="dk1"/>
                          </a:solidFill>
                          <a:latin typeface="Calibri"/>
                          <a:ea typeface="Calibri"/>
                          <a:cs typeface="Calibri"/>
                          <a:sym typeface="Calibri"/>
                        </a:rPr>
                        <a:t>Effect</a:t>
                      </a:r>
                      <a:r>
                        <a:rPr lang="en-US" sz="3600" b="0" i="0" u="none" strike="noStrike" cap="none">
                          <a:solidFill>
                            <a:schemeClr val="dk1"/>
                          </a:solidFill>
                          <a:latin typeface="Calibri"/>
                          <a:ea typeface="Calibri"/>
                          <a:cs typeface="Calibri"/>
                          <a:sym typeface="Calibri"/>
                        </a:rPr>
                        <a:t> on Quantity</a:t>
                      </a:r>
                      <a:endParaRPr sz="3600"/>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04725">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Demand</a:t>
                      </a:r>
                      <a:endParaRPr sz="3600"/>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Left(Decrease)</a:t>
                      </a:r>
                      <a:endParaRPr sz="360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Decrease</a:t>
                      </a:r>
                      <a:endParaRPr sz="360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Decrease</a:t>
                      </a:r>
                      <a:endParaRPr sz="3600"/>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06300">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Demand</a:t>
                      </a:r>
                      <a:endParaRPr sz="3600"/>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Right(Increase)</a:t>
                      </a:r>
                      <a:endParaRPr sz="360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Increase</a:t>
                      </a:r>
                      <a:endParaRPr sz="3600"/>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Increase</a:t>
                      </a:r>
                      <a:endParaRPr sz="3600"/>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dk1"/>
                </a:solidFill>
                <a:latin typeface="Calibri"/>
                <a:ea typeface="Calibri"/>
                <a:cs typeface="Calibri"/>
                <a:sym typeface="Calibri"/>
              </a:rPr>
              <a:t>Steps in Supply/Demand </a:t>
            </a:r>
            <a:r>
              <a:rPr lang="en-US" u="sng"/>
              <a:t>Shifts</a:t>
            </a:r>
            <a:endParaRPr u="sng"/>
          </a:p>
        </p:txBody>
      </p:sp>
      <p:sp>
        <p:nvSpPr>
          <p:cNvPr id="243" name="Google Shape;243;p38"/>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1)Determine if situation involves supply(making/producing) or demand(buying)</a:t>
            </a:r>
            <a:endParaRPr u="sng"/>
          </a:p>
          <a:p>
            <a:pPr marL="342900" marR="0" lvl="0" indent="-342900" algn="l" rtl="0">
              <a:spcBef>
                <a:spcPts val="64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2)Determine if there will be an increase or decrease </a:t>
            </a:r>
            <a:endParaRPr u="sng"/>
          </a:p>
          <a:p>
            <a:pPr marL="342900" marR="0" lvl="0" indent="-342900" algn="l" rtl="0">
              <a:spcBef>
                <a:spcPts val="640"/>
              </a:spcBef>
              <a:spcAft>
                <a:spcPts val="0"/>
              </a:spcAft>
              <a:buClr>
                <a:schemeClr val="dk1"/>
              </a:buClr>
              <a:buSzPts val="3200"/>
              <a:buFont typeface="Arial"/>
              <a:buChar char="•"/>
            </a:pPr>
            <a:r>
              <a:rPr lang="en-US" sz="3200" b="0" i="0" u="sng" strike="noStrike" cap="none">
                <a:solidFill>
                  <a:schemeClr val="dk1"/>
                </a:solidFill>
                <a:latin typeface="Calibri"/>
                <a:ea typeface="Calibri"/>
                <a:cs typeface="Calibri"/>
                <a:sym typeface="Calibri"/>
              </a:rPr>
              <a:t>3)Determine how this will affect price and quantity</a:t>
            </a:r>
            <a:endParaRPr sz="3200" b="0" i="0" u="sng"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u="sng"/>
          </a:p>
          <a:p>
            <a:pPr marL="0" marR="0" lvl="0" indent="0" algn="l" rtl="0">
              <a:spcBef>
                <a:spcPts val="640"/>
              </a:spcBef>
              <a:spcAft>
                <a:spcPts val="0"/>
              </a:spcAft>
              <a:buNone/>
            </a:pPr>
            <a:endParaRPr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1"/>
              </a:solidFill>
              <a:latin typeface="Calibri"/>
              <a:ea typeface="Calibri"/>
              <a:cs typeface="Calibri"/>
              <a:sym typeface="Calibri"/>
            </a:endParaRPr>
          </a:p>
        </p:txBody>
      </p:sp>
      <p:pic>
        <p:nvPicPr>
          <p:cNvPr id="133" name="Google Shape;133;p21" descr="http://www.econedlink.org/lessons/images_lessons/557_marketschedulegraph_11.gif"/>
          <p:cNvPicPr preferRelativeResize="0">
            <a:picLocks noGrp="1"/>
          </p:cNvPicPr>
          <p:nvPr>
            <p:ph type="body" idx="1"/>
          </p:nvPr>
        </p:nvPicPr>
        <p:blipFill rotWithShape="1">
          <a:blip r:embed="rId3">
            <a:alphaModFix/>
          </a:blip>
          <a:srcRect/>
          <a:stretch/>
        </p:blipFill>
        <p:spPr>
          <a:xfrm>
            <a:off x="2819400" y="1339851"/>
            <a:ext cx="6553200" cy="50466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9"/>
          <p:cNvPicPr preferRelativeResize="0"/>
          <p:nvPr/>
        </p:nvPicPr>
        <p:blipFill rotWithShape="1">
          <a:blip r:embed="rId3">
            <a:alphaModFix/>
          </a:blip>
          <a:srcRect l="25194" t="22330" r="16350" b="22147"/>
          <a:stretch/>
        </p:blipFill>
        <p:spPr>
          <a:xfrm>
            <a:off x="0" y="327600"/>
            <a:ext cx="5091324" cy="6243599"/>
          </a:xfrm>
          <a:prstGeom prst="rect">
            <a:avLst/>
          </a:prstGeom>
          <a:noFill/>
          <a:ln>
            <a:noFill/>
          </a:ln>
        </p:spPr>
      </p:pic>
      <p:pic>
        <p:nvPicPr>
          <p:cNvPr id="249" name="Google Shape;249;p39"/>
          <p:cNvPicPr preferRelativeResize="0"/>
          <p:nvPr/>
        </p:nvPicPr>
        <p:blipFill>
          <a:blip r:embed="rId4">
            <a:alphaModFix/>
          </a:blip>
          <a:stretch>
            <a:fillRect/>
          </a:stretch>
        </p:blipFill>
        <p:spPr>
          <a:xfrm>
            <a:off x="5593675" y="327600"/>
            <a:ext cx="6279650" cy="6117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b="0" i="0" u="none" strike="noStrike" cap="none">
              <a:solidFill>
                <a:schemeClr val="dk1"/>
              </a:solidFill>
              <a:latin typeface="Calibri"/>
              <a:ea typeface="Calibri"/>
              <a:cs typeface="Calibri"/>
              <a:sym typeface="Calibri"/>
            </a:endParaRPr>
          </a:p>
        </p:txBody>
      </p:sp>
      <p:sp>
        <p:nvSpPr>
          <p:cNvPr id="139" name="Google Shape;139;p2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1" i="0" u="none" strike="noStrike" cap="none">
                <a:solidFill>
                  <a:schemeClr val="dk1"/>
                </a:solidFill>
                <a:latin typeface="Calibri"/>
                <a:ea typeface="Calibri"/>
                <a:cs typeface="Calibri"/>
                <a:sym typeface="Calibri"/>
              </a:rPr>
              <a:t>SSEMI3 The student will explain how markets, prices, and competition influence economic behavior. </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a. Identify and illustrate on a graph factors that cause changes in market supply and demand. </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body" idx="1"/>
          </p:nvPr>
        </p:nvSpPr>
        <p:spPr>
          <a:xfrm>
            <a:off x="1981200" y="4114801"/>
            <a:ext cx="8305800" cy="13255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Those same folks apparently rushed to iTunes to download Elliott's music. Eight of her songs cracked the iTunes top 200 chart, including 2002's "Work It," 2001's "Get Ur Freak On" and 2005's "Lose Control."</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Those songs also electrified Spotify. Streams of Elliott's music increased a whopping 676%, the music service reported.</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145" name="Google Shape;145;p23" descr="Perry and rapper Missy Elliott perform together. Eliott&amp;#39;s songs included &amp;quot;Work It&amp;quot; and &amp;quot;Get Ur Freak On.&amp;quot;"/>
          <p:cNvPicPr preferRelativeResize="0"/>
          <p:nvPr/>
        </p:nvPicPr>
        <p:blipFill rotWithShape="1">
          <a:blip r:embed="rId3">
            <a:alphaModFix/>
          </a:blip>
          <a:srcRect/>
          <a:stretch/>
        </p:blipFill>
        <p:spPr>
          <a:xfrm>
            <a:off x="3505200" y="1300164"/>
            <a:ext cx="4991100" cy="2808287"/>
          </a:xfrm>
          <a:prstGeom prst="rect">
            <a:avLst/>
          </a:prstGeom>
          <a:noFill/>
          <a:ln>
            <a:noFill/>
          </a:ln>
        </p:spPr>
      </p:pic>
      <p:sp>
        <p:nvSpPr>
          <p:cNvPr id="146" name="Google Shape;146;p23"/>
          <p:cNvSpPr txBox="1"/>
          <p:nvPr/>
        </p:nvSpPr>
        <p:spPr>
          <a:xfrm>
            <a:off x="1847850" y="228600"/>
            <a:ext cx="8439150" cy="7620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What did this cause (economically)?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Calibri"/>
                <a:ea typeface="Calibri"/>
                <a:cs typeface="Calibri"/>
                <a:sym typeface="Calibri"/>
              </a:rPr>
              <a:t>What does this movie have to do with t-shirts?</a:t>
            </a:r>
            <a:endParaRPr/>
          </a:p>
        </p:txBody>
      </p:sp>
      <p:pic>
        <p:nvPicPr>
          <p:cNvPr id="152" name="Google Shape;152;p24" descr="220px-Gable_ithapponepm_poster">
            <a:hlinkClick r:id="rId3"/>
          </p:cNvPr>
          <p:cNvPicPr preferRelativeResize="0"/>
          <p:nvPr/>
        </p:nvPicPr>
        <p:blipFill rotWithShape="1">
          <a:blip r:embed="rId4">
            <a:alphaModFix/>
          </a:blip>
          <a:srcRect/>
          <a:stretch/>
        </p:blipFill>
        <p:spPr>
          <a:xfrm>
            <a:off x="2057400" y="1066801"/>
            <a:ext cx="3086100" cy="4752975"/>
          </a:xfrm>
          <a:prstGeom prst="rect">
            <a:avLst/>
          </a:prstGeom>
          <a:noFill/>
          <a:ln>
            <a:noFill/>
          </a:ln>
        </p:spPr>
      </p:pic>
      <p:pic>
        <p:nvPicPr>
          <p:cNvPr id="153" name="Google Shape;153;p24"/>
          <p:cNvPicPr preferRelativeResize="0"/>
          <p:nvPr/>
        </p:nvPicPr>
        <p:blipFill rotWithShape="1">
          <a:blip r:embed="rId5">
            <a:alphaModFix/>
          </a:blip>
          <a:srcRect l="16875" t="31250" r="48750" b="37500"/>
          <a:stretch/>
        </p:blipFill>
        <p:spPr>
          <a:xfrm>
            <a:off x="5638800" y="1676400"/>
            <a:ext cx="4191000" cy="304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How did a late night TV show save Twister?</a:t>
            </a:r>
            <a:endParaRPr/>
          </a:p>
        </p:txBody>
      </p:sp>
      <p:pic>
        <p:nvPicPr>
          <p:cNvPr id="159" name="Google Shape;159;p25" descr="http://www.codex99.com/design/images/twister_johnny.jpg"/>
          <p:cNvPicPr preferRelativeResize="0"/>
          <p:nvPr/>
        </p:nvPicPr>
        <p:blipFill rotWithShape="1">
          <a:blip r:embed="rId3">
            <a:alphaModFix/>
          </a:blip>
          <a:srcRect/>
          <a:stretch/>
        </p:blipFill>
        <p:spPr>
          <a:xfrm>
            <a:off x="3657601" y="1905000"/>
            <a:ext cx="5688013" cy="4152900"/>
          </a:xfrm>
          <a:prstGeom prst="rect">
            <a:avLst/>
          </a:prstGeom>
          <a:noFill/>
          <a:ln>
            <a:noFill/>
          </a:ln>
        </p:spPr>
      </p:pic>
      <p:pic>
        <p:nvPicPr>
          <p:cNvPr id="160" name="Google Shape;160;p25" descr="Twister, 1966, click for larger image">
            <a:hlinkClick r:id="rId4"/>
          </p:cNvPr>
          <p:cNvPicPr preferRelativeResize="0"/>
          <p:nvPr/>
        </p:nvPicPr>
        <p:blipFill rotWithShape="1">
          <a:blip r:embed="rId5">
            <a:alphaModFix/>
          </a:blip>
          <a:srcRect/>
          <a:stretch/>
        </p:blipFill>
        <p:spPr>
          <a:xfrm>
            <a:off x="2670175" y="1343210"/>
            <a:ext cx="6851650" cy="4876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ppt_y</p:attrName>
                                        </p:attrNameLst>
                                      </p:cBhvr>
                                      <p:tavLst>
                                        <p:tav tm="0">
                                          <p:val>
                                            <p:strVal val="#ppt_y+1"/>
                                          </p:val>
                                        </p:tav>
                                        <p:tav tm="100000">
                                          <p:val>
                                            <p:strVal val="#ppt_y"/>
                                          </p:val>
                                        </p:tav>
                                      </p:tavLst>
                                    </p:anim>
                                  </p:childTnLst>
                                </p:cTn>
                              </p:par>
                              <p:par>
                                <p:cTn id="8" presetID="10" presetClass="exit" presetSubtype="0" fill="hold" nodeType="withEffect">
                                  <p:stCondLst>
                                    <p:cond delay="0"/>
                                  </p:stCondLst>
                                  <p:childTnLst>
                                    <p:animEffect transition="out" filter="fade">
                                      <p:cBhvr>
                                        <p:cTn id="9" dur="500"/>
                                        <p:tgtEl>
                                          <p:spTgt spid="160"/>
                                        </p:tgtEl>
                                      </p:cBhvr>
                                    </p:animEffect>
                                    <p:set>
                                      <p:cBhvr>
                                        <p:cTn id="10" dur="1" fill="hold">
                                          <p:stCondLst>
                                            <p:cond delay="500"/>
                                          </p:stCondLst>
                                        </p:cTn>
                                        <p:tgtEl>
                                          <p:spTgt spid="1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How did a late night TV show save Twister?</a:t>
            </a:r>
            <a:endParaRPr/>
          </a:p>
        </p:txBody>
      </p:sp>
      <p:pic>
        <p:nvPicPr>
          <p:cNvPr id="166" name="Google Shape;166;p26" descr="http://www.codex99.com/design/images/twister_johnny.jpg"/>
          <p:cNvPicPr preferRelativeResize="0"/>
          <p:nvPr/>
        </p:nvPicPr>
        <p:blipFill rotWithShape="1">
          <a:blip r:embed="rId3">
            <a:alphaModFix/>
          </a:blip>
          <a:srcRect/>
          <a:stretch/>
        </p:blipFill>
        <p:spPr>
          <a:xfrm>
            <a:off x="3657601" y="1905000"/>
            <a:ext cx="5688013" cy="4152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Calibri"/>
                <a:ea typeface="Calibri"/>
                <a:cs typeface="Calibri"/>
                <a:sym typeface="Calibri"/>
              </a:rPr>
              <a:t>How do these relate?</a:t>
            </a:r>
            <a:endParaRPr/>
          </a:p>
        </p:txBody>
      </p:sp>
      <p:pic>
        <p:nvPicPr>
          <p:cNvPr id="172" name="Google Shape;172;p27" descr="http://t1.gstatic.com/images?q=tbn:ANd9GcRfqTrKA_85CeNPtXQ0CUQf6W-w_2X0Blj1nogbbu3qmrbxFDIi:www.candyfavorites.com/blog/wp-content/uploads/reeses_pieces-300x225.jpg"/>
          <p:cNvPicPr preferRelativeResize="0"/>
          <p:nvPr/>
        </p:nvPicPr>
        <p:blipFill rotWithShape="1">
          <a:blip r:embed="rId3">
            <a:alphaModFix/>
          </a:blip>
          <a:srcRect t="22987" b="19539"/>
          <a:stretch/>
        </p:blipFill>
        <p:spPr>
          <a:xfrm>
            <a:off x="3581400" y="1524000"/>
            <a:ext cx="4419600" cy="1905000"/>
          </a:xfrm>
          <a:prstGeom prst="rect">
            <a:avLst/>
          </a:prstGeom>
          <a:noFill/>
          <a:ln>
            <a:noFill/>
          </a:ln>
        </p:spPr>
      </p:pic>
      <p:pic>
        <p:nvPicPr>
          <p:cNvPr id="173" name="Google Shape;173;p27" descr="http://t3.gstatic.com/images?q=tbn:ANd9GcRfFdSNPrD2JxosjmgLPz-BP8mFfRYZpW4kW9tOtJOD3L2BqBG64A:americancopywriter.typepad.com/photos/uncategorized/2007/10/01/et.jpg"/>
          <p:cNvPicPr preferRelativeResize="0"/>
          <p:nvPr/>
        </p:nvPicPr>
        <p:blipFill rotWithShape="1">
          <a:blip r:embed="rId4">
            <a:alphaModFix/>
          </a:blip>
          <a:srcRect/>
          <a:stretch/>
        </p:blipFill>
        <p:spPr>
          <a:xfrm>
            <a:off x="3505200" y="3886200"/>
            <a:ext cx="3392488" cy="2286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dk1"/>
                </a:solidFill>
                <a:latin typeface="Calibri"/>
                <a:ea typeface="Calibri"/>
                <a:cs typeface="Calibri"/>
                <a:sym typeface="Calibri"/>
              </a:rPr>
              <a:t>Shifts in Demand</a:t>
            </a:r>
            <a:endParaRPr/>
          </a:p>
        </p:txBody>
      </p:sp>
      <p:sp>
        <p:nvSpPr>
          <p:cNvPr id="179" name="Google Shape;179;p28"/>
          <p:cNvSpPr txBox="1">
            <a:spLocks noGrp="1"/>
          </p:cNvSpPr>
          <p:nvPr>
            <p:ph type="body" idx="1"/>
          </p:nvPr>
        </p:nvSpPr>
        <p:spPr>
          <a:xfrm>
            <a:off x="921575" y="1219200"/>
            <a:ext cx="9289200" cy="4526100"/>
          </a:xfrm>
          <a:prstGeom prst="rect">
            <a:avLst/>
          </a:prstGeom>
          <a:noFill/>
          <a:ln>
            <a:noFill/>
          </a:ln>
        </p:spPr>
        <p:txBody>
          <a:bodyPr spcFirstLastPara="1" wrap="square" lIns="91425" tIns="45700" rIns="91425" bIns="45700" anchor="t" anchorCtr="0">
            <a:noAutofit/>
          </a:bodyPr>
          <a:lstStyle/>
          <a:p>
            <a:pPr marL="342900" marR="0" lvl="0" indent="-368300" algn="l" rtl="0">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Shifts in the demand curve are dictated by the determinants of demand.</a:t>
            </a:r>
            <a:endParaRPr sz="3600"/>
          </a:p>
          <a:p>
            <a:pPr marL="342900" marR="0" lvl="0" indent="-368300" algn="l" rtl="0">
              <a:spcBef>
                <a:spcPts val="64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Note-Movement along the curve is due to a price change, not a shift.</a:t>
            </a:r>
            <a:endParaRPr sz="3600"/>
          </a:p>
          <a:p>
            <a:pPr marL="342900" marR="0" lvl="0" indent="-139700" algn="l" rtl="0">
              <a:spcBef>
                <a:spcPts val="640"/>
              </a:spcBef>
              <a:spcAft>
                <a:spcPts val="0"/>
              </a:spcAft>
              <a:buClr>
                <a:schemeClr val="dk1"/>
              </a:buClr>
              <a:buSzPts val="3200"/>
              <a:buFont typeface="Arial"/>
              <a:buNone/>
            </a:pPr>
            <a:endParaRPr sz="3600" b="0" i="0" u="sng" strike="noStrike" cap="none">
              <a:solidFill>
                <a:schemeClr val="dk1"/>
              </a:solidFill>
              <a:latin typeface="Calibri"/>
              <a:ea typeface="Calibri"/>
              <a:cs typeface="Calibri"/>
              <a:sym typeface="Calibri"/>
            </a:endParaRPr>
          </a:p>
        </p:txBody>
      </p:sp>
      <p:pic>
        <p:nvPicPr>
          <p:cNvPr id="180" name="Google Shape;180;p28"/>
          <p:cNvPicPr preferRelativeResize="0"/>
          <p:nvPr/>
        </p:nvPicPr>
        <p:blipFill rotWithShape="1">
          <a:blip r:embed="rId3">
            <a:alphaModFix/>
          </a:blip>
          <a:srcRect l="15625" t="46875" r="48124" b="20313"/>
          <a:stretch/>
        </p:blipFill>
        <p:spPr>
          <a:xfrm>
            <a:off x="7073425" y="3176525"/>
            <a:ext cx="4772700" cy="3456000"/>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497</Words>
  <Application>Microsoft Office PowerPoint</Application>
  <PresentationFormat>Widescreen</PresentationFormat>
  <Paragraphs>79</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1_Office Theme</vt:lpstr>
      <vt:lpstr>Vocabulary</vt:lpstr>
      <vt:lpstr>PowerPoint Presentation</vt:lpstr>
      <vt:lpstr>PowerPoint Presentation</vt:lpstr>
      <vt:lpstr>PowerPoint Presentation</vt:lpstr>
      <vt:lpstr>What does this movie have to do with t-shirts?</vt:lpstr>
      <vt:lpstr>How did a late night TV show save Twister?</vt:lpstr>
      <vt:lpstr>How did a late night TV show save Twister?</vt:lpstr>
      <vt:lpstr>How do these relate?</vt:lpstr>
      <vt:lpstr>Shifts in Demand</vt:lpstr>
      <vt:lpstr>Difference between change in demand and quantity demanded</vt:lpstr>
      <vt:lpstr>Important</vt:lpstr>
      <vt:lpstr>Determinants of Demand</vt:lpstr>
      <vt:lpstr>Effects of Determinants</vt:lpstr>
      <vt:lpstr>PowerPoint Presentation</vt:lpstr>
      <vt:lpstr>PowerPoint Presentation</vt:lpstr>
      <vt:lpstr>Write the # correct line</vt:lpstr>
      <vt:lpstr>Effect on Price</vt:lpstr>
      <vt:lpstr>Impact of Shifts in Demand</vt:lpstr>
      <vt:lpstr>Steps in Supply/Demand Shifts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Clayton D. Jenkins</dc:creator>
  <cp:lastModifiedBy>Clayton D. Jenkins</cp:lastModifiedBy>
  <cp:revision>1</cp:revision>
  <dcterms:modified xsi:type="dcterms:W3CDTF">2019-08-27T15:46:07Z</dcterms:modified>
</cp:coreProperties>
</file>