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3" r:id="rId1"/>
  </p:sldMasterIdLst>
  <p:sldIdLst>
    <p:sldId id="256" r:id="rId2"/>
    <p:sldId id="257" r:id="rId3"/>
    <p:sldId id="258" r:id="rId4"/>
    <p:sldId id="267" r:id="rId5"/>
    <p:sldId id="259" r:id="rId6"/>
    <p:sldId id="260" r:id="rId7"/>
    <p:sldId id="273" r:id="rId8"/>
    <p:sldId id="261" r:id="rId9"/>
    <p:sldId id="274" r:id="rId10"/>
    <p:sldId id="278" r:id="rId11"/>
    <p:sldId id="275" r:id="rId12"/>
    <p:sldId id="277" r:id="rId13"/>
    <p:sldId id="280" r:id="rId14"/>
    <p:sldId id="276" r:id="rId15"/>
    <p:sldId id="282" r:id="rId16"/>
    <p:sldId id="279" r:id="rId17"/>
    <p:sldId id="281" r:id="rId18"/>
    <p:sldId id="283" r:id="rId19"/>
    <p:sldId id="262" r:id="rId20"/>
    <p:sldId id="284" r:id="rId21"/>
    <p:sldId id="285" r:id="rId22"/>
    <p:sldId id="286" r:id="rId23"/>
    <p:sldId id="292" r:id="rId24"/>
    <p:sldId id="293" r:id="rId25"/>
    <p:sldId id="287" r:id="rId26"/>
    <p:sldId id="288" r:id="rId27"/>
    <p:sldId id="289" r:id="rId28"/>
    <p:sldId id="290" r:id="rId29"/>
    <p:sldId id="291" r:id="rId30"/>
    <p:sldId id="294" r:id="rId31"/>
    <p:sldId id="295" r:id="rId32"/>
    <p:sldId id="296" r:id="rId33"/>
    <p:sldId id="297" r:id="rId34"/>
    <p:sldId id="298" r:id="rId35"/>
    <p:sldId id="303" r:id="rId36"/>
    <p:sldId id="304" r:id="rId37"/>
    <p:sldId id="305" r:id="rId38"/>
    <p:sldId id="307" r:id="rId39"/>
    <p:sldId id="308" r:id="rId40"/>
    <p:sldId id="320" r:id="rId41"/>
    <p:sldId id="321" r:id="rId42"/>
    <p:sldId id="309" r:id="rId43"/>
    <p:sldId id="310" r:id="rId44"/>
    <p:sldId id="311" r:id="rId45"/>
    <p:sldId id="312" r:id="rId46"/>
    <p:sldId id="306" r:id="rId47"/>
    <p:sldId id="313" r:id="rId48"/>
    <p:sldId id="314" r:id="rId49"/>
    <p:sldId id="315" r:id="rId50"/>
    <p:sldId id="316" r:id="rId51"/>
    <p:sldId id="317" r:id="rId52"/>
    <p:sldId id="318" r:id="rId53"/>
    <p:sldId id="319" r:id="rId54"/>
    <p:sldId id="299" r:id="rId55"/>
    <p:sldId id="322" r:id="rId56"/>
    <p:sldId id="323" r:id="rId57"/>
    <p:sldId id="324" r:id="rId58"/>
    <p:sldId id="330" r:id="rId59"/>
    <p:sldId id="331" r:id="rId60"/>
    <p:sldId id="332" r:id="rId61"/>
    <p:sldId id="325" r:id="rId62"/>
    <p:sldId id="326" r:id="rId63"/>
    <p:sldId id="327" r:id="rId64"/>
    <p:sldId id="328" r:id="rId65"/>
    <p:sldId id="329" r:id="rId66"/>
    <p:sldId id="333" r:id="rId67"/>
    <p:sldId id="334" r:id="rId68"/>
    <p:sldId id="397" r:id="rId69"/>
    <p:sldId id="398" r:id="rId70"/>
    <p:sldId id="399" r:id="rId71"/>
    <p:sldId id="400" r:id="rId72"/>
    <p:sldId id="401" r:id="rId73"/>
    <p:sldId id="300" r:id="rId74"/>
    <p:sldId id="335" r:id="rId75"/>
    <p:sldId id="336" r:id="rId76"/>
    <p:sldId id="337" r:id="rId77"/>
    <p:sldId id="338" r:id="rId78"/>
    <p:sldId id="339" r:id="rId79"/>
    <p:sldId id="340" r:id="rId80"/>
    <p:sldId id="341" r:id="rId81"/>
    <p:sldId id="342" r:id="rId82"/>
    <p:sldId id="343" r:id="rId83"/>
    <p:sldId id="344" r:id="rId84"/>
    <p:sldId id="345" r:id="rId85"/>
    <p:sldId id="346" r:id="rId86"/>
    <p:sldId id="348" r:id="rId87"/>
    <p:sldId id="347" r:id="rId88"/>
    <p:sldId id="349" r:id="rId89"/>
    <p:sldId id="350" r:id="rId90"/>
    <p:sldId id="351" r:id="rId91"/>
    <p:sldId id="301" r:id="rId92"/>
    <p:sldId id="352" r:id="rId93"/>
    <p:sldId id="353" r:id="rId94"/>
    <p:sldId id="354" r:id="rId95"/>
    <p:sldId id="355" r:id="rId96"/>
    <p:sldId id="356" r:id="rId97"/>
    <p:sldId id="357" r:id="rId98"/>
    <p:sldId id="358" r:id="rId99"/>
    <p:sldId id="359" r:id="rId100"/>
    <p:sldId id="360" r:id="rId101"/>
    <p:sldId id="361" r:id="rId102"/>
    <p:sldId id="362" r:id="rId103"/>
    <p:sldId id="363" r:id="rId104"/>
    <p:sldId id="365" r:id="rId105"/>
    <p:sldId id="364" r:id="rId106"/>
    <p:sldId id="366" r:id="rId107"/>
    <p:sldId id="367" r:id="rId108"/>
    <p:sldId id="368" r:id="rId109"/>
    <p:sldId id="369" r:id="rId110"/>
    <p:sldId id="370" r:id="rId111"/>
    <p:sldId id="371" r:id="rId112"/>
    <p:sldId id="372" r:id="rId113"/>
    <p:sldId id="373" r:id="rId114"/>
    <p:sldId id="374" r:id="rId115"/>
    <p:sldId id="375" r:id="rId116"/>
    <p:sldId id="391" r:id="rId117"/>
    <p:sldId id="392" r:id="rId118"/>
    <p:sldId id="395" r:id="rId119"/>
    <p:sldId id="396" r:id="rId120"/>
    <p:sldId id="393" r:id="rId121"/>
    <p:sldId id="394" r:id="rId122"/>
    <p:sldId id="302" r:id="rId123"/>
    <p:sldId id="376" r:id="rId124"/>
    <p:sldId id="377" r:id="rId125"/>
    <p:sldId id="378" r:id="rId126"/>
    <p:sldId id="379" r:id="rId127"/>
    <p:sldId id="380" r:id="rId128"/>
    <p:sldId id="381" r:id="rId129"/>
    <p:sldId id="382" r:id="rId130"/>
    <p:sldId id="383" r:id="rId131"/>
    <p:sldId id="389" r:id="rId132"/>
    <p:sldId id="388" r:id="rId133"/>
    <p:sldId id="384" r:id="rId134"/>
    <p:sldId id="385" r:id="rId135"/>
    <p:sldId id="386" r:id="rId136"/>
    <p:sldId id="387" r:id="rId137"/>
    <p:sldId id="390" r:id="rId13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99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74" autoAdjust="0"/>
    <p:restoredTop sz="94670" autoAdjust="0"/>
  </p:normalViewPr>
  <p:slideViewPr>
    <p:cSldViewPr>
      <p:cViewPr>
        <p:scale>
          <a:sx n="100" d="100"/>
          <a:sy n="100" d="100"/>
        </p:scale>
        <p:origin x="-648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6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40" Type="http://schemas.openxmlformats.org/officeDocument/2006/relationships/presProps" Target="presProps.xml"/><Relationship Id="rId141" Type="http://schemas.openxmlformats.org/officeDocument/2006/relationships/viewProps" Target="viewProps.xml"/><Relationship Id="rId142" Type="http://schemas.openxmlformats.org/officeDocument/2006/relationships/theme" Target="theme/theme1.xml"/><Relationship Id="rId1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D2C87-8B0C-4551-8B45-B655E2C49E41}" type="datetimeFigureOut">
              <a:rPr lang="en-US" smtClean="0"/>
              <a:pPr/>
              <a:t>7/28/13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8488F-009B-4228-BB6C-D68C956F02F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685DC-14B4-4927-A5A4-17B64AE3F36C}" type="datetimeFigureOut">
              <a:rPr lang="en-US" smtClean="0"/>
              <a:pPr/>
              <a:t>7/28/13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E6591-8F8C-49E6-BA77-A551824137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ADE07-1F09-4516-B428-CFBCC5E3A9A3}" type="datetimeFigureOut">
              <a:rPr lang="en-US" smtClean="0"/>
              <a:pPr/>
              <a:t>7/28/13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DEA0C-DE78-4C89-9FB5-CCF3B659D3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F5BDA-A4F3-412D-AA52-DA8002A4295E}" type="datetimeFigureOut">
              <a:rPr lang="en-US" smtClean="0"/>
              <a:pPr/>
              <a:t>7/28/13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59C98-9488-45CE-8E32-455E91BAEE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7EEDC-5C4D-452E-BC90-539D66740B2F}" type="datetimeFigureOut">
              <a:rPr lang="en-US" smtClean="0"/>
              <a:pPr/>
              <a:t>7/28/13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3DA49CD7-54DD-4CCF-83C4-EAA7AC4ECC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AE69-6AEC-4D80-89C7-20131A0EE0B0}" type="datetimeFigureOut">
              <a:rPr lang="en-US" smtClean="0"/>
              <a:pPr/>
              <a:t>7/28/13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5116A-7C8E-4DA9-B889-85BFA23E82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4CDCF-02BA-42DA-A837-94FF2121F099}" type="datetimeFigureOut">
              <a:rPr lang="en-US" smtClean="0"/>
              <a:pPr/>
              <a:t>7/28/13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1BBF9-14B2-485B-8A40-72CCFB4B3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B8222-022E-4496-A3C3-1C81C19082F0}" type="datetimeFigureOut">
              <a:rPr lang="en-US" smtClean="0"/>
              <a:pPr/>
              <a:t>7/28/13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6B97D-0FFD-4271-BCCE-60ACB65A08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5046A-0C78-4F08-BD9F-94EF8FB24879}" type="datetimeFigureOut">
              <a:rPr lang="en-US" smtClean="0"/>
              <a:pPr/>
              <a:t>7/28/13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5E7F6-F414-4B00-9B24-8F0310C012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8068A-5490-4FA1-8B25-1DC03BB64D60}" type="datetimeFigureOut">
              <a:rPr lang="en-US" smtClean="0"/>
              <a:pPr/>
              <a:t>7/28/13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D8D6-2A2F-4FDC-BFA2-22908E7FBA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A3C16-D461-4132-801B-8D41172F4C8F}" type="datetimeFigureOut">
              <a:rPr lang="en-US" smtClean="0"/>
              <a:pPr/>
              <a:t>7/28/13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386ED-4915-4ADA-A1E8-F4406B97ED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336FD98-4A23-40AD-8E7B-7234FA61941B}" type="datetimeFigureOut">
              <a:rPr lang="en-US" smtClean="0"/>
              <a:pPr/>
              <a:t>7/28/13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BF0318E-6454-451E-BBFB-EFCF11D9B45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6.jpeg"/><Relationship Id="rId3" Type="http://schemas.openxmlformats.org/officeDocument/2006/relationships/image" Target="../media/image137.jpe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8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9.jpeg"/><Relationship Id="rId3" Type="http://schemas.openxmlformats.org/officeDocument/2006/relationships/image" Target="../media/image140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4" Type="http://schemas.openxmlformats.org/officeDocument/2006/relationships/image" Target="../media/image14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1.jpe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4.jpe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5.jpeg"/><Relationship Id="rId3" Type="http://schemas.openxmlformats.org/officeDocument/2006/relationships/image" Target="../media/image146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4" Type="http://schemas.openxmlformats.org/officeDocument/2006/relationships/image" Target="../media/image14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7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4" Type="http://schemas.openxmlformats.org/officeDocument/2006/relationships/image" Target="../media/image152.jpeg"/><Relationship Id="rId5" Type="http://schemas.openxmlformats.org/officeDocument/2006/relationships/image" Target="../media/image15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0.jpe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4.png"/><Relationship Id="rId3" Type="http://schemas.openxmlformats.org/officeDocument/2006/relationships/image" Target="../media/image155.jpe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6.jpeg"/><Relationship Id="rId3" Type="http://schemas.openxmlformats.org/officeDocument/2006/relationships/image" Target="../media/image15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8.jpeg"/><Relationship Id="rId3" Type="http://schemas.openxmlformats.org/officeDocument/2006/relationships/image" Target="../media/image159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4" Type="http://schemas.openxmlformats.org/officeDocument/2006/relationships/image" Target="../media/image16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0.jpe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3.jpeg"/><Relationship Id="rId3" Type="http://schemas.openxmlformats.org/officeDocument/2006/relationships/image" Target="../media/image164.jpe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5.jpe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6.jpeg"/><Relationship Id="rId3" Type="http://schemas.openxmlformats.org/officeDocument/2006/relationships/image" Target="../media/image167.jpe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8.jpe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9.jpe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0.jpe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1.jpe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3.jpe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4.jpe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5.jpeg"/><Relationship Id="rId3" Type="http://schemas.openxmlformats.org/officeDocument/2006/relationships/image" Target="../media/image176.jpe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7.jpeg"/><Relationship Id="rId3" Type="http://schemas.openxmlformats.org/officeDocument/2006/relationships/image" Target="../media/image178.jpe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9.jpe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0.jpe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1.jpe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2.jpe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4.jpeg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5.jpe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4" Type="http://schemas.openxmlformats.org/officeDocument/2006/relationships/image" Target="../media/image18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6.jpe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9.jpeg"/><Relationship Id="rId3" Type="http://schemas.openxmlformats.org/officeDocument/2006/relationships/image" Target="../media/image190.jpeg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1.jpeg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2.jpeg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3.jpeg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10.xml"/><Relationship Id="rId3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Relationship Id="rId3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eg"/><Relationship Id="rId3" Type="http://schemas.openxmlformats.org/officeDocument/2006/relationships/image" Target="../media/image50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eg"/><Relationship Id="rId3" Type="http://schemas.openxmlformats.org/officeDocument/2006/relationships/image" Target="../media/image5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5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eg"/><Relationship Id="rId3" Type="http://schemas.openxmlformats.org/officeDocument/2006/relationships/image" Target="../media/image6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eg"/><Relationship Id="rId3" Type="http://schemas.openxmlformats.org/officeDocument/2006/relationships/image" Target="../media/image6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jpeg"/><Relationship Id="rId3" Type="http://schemas.openxmlformats.org/officeDocument/2006/relationships/image" Target="../media/image70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jpeg"/><Relationship Id="rId3" Type="http://schemas.openxmlformats.org/officeDocument/2006/relationships/image" Target="../media/image76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jpeg"/><Relationship Id="rId3" Type="http://schemas.openxmlformats.org/officeDocument/2006/relationships/image" Target="../media/image81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jpeg"/><Relationship Id="rId3" Type="http://schemas.openxmlformats.org/officeDocument/2006/relationships/image" Target="../media/image91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2.png"/><Relationship Id="rId3" Type="http://schemas.openxmlformats.org/officeDocument/2006/relationships/image" Target="../media/image93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4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5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6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8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9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0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1.jpeg"/><Relationship Id="rId3" Type="http://schemas.openxmlformats.org/officeDocument/2006/relationships/image" Target="../media/image102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4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3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6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7.png"/><Relationship Id="rId3" Type="http://schemas.openxmlformats.org/officeDocument/2006/relationships/image" Target="../media/image108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9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0.jpeg"/><Relationship Id="rId3" Type="http://schemas.openxmlformats.org/officeDocument/2006/relationships/image" Target="../media/image111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2.jpeg"/><Relationship Id="rId3" Type="http://schemas.openxmlformats.org/officeDocument/2006/relationships/image" Target="../media/image1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gif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4.jpeg"/><Relationship Id="rId3" Type="http://schemas.openxmlformats.org/officeDocument/2006/relationships/image" Target="../media/image115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6.png"/><Relationship Id="rId3" Type="http://schemas.openxmlformats.org/officeDocument/2006/relationships/image" Target="../media/image117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8.png"/><Relationship Id="rId3" Type="http://schemas.openxmlformats.org/officeDocument/2006/relationships/image" Target="../media/image119.jpe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0.jpeg"/><Relationship Id="rId3" Type="http://schemas.openxmlformats.org/officeDocument/2006/relationships/image" Target="../media/image121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4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2.jpe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5.jpeg"/><Relationship Id="rId3" Type="http://schemas.openxmlformats.org/officeDocument/2006/relationships/image" Target="../media/image126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4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7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4" Type="http://schemas.openxmlformats.org/officeDocument/2006/relationships/image" Target="../media/image13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0.gif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4" Type="http://schemas.openxmlformats.org/officeDocument/2006/relationships/image" Target="../media/image13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 idx="4294967295"/>
          </p:nvPr>
        </p:nvSpPr>
        <p:spPr>
          <a:xfrm>
            <a:off x="0" y="449263"/>
            <a:ext cx="7700963" cy="1055687"/>
          </a:xfrm>
          <a:noFill/>
          <a:ln/>
        </p:spPr>
        <p:txBody>
          <a:bodyPr lIns="45720" tIns="0" rIns="45720" bIns="0" anchor="b">
            <a:normAutofit fontScale="90000"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800" b="1" kern="1200" cap="all" dirty="0">
                <a:ln w="6350">
                  <a:noFill/>
                </a:ln>
                <a:solidFill>
                  <a:schemeClr val="bg1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Welcome to AP Human Geography!</a:t>
            </a:r>
          </a:p>
        </p:txBody>
      </p:sp>
      <p:pic>
        <p:nvPicPr>
          <p:cNvPr id="13314" name="Picture 5" descr="http://www.broroy.com/untitled%20stress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828800"/>
            <a:ext cx="4829175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http://www.malaspina.com/jpg/eratosthen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381000"/>
            <a:ext cx="4953000" cy="603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2" descr="http://www.ekchain.com/images/facto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381000"/>
            <a:ext cx="7907338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0" name="Picture 2" descr="http://cache.daylife.com/imageserve/08rYbQN4bg8Wq/610x.jpg"/>
          <p:cNvPicPr>
            <a:picLocks noChangeAspect="1" noChangeArrowheads="1"/>
          </p:cNvPicPr>
          <p:nvPr/>
        </p:nvPicPr>
        <p:blipFill>
          <a:blip r:embed="rId3" cstate="print"/>
          <a:srcRect t="18050"/>
          <a:stretch>
            <a:fillRect/>
          </a:stretch>
        </p:blipFill>
        <p:spPr bwMode="auto">
          <a:xfrm>
            <a:off x="2133600" y="3733800"/>
            <a:ext cx="5257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Picture 2" descr="http://filipspagnoli.files.wordpress.com/2008/06/un_human_development_report_2007.png"/>
          <p:cNvPicPr>
            <a:picLocks noChangeAspect="1" noChangeArrowheads="1"/>
          </p:cNvPicPr>
          <p:nvPr/>
        </p:nvPicPr>
        <p:blipFill>
          <a:blip r:embed="rId2" cstate="print"/>
          <a:srcRect b="7968"/>
          <a:stretch>
            <a:fillRect/>
          </a:stretch>
        </p:blipFill>
        <p:spPr bwMode="auto">
          <a:xfrm>
            <a:off x="63500" y="457200"/>
            <a:ext cx="9080500" cy="592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Picture 2" descr="http://img263.imageshack.us/img263/8743/gdp2004percapitacz0.jpg"/>
          <p:cNvPicPr>
            <a:picLocks noChangeAspect="1" noChangeArrowheads="1"/>
          </p:cNvPicPr>
          <p:nvPr/>
        </p:nvPicPr>
        <p:blipFill>
          <a:blip r:embed="rId2" cstate="print"/>
          <a:srcRect l="16100" r="17613" b="14413"/>
          <a:stretch>
            <a:fillRect/>
          </a:stretch>
        </p:blipFill>
        <p:spPr bwMode="auto">
          <a:xfrm>
            <a:off x="381000" y="685800"/>
            <a:ext cx="5410200" cy="587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1981200"/>
            <a:ext cx="2701325" cy="3286148"/>
          </a:xfrm>
          <a:prstGeom prst="rect">
            <a:avLst/>
          </a:prstGeom>
          <a:ln w="190500" cap="sq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Picture 2" descr="http://www.webpix.co.za/shop/showimage.php?showthumbnail=large&amp;imagetoshow=../images/pDB/webpix/-1-RAPPORT-2-NUUS-3-ALGEMEEN-D-20060528-N-Sondag%2028%20May%202006/20060526152801.ZIMBABWE_HAVES_AND_HAVE_NOTS_JOH101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381000"/>
            <a:ext cx="458152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2" name="Picture 2" descr="http://autos.webhostingoverview.com/wp-content/uploads/2007/05/bmw-m6-convertible-individual.jpg"/>
          <p:cNvPicPr>
            <a:picLocks noChangeAspect="1" noChangeArrowheads="1"/>
          </p:cNvPicPr>
          <p:nvPr/>
        </p:nvPicPr>
        <p:blipFill>
          <a:blip r:embed="rId3" cstate="print"/>
          <a:srcRect t="12050"/>
          <a:stretch>
            <a:fillRect/>
          </a:stretch>
        </p:blipFill>
        <p:spPr bwMode="auto">
          <a:xfrm>
            <a:off x="5105400" y="3886200"/>
            <a:ext cx="3754438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3" name="Picture 2" descr="Behind the Iron Curtai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3733800"/>
            <a:ext cx="3333750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Picture 2" descr="http://englishrussia.com/images/oldest_woman/1.jpg"/>
          <p:cNvPicPr>
            <a:picLocks noChangeAspect="1" noChangeArrowheads="1"/>
          </p:cNvPicPr>
          <p:nvPr/>
        </p:nvPicPr>
        <p:blipFill>
          <a:blip r:embed="rId2" cstate="print"/>
          <a:srcRect t="9566" r="4840" b="6667"/>
          <a:stretch>
            <a:fillRect/>
          </a:stretch>
        </p:blipFill>
        <p:spPr bwMode="auto">
          <a:xfrm>
            <a:off x="838200" y="533400"/>
            <a:ext cx="7620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Picture 1" descr="http://www.infotek3000.com/links/education/college-educ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3579813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0" name="Picture 4" descr="http://samadhisoft.com/wp-content/uploads/2009/09/healthcare_cost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2895600"/>
            <a:ext cx="49149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2" descr="http://www.ony.unu.edu/media/vulnerabilityInDevelopingCountri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304800"/>
            <a:ext cx="3287713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4" name="Picture 4" descr="http://en.timeturk.com/images/news/171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762000"/>
            <a:ext cx="28575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5" name="Picture 2" descr="http://www.seattravel.com/america/mexico/gifs/mexicocit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3657600"/>
            <a:ext cx="3957638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7" name="Picture 2" descr="http://ggislam.dk/images/muslimatwor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457200"/>
            <a:ext cx="401002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58" name="Picture 2" descr="http://www.voanews.com/vietnamese/images/ap_vietnam_nike_factory_102605_210_1_1.jpg"/>
          <p:cNvPicPr>
            <a:picLocks noChangeAspect="1" noChangeArrowheads="1"/>
          </p:cNvPicPr>
          <p:nvPr/>
        </p:nvPicPr>
        <p:blipFill>
          <a:blip r:embed="rId3" cstate="print"/>
          <a:srcRect r="6667"/>
          <a:stretch>
            <a:fillRect/>
          </a:stretch>
        </p:blipFill>
        <p:spPr bwMode="auto">
          <a:xfrm>
            <a:off x="4572000" y="3352800"/>
            <a:ext cx="4071938" cy="31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59" name="Picture 7" descr="morocco_women_empowerment-76946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3733800"/>
            <a:ext cx="3495675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0" name="Picture 5" descr="peoplereport_e_a00054874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" y="304800"/>
            <a:ext cx="228600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1" name="Picture 2" descr="http://www.s9.com/images/portraits/26037_Rostow-Walt-Whitma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514600"/>
            <a:ext cx="2814638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2" name="Picture 3" descr="C:\Documents and Settings\amurphy\Desktop\growthmodels_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825500"/>
            <a:ext cx="6172200" cy="405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Picture 4" descr="http://topnews.us/images/imagecache/main_image/International-Monetary-Fund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0"/>
            <a:ext cx="5257800" cy="374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06" name="Picture 2" descr="http://www.bottomofthecup.com/images/fairtrade_logo2.jpg"/>
          <p:cNvPicPr>
            <a:picLocks noChangeAspect="1" noChangeArrowheads="1"/>
          </p:cNvPicPr>
          <p:nvPr/>
        </p:nvPicPr>
        <p:blipFill>
          <a:blip r:embed="rId3" cstate="print"/>
          <a:srcRect r="6248"/>
          <a:stretch>
            <a:fillRect/>
          </a:stretch>
        </p:blipFill>
        <p:spPr bwMode="auto">
          <a:xfrm>
            <a:off x="4114800" y="3581400"/>
            <a:ext cx="47752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http://www.sharksink.com/images/EC03-01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914400"/>
            <a:ext cx="7162800" cy="534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29" name="Picture 2" descr="http://www.lockheedmartin.com/data/assets/isgs/photos/energ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381000"/>
            <a:ext cx="3055938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0" name="Picture 2" descr="http://www.tneb.in/image/biomass-fuels.jpg"/>
          <p:cNvPicPr>
            <a:picLocks noChangeAspect="1" noChangeArrowheads="1"/>
          </p:cNvPicPr>
          <p:nvPr/>
        </p:nvPicPr>
        <p:blipFill>
          <a:blip r:embed="rId3" cstate="print"/>
          <a:srcRect l="7629" r="8444"/>
          <a:stretch>
            <a:fillRect/>
          </a:stretch>
        </p:blipFill>
        <p:spPr bwMode="auto">
          <a:xfrm>
            <a:off x="4419600" y="2057400"/>
            <a:ext cx="3748088" cy="4495800"/>
          </a:xfrm>
          <a:prstGeom prst="rect">
            <a:avLst/>
          </a:prstGeom>
          <a:noFill/>
          <a:ln w="76200">
            <a:solidFill>
              <a:srgbClr val="320032"/>
            </a:solidFill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2" descr="http://www.sustainablebuild.co.uk/images/15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381000"/>
            <a:ext cx="2819400" cy="366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4" name="Picture 4" descr="http://rst.gsfc.nasa.gov/Sect5/tar_sands_l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762000"/>
            <a:ext cx="3086100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5" name="Picture 4" descr="http://gtm-media.discoveryeducation.com/videos/imagelibrary/web/EF6DE634-B97E-33B3-799E266A283104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3352800"/>
            <a:ext cx="4359275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Picture 2" descr="http://www.youthrep.org.au/beth/blog/wp-content/uploads/2008/08/nuclear-was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0"/>
            <a:ext cx="38227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78" name="Picture 4" descr="http://www.atomicarchive.com/History/coldwar/images/chernoby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228600"/>
            <a:ext cx="441166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1" name="Picture 2" descr="http://www.paddlinginstructor.com/images/stories/blog/ganges_river_384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"/>
            <a:ext cx="9144000" cy="585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5" name="Picture 2" descr="http://www.neecke.com/mexico/Smo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28600"/>
            <a:ext cx="4916488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26" name="Picture 2" descr="http://plaza.ufl.edu/bjg12345/Images/Landfi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2743200"/>
            <a:ext cx="5105400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seeker401.files.wordpress.com/2009/12/18c4c_kyoto_protoco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0"/>
            <a:ext cx="5829300" cy="680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solar.envirohub.net/images/solar-pow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-3810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americansforsmartenergy.org/images/geothermalenergyreykjavi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304800"/>
            <a:ext cx="9082088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bionomicfuel.com/wp-content/uploads/2009/12/biomass-fuels-how-do-you-amass-these-alternative-fuels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0"/>
            <a:ext cx="88392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ttp://www.flatrock.org.nz/topics/environment/assets/energy_windmills_californ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"/>
            <a:ext cx="915035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4" descr="http://www.robinsonlibrary.com/science/astronomy/practical/graphics/timezones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050" y="914400"/>
            <a:ext cx="8921750" cy="487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savetherainforest.org/savetherainforest01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838200"/>
            <a:ext cx="9028113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hand-free.com/blog/wp-content/uploads/2009/12/sustainable_developme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816927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 idx="4294967295"/>
          </p:nvPr>
        </p:nvSpPr>
        <p:spPr>
          <a:xfrm>
            <a:off x="0" y="1371600"/>
            <a:ext cx="8229600" cy="1828800"/>
          </a:xfrm>
          <a:solidFill>
            <a:schemeClr val="bg1"/>
          </a:solidFill>
          <a:ln/>
        </p:spPr>
        <p:txBody>
          <a:bodyPr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800" b="1" kern="1200" cap="all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7 Units of Human geography</a:t>
            </a:r>
          </a:p>
        </p:txBody>
      </p:sp>
      <p:sp>
        <p:nvSpPr>
          <p:cNvPr id="137218" name="Subtitle 5"/>
          <p:cNvSpPr>
            <a:spLocks noGrp="1"/>
          </p:cNvSpPr>
          <p:nvPr>
            <p:ph type="subTitle" idx="4294967295"/>
          </p:nvPr>
        </p:nvSpPr>
        <p:spPr>
          <a:xfrm>
            <a:off x="0" y="3286125"/>
            <a:ext cx="6400800" cy="1689100"/>
          </a:xfrm>
          <a:solidFill>
            <a:srgbClr val="660066"/>
          </a:solidFill>
        </p:spPr>
        <p:txBody>
          <a:bodyPr/>
          <a:lstStyle/>
          <a:p>
            <a:pPr marL="0" indent="0" algn="ctr">
              <a:buFont typeface="Wingdings" pitchFamily="2" charset="2"/>
              <a:buNone/>
            </a:pPr>
            <a:r>
              <a:rPr lang="en-US" b="1"/>
              <a:t>7. Cities and Urban Land Use</a:t>
            </a:r>
          </a:p>
        </p:txBody>
      </p:sp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1" name="Picture 2" descr="http://books.nap.edu/books/0309092086/xhtml/images/p2000e16cg91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"/>
            <a:ext cx="5205413" cy="4495800"/>
          </a:xfrm>
          <a:prstGeom prst="rect">
            <a:avLst/>
          </a:prstGeom>
          <a:noFill/>
          <a:ln w="76200">
            <a:solidFill>
              <a:srgbClr val="660033"/>
            </a:solidFill>
            <a:miter lim="800000"/>
            <a:headEnd/>
            <a:tailEnd/>
          </a:ln>
        </p:spPr>
      </p:pic>
      <p:pic>
        <p:nvPicPr>
          <p:cNvPr id="138242" name="Picture 2" descr="Walter Christall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2209800"/>
            <a:ext cx="2895600" cy="391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5" name="Picture 2" descr="http://teacherweb.ftl.pinecrest.edu/snyderd/APHG/Unit%206/urbannotes_files/image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52400"/>
            <a:ext cx="2971800" cy="318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66" name="Picture 2" descr="C:\Documents and Settings\amurphy\Desktop\mcdonald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2362200"/>
            <a:ext cx="578802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89" name="Picture 4" descr="http://www.sri.ua.es/estancias/imagenes/LondonReinoUnid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"/>
            <a:ext cx="8305800" cy="553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3" name="Picture 6" descr="http://www.liveworldtours.com/tokyo/tokyo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163" y="703263"/>
            <a:ext cx="7488237" cy="562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7" name="Picture 1" descr="http://www.iaes.org/conferences/future/newyork_60/cityinfo/New%20York%20City.jpg"/>
          <p:cNvPicPr>
            <a:picLocks noChangeAspect="1" noChangeArrowheads="1"/>
          </p:cNvPicPr>
          <p:nvPr/>
        </p:nvPicPr>
        <p:blipFill>
          <a:blip r:embed="rId2" cstate="print"/>
          <a:srcRect l="10149" t="13998" r="11015"/>
          <a:stretch>
            <a:fillRect/>
          </a:stretch>
        </p:blipFill>
        <p:spPr bwMode="auto">
          <a:xfrm>
            <a:off x="1066800" y="762000"/>
            <a:ext cx="7086600" cy="579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1" name="Picture 2" descr="http://www.coseti.org/images/ofc2000/mvc-009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304800"/>
            <a:ext cx="80264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5" name="Picture 2" descr="http://www.iadb.org/exr/ar2007/images/box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381000"/>
            <a:ext cx="64071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0" descr="http://www.cardcow.com/images/set155/card00006_f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81000"/>
            <a:ext cx="86868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09" name="Picture 2" descr="http://www.grossmont.edu/scotttherkalsen/RegionalGEO/Lectures/Latin%20America/img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143000"/>
            <a:ext cx="7820025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3" name="Picture 2" descr="http://www.design.upenn.edu/files/images/large/studio_06_megalopolis_unbound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" y="685800"/>
            <a:ext cx="772795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7" name="Picture 4" descr="http://www.utexas.edu/depts/grg/adams/old305/morphology/zon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57200"/>
            <a:ext cx="4021138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458" name="Picture 2" descr="http://geographyfieldwork.com/Hoyt3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295400"/>
            <a:ext cx="4419600" cy="266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459" name="Picture 2" descr="http://upload.wikimedia.org/wikipedia/commons/thumb/b/b1/Ulman2.png/340px-Ulman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2743200"/>
            <a:ext cx="514985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1" name="Picture 2" descr="http://news.bbc.co.uk/olmedia/1585000/images/_1588470_inner_city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533400"/>
            <a:ext cx="6223000" cy="37338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48482" name="Picture 2" descr="http://pubcit.typepad.com/.a/6a00d83451b7a769e201156f552141970b-320w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3733800"/>
            <a:ext cx="3276600" cy="271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5" name="Picture 2" descr="http://www.city-data.com/forum/attachments/city-vs-city/15920d1204991439-public-housing-us-noproject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838200"/>
            <a:ext cx="7874000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29" name="Picture 2" descr="http://planetsave.com/files/2007/12/urban-sprawl-us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228600"/>
            <a:ext cx="45720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3" name="Picture 2" descr="http://articles.mercola.com/ImageServer/Public/2005/september/9.16spraw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371600"/>
            <a:ext cx="6902450" cy="454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AutoShape 2" descr="http://lsguide.horrycountyschools.net/contentfiltering/blocked.aspx?id=1731138220799272052"/>
          <p:cNvSpPr>
            <a:spLocks noChangeAspect="1" noChangeArrowheads="1"/>
          </p:cNvSpPr>
          <p:nvPr/>
        </p:nvSpPr>
        <p:spPr bwMode="auto">
          <a:xfrm>
            <a:off x="63500" y="-136525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152578" name="AutoShape 4" descr="http://lsguide.horrycountyschools.net/contentfiltering/blocked.aspx?id=1731138220799272052"/>
          <p:cNvSpPr>
            <a:spLocks noChangeAspect="1" noChangeArrowheads="1"/>
          </p:cNvSpPr>
          <p:nvPr/>
        </p:nvSpPr>
        <p:spPr bwMode="auto">
          <a:xfrm>
            <a:off x="63500" y="-136525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152579" name="AutoShape 6" descr="http://lsguide.horrycountyschools.net/contentfiltering/blocked.aspx?id=1731138220799272052"/>
          <p:cNvSpPr>
            <a:spLocks noChangeAspect="1" noChangeArrowheads="1"/>
          </p:cNvSpPr>
          <p:nvPr/>
        </p:nvSpPr>
        <p:spPr bwMode="auto">
          <a:xfrm>
            <a:off x="63500" y="-136525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pic>
        <p:nvPicPr>
          <p:cNvPr id="152580" name="Picture 7" descr="C:\Documents and Settings\amurphy\Desktop\world-peace-in-our-ha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0"/>
            <a:ext cx="8429625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819400" y="5715000"/>
            <a:ext cx="3886200" cy="83026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4800" b="1" dirty="0">
                <a:latin typeface="+mj-lt"/>
                <a:cs typeface="+mn-cs"/>
              </a:rPr>
              <a:t>~The End~</a:t>
            </a:r>
          </a:p>
        </p:txBody>
      </p:sp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5" descr="http://www.mobileinfos.com/wp-content/uploads/2009/07/iphone3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762000"/>
            <a:ext cx="45339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http://sweetresolution.files.wordpress.com/2006/10/africacoke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-11113"/>
            <a:ext cx="3810000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2" descr="http://lefteyeonthemedia.files.wordpress.com/2009/03/hurricane-katrina-victim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80988"/>
            <a:ext cx="7966075" cy="657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http://www.csmonitor.com/var/ezflow_site/storage/images/media/images/0702-gulf-oil-spill-florida/8261864-1-eng-US/0702-gulf-oil-spill-florida_full_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81000"/>
            <a:ext cx="85725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 idx="4294967295"/>
          </p:nvPr>
        </p:nvSpPr>
        <p:spPr>
          <a:xfrm>
            <a:off x="0" y="1371600"/>
            <a:ext cx="8229600" cy="1828800"/>
          </a:xfrm>
          <a:solidFill>
            <a:schemeClr val="bg1"/>
          </a:solidFill>
          <a:ln/>
        </p:spPr>
        <p:txBody>
          <a:bodyPr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800" b="1" kern="1200" cap="all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7 Units of Human geography</a:t>
            </a:r>
          </a:p>
        </p:txBody>
      </p:sp>
      <p:sp>
        <p:nvSpPr>
          <p:cNvPr id="30722" name="Subtitle 5"/>
          <p:cNvSpPr>
            <a:spLocks noGrp="1"/>
          </p:cNvSpPr>
          <p:nvPr>
            <p:ph type="subTitle" idx="4294967295"/>
          </p:nvPr>
        </p:nvSpPr>
        <p:spPr>
          <a:xfrm>
            <a:off x="0" y="3267075"/>
            <a:ext cx="6403975" cy="1687513"/>
          </a:xfrm>
          <a:solidFill>
            <a:srgbClr val="660066"/>
          </a:solidFill>
        </p:spPr>
        <p:txBody>
          <a:bodyPr/>
          <a:lstStyle/>
          <a:p>
            <a:pPr marL="0" indent="0" algn="ctr">
              <a:buFont typeface="Wingdings" pitchFamily="2" charset="2"/>
              <a:buNone/>
            </a:pPr>
            <a:r>
              <a:rPr lang="en-US" b="1"/>
              <a:t>2. Population</a:t>
            </a:r>
          </a:p>
        </p:txBody>
      </p:sp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http://static.howstuffworks.com/gif/population-six-billion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457200"/>
            <a:ext cx="7162800" cy="589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 idx="4294967295"/>
          </p:nvPr>
        </p:nvSpPr>
        <p:spPr>
          <a:xfrm>
            <a:off x="914400" y="36513"/>
            <a:ext cx="8229600" cy="944562"/>
          </a:xfrm>
          <a:noFill/>
          <a:ln/>
        </p:spPr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100" b="1" kern="1200" dirty="0">
                <a:ln w="6350">
                  <a:noFill/>
                </a:ln>
                <a:solidFill>
                  <a:schemeClr val="bg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What is AP?</a:t>
            </a:r>
          </a:p>
        </p:txBody>
      </p:sp>
      <p:sp>
        <p:nvSpPr>
          <p:cNvPr id="14338" name="Content Placeholder 2"/>
          <p:cNvSpPr>
            <a:spLocks noGrp="1"/>
          </p:cNvSpPr>
          <p:nvPr>
            <p:ph sz="half" idx="4294967295"/>
          </p:nvPr>
        </p:nvSpPr>
        <p:spPr>
          <a:xfrm>
            <a:off x="0" y="990600"/>
            <a:ext cx="4419600" cy="4953000"/>
          </a:xfrm>
          <a:solidFill>
            <a:srgbClr val="002060"/>
          </a:solidFill>
        </p:spPr>
        <p:txBody>
          <a:bodyPr>
            <a:normAutofit fontScale="92500" lnSpcReduction="20000"/>
          </a:bodyPr>
          <a:lstStyle/>
          <a:p>
            <a:r>
              <a:rPr lang="en-US" sz="3000" b="1"/>
              <a:t>Advanced placement- </a:t>
            </a:r>
          </a:p>
          <a:p>
            <a:r>
              <a:rPr lang="en-US" sz="3000" b="1"/>
              <a:t>Offers college credit to those who score a three or better on the AP Human Geography Test</a:t>
            </a:r>
          </a:p>
          <a:p>
            <a:endParaRPr lang="en-US" sz="3000" b="1"/>
          </a:p>
          <a:p>
            <a:r>
              <a:rPr lang="en-US" sz="3000" b="1"/>
              <a:t>Score of 3= credit for one class or 3 credit hours.</a:t>
            </a:r>
          </a:p>
          <a:p>
            <a:r>
              <a:rPr lang="en-US" sz="3000" b="1"/>
              <a:t>Score of 4 or 5- 2 classes or 6 credit hours. </a:t>
            </a:r>
          </a:p>
        </p:txBody>
      </p:sp>
      <p:pic>
        <p:nvPicPr>
          <p:cNvPr id="14339" name="Picture 3" descr="C:\Documents and Settings\nhowe\Desktop\AP Logo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1905000"/>
            <a:ext cx="407035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4" descr="http://www.pasadena.edu/wetlands_research/images/coastal_pollu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990600"/>
            <a:ext cx="7772400" cy="51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http://www.odt.org/Pictures/map%20image%20only%20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5" y="762000"/>
            <a:ext cx="9140825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6" descr="http://www.misworx.com/Pic/population%20dinest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304800"/>
            <a:ext cx="5791200" cy="619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http://www.doh.state.fl.us/Disease_ctrl/epi/Epi_Updates/Images/vaccin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81000"/>
            <a:ext cx="310832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Picture 2" descr="http://www.leeds.ac.uk/library/spcoll/virtualtour/images/malthu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828800"/>
            <a:ext cx="3429000" cy="455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http://www.economist.com/images/20061014/D4106US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143000"/>
            <a:ext cx="744855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http://www.pophealthmetrics.com/content/figures/1478-7954-6-1-1-l.jpg"/>
          <p:cNvPicPr>
            <a:picLocks noChangeAspect="1" noChangeArrowheads="1"/>
          </p:cNvPicPr>
          <p:nvPr/>
        </p:nvPicPr>
        <p:blipFill>
          <a:blip r:embed="rId2" cstate="print"/>
          <a:srcRect b="3271"/>
          <a:stretch>
            <a:fillRect/>
          </a:stretch>
        </p:blipFill>
        <p:spPr bwMode="auto">
          <a:xfrm>
            <a:off x="533400" y="533400"/>
            <a:ext cx="7199313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http://2.bp.blogspot.com/__ZRjDTujoEo/SgdHPa6nYlI/AAAAAAAAA6Q/JXQEs1XbquE/s800/Old-Age-Dependency-Rati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48300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Picture 2" descr="http://www.cartoonstock.com/lowres/amc0057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1905000"/>
            <a:ext cx="3578225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6" descr="http://www.cornerstonemag.com/features/iss123/img/africaai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219200"/>
            <a:ext cx="6781800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 descr="http://www.immigrationdnatesting.us/images/immigr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524000"/>
            <a:ext cx="6489700" cy="407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4" descr="http://knowledge.allianz.com/nopi_downloads/images/017_net_immigration_654_330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95400"/>
            <a:ext cx="88265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229600" cy="715963"/>
          </a:xfrm>
          <a:noFill/>
          <a:ln/>
        </p:spPr>
        <p:txBody>
          <a:bodyPr rtlCol="0">
            <a:normAutofit fontScale="9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100" b="1" kern="1200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Pros and Cons of AP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0" y="914400"/>
            <a:ext cx="3886200" cy="5334000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90000"/>
              </a:lnSpc>
              <a:buClrTx/>
            </a:pPr>
            <a:r>
              <a:rPr lang="en-US" sz="3900" b="1" dirty="0"/>
              <a:t>Pros-</a:t>
            </a:r>
          </a:p>
          <a:p>
            <a:pPr lvl="1">
              <a:lnSpc>
                <a:spcPct val="90000"/>
              </a:lnSpc>
              <a:buClrTx/>
            </a:pPr>
            <a:r>
              <a:rPr lang="en-US" sz="1800" b="1" dirty="0"/>
              <a:t>Receive 2 high school credits for passing the class</a:t>
            </a:r>
          </a:p>
          <a:p>
            <a:pPr lvl="1">
              <a:lnSpc>
                <a:spcPct val="90000"/>
              </a:lnSpc>
              <a:buClrTx/>
            </a:pPr>
            <a:r>
              <a:rPr lang="en-US" sz="1800" b="1" dirty="0"/>
              <a:t>Highest Weighted GPA</a:t>
            </a:r>
          </a:p>
          <a:p>
            <a:pPr lvl="1">
              <a:lnSpc>
                <a:spcPct val="90000"/>
              </a:lnSpc>
              <a:buClrTx/>
            </a:pPr>
            <a:r>
              <a:rPr lang="en-US" sz="1800" b="1" dirty="0"/>
              <a:t>Possible College Credit providing you pass the AP Exam means:</a:t>
            </a:r>
          </a:p>
          <a:p>
            <a:pPr lvl="2">
              <a:lnSpc>
                <a:spcPct val="90000"/>
              </a:lnSpc>
              <a:buClrTx/>
            </a:pPr>
            <a:r>
              <a:rPr lang="en-US" sz="1800" b="1" dirty="0"/>
              <a:t>Cheaper than taking college </a:t>
            </a:r>
            <a:r>
              <a:rPr lang="en-US" sz="1800" b="1" dirty="0" smtClean="0"/>
              <a:t>classes: $85 compared to $850 a class</a:t>
            </a:r>
            <a:endParaRPr lang="en-US" sz="1800" b="1" dirty="0"/>
          </a:p>
          <a:p>
            <a:pPr lvl="2">
              <a:lnSpc>
                <a:spcPct val="90000"/>
              </a:lnSpc>
              <a:buClrTx/>
            </a:pPr>
            <a:r>
              <a:rPr lang="en-US" sz="1800" b="1" dirty="0"/>
              <a:t>Take what you want in college because this stuff is done!</a:t>
            </a:r>
          </a:p>
          <a:p>
            <a:pPr>
              <a:lnSpc>
                <a:spcPct val="90000"/>
              </a:lnSpc>
              <a:buClrTx/>
            </a:pPr>
            <a:endParaRPr lang="en-US" sz="18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5334000" y="1066800"/>
            <a:ext cx="3810000" cy="4800600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900" b="1" dirty="0"/>
              <a:t>Cons-</a:t>
            </a:r>
          </a:p>
          <a:p>
            <a:pPr lvl="1">
              <a:lnSpc>
                <a:spcPct val="90000"/>
              </a:lnSpc>
            </a:pPr>
            <a:r>
              <a:rPr lang="en-US" b="1" dirty="0"/>
              <a:t>Analyzing college level materials.  </a:t>
            </a:r>
          </a:p>
          <a:p>
            <a:pPr lvl="1">
              <a:lnSpc>
                <a:spcPct val="90000"/>
              </a:lnSpc>
            </a:pPr>
            <a:r>
              <a:rPr lang="en-US" b="1" dirty="0"/>
              <a:t>Large amounts of college level </a:t>
            </a:r>
            <a:r>
              <a:rPr lang="en-US" b="1" dirty="0">
                <a:solidFill>
                  <a:srgbClr val="FF0000"/>
                </a:solidFill>
              </a:rPr>
              <a:t>reading</a:t>
            </a:r>
            <a:r>
              <a:rPr lang="en-US" b="1" dirty="0"/>
              <a:t> and </a:t>
            </a:r>
            <a:r>
              <a:rPr lang="en-US" b="1" dirty="0">
                <a:solidFill>
                  <a:srgbClr val="FF0000"/>
                </a:solidFill>
              </a:rPr>
              <a:t>note-taking</a:t>
            </a:r>
          </a:p>
          <a:p>
            <a:pPr lvl="1">
              <a:lnSpc>
                <a:spcPct val="90000"/>
              </a:lnSpc>
            </a:pPr>
            <a:r>
              <a:rPr lang="en-US" b="1" dirty="0"/>
              <a:t>Large amounts of intensive </a:t>
            </a:r>
            <a:r>
              <a:rPr lang="en-US" b="1" dirty="0">
                <a:solidFill>
                  <a:srgbClr val="FF0000"/>
                </a:solidFill>
              </a:rPr>
              <a:t>writing</a:t>
            </a:r>
            <a:r>
              <a:rPr lang="en-US" b="1" dirty="0"/>
              <a:t> activities. 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3000" b="1" dirty="0"/>
          </a:p>
          <a:p>
            <a:pPr>
              <a:lnSpc>
                <a:spcPct val="90000"/>
              </a:lnSpc>
            </a:pPr>
            <a:endParaRPr lang="en-US" sz="3000" b="1" dirty="0"/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4" descr="http://www.esa.int/images/Sudanese-refugee-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304800"/>
            <a:ext cx="62484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4" descr="http://siteresources.worldbank.org/INTMIGDEV/Images/migration_kenya_s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04800"/>
            <a:ext cx="4598988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Picture 2" descr="http://www.neiu.edu/~dmcclay/immigration.illeg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533400"/>
            <a:ext cx="2992438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4" descr="http://egyptiancastle.com/community/express_it/palestine/elian_gonzalez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4191000"/>
            <a:ext cx="303847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 descr="http://www.tcnj.edu/~spengle2/immigration%20quo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396398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Picture 6" descr="http://www.texasatvs.com/images/members/8849_illegalimmigra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20574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4" descr="http://lettres-histoire.ac-rouen.fr/histgeo/sun_bel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828800"/>
            <a:ext cx="640080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 idx="4294967295"/>
          </p:nvPr>
        </p:nvSpPr>
        <p:spPr>
          <a:xfrm>
            <a:off x="0" y="1371600"/>
            <a:ext cx="8229600" cy="1828800"/>
          </a:xfrm>
          <a:solidFill>
            <a:schemeClr val="bg1"/>
          </a:solidFill>
          <a:ln/>
        </p:spPr>
        <p:txBody>
          <a:bodyPr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800" b="1" kern="1200" cap="all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7 Units of Human geography</a:t>
            </a:r>
          </a:p>
        </p:txBody>
      </p:sp>
      <p:sp>
        <p:nvSpPr>
          <p:cNvPr id="47106" name="Subtitle 5"/>
          <p:cNvSpPr>
            <a:spLocks noGrp="1"/>
          </p:cNvSpPr>
          <p:nvPr>
            <p:ph type="subTitle" idx="4294967295"/>
          </p:nvPr>
        </p:nvSpPr>
        <p:spPr>
          <a:xfrm>
            <a:off x="0" y="3267075"/>
            <a:ext cx="6403975" cy="1687513"/>
          </a:xfrm>
          <a:solidFill>
            <a:srgbClr val="660066"/>
          </a:solidFill>
        </p:spPr>
        <p:txBody>
          <a:bodyPr/>
          <a:lstStyle/>
          <a:p>
            <a:pPr marL="0" indent="0" algn="ctr">
              <a:buFont typeface="Wingdings" pitchFamily="2" charset="2"/>
              <a:buNone/>
            </a:pPr>
            <a:r>
              <a:rPr lang="en-US" b="1"/>
              <a:t>3. Cultural Patterns and Processes</a:t>
            </a:r>
          </a:p>
        </p:txBody>
      </p:sp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6" descr="http://www.tawali.com/tawali/tawali_files/culture_ma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654685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0" name="Picture 4" descr="http://www.buyinisrael.com/images/Coca-Cola/coca-cola-can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2209800"/>
            <a:ext cx="256857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12" descr="http://www.jackbook.com/wp-content/uploads/2009/02/american-ido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3956050"/>
            <a:ext cx="2514600" cy="250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 descr="http://teacherweb.ftl.pinecrest.edu/snyderd/MWH/AP/definitions/APdefinitions5_files/image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609600"/>
            <a:ext cx="4419600" cy="5818188"/>
          </a:xfrm>
          <a:prstGeom prst="rect">
            <a:avLst/>
          </a:prstGeom>
          <a:noFill/>
          <a:ln w="76200">
            <a:solidFill>
              <a:srgbClr val="CC0066"/>
            </a:solidFill>
            <a:miter lim="800000"/>
            <a:headEnd/>
            <a:tailEnd/>
          </a:ln>
        </p:spPr>
      </p:pic>
      <p:pic>
        <p:nvPicPr>
          <p:cNvPr id="49154" name="Picture 6" descr="http://w3.salemstate.edu/content_images/ACA_soas/HIS_rop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3733800"/>
            <a:ext cx="2857500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4" descr="http://dellsarearealestate.com/files/ranch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609600"/>
            <a:ext cx="3932238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4" descr="http://blog.pennlive.com/campusconfessions/2007/11/starbucks_escher-7671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533400"/>
            <a:ext cx="6227763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 descr="Fast Foo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52400"/>
            <a:ext cx="5638800" cy="637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4" descr="http://www.eartharchitecture.org/uploads/kashgar_old_tow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457200"/>
            <a:ext cx="733425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229600" cy="1143000"/>
          </a:xfrm>
          <a:noFill/>
          <a:ln/>
        </p:spPr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800" b="1" kern="1200" dirty="0">
                <a:ln w="6350">
                  <a:noFill/>
                </a:ln>
                <a:solidFill>
                  <a:schemeClr val="tx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Educational Expectations 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sz="half" idx="4294967295"/>
          </p:nvPr>
        </p:nvSpPr>
        <p:spPr>
          <a:xfrm>
            <a:off x="0" y="1295400"/>
            <a:ext cx="4038600" cy="3475038"/>
          </a:xfrm>
          <a:solidFill>
            <a:srgbClr val="993366"/>
          </a:solidFill>
        </p:spPr>
        <p:txBody>
          <a:bodyPr>
            <a:normAutofit fontScale="92500" lnSpcReduction="10000"/>
          </a:bodyPr>
          <a:lstStyle/>
          <a:p>
            <a:r>
              <a:rPr lang="en-US" sz="3000" b="1" dirty="0"/>
              <a:t>You will have to </a:t>
            </a:r>
            <a:r>
              <a:rPr lang="en-US" sz="3000" b="1" dirty="0">
                <a:solidFill>
                  <a:srgbClr val="FF0000"/>
                </a:solidFill>
              </a:rPr>
              <a:t>READ</a:t>
            </a:r>
            <a:r>
              <a:rPr lang="en-US" sz="3000" b="1" dirty="0"/>
              <a:t> and </a:t>
            </a:r>
            <a:r>
              <a:rPr lang="en-US" sz="3000" b="1" dirty="0">
                <a:solidFill>
                  <a:srgbClr val="FF0000"/>
                </a:solidFill>
              </a:rPr>
              <a:t>WRITE</a:t>
            </a:r>
            <a:r>
              <a:rPr lang="en-US" sz="3000" b="1" dirty="0"/>
              <a:t> often, and at the college level.  </a:t>
            </a:r>
          </a:p>
          <a:p>
            <a:r>
              <a:rPr lang="en-US" sz="3000" b="1" dirty="0"/>
              <a:t>Active participation! </a:t>
            </a:r>
          </a:p>
          <a:p>
            <a:pPr lvl="1"/>
            <a:r>
              <a:rPr lang="en-US" b="1" dirty="0"/>
              <a:t>Those that participate almost always do better on the exam!</a:t>
            </a:r>
          </a:p>
        </p:txBody>
      </p:sp>
      <p:pic>
        <p:nvPicPr>
          <p:cNvPr id="16387" name="Picture 6" descr="http://www.sylviarimm.com/images/Clss_065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1295400"/>
            <a:ext cx="3568700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 descr="http://dericbownds.net/uploaded_images/Language_tre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609600"/>
            <a:ext cx="5791200" cy="592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 descr="http://www.rps.psu.edu/probing/graphics/dialect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228600"/>
            <a:ext cx="4837113" cy="628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 descr="http://www.jewcy.com/files/images/jewcy.religion.mid-siz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457200"/>
            <a:ext cx="6248400" cy="53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 descr="http://www.truthdig.com/images/eartothegrounduploads/pope_3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28600"/>
            <a:ext cx="3895725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2" name="Picture 2" descr="http://leitourgeia.files.wordpress.com/2008/03/patriarch_bartholome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174750"/>
            <a:ext cx="3352800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 descr="http://www.wadsworth.com/shared_features/popups/terrorism/images/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457200"/>
            <a:ext cx="8340725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 descr="http://www.valpo.edu/geomet/pics/geo200/religion/church_bodies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381000"/>
            <a:ext cx="7620000" cy="553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 descr="http://worldreligion.nielsonpi.com/media/islam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066800"/>
            <a:ext cx="6934200" cy="479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2" descr="http://www.businessbookmall.com/Sunnis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457200"/>
            <a:ext cx="824865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2" descr="http://www.meditateinwellington.org/images/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"/>
            <a:ext cx="2819400" cy="354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2" name="Picture 2" descr="http://wps.prenhall.com/wps/media/objects/412/422174/05fig08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1752600"/>
            <a:ext cx="5781675" cy="462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2" descr="kar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990600"/>
            <a:ext cx="8543925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 idx="4294967295"/>
          </p:nvPr>
        </p:nvSpPr>
        <p:spPr>
          <a:xfrm>
            <a:off x="0" y="330200"/>
            <a:ext cx="8064500" cy="896938"/>
          </a:xfrm>
          <a:noFill/>
          <a:ln/>
        </p:spPr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100" b="1" kern="1200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The Test 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sz="half" idx="4294967295"/>
          </p:nvPr>
        </p:nvSpPr>
        <p:spPr>
          <a:xfrm>
            <a:off x="0" y="1600200"/>
            <a:ext cx="4038600" cy="4352925"/>
          </a:xfrm>
          <a:solidFill>
            <a:schemeClr val="bg1"/>
          </a:solidFill>
        </p:spPr>
        <p:txBody>
          <a:bodyPr/>
          <a:lstStyle/>
          <a:p>
            <a:r>
              <a:rPr lang="en-US" sz="4000" b="1">
                <a:solidFill>
                  <a:srgbClr val="FF0000"/>
                </a:solidFill>
              </a:rPr>
              <a:t>Section 1</a:t>
            </a:r>
          </a:p>
          <a:p>
            <a:r>
              <a:rPr lang="en-US" sz="3000" b="1"/>
              <a:t> 75 Multiple Choice Questions </a:t>
            </a:r>
          </a:p>
          <a:p>
            <a:r>
              <a:rPr lang="en-US" sz="3000" b="1"/>
              <a:t>60 minutes</a:t>
            </a:r>
          </a:p>
          <a:p>
            <a:r>
              <a:rPr lang="en-US" sz="3000" b="1"/>
              <a:t>Percentage of total grade=  50% </a:t>
            </a:r>
          </a:p>
          <a:p>
            <a:r>
              <a:rPr lang="en-US" sz="3000" b="1"/>
              <a:t>Guessing= is ok! </a:t>
            </a:r>
          </a:p>
          <a:p>
            <a:endParaRPr lang="en-US" sz="3000" b="1"/>
          </a:p>
        </p:txBody>
      </p:sp>
      <p:pic>
        <p:nvPicPr>
          <p:cNvPr id="17411" name="Picture 2" descr="C:\Documents and Settings\nhowe\Desktop\MC Te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2667000"/>
            <a:ext cx="4191000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304800" y="6019800"/>
            <a:ext cx="855755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AP Test</a:t>
            </a:r>
            <a:r>
              <a:rPr lang="en-US" sz="3600" b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 Thursday, </a:t>
            </a:r>
            <a:r>
              <a:rPr lang="en-US" sz="3600" b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May </a:t>
            </a:r>
            <a:r>
              <a:rPr lang="en-US" sz="3600" b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13</a:t>
            </a:r>
            <a:endParaRPr lang="en-US" sz="36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5" descr="http://students.ou.edu/B/Ashesh.A.Bhakta-1/brahma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4800"/>
            <a:ext cx="2867025" cy="38100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3490" name="Picture 7" descr="http://www.markville.ss.yrdsb.edu.on.ca/projects/classof2008/chong2/dermentzis/vishnu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1219200"/>
            <a:ext cx="2552700" cy="35814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3491" name="Picture 9" descr="http://www.dollsofindia.com/dollsofindiaimages/paintings/shiva_PG24_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2743200"/>
            <a:ext cx="2598738" cy="34290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Content Placeholder 4" descr="070626_caste_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3352800"/>
            <a:ext cx="3619500" cy="343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4" name="Picture 6" descr="http://indiarising.files.wordpress.com/2006/03/Children_Ind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9650" y="166688"/>
            <a:ext cx="2520950" cy="379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8" descr="http://www.notmytribe.com/wp-content/uploads/2008/06/untouchables-caste-indi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152400"/>
            <a:ext cx="4525963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Picture 10" descr="http://storysyn.ngs.org/image_database/2003/indias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4114800"/>
            <a:ext cx="38481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theology101.org/jud/Judais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599" y="304800"/>
            <a:ext cx="2716251" cy="2819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5538" name="Picture 2" descr="http://www.pbs.org/wgbh/pages/frontline/shows/religion/maps/art/jewish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2438400"/>
            <a:ext cx="460692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 descr="http://www.mtholyoke.edu/~cjcushma/plo/palesti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4800"/>
            <a:ext cx="4097338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2" name="Picture 6" descr="http://www.zurinstitute.com/israel2008map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371600"/>
            <a:ext cx="3189288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 idx="4294967295"/>
          </p:nvPr>
        </p:nvSpPr>
        <p:spPr>
          <a:xfrm>
            <a:off x="0" y="1371600"/>
            <a:ext cx="8229600" cy="1828800"/>
          </a:xfrm>
          <a:solidFill>
            <a:schemeClr val="bg1"/>
          </a:solidFill>
          <a:ln/>
        </p:spPr>
        <p:txBody>
          <a:bodyPr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800" b="1" kern="1200" cap="all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7 Units of Human geography</a:t>
            </a:r>
          </a:p>
        </p:txBody>
      </p:sp>
      <p:sp>
        <p:nvSpPr>
          <p:cNvPr id="67586" name="Subtitle 5"/>
          <p:cNvSpPr>
            <a:spLocks noGrp="1"/>
          </p:cNvSpPr>
          <p:nvPr>
            <p:ph type="subTitle" idx="4294967295"/>
          </p:nvPr>
        </p:nvSpPr>
        <p:spPr>
          <a:xfrm>
            <a:off x="0" y="3267075"/>
            <a:ext cx="6403975" cy="1687513"/>
          </a:xfrm>
          <a:solidFill>
            <a:srgbClr val="660066"/>
          </a:solidFill>
        </p:spPr>
        <p:txBody>
          <a:bodyPr/>
          <a:lstStyle/>
          <a:p>
            <a:pPr marL="0" indent="0" algn="ctr">
              <a:buFont typeface="Wingdings" pitchFamily="2" charset="2"/>
              <a:buNone/>
            </a:pPr>
            <a:r>
              <a:rPr lang="en-US" b="1"/>
              <a:t>4. Political Organizations in Space</a:t>
            </a:r>
          </a:p>
        </p:txBody>
      </p:sp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4" descr="http://www.census.gov/geo/www/mapGallery/images/hispanic.jpg"/>
          <p:cNvPicPr>
            <a:picLocks noChangeAspect="1" noChangeArrowheads="1"/>
          </p:cNvPicPr>
          <p:nvPr/>
        </p:nvPicPr>
        <p:blipFill>
          <a:blip r:embed="rId2" cstate="print"/>
          <a:srcRect l="4478" t="3773" r="4478" b="5649"/>
          <a:stretch>
            <a:fillRect/>
          </a:stretch>
        </p:blipFill>
        <p:spPr bwMode="auto">
          <a:xfrm>
            <a:off x="304800" y="228600"/>
            <a:ext cx="4648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0" name="Picture 2" descr="http://www.studyzone.org/testprep/ss5/b/natpop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3352800"/>
            <a:ext cx="426402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2" descr="http://historynet.com/images/pod02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066800"/>
            <a:ext cx="6324600" cy="462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 descr="http://www.loc.gov/wiseguide/july03/images/patriotism-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228600"/>
            <a:ext cx="4970463" cy="630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2" descr="http://www.euroheritage.net/russianethnic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0"/>
            <a:ext cx="8859838" cy="447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2" descr="http://www.amitiesquebec-israel.org/photos/hezbolla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143000"/>
            <a:ext cx="7131050" cy="497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 idx="4294967295"/>
          </p:nvPr>
        </p:nvSpPr>
        <p:spPr>
          <a:xfrm>
            <a:off x="0" y="330200"/>
            <a:ext cx="8064500" cy="896938"/>
          </a:xfrm>
          <a:noFill/>
          <a:ln/>
        </p:spPr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100" b="1" kern="1200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The Test </a:t>
            </a:r>
          </a:p>
        </p:txBody>
      </p:sp>
      <p:sp>
        <p:nvSpPr>
          <p:cNvPr id="18434" name="Content Placeholder 2"/>
          <p:cNvSpPr>
            <a:spLocks noGrp="1"/>
          </p:cNvSpPr>
          <p:nvPr>
            <p:ph sz="half" idx="4294967295"/>
          </p:nvPr>
        </p:nvSpPr>
        <p:spPr>
          <a:xfrm>
            <a:off x="0" y="1066800"/>
            <a:ext cx="4038600" cy="4352925"/>
          </a:xfrm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Section 2 </a:t>
            </a:r>
          </a:p>
          <a:p>
            <a:r>
              <a:rPr lang="en-US" sz="3000" b="1" dirty="0"/>
              <a:t>Free- Response Questions</a:t>
            </a:r>
          </a:p>
          <a:p>
            <a:r>
              <a:rPr lang="en-US" sz="3000" b="1" dirty="0"/>
              <a:t>3 Multi-part short answer questions that ask you to define and apply Human Geographic Terms to the real world</a:t>
            </a:r>
          </a:p>
          <a:p>
            <a:r>
              <a:rPr lang="en-US" sz="3000" b="1" dirty="0"/>
              <a:t>75 </a:t>
            </a:r>
            <a:r>
              <a:rPr lang="en-US" sz="3000" b="1" dirty="0" smtClean="0"/>
              <a:t>minutes</a:t>
            </a:r>
          </a:p>
          <a:p>
            <a:endParaRPr lang="en-US" sz="3000" b="1" dirty="0"/>
          </a:p>
          <a:p>
            <a:r>
              <a:rPr lang="en-US" sz="3000" b="1" dirty="0" smtClean="0">
                <a:solidFill>
                  <a:srgbClr val="3366FF"/>
                </a:solidFill>
              </a:rPr>
              <a:t>We will discuss how to do this later</a:t>
            </a:r>
            <a:endParaRPr lang="en-US" sz="3000" b="1" dirty="0">
              <a:solidFill>
                <a:srgbClr val="3366FF"/>
              </a:solidFill>
            </a:endParaRPr>
          </a:p>
          <a:p>
            <a:pPr lvl="1"/>
            <a:endParaRPr lang="en-US" b="1" dirty="0"/>
          </a:p>
        </p:txBody>
      </p:sp>
      <p:pic>
        <p:nvPicPr>
          <p:cNvPr id="18435" name="Picture 2" descr="C:\Documents and Settings\nhowe\Desktop\broken_penci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65600" y="2133600"/>
            <a:ext cx="49784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295400" y="6096000"/>
            <a:ext cx="67056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AP Test: </a:t>
            </a:r>
            <a:r>
              <a:rPr lang="en-US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Tuesday, </a:t>
            </a:r>
            <a:r>
              <a:rPr 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May </a:t>
            </a:r>
            <a:r>
              <a:rPr lang="en-US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13</a:t>
            </a:r>
            <a:endParaRPr lang="en-US" sz="32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6" descr="http://newsimg.bbc.co.uk/media/images/39976000/jpg/_39976250_tutsimourners_ap203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228600"/>
            <a:ext cx="4478338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0" name="Picture 4" descr="http://www.peace.ca/_788871_camp3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3733800"/>
            <a:ext cx="4724400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2" descr="http://www.cccsd.org/CurriculumContent/ghg2004/imperialism/africa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457200"/>
            <a:ext cx="4418013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2" descr="http://newsimg.bbc.co.uk/media/images/44448000/jpg/_44448262_cyprusun_ap203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990600"/>
            <a:ext cx="6049963" cy="452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6" descr="http://www.prisonersofthecensus.org/images/gerrymand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533400"/>
            <a:ext cx="5105400" cy="578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4" descr="http://www.presidency.gov.lb/English/PublishingImages/UN-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304800"/>
            <a:ext cx="352425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6" name="Picture 2" descr="http://alignmap.com/wp-content/Graphics/European%20Union%20map%20B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752600"/>
            <a:ext cx="387985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2" descr="http://www.zielix.com/blog/wp-content/uploads/2009/03/terrorism-in-baghda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457200"/>
            <a:ext cx="7675563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4" descr="http://www.topnews.in/files/al-Qaeda-connec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228600"/>
            <a:ext cx="5608638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vr225.stepx.com:3388/1993/361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983663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openhere.com/images/newsimgs/oh_uss_cole_bombig_175_12oct00.jpg"/>
          <p:cNvPicPr>
            <a:picLocks noChangeAspect="1" noChangeArrowheads="1"/>
          </p:cNvPicPr>
          <p:nvPr/>
        </p:nvPicPr>
        <p:blipFill>
          <a:blip r:embed="rId2" cstate="print"/>
          <a:srcRect r="9744"/>
          <a:stretch>
            <a:fillRect/>
          </a:stretch>
        </p:blipFill>
        <p:spPr bwMode="auto">
          <a:xfrm>
            <a:off x="1143000" y="0"/>
            <a:ext cx="7162800" cy="671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static.howstuffworks.com/gif/terrorism-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 idx="4294967295"/>
          </p:nvPr>
        </p:nvSpPr>
        <p:spPr>
          <a:xfrm>
            <a:off x="0" y="1371600"/>
            <a:ext cx="8229600" cy="1828800"/>
          </a:xfrm>
          <a:solidFill>
            <a:schemeClr val="bg1"/>
          </a:solidFill>
          <a:ln/>
        </p:spPr>
        <p:txBody>
          <a:bodyPr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800" b="1" kern="1200" cap="all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7 Units of Human geography</a:t>
            </a:r>
          </a:p>
        </p:txBody>
      </p:sp>
      <p:sp>
        <p:nvSpPr>
          <p:cNvPr id="19458" name="Subtitle 5"/>
          <p:cNvSpPr>
            <a:spLocks noGrp="1"/>
          </p:cNvSpPr>
          <p:nvPr>
            <p:ph type="subTitle" idx="4294967295"/>
          </p:nvPr>
        </p:nvSpPr>
        <p:spPr>
          <a:xfrm>
            <a:off x="0" y="3267075"/>
            <a:ext cx="6403975" cy="1687513"/>
          </a:xfrm>
          <a:solidFill>
            <a:srgbClr val="660066"/>
          </a:solidFill>
        </p:spPr>
        <p:txBody>
          <a:bodyPr/>
          <a:lstStyle/>
          <a:p>
            <a:pPr marL="0" indent="0" algn="ctr">
              <a:buFont typeface="Wingdings" pitchFamily="2" charset="2"/>
              <a:buNone/>
            </a:pPr>
            <a:r>
              <a:rPr lang="en-US" b="1"/>
              <a:t>1. Geography Its Nature and Perspectives</a:t>
            </a:r>
          </a:p>
        </p:txBody>
      </p:sp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1.bp.blogspot.com/_QfVWU-2pVL4/SvNh2SwCQvI/AAAAAAAAJiM/01mXKU1btWs/s1600/bus%2B-%2Blondon%2Bbombing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6063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.cdn.turner.com/cnn/2009/CRIME/12/28/airline.terror.attempt/story.suspect.air.us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9063038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www.infowars.net/pictures/Oct06/231006spet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4163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 idx="4294967295"/>
          </p:nvPr>
        </p:nvSpPr>
        <p:spPr>
          <a:xfrm>
            <a:off x="0" y="1371600"/>
            <a:ext cx="8229600" cy="1828800"/>
          </a:xfrm>
          <a:solidFill>
            <a:schemeClr val="bg1"/>
          </a:solidFill>
          <a:ln/>
        </p:spPr>
        <p:txBody>
          <a:bodyPr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800" b="1" kern="1200" cap="all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7 Units of Human geography</a:t>
            </a:r>
          </a:p>
        </p:txBody>
      </p:sp>
      <p:sp>
        <p:nvSpPr>
          <p:cNvPr id="87042" name="Subtitle 5"/>
          <p:cNvSpPr>
            <a:spLocks noGrp="1"/>
          </p:cNvSpPr>
          <p:nvPr>
            <p:ph type="subTitle" idx="4294967295"/>
          </p:nvPr>
        </p:nvSpPr>
        <p:spPr>
          <a:xfrm>
            <a:off x="0" y="3267075"/>
            <a:ext cx="6403975" cy="1687513"/>
          </a:xfrm>
          <a:solidFill>
            <a:srgbClr val="660066"/>
          </a:solidFill>
        </p:spPr>
        <p:txBody>
          <a:bodyPr/>
          <a:lstStyle/>
          <a:p>
            <a:pPr marL="0" indent="0" algn="ctr">
              <a:buFont typeface="Wingdings" pitchFamily="2" charset="2"/>
              <a:buNone/>
            </a:pPr>
            <a:r>
              <a:rPr lang="en-US" b="1"/>
              <a:t>5. Agriculture and Rural Land Use</a:t>
            </a:r>
          </a:p>
        </p:txBody>
      </p:sp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2" descr="http://agro.biodiver.se/wp-content/uploads/2009/04/origin-300x1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04800"/>
            <a:ext cx="5957888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6" name="Picture 4" descr="http://www.umsl.edu/~keelr/yam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4114800"/>
            <a:ext cx="3657600" cy="269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2" descr="http://www.pbs.org/newshour/images/environment/jan-june98/fire24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304800"/>
            <a:ext cx="4895850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0" name="Picture 4" descr="http://solar.uckac.edu/images/cropped-tracto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3657600"/>
            <a:ext cx="460057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6" descr="http://www.treehugger.com/galleries/images/Slash-and-burn-at-edge-of-Congolese-national-par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514350"/>
            <a:ext cx="8153400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2" descr="Nomad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304800"/>
            <a:ext cx="4495800" cy="631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2" descr="http://afe.easia.columbia.edu/china/geog/Rice-TransplantingSeedlings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4800"/>
            <a:ext cx="865981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2" descr="http://media-cdn.tripadvisor.com/media/photo-s/01/2e/b3/95/banana-plant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28600"/>
            <a:ext cx="793432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http://fusionanomaly.net/stainedworldcartograph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609600"/>
            <a:ext cx="685800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4" descr="http://www.pbs.org/wgbh/amex/trouble/maps/01cornbelt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533400"/>
            <a:ext cx="7212013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2" descr="http://bioinfo.bact.wisc.edu/themicrobialworld/DairyFar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28600"/>
            <a:ext cx="7467600" cy="640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4" descr="http://www.sxc.hu/pic/m/s/sz/szalam/164701_spring_whea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762000"/>
            <a:ext cx="7213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2" descr="http://www.seeddaily.com/images/cattle-ranch-farm-argentina-b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533400"/>
            <a:ext cx="42862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2" name="Picture 2" descr="http://www.microbeef.com/images/circleoflif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743200"/>
            <a:ext cx="3505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2" descr="http://www.moonrisebaywine.com/images/HangingGrap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81000"/>
            <a:ext cx="3198813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6" name="Picture 4" descr="http://static.flickr.com/26/46229967_b4865c24c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304800"/>
            <a:ext cx="2362200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7" name="Picture 6" descr="http://msnbcmedia.msn.com/j/msnbc/Components/Video/060605/c_ca_oranges_060605.300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3810000"/>
            <a:ext cx="37592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ruck Far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533400"/>
            <a:ext cx="3886200" cy="5883275"/>
          </a:xfrm>
          <a:prstGeom prst="rect">
            <a:avLst/>
          </a:prstGeom>
          <a:ln w="127000" cap="sq">
            <a:solidFill>
              <a:srgbClr val="2A002A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4" descr="http://mama.indstate.edu/users/geboen/ch7_vonthunen3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09600"/>
            <a:ext cx="3979863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4" name="Picture 2" descr="http://upload.wikimedia.org/wikipedia/commons/2/27/Johann_Heinrich_von_Th%C3%BCnen_Duk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752600"/>
            <a:ext cx="295275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2" descr="http://t4toby.files.wordpress.com/2008/01/foodstamp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685800"/>
            <a:ext cx="7186613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1" descr="http://www.energy-daily.com/images/organic-farming-b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98438"/>
            <a:ext cx="3200400" cy="256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2" name="Picture 2" descr="http://www.main.nc.us/cartoons/free-range-chicken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2895600"/>
            <a:ext cx="498157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2" descr="http://www.landfood.ubc.ca/soil200/images/map_fao_soildegra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76200"/>
            <a:ext cx="5192713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6" name="Picture 2" descr="http://www.nationalaglawcenter.org/graphics/contentphoto_urbaniza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3475038"/>
            <a:ext cx="4038600" cy="323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infilled.net/Files/Babylonian%20clay%20tablet%20world%20map,%20600%20B.C/Babylonian%20clay%20tablet%20world%20map,%20600%20B.C.%20origina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194129"/>
            <a:ext cx="4648200" cy="652961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2" descr="http://blog.hgtv.com/images/design/irked-pin-cushion-tof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457200"/>
            <a:ext cx="3887788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0" name="Picture 2" descr="http://www.fcpp.org/images/publications/Green-Revolu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600200"/>
            <a:ext cx="3694113" cy="470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 idx="4294967295"/>
          </p:nvPr>
        </p:nvSpPr>
        <p:spPr>
          <a:xfrm>
            <a:off x="0" y="1371600"/>
            <a:ext cx="8229600" cy="1828800"/>
          </a:xfrm>
          <a:solidFill>
            <a:schemeClr val="bg1"/>
          </a:solidFill>
          <a:ln/>
        </p:spPr>
        <p:txBody>
          <a:bodyPr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800" b="1" kern="1200" cap="all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7 Units of Human geography</a:t>
            </a:r>
          </a:p>
        </p:txBody>
      </p:sp>
      <p:sp>
        <p:nvSpPr>
          <p:cNvPr id="105474" name="Subtitle 5"/>
          <p:cNvSpPr>
            <a:spLocks noGrp="1"/>
          </p:cNvSpPr>
          <p:nvPr>
            <p:ph type="subTitle" idx="4294967295"/>
          </p:nvPr>
        </p:nvSpPr>
        <p:spPr>
          <a:xfrm>
            <a:off x="0" y="3267075"/>
            <a:ext cx="6403975" cy="1687513"/>
          </a:xfrm>
          <a:solidFill>
            <a:srgbClr val="660066"/>
          </a:solidFill>
        </p:spPr>
        <p:txBody>
          <a:bodyPr/>
          <a:lstStyle/>
          <a:p>
            <a:pPr marL="0" indent="0" algn="ctr">
              <a:buFont typeface="Wingdings" pitchFamily="2" charset="2"/>
              <a:buNone/>
            </a:pPr>
            <a:r>
              <a:rPr lang="en-US" b="1"/>
              <a:t>6.  Industrialization and Economic Development</a:t>
            </a:r>
          </a:p>
        </p:txBody>
      </p:sp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2" descr="http://www.jensens.co.uk/images/Global_Industrialization_925074%20200cut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381000"/>
            <a:ext cx="39624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8" name="Picture 2" descr="http://people.ucsc.edu/~smelead/industrializa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667000"/>
            <a:ext cx="4494213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2" descr="http://wps.prenhall.com/wps/media/objects/412/422532/10fig06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3581400" cy="443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http://static.flickr.com/3095/3089454474_24d1e458b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524000"/>
            <a:ext cx="3305175" cy="476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2" descr="http://www.vip-arabmedical.com/images/frankfu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4800600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6" name="Picture 4" descr="http://www.moveandstay.com/picture_cities/mil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3733800"/>
            <a:ext cx="4576763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4" descr="http://www.letstravelradio.com/thisweek/2008/12-25/stpetersbur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609600"/>
            <a:ext cx="4214813" cy="281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0" name="Picture 2" descr="http://www.aquiziam.com/pictures/dyatlov_pass_ural_mountain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1295400"/>
            <a:ext cx="3048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1" name="Picture 4" descr="http://www.chessbase.com/images2/2003/siberia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3657600"/>
            <a:ext cx="4286250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cache.daylife.com/imageserve/0dYkfixe5T0pc/x1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457200"/>
            <a:ext cx="3657600" cy="2438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0594" name="Picture 4" descr="http://www.inlovewithpoland.com/images/poland-ma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2590800"/>
            <a:ext cx="3962400" cy="369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Picture 2" descr="http://solden.ski.com/resorts/_images/maps/Regions/map-eastern-united-stat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4697413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18" name="Picture 2" descr="http://www.olemiss.edu/courses/his106/images/ellis_island_leaving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2338" y="914400"/>
            <a:ext cx="256698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19" name="Picture 4" descr="http://media.cnbc.com/i/CNBC/Sections/News_And_Analysis/__Story_Inserts/graphics/__PLACES/ny_harbo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38862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Picture 2" descr="http://boards.bengals.com/images/steelers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533400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2" name="Picture 2" descr="http://media-cdn.tripadvisor.com/media/photo-s/00/12/99/37/chicago-theatr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81000"/>
            <a:ext cx="3311525" cy="442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3" name="Picture 6" descr="http://www.staronetickets.com/images/toront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3733800"/>
            <a:ext cx="4038600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2" descr="http://justopia.org/images/tutorials/llc_sma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1295400"/>
            <a:ext cx="5027613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7" descr="http://faculty.harker.org/adm/population/studentpages/china1/shanghaibust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304800"/>
            <a:ext cx="3368719" cy="340042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3667" name="Picture 2" descr="http://www.2456.com/epub/CF04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4419600"/>
            <a:ext cx="3200400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Tm="3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828</TotalTime>
  <Words>324</Words>
  <Application>Microsoft Macintosh PowerPoint</Application>
  <PresentationFormat>On-screen Show (4:3)</PresentationFormat>
  <Paragraphs>52</Paragraphs>
  <Slides>137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137</vt:i4>
      </vt:variant>
    </vt:vector>
  </HeadingPairs>
  <TitlesOfParts>
    <vt:vector size="138" baseType="lpstr">
      <vt:lpstr>Apex</vt:lpstr>
      <vt:lpstr>Welcome to AP Human Geography!</vt:lpstr>
      <vt:lpstr>What is AP?</vt:lpstr>
      <vt:lpstr>Pros and Cons of AP </vt:lpstr>
      <vt:lpstr>Educational Expectations </vt:lpstr>
      <vt:lpstr>The Test </vt:lpstr>
      <vt:lpstr>The Test </vt:lpstr>
      <vt:lpstr>7 Units of Human geography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7 Units of Human geography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7 Units of Human geography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7 Units of Human geography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7 Units of Human geography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7 Units of Human geography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7 Units of Human geography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Horry County Schools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AP US History </dc:title>
  <dc:creator>Technology</dc:creator>
  <cp:lastModifiedBy>Clayton Jenkins</cp:lastModifiedBy>
  <cp:revision>61</cp:revision>
  <dcterms:created xsi:type="dcterms:W3CDTF">2010-08-18T13:22:50Z</dcterms:created>
  <dcterms:modified xsi:type="dcterms:W3CDTF">2013-07-28T21:03:24Z</dcterms:modified>
</cp:coreProperties>
</file>