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notesSlides/notesSlide10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154"/>
  </p:notesMasterIdLst>
  <p:sldIdLst>
    <p:sldId id="262" r:id="rId4"/>
    <p:sldId id="572" r:id="rId5"/>
    <p:sldId id="273" r:id="rId6"/>
    <p:sldId id="274" r:id="rId7"/>
    <p:sldId id="275" r:id="rId8"/>
    <p:sldId id="276" r:id="rId9"/>
    <p:sldId id="277" r:id="rId10"/>
    <p:sldId id="258" r:id="rId11"/>
    <p:sldId id="569" r:id="rId12"/>
    <p:sldId id="570" r:id="rId13"/>
    <p:sldId id="544" r:id="rId14"/>
    <p:sldId id="567" r:id="rId15"/>
    <p:sldId id="568" r:id="rId16"/>
    <p:sldId id="545" r:id="rId17"/>
    <p:sldId id="546" r:id="rId18"/>
    <p:sldId id="547" r:id="rId19"/>
    <p:sldId id="548" r:id="rId20"/>
    <p:sldId id="549" r:id="rId21"/>
    <p:sldId id="550" r:id="rId22"/>
    <p:sldId id="551" r:id="rId23"/>
    <p:sldId id="552" r:id="rId24"/>
    <p:sldId id="553" r:id="rId25"/>
    <p:sldId id="554" r:id="rId26"/>
    <p:sldId id="555" r:id="rId27"/>
    <p:sldId id="556" r:id="rId28"/>
    <p:sldId id="571" r:id="rId29"/>
    <p:sldId id="618" r:id="rId30"/>
    <p:sldId id="557" r:id="rId31"/>
    <p:sldId id="596" r:id="rId32"/>
    <p:sldId id="597" r:id="rId33"/>
    <p:sldId id="598" r:id="rId34"/>
    <p:sldId id="599" r:id="rId35"/>
    <p:sldId id="600" r:id="rId36"/>
    <p:sldId id="601" r:id="rId37"/>
    <p:sldId id="602" r:id="rId38"/>
    <p:sldId id="603" r:id="rId39"/>
    <p:sldId id="604" r:id="rId40"/>
    <p:sldId id="605" r:id="rId41"/>
    <p:sldId id="606" r:id="rId42"/>
    <p:sldId id="607" r:id="rId43"/>
    <p:sldId id="608" r:id="rId44"/>
    <p:sldId id="609" r:id="rId45"/>
    <p:sldId id="610" r:id="rId46"/>
    <p:sldId id="611" r:id="rId47"/>
    <p:sldId id="612" r:id="rId48"/>
    <p:sldId id="613" r:id="rId49"/>
    <p:sldId id="617" r:id="rId50"/>
    <p:sldId id="559" r:id="rId51"/>
    <p:sldId id="560" r:id="rId52"/>
    <p:sldId id="561" r:id="rId53"/>
    <p:sldId id="592" r:id="rId54"/>
    <p:sldId id="562" r:id="rId55"/>
    <p:sldId id="563" r:id="rId56"/>
    <p:sldId id="564" r:id="rId57"/>
    <p:sldId id="565" r:id="rId58"/>
    <p:sldId id="566" r:id="rId59"/>
    <p:sldId id="573" r:id="rId60"/>
    <p:sldId id="574" r:id="rId61"/>
    <p:sldId id="398" r:id="rId62"/>
    <p:sldId id="395" r:id="rId63"/>
    <p:sldId id="396" r:id="rId64"/>
    <p:sldId id="397" r:id="rId65"/>
    <p:sldId id="268" r:id="rId66"/>
    <p:sldId id="408" r:id="rId67"/>
    <p:sldId id="409" r:id="rId68"/>
    <p:sldId id="418" r:id="rId69"/>
    <p:sldId id="419" r:id="rId70"/>
    <p:sldId id="582" r:id="rId71"/>
    <p:sldId id="411" r:id="rId72"/>
    <p:sldId id="470" r:id="rId73"/>
    <p:sldId id="416" r:id="rId74"/>
    <p:sldId id="417" r:id="rId75"/>
    <p:sldId id="413" r:id="rId76"/>
    <p:sldId id="414" r:id="rId77"/>
    <p:sldId id="415" r:id="rId78"/>
    <p:sldId id="584" r:id="rId79"/>
    <p:sldId id="421" r:id="rId80"/>
    <p:sldId id="423" r:id="rId81"/>
    <p:sldId id="424" r:id="rId82"/>
    <p:sldId id="425" r:id="rId83"/>
    <p:sldId id="495" r:id="rId84"/>
    <p:sldId id="428" r:id="rId85"/>
    <p:sldId id="429" r:id="rId86"/>
    <p:sldId id="430" r:id="rId87"/>
    <p:sldId id="433" r:id="rId88"/>
    <p:sldId id="431" r:id="rId89"/>
    <p:sldId id="432" r:id="rId90"/>
    <p:sldId id="590" r:id="rId91"/>
    <p:sldId id="521" r:id="rId92"/>
    <p:sldId id="522" r:id="rId93"/>
    <p:sldId id="593" r:id="rId94"/>
    <p:sldId id="533" r:id="rId95"/>
    <p:sldId id="534" r:id="rId96"/>
    <p:sldId id="535" r:id="rId97"/>
    <p:sldId id="536" r:id="rId98"/>
    <p:sldId id="537" r:id="rId99"/>
    <p:sldId id="538" r:id="rId100"/>
    <p:sldId id="539" r:id="rId101"/>
    <p:sldId id="540" r:id="rId102"/>
    <p:sldId id="496" r:id="rId103"/>
    <p:sldId id="498" r:id="rId104"/>
    <p:sldId id="500" r:id="rId105"/>
    <p:sldId id="499" r:id="rId106"/>
    <p:sldId id="531" r:id="rId107"/>
    <p:sldId id="503" r:id="rId108"/>
    <p:sldId id="621" r:id="rId109"/>
    <p:sldId id="622" r:id="rId110"/>
    <p:sldId id="623" r:id="rId111"/>
    <p:sldId id="624" r:id="rId112"/>
    <p:sldId id="504" r:id="rId113"/>
    <p:sldId id="532" r:id="rId114"/>
    <p:sldId id="505" r:id="rId115"/>
    <p:sldId id="506" r:id="rId116"/>
    <p:sldId id="507" r:id="rId117"/>
    <p:sldId id="541" r:id="rId118"/>
    <p:sldId id="542" r:id="rId119"/>
    <p:sldId id="587" r:id="rId120"/>
    <p:sldId id="620" r:id="rId121"/>
    <p:sldId id="434" r:id="rId122"/>
    <p:sldId id="467" r:id="rId123"/>
    <p:sldId id="435" r:id="rId124"/>
    <p:sldId id="460" r:id="rId125"/>
    <p:sldId id="456" r:id="rId126"/>
    <p:sldId id="449" r:id="rId127"/>
    <p:sldId id="457" r:id="rId128"/>
    <p:sldId id="458" r:id="rId129"/>
    <p:sldId id="469" r:id="rId130"/>
    <p:sldId id="459" r:id="rId131"/>
    <p:sldId id="468" r:id="rId132"/>
    <p:sldId id="443" r:id="rId133"/>
    <p:sldId id="444" r:id="rId134"/>
    <p:sldId id="462" r:id="rId135"/>
    <p:sldId id="463" r:id="rId136"/>
    <p:sldId id="594" r:id="rId137"/>
    <p:sldId id="464" r:id="rId138"/>
    <p:sldId id="466" r:id="rId139"/>
    <p:sldId id="453" r:id="rId140"/>
    <p:sldId id="491" r:id="rId141"/>
    <p:sldId id="492" r:id="rId142"/>
    <p:sldId id="493" r:id="rId143"/>
    <p:sldId id="494" r:id="rId144"/>
    <p:sldId id="525" r:id="rId145"/>
    <p:sldId id="526" r:id="rId146"/>
    <p:sldId id="461" r:id="rId147"/>
    <p:sldId id="465" r:id="rId148"/>
    <p:sldId id="588" r:id="rId149"/>
    <p:sldId id="318" r:id="rId150"/>
    <p:sldId id="619" r:id="rId151"/>
    <p:sldId id="379" r:id="rId152"/>
    <p:sldId id="581" r:id="rId1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CCFFCC"/>
    <a:srgbClr val="006600"/>
    <a:srgbClr val="660033"/>
    <a:srgbClr val="FFFFCC"/>
    <a:srgbClr val="CC0066"/>
    <a:srgbClr val="71FFB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95" autoAdjust="0"/>
    <p:restoredTop sz="94660" autoAdjust="0"/>
  </p:normalViewPr>
  <p:slideViewPr>
    <p:cSldViewPr>
      <p:cViewPr varScale="1">
        <p:scale>
          <a:sx n="48" d="100"/>
          <a:sy n="48" d="100"/>
        </p:scale>
        <p:origin x="-864" y="-102"/>
      </p:cViewPr>
      <p:guideLst>
        <p:guide orient="horz" pos="2160"/>
        <p:guide pos="2880"/>
      </p:guideLst>
    </p:cSldViewPr>
  </p:slideViewPr>
  <p:outlineViewPr>
    <p:cViewPr>
      <p:scale>
        <a:sx n="33" d="100"/>
        <a:sy n="33" d="100"/>
      </p:scale>
      <p:origin x="6" y="74148"/>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slide" Target="slides/slide150.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cs typeface="+mn-cs"/>
              </a:defRPr>
            </a:lvl1pPr>
          </a:lstStyle>
          <a:p>
            <a:pPr>
              <a:defRPr/>
            </a:pPr>
            <a:fld id="{62820C96-A04F-4759-9F2F-F016D21D5A7E}" type="datetimeFigureOut">
              <a:rPr lang="en-US"/>
              <a:pPr>
                <a:defRPr/>
              </a:pPr>
              <a:t>9/11/2013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mn-cs"/>
              </a:defRPr>
            </a:lvl1pPr>
          </a:lstStyle>
          <a:p>
            <a:pPr>
              <a:defRPr/>
            </a:pPr>
            <a:fld id="{B586D5E1-6A00-4A95-8DDC-45995B725318}" type="slidenum">
              <a:rPr lang="en-US"/>
              <a:pPr>
                <a:defRPr/>
              </a:pPr>
              <a:t>‹#›</a:t>
            </a:fld>
            <a:endParaRPr lang="en-US"/>
          </a:p>
        </p:txBody>
      </p:sp>
    </p:spTree>
    <p:extLst>
      <p:ext uri="{BB962C8B-B14F-4D97-AF65-F5344CB8AC3E}">
        <p14:creationId xmlns:p14="http://schemas.microsoft.com/office/powerpoint/2010/main" xmlns="" val="3881572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E9A6C5-5640-4DA0-876C-D31AAFEDE2CA}" type="slidenum">
              <a:rPr lang="en-US" smtClean="0">
                <a:latin typeface="Arial" charset="0"/>
                <a:cs typeface="Arial" charset="0"/>
              </a:rPr>
              <a:pPr/>
              <a:t>1</a:t>
            </a:fld>
            <a:endParaRPr 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8E9E42-2FEF-43EF-85D7-FE72ABB3D325}" type="slidenum">
              <a:rPr lang="en-US" smtClean="0">
                <a:latin typeface="Arial" charset="0"/>
                <a:cs typeface="Arial" charset="0"/>
              </a:rPr>
              <a:pPr/>
              <a:t>10</a:t>
            </a:fld>
            <a:endParaRPr lang="en-US" smtClean="0">
              <a:latin typeface="Arial" charset="0"/>
              <a:cs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79AADE-7ABB-4EDC-90FA-9873CDBC4572}" type="slidenum">
              <a:rPr lang="en-US" smtClean="0">
                <a:latin typeface="Arial" charset="0"/>
                <a:cs typeface="Arial" charset="0"/>
              </a:rPr>
              <a:pPr/>
              <a:t>122</a:t>
            </a:fld>
            <a:endParaRPr lang="en-US" smtClean="0">
              <a:latin typeface="Arial" charset="0"/>
              <a:cs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304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7558D0-86AE-442D-8DBA-C530F321FC45}" type="slidenum">
              <a:rPr lang="en-US" smtClean="0">
                <a:latin typeface="Arial" charset="0"/>
                <a:cs typeface="Arial" charset="0"/>
              </a:rPr>
              <a:pPr/>
              <a:t>123</a:t>
            </a:fld>
            <a:endParaRPr lang="en-US" smtClean="0">
              <a:latin typeface="Arial" charset="0"/>
              <a:cs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324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8E202D-D16C-41C3-BFF8-67CCAA384B4D}" type="slidenum">
              <a:rPr lang="en-US" smtClean="0">
                <a:latin typeface="Arial" charset="0"/>
                <a:cs typeface="Arial" charset="0"/>
              </a:rPr>
              <a:pPr/>
              <a:t>124</a:t>
            </a:fld>
            <a:endParaRPr lang="en-US" smtClean="0">
              <a:latin typeface="Arial" charset="0"/>
              <a:cs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344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9EEC91-5353-4D88-A40B-D26229748494}" type="slidenum">
              <a:rPr lang="en-US" smtClean="0">
                <a:latin typeface="Arial" charset="0"/>
                <a:cs typeface="Arial" charset="0"/>
              </a:rPr>
              <a:pPr/>
              <a:t>125</a:t>
            </a:fld>
            <a:endParaRPr lang="en-US" smtClean="0">
              <a:latin typeface="Arial" charset="0"/>
              <a:cs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365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12083C-D89C-4DE3-9CF5-C611599CFC73}" type="slidenum">
              <a:rPr lang="en-US" smtClean="0">
                <a:latin typeface="Arial" charset="0"/>
                <a:cs typeface="Arial" charset="0"/>
              </a:rPr>
              <a:pPr/>
              <a:t>126</a:t>
            </a:fld>
            <a:endParaRPr lang="en-US" smtClean="0">
              <a:latin typeface="Arial" charset="0"/>
              <a:cs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8C4C22-49AD-45BE-994E-F39939E37AF8}" type="slidenum">
              <a:rPr lang="en-US" smtClean="0">
                <a:latin typeface="Arial" charset="0"/>
                <a:cs typeface="Arial" charset="0"/>
              </a:rPr>
              <a:pPr/>
              <a:t>127</a:t>
            </a:fld>
            <a:endParaRPr lang="en-US" smtClean="0">
              <a:latin typeface="Arial" charset="0"/>
              <a:cs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41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150956B-5E29-4199-8E48-5DA0F1F69365}" type="slidenum">
              <a:rPr lang="en-US" smtClean="0">
                <a:latin typeface="Arial" charset="0"/>
                <a:cs typeface="Arial" charset="0"/>
              </a:rPr>
              <a:pPr/>
              <a:t>128</a:t>
            </a:fld>
            <a:endParaRPr lang="en-US" smtClean="0">
              <a:latin typeface="Arial" charset="0"/>
              <a:cs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44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8308D2-6D4D-4B1A-9E6D-9D1BA77F4AB0}" type="slidenum">
              <a:rPr lang="en-US" smtClean="0">
                <a:latin typeface="Arial" charset="0"/>
                <a:cs typeface="Arial" charset="0"/>
              </a:rPr>
              <a:pPr/>
              <a:t>130</a:t>
            </a:fld>
            <a:endParaRPr lang="en-US" smtClean="0">
              <a:latin typeface="Arial" charset="0"/>
              <a:cs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467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04D3C0-9332-43D3-8862-CC886376E2FE}" type="slidenum">
              <a:rPr lang="en-US" smtClean="0">
                <a:latin typeface="Arial" charset="0"/>
                <a:cs typeface="Arial" charset="0"/>
              </a:rPr>
              <a:pPr/>
              <a:t>131</a:t>
            </a:fld>
            <a:endParaRPr lang="en-US" smtClean="0">
              <a:latin typeface="Arial" charset="0"/>
              <a:cs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508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C1E8E7-FB58-4B1F-A197-57FE01F11D42}" type="slidenum">
              <a:rPr lang="en-US" smtClean="0">
                <a:latin typeface="Arial" charset="0"/>
                <a:cs typeface="Arial" charset="0"/>
              </a:rPr>
              <a:pPr/>
              <a:t>134</a:t>
            </a:fld>
            <a:endParaRPr lang="en-US"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30118A-D2EE-4A2B-A05A-7BE027FADA00}" type="slidenum">
              <a:rPr lang="en-US" smtClean="0">
                <a:latin typeface="Arial" charset="0"/>
                <a:cs typeface="Arial" charset="0"/>
              </a:rPr>
              <a:pPr/>
              <a:t>11</a:t>
            </a:fld>
            <a:endParaRPr lang="en-US" smtClean="0">
              <a:latin typeface="Arial" charset="0"/>
              <a:cs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529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07B2845-CB2A-4C2E-8675-0F798599A689}" type="slidenum">
              <a:rPr lang="en-US" smtClean="0">
                <a:latin typeface="Arial" charset="0"/>
                <a:cs typeface="Arial" charset="0"/>
              </a:rPr>
              <a:pPr/>
              <a:t>135</a:t>
            </a:fld>
            <a:endParaRPr lang="en-US" smtClean="0">
              <a:latin typeface="Arial" charset="0"/>
              <a:cs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560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722EE1-8F41-40F3-9522-6DC860F39114}" type="slidenum">
              <a:rPr lang="en-US" smtClean="0">
                <a:latin typeface="Arial" charset="0"/>
                <a:cs typeface="Arial" charset="0"/>
              </a:rPr>
              <a:pPr/>
              <a:t>136</a:t>
            </a:fld>
            <a:endParaRPr lang="en-US" smtClean="0">
              <a:latin typeface="Arial" charset="0"/>
              <a:cs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60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4538F1-5F50-4F12-BA1A-DCD97F4A8249}" type="slidenum">
              <a:rPr lang="en-US" smtClean="0">
                <a:latin typeface="Arial" charset="0"/>
                <a:cs typeface="Arial" charset="0"/>
              </a:rPr>
              <a:pPr/>
              <a:t>138</a:t>
            </a:fld>
            <a:endParaRPr lang="en-US" smtClean="0">
              <a:latin typeface="Arial" charset="0"/>
              <a:cs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62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D499CA-35ED-4F7B-9F72-3DD019679D90}" type="slidenum">
              <a:rPr lang="en-US" smtClean="0">
                <a:latin typeface="Arial" charset="0"/>
                <a:cs typeface="Arial" charset="0"/>
              </a:rPr>
              <a:pPr/>
              <a:t>139</a:t>
            </a:fld>
            <a:endParaRPr lang="en-US" smtClean="0">
              <a:latin typeface="Arial" charset="0"/>
              <a:cs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64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80DE3B-3809-43B7-83DB-17F1FE489BD3}" type="slidenum">
              <a:rPr lang="en-US" smtClean="0">
                <a:latin typeface="Arial" charset="0"/>
                <a:cs typeface="Arial" charset="0"/>
              </a:rPr>
              <a:pPr/>
              <a:t>140</a:t>
            </a:fld>
            <a:endParaRPr lang="en-US" smtClean="0">
              <a:latin typeface="Arial" charset="0"/>
              <a:cs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672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F7D3283-53AC-4280-92D5-4F1EB6089731}" type="slidenum">
              <a:rPr lang="en-US" smtClean="0">
                <a:latin typeface="Arial" charset="0"/>
                <a:cs typeface="Arial" charset="0"/>
              </a:rPr>
              <a:pPr/>
              <a:t>142</a:t>
            </a:fld>
            <a:endParaRPr lang="en-US" smtClean="0">
              <a:latin typeface="Arial" charset="0"/>
              <a:cs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0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3DE0CE3-F631-4513-9A17-87FD767F3B75}" type="slidenum">
              <a:rPr lang="en-US" smtClean="0">
                <a:latin typeface="Arial" charset="0"/>
                <a:cs typeface="Arial" charset="0"/>
              </a:rPr>
              <a:pPr/>
              <a:t>144</a:t>
            </a:fld>
            <a:endParaRPr lang="en-US" smtClean="0">
              <a:latin typeface="Arial" charset="0"/>
              <a:cs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4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BBC6A8-211B-456E-B610-7F463224619A}" type="slidenum">
              <a:rPr lang="en-US" smtClean="0">
                <a:latin typeface="Arial" charset="0"/>
                <a:cs typeface="Arial" charset="0"/>
              </a:rPr>
              <a:pPr/>
              <a:t>147</a:t>
            </a:fld>
            <a:endParaRPr lang="en-US" smtClean="0">
              <a:latin typeface="Arial" charset="0"/>
              <a:cs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76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922559-ADFD-40EF-9A70-DA450F6D98EB}" type="slidenum">
              <a:rPr lang="en-US" smtClean="0">
                <a:latin typeface="Arial" charset="0"/>
                <a:cs typeface="Arial" charset="0"/>
              </a:rPr>
              <a:pPr/>
              <a:t>149</a:t>
            </a:fld>
            <a:endParaRPr lang="en-US"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326861-4928-4706-9153-38CBB4C8852C}" type="slidenum">
              <a:rPr lang="en-US" smtClean="0">
                <a:latin typeface="Arial" charset="0"/>
                <a:cs typeface="Arial" charset="0"/>
              </a:rPr>
              <a:pPr/>
              <a:t>12</a:t>
            </a:fld>
            <a:endParaRPr lang="en-US"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EE39A7-553A-458D-A945-1748DF956499}" type="slidenum">
              <a:rPr lang="en-US" smtClean="0">
                <a:latin typeface="Arial" charset="0"/>
                <a:cs typeface="Arial" charset="0"/>
              </a:rPr>
              <a:pPr/>
              <a:t>13</a:t>
            </a:fld>
            <a:endParaRPr 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BC8653-45FC-4803-B769-D239AC373C30}" type="slidenum">
              <a:rPr lang="en-US" smtClean="0">
                <a:latin typeface="Arial" charset="0"/>
                <a:cs typeface="Arial" charset="0"/>
              </a:rPr>
              <a:pPr/>
              <a:t>14</a:t>
            </a:fld>
            <a:endParaRPr lang="en-US"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2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F2B7DA-0A7B-4016-B7EE-8898DEF785D5}" type="slidenum">
              <a:rPr lang="en-US" smtClean="0">
                <a:latin typeface="Arial" charset="0"/>
                <a:cs typeface="Arial" charset="0"/>
              </a:rPr>
              <a:pPr/>
              <a:t>15</a:t>
            </a:fld>
            <a:endParaRPr 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noTextEdi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D06201-178A-4D85-BE35-E1052EF601ED}" type="slidenum">
              <a:rPr lang="en-US" smtClean="0">
                <a:latin typeface="Arial" charset="0"/>
                <a:cs typeface="Arial" charset="0"/>
              </a:rPr>
              <a:pPr/>
              <a:t>16</a:t>
            </a:fld>
            <a:endParaRPr lang="en-US"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16BE34-C559-4950-B1FA-B629B4A421CC}" type="slidenum">
              <a:rPr lang="en-US" smtClean="0">
                <a:latin typeface="Arial" charset="0"/>
                <a:cs typeface="Arial" charset="0"/>
              </a:rPr>
              <a:pPr/>
              <a:t>17</a:t>
            </a:fld>
            <a:endParaRPr lang="en-US"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F19CCA-8400-445E-BFB3-EF2BB5100C40}" type="slidenum">
              <a:rPr lang="en-US" smtClean="0">
                <a:latin typeface="Arial" charset="0"/>
                <a:cs typeface="Arial" charset="0"/>
              </a:rPr>
              <a:pPr/>
              <a:t>18</a:t>
            </a:fld>
            <a:endParaRPr lang="en-US"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FC28C00-1453-44FE-A06D-EB18477CBF09}" type="slidenum">
              <a:rPr lang="en-US" smtClean="0">
                <a:latin typeface="Arial" charset="0"/>
                <a:cs typeface="Arial" charset="0"/>
              </a:rPr>
              <a:pPr/>
              <a:t>19</a:t>
            </a:fld>
            <a:endParaRPr 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p:spPr>
      </p:sp>
      <p:sp>
        <p:nvSpPr>
          <p:cNvPr id="460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C3EBF5-5609-4FC3-AC97-7A215E44E626}" type="slidenum">
              <a:rPr lang="en-US" smtClean="0">
                <a:latin typeface="Arial" charset="0"/>
                <a:cs typeface="Arial" charset="0"/>
              </a:rPr>
              <a:pPr/>
              <a:t>2</a:t>
            </a:fld>
            <a:endParaRPr lang="en-US"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ED1992-569C-4841-824A-EF31CA6831D8}" type="slidenum">
              <a:rPr lang="en-US" smtClean="0">
                <a:latin typeface="Arial" charset="0"/>
                <a:cs typeface="Arial" charset="0"/>
              </a:rPr>
              <a:pPr/>
              <a:t>20</a:t>
            </a:fld>
            <a:endParaRPr lang="en-US"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bwMode="auto">
          <a:noFill/>
          <a:ln>
            <a:solidFill>
              <a:srgbClr val="000000"/>
            </a:solidFill>
            <a:miter lim="800000"/>
            <a:headEnd/>
            <a:tailEnd/>
          </a:ln>
        </p:spPr>
      </p:sp>
      <p:sp>
        <p:nvSpPr>
          <p:cNvPr id="860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6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29E593-E387-4ED4-8696-9BC695F628AA}" type="slidenum">
              <a:rPr lang="en-US" smtClean="0">
                <a:latin typeface="Arial" charset="0"/>
                <a:cs typeface="Arial" charset="0"/>
              </a:rPr>
              <a:pPr/>
              <a:t>21</a:t>
            </a:fld>
            <a:endParaRPr lang="en-US"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8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A258A2-15F5-4E7F-9804-1ABDC9A935BA}" type="slidenum">
              <a:rPr lang="en-US" smtClean="0">
                <a:latin typeface="Arial" charset="0"/>
                <a:cs typeface="Arial" charset="0"/>
              </a:rPr>
              <a:pPr/>
              <a:t>22</a:t>
            </a:fld>
            <a:endParaRPr lang="en-US"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0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B22BE4-9B7D-45F0-B033-5F32322E3B1F}" type="slidenum">
              <a:rPr lang="en-US" smtClean="0">
                <a:latin typeface="Arial" charset="0"/>
                <a:cs typeface="Arial" charset="0"/>
              </a:rPr>
              <a:pPr/>
              <a:t>23</a:t>
            </a:fld>
            <a:endParaRPr lang="en-US"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21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218A02-92BB-4EF4-9FB6-BE6087D91AAF}" type="slidenum">
              <a:rPr lang="en-US" smtClean="0">
                <a:latin typeface="Arial" charset="0"/>
                <a:cs typeface="Arial" charset="0"/>
              </a:rPr>
              <a:pPr/>
              <a:t>24</a:t>
            </a:fld>
            <a:endParaRPr lang="en-US" smtClean="0">
              <a:latin typeface="Arial" charset="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42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DB9DA6-EF4D-4371-B156-7235740B60B8}" type="slidenum">
              <a:rPr lang="en-US" smtClean="0">
                <a:latin typeface="Arial" charset="0"/>
                <a:cs typeface="Arial" charset="0"/>
              </a:rPr>
              <a:pPr/>
              <a:t>25</a:t>
            </a:fld>
            <a:endParaRPr lang="en-US" smtClean="0">
              <a:latin typeface="Arial" charset="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p:spPr>
      </p:sp>
      <p:sp>
        <p:nvSpPr>
          <p:cNvPr id="972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972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EC32D2-E219-46EC-AFFF-E7E967740822}" type="slidenum">
              <a:rPr lang="en-US" smtClean="0">
                <a:latin typeface="Arial" charset="0"/>
                <a:cs typeface="Arial" charset="0"/>
              </a:rPr>
              <a:pPr/>
              <a:t>28</a:t>
            </a:fld>
            <a:endParaRPr lang="en-US" smtClean="0">
              <a:latin typeface="Arial" charset="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C5202F69-DB5F-6A4E-BEEB-E73049BF2A86}" type="slidenum">
              <a:rPr lang="en-US" sz="1200"/>
              <a:pPr eaLnBrk="1" hangingPunct="1"/>
              <a:t>29</a:t>
            </a:fld>
            <a:endParaRPr 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One inch on the map equals five miles on the surface of the earth. Note the different units: inch vs. mile.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DFC10893-41A3-B04D-931B-49011E07CA7F}" type="slidenum">
              <a:rPr lang="en-US" sz="1200"/>
              <a:pPr eaLnBrk="1" hangingPunct="1"/>
              <a:t>30</a:t>
            </a:fld>
            <a:endParaRPr lang="en-US"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Expressed as a ratio (</a:t>
            </a:r>
            <a:r>
              <a:rPr lang="en-US">
                <a:sym typeface="Wingdings" charset="0"/>
              </a:rPr>
              <a:t>:) and as a fraction (/):  both are fractional scales or Representative Fractions (R.F.).  No unit of measurement is shown because the unit can be anything. If it is inches, then the statement is read this way:  </a:t>
            </a:r>
            <a:r>
              <a:rPr lang="ja-JP" altLang="en-US">
                <a:sym typeface="Wingdings" charset="0"/>
              </a:rPr>
              <a:t>“</a:t>
            </a:r>
            <a:r>
              <a:rPr lang="en-US">
                <a:sym typeface="Wingdings" charset="0"/>
              </a:rPr>
              <a:t>One inch on the map equals 316,800 inches on the surface of the earth.</a:t>
            </a:r>
            <a:r>
              <a:rPr lang="ja-JP" altLang="en-US">
                <a:sym typeface="Wingdings" charset="0"/>
              </a:rPr>
              <a:t>”</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18778548-37AF-F44D-9E21-8ACC74275AD2}" type="slidenum">
              <a:rPr lang="en-US" sz="1200"/>
              <a:pPr eaLnBrk="1" hangingPunct="1"/>
              <a:t>31</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Excellent for computer maps because the scale changes with the size of the map on the computer screen.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507064-0901-468C-97AA-2C532BB7A437}" type="slidenum">
              <a:rPr lang="en-US" smtClean="0">
                <a:latin typeface="Arial" charset="0"/>
                <a:cs typeface="Arial" charset="0"/>
              </a:rPr>
              <a:pPr/>
              <a:t>3</a:t>
            </a:fld>
            <a:endParaRPr lang="en-US" smtClean="0">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79014A53-9890-5E4B-B873-22A04B414AAA}" type="slidenum">
              <a:rPr lang="en-US" sz="1200"/>
              <a:pPr eaLnBrk="1" hangingPunct="1"/>
              <a:t>32</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 typical textbook illustration showing how maps vary in scale, in the proportion of the earth</a:t>
            </a:r>
            <a:r>
              <a:rPr lang="ja-JP" altLang="en-US"/>
              <a:t>’</a:t>
            </a:r>
            <a:r>
              <a:rPr lang="en-US"/>
              <a:t>s surface they are able to show on a single page. What two different methods are used to portray scale on these maps? But only one of the two methods of portraying scale on these maps is accurate – the graphic scale.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C3CBDAF3-FDED-B44E-B0A5-E8A85CB7191B}" type="slidenum">
              <a:rPr lang="en-US" sz="1200"/>
              <a:pPr eaLnBrk="1" hangingPunct="1"/>
              <a:t>33</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Would you agree that the same map is shown at two different scales?  If so, the fractional scale on each map cannot be correct for both maps.  In fact, it is correct for neither (it was correct for the size of the map that appeared in the text which carried this illustration.)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AB83D54D-5D58-0D4D-8AE2-31DB0BA5B8D1}" type="slidenum">
              <a:rPr lang="en-US" sz="1200"/>
              <a:pPr eaLnBrk="1" hangingPunct="1"/>
              <a:t>34</a:t>
            </a:fld>
            <a:endParaRPr lang="en-US"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What is missing?  Any reference to map scale.  Here are three maps in one – all produced at a different scale.  Yet, a scale is shown on none of them.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C990E319-FA1F-5047-A480-BC21D3251007}" type="slidenum">
              <a:rPr lang="en-US" sz="1200"/>
              <a:pPr eaLnBrk="1" hangingPunct="1"/>
              <a:t>35</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An advertisement (Conde Nast Traveler) from 2007.  When scale is not shown on a map – beware!  On this map, Peru has clipped off Alaska so as not to show the Pacific Ocean at scale. The Japanese are wealthy enough to be world tourists (and they have historical connections with Peru).  Their trip across the Pacific to Peru seems only as long as Europeans</a:t>
            </a:r>
            <a:r>
              <a:rPr lang="ja-JP" altLang="en-US"/>
              <a:t>’</a:t>
            </a:r>
            <a:r>
              <a:rPr lang="en-US"/>
              <a:t> trip across the Atlantic.</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E8C96510-EFED-0741-82FA-88B1F265190B}" type="slidenum">
              <a:rPr lang="en-US" sz="1200"/>
              <a:pPr eaLnBrk="1" hangingPunct="1"/>
              <a:t>36</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Advertisement 2004</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C2539690-6037-964D-A479-41403018739B}" type="slidenum">
              <a:rPr lang="en-US" sz="1200"/>
              <a:pPr eaLnBrk="1" hangingPunct="1"/>
              <a:t>37</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t>“</a:t>
            </a:r>
            <a:r>
              <a:rPr lang="en-US"/>
              <a:t>Western Samoa The Cradle of Polynesia 1995</a:t>
            </a:r>
            <a:r>
              <a:rPr lang="ja-JP" altLang="en-US"/>
              <a:t>”</a:t>
            </a:r>
            <a:r>
              <a:rPr lang="en-US"/>
              <a:t>  How could there be a reference to scale on this map.  Samoa is made to look larger than the USA.  There are other problems, too:  directional relationships are not true.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9F2538B8-316A-C345-91D1-CF208D81BE38}" type="slidenum">
              <a:rPr lang="en-US" sz="1200"/>
              <a:pPr eaLnBrk="1" hangingPunct="1"/>
              <a:t>38</a:t>
            </a:fld>
            <a:endParaRPr lang="en-US"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t>“</a:t>
            </a:r>
            <a:r>
              <a:rPr lang="en-US"/>
              <a:t>Western Samoa The Heart of Polynesia 1995</a:t>
            </a:r>
            <a:r>
              <a:rPr lang="ja-JP" altLang="en-US"/>
              <a:t>”</a:t>
            </a:r>
            <a:r>
              <a:rPr lang="en-US"/>
              <a:t>  A pattern develops, </a:t>
            </a:r>
            <a:r>
              <a:rPr lang="ja-JP" altLang="en-US"/>
              <a:t>“</a:t>
            </a:r>
            <a:r>
              <a:rPr lang="en-US"/>
              <a:t>lieing with scale</a:t>
            </a:r>
            <a:r>
              <a:rPr lang="ja-JP" altLang="en-US"/>
              <a:t>”</a:t>
            </a:r>
            <a:r>
              <a:rPr lang="en-US"/>
              <a:t> (</a:t>
            </a:r>
            <a:r>
              <a:rPr lang="ja-JP" altLang="en-US"/>
              <a:t>“</a:t>
            </a:r>
            <a:r>
              <a:rPr lang="en-US"/>
              <a:t>lieing with maps</a:t>
            </a:r>
            <a:r>
              <a:rPr lang="ja-JP" altLang="en-US"/>
              <a:t>”</a:t>
            </a:r>
            <a:r>
              <a:rPr lang="en-US"/>
              <a:t>) is something that all small island nations do.  Here is the second example from Western Samoa.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24A852B2-64B4-1645-9D54-1BC42253E5E1}" type="slidenum">
              <a:rPr lang="en-US" sz="1200"/>
              <a:pPr eaLnBrk="1" hangingPunct="1"/>
              <a:t>39</a:t>
            </a:fld>
            <a:endParaRPr lang="en-US" sz="12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t>“</a:t>
            </a:r>
            <a:r>
              <a:rPr lang="en-US"/>
              <a:t>The Fiji Islands</a:t>
            </a:r>
            <a:r>
              <a:rPr lang="ja-JP" altLang="en-US"/>
              <a:t>”</a:t>
            </a:r>
            <a:r>
              <a:rPr lang="en-US"/>
              <a:t> 1996 travel brochure.  Not just Samoa distorts scale to increase its gravity on the world travel map, so does Fiji (in this case, the companies that serve Fiji</a:t>
            </a:r>
            <a:r>
              <a:rPr lang="ja-JP" altLang="en-US"/>
              <a:t>’</a:t>
            </a:r>
            <a:r>
              <a:rPr lang="en-US"/>
              <a:t>s tourist market).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AC050F2D-20DD-6041-8626-0E176CA9DFF4}" type="slidenum">
              <a:rPr lang="en-US" sz="1200"/>
              <a:pPr eaLnBrk="1" hangingPunct="1"/>
              <a:t>40</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Did we drift off into plate tectonic theory?  What scale has been used to show the Atlantic Ocean?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EB651775-2991-F04B-B7E8-0E3A4B2131A0}" type="slidenum">
              <a:rPr lang="en-US" sz="1200"/>
              <a:pPr eaLnBrk="1" hangingPunct="1"/>
              <a:t>41</a:t>
            </a:fld>
            <a:endParaRPr lang="en-US" sz="12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National Geographic magazine, 1968.  A good example of what happens to scale under the influence of time-space compression. Here we literally see compression on the map.</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C565830-9D9D-42BF-AA4B-D8B76FFC4F2D}" type="slidenum">
              <a:rPr lang="en-US" smtClean="0">
                <a:latin typeface="Arial" charset="0"/>
                <a:cs typeface="Arial" charset="0"/>
              </a:rPr>
              <a:pPr/>
              <a:t>4</a:t>
            </a:fld>
            <a:endParaRPr lang="en-US" smtClean="0">
              <a:latin typeface="Arial" charset="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8A72640B-6C46-4E4C-A0D8-BB4C3F384402}" type="slidenum">
              <a:rPr lang="en-US" sz="1200"/>
              <a:pPr eaLnBrk="1" hangingPunct="1"/>
              <a:t>43</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Maps are often used to change perceptions.  What is the scale of this map of the U.S.?  What do we mean by perceptual scale?  An entire genre of postcards is built around scale manipulations.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512E583C-931A-2D4C-8C76-F9E2AF0C639D}" type="slidenum">
              <a:rPr lang="en-US" sz="1200"/>
              <a:pPr eaLnBrk="1" hangingPunct="1"/>
              <a:t>44</a:t>
            </a:fld>
            <a:endParaRPr lang="en-US" sz="12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How do we bring things that are too small up to a size that we can see and comprehend?   We enlarge them with a microscope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0A0E3B8C-C538-9D4A-8D5B-F8B8B11232E7}" type="slidenum">
              <a:rPr lang="en-US" sz="1200"/>
              <a:pPr eaLnBrk="1" hangingPunct="1"/>
              <a:t>45</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What is the problem that all geographers face? We study things that are too large for us to understand, so we need to put them under a macroscope.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43AF8FF4-45B3-1E40-856C-AA5032F65F16}" type="slidenum">
              <a:rPr lang="en-US" sz="1200"/>
              <a:pPr eaLnBrk="1" hangingPunct="1"/>
              <a:t>46</a:t>
            </a:fld>
            <a:endParaRPr lang="en-US" sz="120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Microscope vs. macroscope.  Arthur Robinson was among the foremost American cartographers of his age (born in 1915 and died in 2004).  In this quote, he captures the diea of scale as meta-concept.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fld id="{287DE6B5-A0A5-AF43-9C11-A7A648F32658}" type="slidenum">
              <a:rPr lang="en-US" sz="1200"/>
              <a:pPr eaLnBrk="1" hangingPunct="1"/>
              <a:t>47</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We should put problem spots on the world stage under macroscopes that show them at various scales.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13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B2D0E2-78B3-42CE-ADA7-A97A20C9F4D6}" type="slidenum">
              <a:rPr lang="en-US" smtClean="0">
                <a:latin typeface="Arial" charset="0"/>
                <a:cs typeface="Arial" charset="0"/>
              </a:rPr>
              <a:pPr/>
              <a:t>48</a:t>
            </a:fld>
            <a:endParaRPr lang="en-US" smtClean="0">
              <a:latin typeface="Arial" charset="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54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B05FBA-5488-4F16-BF62-41D5F9011F22}" type="slidenum">
              <a:rPr lang="en-US" smtClean="0">
                <a:latin typeface="Arial" charset="0"/>
                <a:cs typeface="Arial" charset="0"/>
              </a:rPr>
              <a:pPr/>
              <a:t>52</a:t>
            </a:fld>
            <a:endParaRPr lang="en-US" smtClean="0">
              <a:latin typeface="Arial" charset="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75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8E29FF-C583-4A05-88CC-167A6FC2D4E6}" type="slidenum">
              <a:rPr lang="en-US" smtClean="0">
                <a:latin typeface="Arial" charset="0"/>
                <a:cs typeface="Arial" charset="0"/>
              </a:rPr>
              <a:pPr/>
              <a:t>53</a:t>
            </a:fld>
            <a:endParaRPr lang="en-US" smtClean="0">
              <a:latin typeface="Arial"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9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33231BB-F9F4-45B7-B1CB-732951DE90B9}" type="slidenum">
              <a:rPr lang="en-US" smtClean="0">
                <a:latin typeface="Arial" charset="0"/>
                <a:cs typeface="Arial" charset="0"/>
              </a:rPr>
              <a:pPr/>
              <a:t>54</a:t>
            </a:fld>
            <a:endParaRPr lang="en-US" smtClean="0">
              <a:latin typeface="Arial"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16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9F41A03-DEF9-40F4-A0A4-80BE5CEC9600}" type="slidenum">
              <a:rPr lang="en-US" smtClean="0">
                <a:latin typeface="Arial" charset="0"/>
                <a:cs typeface="Arial" charset="0"/>
              </a:rPr>
              <a:pPr/>
              <a:t>55</a:t>
            </a:fld>
            <a:endParaRPr 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96EE66-C060-4143-85DA-BC91E39AFC14}" type="slidenum">
              <a:rPr lang="en-US" smtClean="0">
                <a:latin typeface="Arial" charset="0"/>
                <a:cs typeface="Arial" charset="0"/>
              </a:rPr>
              <a:pPr/>
              <a:t>5</a:t>
            </a:fld>
            <a:endParaRPr lang="en-US" smtClean="0">
              <a:latin typeface="Arial" charset="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36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EC3B29-BB97-4C05-92F6-4675215DC94A}" type="slidenum">
              <a:rPr lang="en-US" smtClean="0">
                <a:latin typeface="Arial" charset="0"/>
                <a:cs typeface="Arial" charset="0"/>
              </a:rPr>
              <a:pPr/>
              <a:t>56</a:t>
            </a:fld>
            <a:endParaRPr lang="en-US" smtClean="0">
              <a:latin typeface="Arial" charset="0"/>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98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D9C87B-1EA0-44AA-916A-01694F65B471}" type="slidenum">
              <a:rPr lang="en-US" smtClean="0">
                <a:latin typeface="Arial" charset="0"/>
                <a:cs typeface="Arial" charset="0"/>
              </a:rPr>
              <a:pPr/>
              <a:t>60</a:t>
            </a:fld>
            <a:endParaRPr lang="en-US" smtClean="0">
              <a:latin typeface="Arial" charset="0"/>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60A31B2-C619-4593-84FE-AA7154318139}" type="slidenum">
              <a:rPr lang="en-US" smtClean="0">
                <a:latin typeface="Arial" charset="0"/>
                <a:cs typeface="Arial" charset="0"/>
              </a:rPr>
              <a:pPr/>
              <a:t>61</a:t>
            </a:fld>
            <a:endParaRPr lang="en-US" smtClean="0">
              <a:latin typeface="Arial"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239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6A1648-178C-43B7-A94F-F299682C4E3E}" type="slidenum">
              <a:rPr lang="en-US" smtClean="0">
                <a:latin typeface="Arial" charset="0"/>
                <a:cs typeface="Arial" charset="0"/>
              </a:rPr>
              <a:pPr/>
              <a:t>62</a:t>
            </a:fld>
            <a:endParaRPr lang="en-US" smtClean="0">
              <a:latin typeface="Arial" charset="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9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E3C41A-AAD2-4538-A7F5-B0DC3C104EAD}" type="slidenum">
              <a:rPr lang="en-US" smtClean="0">
                <a:latin typeface="Arial" charset="0"/>
                <a:cs typeface="Arial" charset="0"/>
              </a:rPr>
              <a:pPr/>
              <a:t>63</a:t>
            </a:fld>
            <a:endParaRPr lang="en-US" smtClean="0">
              <a:latin typeface="Arial"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3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C348EF-595D-47F4-BAFC-9BD8C6F09295}" type="slidenum">
              <a:rPr lang="en-US" smtClean="0">
                <a:latin typeface="Arial" charset="0"/>
                <a:cs typeface="Arial" charset="0"/>
              </a:rPr>
              <a:pPr/>
              <a:t>66</a:t>
            </a:fld>
            <a:endParaRPr lang="en-US" smtClean="0">
              <a:latin typeface="Arial" charset="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5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4A7988-1124-4DE7-BE5A-3693255D62A0}" type="slidenum">
              <a:rPr lang="en-US" smtClean="0">
                <a:latin typeface="Arial" charset="0"/>
                <a:cs typeface="Arial" charset="0"/>
              </a:rPr>
              <a:pPr/>
              <a:t>67</a:t>
            </a:fld>
            <a:endParaRPr lang="en-US" smtClean="0">
              <a:latin typeface="Arial" charset="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38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4D12F8-9704-4AB1-A35D-48FA42E22122}" type="slidenum">
              <a:rPr lang="en-US" smtClean="0">
                <a:latin typeface="Arial" charset="0"/>
                <a:cs typeface="Arial" charset="0"/>
              </a:rPr>
              <a:pPr/>
              <a:t>69</a:t>
            </a:fld>
            <a:endParaRPr lang="en-US" smtClean="0">
              <a:latin typeface="Arial" charset="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0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F37881-3B66-47AB-A590-9F3E05455118}" type="slidenum">
              <a:rPr lang="en-US" smtClean="0">
                <a:latin typeface="Arial" charset="0"/>
                <a:cs typeface="Arial" charset="0"/>
              </a:rPr>
              <a:pPr/>
              <a:t>70</a:t>
            </a:fld>
            <a:endParaRPr lang="en-US" smtClean="0">
              <a:latin typeface="Arial"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2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A61A32-230C-4B0D-B85A-1BCC950A7C80}" type="slidenum">
              <a:rPr lang="en-US" smtClean="0">
                <a:latin typeface="Arial" charset="0"/>
                <a:cs typeface="Arial" charset="0"/>
              </a:rPr>
              <a:pPr/>
              <a:t>71</a:t>
            </a:fld>
            <a:endParaRPr 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B9CFA-C75F-434C-9804-835771759EDF}" type="slidenum">
              <a:rPr lang="en-US" smtClean="0">
                <a:latin typeface="Arial" charset="0"/>
                <a:cs typeface="Arial" charset="0"/>
              </a:rPr>
              <a:pPr/>
              <a:t>6</a:t>
            </a:fld>
            <a:endParaRPr lang="en-US" smtClean="0">
              <a:latin typeface="Arial" charset="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4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F33E0E-DABB-49DA-A6B3-716C37553FC2}" type="slidenum">
              <a:rPr lang="en-US" smtClean="0">
                <a:latin typeface="Arial" charset="0"/>
                <a:cs typeface="Arial" charset="0"/>
              </a:rPr>
              <a:pPr/>
              <a:t>72</a:t>
            </a:fld>
            <a:endParaRPr lang="en-US" smtClean="0">
              <a:latin typeface="Arial" charset="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6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8669CD-A9D9-4C47-B2E4-4546423AAB56}" type="slidenum">
              <a:rPr lang="en-US" smtClean="0">
                <a:latin typeface="Arial" charset="0"/>
                <a:cs typeface="Arial" charset="0"/>
              </a:rPr>
              <a:pPr/>
              <a:t>73</a:t>
            </a:fld>
            <a:endParaRPr lang="en-US" smtClean="0">
              <a:latin typeface="Arial" charset="0"/>
              <a:cs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48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82CABB-E337-4E7E-8BDD-857D8C23085A}" type="slidenum">
              <a:rPr lang="en-US" smtClean="0">
                <a:latin typeface="Arial" charset="0"/>
                <a:cs typeface="Arial" charset="0"/>
              </a:rPr>
              <a:pPr/>
              <a:t>74</a:t>
            </a:fld>
            <a:endParaRPr lang="en-US" smtClean="0">
              <a:latin typeface="Arial" charset="0"/>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50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F6B32B-7A19-45A5-81A0-D8AFA1C9F88F}" type="slidenum">
              <a:rPr lang="en-US" smtClean="0">
                <a:latin typeface="Arial" charset="0"/>
                <a:cs typeface="Arial" charset="0"/>
              </a:rPr>
              <a:pPr/>
              <a:t>75</a:t>
            </a:fld>
            <a:endParaRPr lang="en-US" smtClean="0">
              <a:latin typeface="Arial" charset="0"/>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54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10DD5F1-B83A-4C8C-94D2-52C5C2E80535}" type="slidenum">
              <a:rPr lang="en-US" smtClean="0">
                <a:latin typeface="Arial" charset="0"/>
                <a:cs typeface="Arial" charset="0"/>
              </a:rPr>
              <a:pPr/>
              <a:t>78</a:t>
            </a:fld>
            <a:endParaRPr lang="en-US" smtClean="0">
              <a:latin typeface="Arial" charset="0"/>
              <a:cs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56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881D39-3DC4-4AF2-82FD-844F5FC0DDF2}" type="slidenum">
              <a:rPr lang="en-US" smtClean="0">
                <a:latin typeface="Arial" charset="0"/>
                <a:cs typeface="Arial" charset="0"/>
              </a:rPr>
              <a:pPr/>
              <a:t>79</a:t>
            </a:fld>
            <a:endParaRPr lang="en-US" smtClean="0">
              <a:latin typeface="Arial" charset="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58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924F1E-AA28-40AA-A439-9446FFE844DB}" type="slidenum">
              <a:rPr lang="en-US" smtClean="0">
                <a:latin typeface="Arial" charset="0"/>
                <a:cs typeface="Arial" charset="0"/>
              </a:rPr>
              <a:pPr/>
              <a:t>80</a:t>
            </a:fld>
            <a:endParaRPr lang="en-US" smtClean="0">
              <a:latin typeface="Arial" charset="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60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3CB2B5-ABA9-4B63-BAD5-BE08C5914A30}" type="slidenum">
              <a:rPr lang="en-US" smtClean="0">
                <a:latin typeface="Arial" charset="0"/>
                <a:cs typeface="Arial" charset="0"/>
              </a:rPr>
              <a:pPr/>
              <a:t>82</a:t>
            </a:fld>
            <a:endParaRPr lang="en-US" smtClean="0">
              <a:latin typeface="Arial" charset="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62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9CFA1F7-E943-4B3A-A92B-8ADFFE438A2C}" type="slidenum">
              <a:rPr lang="en-US" smtClean="0">
                <a:latin typeface="Arial" charset="0"/>
                <a:cs typeface="Arial" charset="0"/>
              </a:rPr>
              <a:pPr/>
              <a:t>83</a:t>
            </a:fld>
            <a:endParaRPr lang="en-US" smtClean="0">
              <a:latin typeface="Arial" charset="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64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B1C5C9-0379-48EB-971F-70E775E3276C}" type="slidenum">
              <a:rPr lang="en-US" smtClean="0">
                <a:latin typeface="Arial" charset="0"/>
                <a:cs typeface="Arial" charset="0"/>
              </a:rPr>
              <a:pPr/>
              <a:t>84</a:t>
            </a:fld>
            <a:endParaRPr lang="en-US"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EDB609-D45F-45DE-AEE8-7B0D8A820155}" type="slidenum">
              <a:rPr lang="en-US" smtClean="0">
                <a:latin typeface="Arial" charset="0"/>
                <a:cs typeface="Arial" charset="0"/>
              </a:rPr>
              <a:pPr/>
              <a:t>7</a:t>
            </a:fld>
            <a:endParaRPr lang="en-US" smtClean="0">
              <a:latin typeface="Arial" charset="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68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E264352-DAB3-4B99-8C47-47CF0A141920}" type="slidenum">
              <a:rPr lang="en-US" smtClean="0">
                <a:latin typeface="Arial" charset="0"/>
                <a:cs typeface="Arial" charset="0"/>
              </a:rPr>
              <a:pPr/>
              <a:t>86</a:t>
            </a:fld>
            <a:endParaRPr lang="en-US" smtClean="0">
              <a:latin typeface="Arial" charset="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1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0CB62B-1418-403C-8EFC-C833D673F0B6}" type="slidenum">
              <a:rPr lang="en-US" smtClean="0">
                <a:latin typeface="Arial" charset="0"/>
                <a:cs typeface="Arial" charset="0"/>
              </a:rPr>
              <a:pPr/>
              <a:t>87</a:t>
            </a:fld>
            <a:endParaRPr lang="en-US" smtClean="0">
              <a:latin typeface="Arial" charset="0"/>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4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0D4682-9FB3-4D04-A18E-40EA9E308669}" type="slidenum">
              <a:rPr lang="en-US" smtClean="0">
                <a:latin typeface="Arial" charset="0"/>
                <a:cs typeface="Arial" charset="0"/>
              </a:rPr>
              <a:pPr/>
              <a:t>89</a:t>
            </a:fld>
            <a:endParaRPr lang="en-US" smtClean="0">
              <a:latin typeface="Arial" charset="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6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9D6220-73F5-41B2-B246-41335E07584B}" type="slidenum">
              <a:rPr lang="en-US" smtClean="0">
                <a:latin typeface="Arial" charset="0"/>
                <a:cs typeface="Arial" charset="0"/>
              </a:rPr>
              <a:pPr/>
              <a:t>90</a:t>
            </a:fld>
            <a:endParaRPr lang="en-US" smtClean="0">
              <a:latin typeface="Arial" charset="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78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81042B-F4D0-4D85-97A1-53C5ED1FC89D}" type="slidenum">
              <a:rPr lang="en-US" smtClean="0">
                <a:latin typeface="Arial" charset="0"/>
                <a:cs typeface="Arial" charset="0"/>
              </a:rPr>
              <a:pPr/>
              <a:t>92</a:t>
            </a:fld>
            <a:endParaRPr lang="en-US" smtClean="0">
              <a:latin typeface="Arial" charset="0"/>
              <a:cs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0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D3A525-591F-4557-B927-8945DB4E365F}" type="slidenum">
              <a:rPr lang="en-US" smtClean="0">
                <a:latin typeface="Arial" charset="0"/>
                <a:cs typeface="Arial" charset="0"/>
              </a:rPr>
              <a:pPr/>
              <a:t>93</a:t>
            </a:fld>
            <a:endParaRPr lang="en-US" smtClean="0">
              <a:latin typeface="Arial" charset="0"/>
              <a:cs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2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22D5F0-64AD-472C-9C70-722E32FCA8F1}" type="slidenum">
              <a:rPr lang="en-US" smtClean="0">
                <a:latin typeface="Arial" charset="0"/>
                <a:cs typeface="Arial" charset="0"/>
              </a:rPr>
              <a:pPr/>
              <a:t>94</a:t>
            </a:fld>
            <a:endParaRPr lang="en-US" smtClean="0">
              <a:latin typeface="Arial" charset="0"/>
              <a:cs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4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DA5CE2-CDC5-42A4-8CCC-12F78A9B8B9D}" type="slidenum">
              <a:rPr lang="en-US" smtClean="0">
                <a:latin typeface="Arial" charset="0"/>
                <a:cs typeface="Arial" charset="0"/>
              </a:rPr>
              <a:pPr/>
              <a:t>95</a:t>
            </a:fld>
            <a:endParaRPr lang="en-US" smtClean="0">
              <a:latin typeface="Arial" charset="0"/>
              <a:cs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6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F3610C-8FB4-42AF-B302-971149FEB117}" type="slidenum">
              <a:rPr lang="en-US" smtClean="0">
                <a:latin typeface="Arial" charset="0"/>
                <a:cs typeface="Arial" charset="0"/>
              </a:rPr>
              <a:pPr/>
              <a:t>96</a:t>
            </a:fld>
            <a:endParaRPr lang="en-US" smtClean="0">
              <a:latin typeface="Arial" charset="0"/>
              <a:cs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88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3F427C-6C57-4526-9FEC-A43C5A59C7FA}" type="slidenum">
              <a:rPr lang="en-US" smtClean="0">
                <a:latin typeface="Arial" charset="0"/>
                <a:cs typeface="Arial" charset="0"/>
              </a:rPr>
              <a:pPr/>
              <a:t>97</a:t>
            </a:fld>
            <a:endParaRPr lang="en-US"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ACC154-F832-4093-BB6C-F8C756A08083}" type="slidenum">
              <a:rPr lang="en-US" smtClean="0">
                <a:latin typeface="Arial" charset="0"/>
                <a:cs typeface="Arial" charset="0"/>
              </a:rPr>
              <a:pPr/>
              <a:t>8</a:t>
            </a:fld>
            <a:endParaRPr lang="en-US" smtClean="0">
              <a:latin typeface="Arial" charset="0"/>
              <a:cs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0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7DEDB54-83AA-4D03-860B-E06A1190E0A3}" type="slidenum">
              <a:rPr lang="en-US" smtClean="0">
                <a:latin typeface="Arial" charset="0"/>
                <a:cs typeface="Arial" charset="0"/>
              </a:rPr>
              <a:pPr/>
              <a:t>98</a:t>
            </a:fld>
            <a:endParaRPr lang="en-US" smtClean="0">
              <a:latin typeface="Arial" charset="0"/>
              <a:cs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2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85F710-A1D7-48EA-857A-B9554A76BD76}" type="slidenum">
              <a:rPr lang="en-US" smtClean="0">
                <a:latin typeface="Arial" charset="0"/>
                <a:cs typeface="Arial" charset="0"/>
              </a:rPr>
              <a:pPr/>
              <a:t>99</a:t>
            </a:fld>
            <a:endParaRPr lang="en-US" smtClean="0">
              <a:latin typeface="Arial" charset="0"/>
              <a:cs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4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0F71D8D-9342-4C3B-812A-0C1977D03459}" type="slidenum">
              <a:rPr lang="en-US" smtClean="0">
                <a:latin typeface="Arial" charset="0"/>
                <a:cs typeface="Arial" charset="0"/>
              </a:rPr>
              <a:pPr/>
              <a:t>100</a:t>
            </a:fld>
            <a:endParaRPr lang="en-US" smtClean="0">
              <a:latin typeface="Arial" charset="0"/>
              <a:cs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98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EB6E90-6214-45E9-845C-5F0F27DA0699}" type="slidenum">
              <a:rPr lang="en-US" smtClean="0">
                <a:latin typeface="Arial" charset="0"/>
                <a:cs typeface="Arial" charset="0"/>
              </a:rPr>
              <a:pPr/>
              <a:t>101</a:t>
            </a:fld>
            <a:endParaRPr lang="en-US" smtClean="0">
              <a:latin typeface="Arial" charset="0"/>
              <a:cs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07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5763416-F45B-473A-84DE-67C106472F2D}" type="slidenum">
              <a:rPr lang="en-US" smtClean="0">
                <a:latin typeface="Arial" charset="0"/>
                <a:cs typeface="Arial" charset="0"/>
              </a:rPr>
              <a:pPr/>
              <a:t>102</a:t>
            </a:fld>
            <a:endParaRPr lang="en-US" smtClean="0">
              <a:latin typeface="Arial" charset="0"/>
              <a:cs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2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4B7609-442E-4182-B0A6-0E9390DAA2EE}" type="slidenum">
              <a:rPr lang="en-US" smtClean="0">
                <a:latin typeface="Arial" charset="0"/>
                <a:cs typeface="Arial" charset="0"/>
              </a:rPr>
              <a:pPr/>
              <a:t>103</a:t>
            </a:fld>
            <a:endParaRPr lang="en-US" smtClean="0">
              <a:latin typeface="Arial" charset="0"/>
              <a:cs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04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415020-3997-4282-B1AD-E1DF99D6EC38}" type="slidenum">
              <a:rPr lang="en-US" smtClean="0">
                <a:latin typeface="Arial" charset="0"/>
                <a:cs typeface="Arial" charset="0"/>
              </a:rPr>
              <a:pPr/>
              <a:t>104</a:t>
            </a:fld>
            <a:endParaRPr lang="en-US" smtClean="0">
              <a:latin typeface="Arial" charset="0"/>
              <a:cs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6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D7F393-A11E-41EE-9A80-A58D7CA2D2CC}" type="slidenum">
              <a:rPr lang="en-US" smtClean="0">
                <a:latin typeface="Arial" charset="0"/>
                <a:cs typeface="Arial" charset="0"/>
              </a:rPr>
              <a:pPr/>
              <a:t>105</a:t>
            </a:fld>
            <a:endParaRPr lang="en-US" smtClean="0">
              <a:latin typeface="Arial" charset="0"/>
              <a:cs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1AC6D26-DD57-438E-8C5D-5E3AB3E23400}" type="slidenum">
              <a:rPr lang="en-US"/>
              <a:pPr/>
              <a:t>106</a:t>
            </a:fld>
            <a:endParaRPr lang="en-US"/>
          </a:p>
        </p:txBody>
      </p:sp>
      <p:sp>
        <p:nvSpPr>
          <p:cNvPr id="58370" name="Rectangle 2"/>
          <p:cNvSpPr>
            <a:spLocks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E475DFA-9ACE-44F4-B465-DEDA6232817F}" type="slidenum">
              <a:rPr lang="en-US"/>
              <a:pPr/>
              <a:t>107</a:t>
            </a:fld>
            <a:endParaRPr lang="en-US"/>
          </a:p>
        </p:txBody>
      </p:sp>
      <p:sp>
        <p:nvSpPr>
          <p:cNvPr id="59394" name="Rectangle 1026"/>
          <p:cNvSpPr>
            <a:spLocks noChangeArrowheads="1" noTextEdit="1"/>
          </p:cNvSpPr>
          <p:nvPr>
            <p:ph type="sldImg"/>
          </p:nvPr>
        </p:nvSpPr>
        <p:spPr>
          <a:ln/>
        </p:spPr>
      </p:sp>
      <p:sp>
        <p:nvSpPr>
          <p:cNvPr id="593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1DBD19-87C4-407B-8193-7F6D5FF96846}" type="slidenum">
              <a:rPr lang="en-US" smtClean="0">
                <a:latin typeface="Arial" charset="0"/>
                <a:cs typeface="Arial" charset="0"/>
              </a:rPr>
              <a:pPr/>
              <a:t>9</a:t>
            </a:fld>
            <a:endParaRPr lang="en-US" smtClean="0">
              <a:latin typeface="Arial" charset="0"/>
              <a:cs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8B209D6-C897-4CFB-A192-8BC3D5A0F498}" type="slidenum">
              <a:rPr lang="en-US"/>
              <a:pPr/>
              <a:t>108</a:t>
            </a:fld>
            <a:endParaRPr lang="en-US"/>
          </a:p>
        </p:txBody>
      </p:sp>
      <p:sp>
        <p:nvSpPr>
          <p:cNvPr id="60418" name="Rectangle 1026"/>
          <p:cNvSpPr>
            <a:spLocks noChangeArrowheads="1" noTextEdit="1"/>
          </p:cNvSpPr>
          <p:nvPr>
            <p:ph type="sldImg"/>
          </p:nvPr>
        </p:nvSpPr>
        <p:spPr>
          <a:ln/>
        </p:spPr>
      </p:sp>
      <p:sp>
        <p:nvSpPr>
          <p:cNvPr id="604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8679754F-4FE7-42EC-8B59-A0423DAD0010}" type="slidenum">
              <a:rPr lang="en-US"/>
              <a:pPr/>
              <a:t>109</a:t>
            </a:fld>
            <a:endParaRPr lang="en-US"/>
          </a:p>
        </p:txBody>
      </p:sp>
      <p:sp>
        <p:nvSpPr>
          <p:cNvPr id="61442" name="Rectangle 2"/>
          <p:cNvSpPr>
            <a:spLocks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08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1818EB-2DB6-490C-A0BF-D87EA8767F12}" type="slidenum">
              <a:rPr lang="en-US" smtClean="0">
                <a:latin typeface="Arial" charset="0"/>
                <a:cs typeface="Arial" charset="0"/>
              </a:rPr>
              <a:pPr/>
              <a:t>110</a:t>
            </a:fld>
            <a:endParaRPr lang="en-US" smtClean="0">
              <a:latin typeface="Arial" charset="0"/>
              <a:cs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10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0CFC17-2E98-4E17-89E2-21A1D16A9D28}" type="slidenum">
              <a:rPr lang="en-US" smtClean="0">
                <a:latin typeface="Arial" charset="0"/>
                <a:cs typeface="Arial" charset="0"/>
              </a:rPr>
              <a:pPr/>
              <a:t>111</a:t>
            </a:fld>
            <a:endParaRPr lang="en-US" smtClean="0">
              <a:latin typeface="Arial" charset="0"/>
              <a:cs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12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F707AF-49F8-44E6-9FAF-E7F5BDEA985F}" type="slidenum">
              <a:rPr lang="en-US" smtClean="0">
                <a:latin typeface="Arial" charset="0"/>
                <a:cs typeface="Arial" charset="0"/>
              </a:rPr>
              <a:pPr/>
              <a:t>112</a:t>
            </a:fld>
            <a:endParaRPr lang="en-US" smtClean="0">
              <a:latin typeface="Arial" charset="0"/>
              <a:cs typeface="Arial"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2"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15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54AAD5-3E6E-42D5-A47D-8CDF69ACE1FF}" type="slidenum">
              <a:rPr lang="en-US" smtClean="0">
                <a:latin typeface="Arial" charset="0"/>
                <a:cs typeface="Arial" charset="0"/>
              </a:rPr>
              <a:pPr/>
              <a:t>113</a:t>
            </a:fld>
            <a:endParaRPr lang="en-US" smtClean="0">
              <a:latin typeface="Arial" charset="0"/>
              <a:cs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0"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17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98F1D0-31E2-4B94-807E-7265AACDDA0C}" type="slidenum">
              <a:rPr lang="en-US" smtClean="0">
                <a:latin typeface="Arial" charset="0"/>
                <a:cs typeface="Arial" charset="0"/>
              </a:rPr>
              <a:pPr/>
              <a:t>114</a:t>
            </a:fld>
            <a:endParaRPr lang="en-US" smtClean="0">
              <a:latin typeface="Arial" charset="0"/>
              <a:cs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8"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19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5A2C20-98F8-4C07-9ACF-12D6D19C2156}" type="slidenum">
              <a:rPr lang="en-US" smtClean="0">
                <a:latin typeface="Arial" charset="0"/>
                <a:cs typeface="Arial" charset="0"/>
              </a:rPr>
              <a:pPr/>
              <a:t>115</a:t>
            </a:fld>
            <a:endParaRPr lang="en-US" smtClean="0">
              <a:latin typeface="Arial" charset="0"/>
              <a:cs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9FA395-A695-4DF7-9690-45AA45476D9E}" type="slidenum">
              <a:rPr lang="en-US" smtClean="0">
                <a:latin typeface="Arial" charset="0"/>
                <a:cs typeface="Arial" charset="0"/>
              </a:rPr>
              <a:pPr/>
              <a:t>120</a:t>
            </a:fld>
            <a:endParaRPr lang="en-US" smtClean="0">
              <a:latin typeface="Arial" charset="0"/>
              <a:cs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6"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2263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290C561-5F6F-4F0D-8FF6-D0B04B235BC3}" type="slidenum">
              <a:rPr lang="en-US" smtClean="0">
                <a:latin typeface="Arial" charset="0"/>
                <a:cs typeface="Arial" charset="0"/>
              </a:rPr>
              <a:pPr/>
              <a:t>121</a:t>
            </a:fld>
            <a:endParaRPr 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 y="304800"/>
            <a:ext cx="8839200" cy="2209800"/>
          </a:xfrm>
        </p:spPr>
        <p:txBody>
          <a:bodyPr/>
          <a:lstStyle>
            <a:lvl1pPr algn="ctr">
              <a:defRPr sz="5400" b="1">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4267200" y="2628900"/>
            <a:ext cx="4724400" cy="2476500"/>
          </a:xfrm>
        </p:spPr>
        <p:txBody>
          <a:bodyPr anchor="ctr"/>
          <a:lstStyle>
            <a:lvl1pPr marL="0" indent="0" algn="ctr">
              <a:buFontTx/>
              <a:buNone/>
              <a:defRPr sz="3200" b="1"/>
            </a:lvl1pPr>
          </a:lstStyle>
          <a:p>
            <a:r>
              <a:rPr lang="en-US" dirty="0" smtClean="0"/>
              <a:t>Click to edit Master subtitle style</a:t>
            </a:r>
            <a:endParaRPr lang="en-US" dirty="0"/>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C131D19-6643-43D4-8EF0-A3E7CD3FD52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3F37D05-1ECF-4A4F-85CA-A350718A454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CEBE579-1C89-4BFD-BC59-882A2D74CD8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52400"/>
            <a:ext cx="2209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4770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B8C6ED5-194B-4837-889A-68F2F1ABF56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221D29B-FEE4-404C-82DC-FA9BEDC6B45C}"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77651A-69D9-4C1E-924F-D1C825B2EB5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E1E52B-ED24-45E1-9EF4-F40E1F18BFCD}"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35F262-46D0-416F-B918-E2A7AB1D1F80}"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4F5D648-0D4A-43F8-A91E-06961ABEF90B}"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255604-4E3B-47B4-8F92-2B9A8E73F9F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6140EB1-14E7-47B6-8356-5324D9C32CB1}" type="datetimeFigureOut">
              <a:rPr lang="en-US"/>
              <a:pPr>
                <a:defRPr/>
              </a:pPr>
              <a:t>9/11/2013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FBFB66-8965-47C2-91DB-7F60D26A41E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30808C-1623-4F62-B3C1-7DC0261A0627}" type="datetimeFigureOut">
              <a:rPr lang="en-US"/>
              <a:pPr>
                <a:defRPr/>
              </a:pPr>
              <a:t>9/11/2013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1CE7EC-FC6D-486F-95B9-7954C1133FB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E9333EA-F9C7-4DBE-969A-EDC29ED516C9}" type="datetimeFigureOut">
              <a:rPr lang="en-US"/>
              <a:pPr>
                <a:defRPr/>
              </a:pPr>
              <a:t>9/11/2013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2569A47-203B-4220-81A2-F16EAE72D20F}"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0D03CC-AC9E-492D-BBA0-B226D77DEFDE}" type="datetimeFigureOut">
              <a:rPr lang="en-US"/>
              <a:pPr>
                <a:defRPr/>
              </a:pPr>
              <a:t>9/11/2013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3BE8781-AF9B-4BB0-99BF-C417251AE76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BD4684AF-07CF-4A8C-AB0A-BAA72527A8B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078A23-F11B-42AF-B335-AD8268AACA6E}" type="datetimeFigureOut">
              <a:rPr lang="en-US"/>
              <a:pPr>
                <a:defRPr/>
              </a:pPr>
              <a:t>9/11/2013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FF9F41A-F46B-42FF-8CC4-32BDC1C5B2D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2A7A6B0-524B-4D47-B077-5EBC808B9A11}" type="datetimeFigureOut">
              <a:rPr lang="en-US"/>
              <a:pPr>
                <a:defRPr/>
              </a:pPr>
              <a:t>9/11/2013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1A4B41-1A2C-48A1-846B-1AA180DEDDE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49D938F-3899-4844-AFE7-0DD82062CA4D}"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DF01A0-B041-4658-B379-B2B1B12DCE98}"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4713DC-F84F-47BF-8BCD-430E3FD39D85}"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04D589-9A8F-42F8-8DE3-AB2B35C82B1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28E69BB-F5BE-43E6-A789-7EABFC496398}" type="datetimeFigureOut">
              <a:rPr lang="en-US"/>
              <a:pPr>
                <a:defRPr/>
              </a:pPr>
              <a:t>9/11/2013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AD15ADA-8F1C-41BB-8E1E-8E820D8D1FE2}"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B030D66-91A7-4CC8-85A6-C4FC6BE350B0}"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097AC4-D1F8-41F3-A06A-2BFD0D8332F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5F9019-425C-49F2-9809-5024689CC53E}"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0FAFE5-24C2-45A7-8D3C-210A77BFC0A9}"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E1EEF5-812F-421C-A19E-D390E42D73FC}"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FF53DB-8E06-4088-988D-38A6C8326E66}"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93FF077-8ED3-4E39-B5FA-CBEAF24C39D9}" type="datetimeFigureOut">
              <a:rPr lang="en-US"/>
              <a:pPr>
                <a:defRPr/>
              </a:pPr>
              <a:t>9/11/2013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EBA825-0279-48AF-BF7F-BDF938581C0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4AFDC7A-35B3-47FD-9088-53BE2BB5F644}" type="datetimeFigureOut">
              <a:rPr lang="en-US"/>
              <a:pPr>
                <a:defRPr/>
              </a:pPr>
              <a:t>9/11/2013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A3A9718-1950-492E-8478-1DAFE8E1A21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4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0"/>
              </a:spcBef>
              <a:buFont typeface="Wingdings" pitchFamily="2" charset="2"/>
              <a:buChar char="v"/>
              <a:defRPr b="1"/>
            </a:lvl1pPr>
            <a:lvl2pPr>
              <a:spcBef>
                <a:spcPts val="0"/>
              </a:spcBef>
              <a:buFont typeface="Wingdings" pitchFamily="2" charset="2"/>
              <a:buChar char="Ø"/>
              <a:defRPr b="1"/>
            </a:lvl2pPr>
            <a:lvl3pPr>
              <a:spcBef>
                <a:spcPts val="0"/>
              </a:spcBef>
              <a:buFontTx/>
              <a:buBlip>
                <a:blip r:embed="rId2"/>
              </a:buBlip>
              <a:defRPr b="1"/>
            </a:lvl3pPr>
            <a:lvl4pPr>
              <a:spcBef>
                <a:spcPts val="0"/>
              </a:spcBef>
              <a:buFont typeface="Wingdings" pitchFamily="2" charset="2"/>
              <a:buChar char="§"/>
              <a:defRPr b="1"/>
            </a:lvl4pPr>
            <a:lvl5pPr>
              <a:spcBef>
                <a:spcPts val="0"/>
              </a:spcBef>
              <a:buFont typeface="Arial" pitchFamily="34" charset="0"/>
              <a:buChar cha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D878D61-3E98-45C7-A38A-165BE37AD95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5CC7A83-CD6F-4C14-8E67-840C2C0B0DD7}" type="datetimeFigureOut">
              <a:rPr lang="en-US"/>
              <a:pPr>
                <a:defRPr/>
              </a:pPr>
              <a:t>9/11/2013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C3328A6-DADB-495E-8E17-89CAC235EC00}"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E34081-14CB-4947-B6FD-CFAA32A8599E}" type="datetimeFigureOut">
              <a:rPr lang="en-US"/>
              <a:pPr>
                <a:defRPr/>
              </a:pPr>
              <a:t>9/11/2013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24D506D-B241-4A8E-850A-A6EE243F554E}"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81D704F-31D8-4028-8E7F-201624A4597E}" type="datetimeFigureOut">
              <a:rPr lang="en-US"/>
              <a:pPr>
                <a:defRPr/>
              </a:pPr>
              <a:t>9/11/2013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EF1CA6-A0D2-40F7-A954-6C8413242168}"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847EF0B-3D2B-4F3E-B9FB-1AF7E19CC438}" type="datetimeFigureOut">
              <a:rPr lang="en-US"/>
              <a:pPr>
                <a:defRPr/>
              </a:pPr>
              <a:t>9/11/2013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EFFB5C-6525-45A8-9EDA-57797AB3A22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D64C20-8A01-4261-AFEC-736203B5F7BA}"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D157AD-E888-4BE4-A4B6-8A0CF74F8A07}"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9F5705-51E8-48B7-B644-7F09805F98A1}" type="datetimeFigureOut">
              <a:rPr lang="en-US"/>
              <a:pPr>
                <a:defRPr/>
              </a:pPr>
              <a:t>9/11/2013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BB77C4-B9AA-45E3-B94A-9D72917D27E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F094822-21FF-45D4-A3D9-5E98170780B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524000"/>
            <a:ext cx="4343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4343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F02AB60-5635-4B41-88F1-D8B4DBFAA3D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A24666CC-EE41-42B6-8FE6-C8755D17D4F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0CB59066-A679-451A-9171-8A53463C6DC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492ED5E-56C2-45F5-AC88-4D66017D035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E34316D-A5C4-47FA-B65A-49CB2FBD6CA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52400"/>
            <a:ext cx="8839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52400" y="1524000"/>
            <a:ext cx="88392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6324600"/>
            <a:ext cx="2133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p>
        </p:txBody>
      </p:sp>
      <p:sp>
        <p:nvSpPr>
          <p:cNvPr id="1035" name="Rectangle 11"/>
          <p:cNvSpPr>
            <a:spLocks noGrp="1" noChangeArrowheads="1"/>
          </p:cNvSpPr>
          <p:nvPr>
            <p:ph type="ftr" sz="quarter" idx="3"/>
          </p:nvPr>
        </p:nvSpPr>
        <p:spPr bwMode="auto">
          <a:xfrm>
            <a:off x="3124200" y="63246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p>
        </p:txBody>
      </p:sp>
      <p:sp>
        <p:nvSpPr>
          <p:cNvPr id="1036" name="Rectangle 12"/>
          <p:cNvSpPr>
            <a:spLocks noGrp="1" noChangeArrowheads="1"/>
          </p:cNvSpPr>
          <p:nvPr>
            <p:ph type="sldNum" sz="quarter" idx="4"/>
          </p:nvPr>
        </p:nvSpPr>
        <p:spPr bwMode="auto">
          <a:xfrm>
            <a:off x="6858000" y="6324600"/>
            <a:ext cx="2133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996A545F-59F8-466F-BAF9-E32C7B7712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686" r:id="rId2"/>
    <p:sldLayoutId id="2147483685" r:id="rId3"/>
    <p:sldLayoutId id="2147483684" r:id="rId4"/>
    <p:sldLayoutId id="2147483683" r:id="rId5"/>
    <p:sldLayoutId id="2147483682" r:id="rId6"/>
    <p:sldLayoutId id="2147483681" r:id="rId7"/>
    <p:sldLayoutId id="2147483680" r:id="rId8"/>
    <p:sldLayoutId id="2147483679" r:id="rId9"/>
    <p:sldLayoutId id="2147483678" r:id="rId10"/>
    <p:sldLayoutId id="2147483677" r:id="rId11"/>
    <p:sldLayoutId id="2147483676" r:id="rId12"/>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Maiandra GD" pitchFamily="34" charset="0"/>
        </a:defRPr>
      </a:lvl2pPr>
      <a:lvl3pPr algn="l" rtl="0" eaLnBrk="0" fontAlgn="base" hangingPunct="0">
        <a:spcBef>
          <a:spcPct val="0"/>
        </a:spcBef>
        <a:spcAft>
          <a:spcPct val="0"/>
        </a:spcAft>
        <a:defRPr sz="3600">
          <a:solidFill>
            <a:schemeClr val="tx2"/>
          </a:solidFill>
          <a:latin typeface="Maiandra GD" pitchFamily="34" charset="0"/>
        </a:defRPr>
      </a:lvl3pPr>
      <a:lvl4pPr algn="l" rtl="0" eaLnBrk="0" fontAlgn="base" hangingPunct="0">
        <a:spcBef>
          <a:spcPct val="0"/>
        </a:spcBef>
        <a:spcAft>
          <a:spcPct val="0"/>
        </a:spcAft>
        <a:defRPr sz="3600">
          <a:solidFill>
            <a:schemeClr val="tx2"/>
          </a:solidFill>
          <a:latin typeface="Maiandra GD" pitchFamily="34" charset="0"/>
        </a:defRPr>
      </a:lvl4pPr>
      <a:lvl5pPr algn="l" rtl="0" eaLnBrk="0" fontAlgn="base" hangingPunct="0">
        <a:spcBef>
          <a:spcPct val="0"/>
        </a:spcBef>
        <a:spcAft>
          <a:spcPct val="0"/>
        </a:spcAft>
        <a:defRPr sz="3600">
          <a:solidFill>
            <a:schemeClr val="tx2"/>
          </a:solidFill>
          <a:latin typeface="Maiandra GD" pitchFamily="34" charset="0"/>
        </a:defRPr>
      </a:lvl5pPr>
      <a:lvl6pPr marL="457200" algn="l" rtl="0" eaLnBrk="1" fontAlgn="base" hangingPunct="1">
        <a:spcBef>
          <a:spcPct val="0"/>
        </a:spcBef>
        <a:spcAft>
          <a:spcPct val="0"/>
        </a:spcAft>
        <a:defRPr sz="3600">
          <a:solidFill>
            <a:schemeClr val="tx2"/>
          </a:solidFill>
          <a:latin typeface="Arial" pitchFamily="34" charset="0"/>
        </a:defRPr>
      </a:lvl6pPr>
      <a:lvl7pPr marL="914400" algn="l" rtl="0" eaLnBrk="1" fontAlgn="base" hangingPunct="1">
        <a:spcBef>
          <a:spcPct val="0"/>
        </a:spcBef>
        <a:spcAft>
          <a:spcPct val="0"/>
        </a:spcAft>
        <a:defRPr sz="3600">
          <a:solidFill>
            <a:schemeClr val="tx2"/>
          </a:solidFill>
          <a:latin typeface="Arial" pitchFamily="34" charset="0"/>
        </a:defRPr>
      </a:lvl7pPr>
      <a:lvl8pPr marL="1371600" algn="l" rtl="0" eaLnBrk="1" fontAlgn="base" hangingPunct="1">
        <a:spcBef>
          <a:spcPct val="0"/>
        </a:spcBef>
        <a:spcAft>
          <a:spcPct val="0"/>
        </a:spcAft>
        <a:defRPr sz="3600">
          <a:solidFill>
            <a:schemeClr val="tx2"/>
          </a:solidFill>
          <a:latin typeface="Arial" pitchFamily="34" charset="0"/>
        </a:defRPr>
      </a:lvl8pPr>
      <a:lvl9pPr marL="1828800" algn="l" rtl="0" eaLnBrk="1" fontAlgn="base" hangingPunct="1">
        <a:spcBef>
          <a:spcPct val="0"/>
        </a:spcBef>
        <a:spcAft>
          <a:spcPct val="0"/>
        </a:spcAft>
        <a:defRPr sz="36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fld id="{630BD83B-1908-419E-97F2-1F52E52F8BEB}" type="datetimeFigureOut">
              <a:rPr lang="en-US"/>
              <a:pPr>
                <a:defRPr/>
              </a:pPr>
              <a:t>9/11/2013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852BC1DA-4FD6-4952-98D0-578EE174FF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7" r:id="rId2"/>
    <p:sldLayoutId id="2147483696" r:id="rId3"/>
    <p:sldLayoutId id="2147483695" r:id="rId4"/>
    <p:sldLayoutId id="2147483694" r:id="rId5"/>
    <p:sldLayoutId id="2147483693" r:id="rId6"/>
    <p:sldLayoutId id="2147483692" r:id="rId7"/>
    <p:sldLayoutId id="2147483691" r:id="rId8"/>
    <p:sldLayoutId id="2147483690" r:id="rId9"/>
    <p:sldLayoutId id="2147483689" r:id="rId10"/>
    <p:sldLayoutId id="2147483688" r:id="rId11"/>
    <p:sldLayoutId id="214748368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fld id="{4F8924A0-3CD4-4889-B0B6-52321C3A9A43}" type="datetimeFigureOut">
              <a:rPr lang="en-US"/>
              <a:pPr>
                <a:defRPr/>
              </a:pPr>
              <a:t>9/11/2013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02D28AAA-177D-4D96-9FC1-15436DC90B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08" r:id="rId2"/>
    <p:sldLayoutId id="2147483707" r:id="rId3"/>
    <p:sldLayoutId id="2147483706" r:id="rId4"/>
    <p:sldLayoutId id="2147483705" r:id="rId5"/>
    <p:sldLayoutId id="2147483704" r:id="rId6"/>
    <p:sldLayoutId id="2147483703" r:id="rId7"/>
    <p:sldLayoutId id="2147483702" r:id="rId8"/>
    <p:sldLayoutId id="2147483701" r:id="rId9"/>
    <p:sldLayoutId id="2147483700" r:id="rId10"/>
    <p:sldLayoutId id="2147483699" r:id="rId11"/>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Maiandra GD" pitchFamily="34" charset="0"/>
        </a:defRPr>
      </a:lvl2pPr>
      <a:lvl3pPr algn="ctr" rtl="0" eaLnBrk="0" fontAlgn="base" hangingPunct="0">
        <a:spcBef>
          <a:spcPct val="0"/>
        </a:spcBef>
        <a:spcAft>
          <a:spcPct val="0"/>
        </a:spcAft>
        <a:defRPr sz="4400" b="1">
          <a:solidFill>
            <a:schemeClr val="tx1"/>
          </a:solidFill>
          <a:latin typeface="Maiandra GD" pitchFamily="34" charset="0"/>
        </a:defRPr>
      </a:lvl3pPr>
      <a:lvl4pPr algn="ctr" rtl="0" eaLnBrk="0" fontAlgn="base" hangingPunct="0">
        <a:spcBef>
          <a:spcPct val="0"/>
        </a:spcBef>
        <a:spcAft>
          <a:spcPct val="0"/>
        </a:spcAft>
        <a:defRPr sz="4400" b="1">
          <a:solidFill>
            <a:schemeClr val="tx1"/>
          </a:solidFill>
          <a:latin typeface="Maiandra GD" pitchFamily="34" charset="0"/>
        </a:defRPr>
      </a:lvl4pPr>
      <a:lvl5pPr algn="ctr" rtl="0" eaLnBrk="0" fontAlgn="base" hangingPunct="0">
        <a:spcBef>
          <a:spcPct val="0"/>
        </a:spcBef>
        <a:spcAft>
          <a:spcPct val="0"/>
        </a:spcAft>
        <a:defRPr sz="4400" b="1">
          <a:solidFill>
            <a:schemeClr val="tx1"/>
          </a:solidFill>
          <a:latin typeface="Maiandra GD" pitchFamily="34" charset="0"/>
        </a:defRPr>
      </a:lvl5pPr>
      <a:lvl6pPr marL="457200" algn="ctr" rtl="0" fontAlgn="base">
        <a:spcBef>
          <a:spcPct val="0"/>
        </a:spcBef>
        <a:spcAft>
          <a:spcPct val="0"/>
        </a:spcAft>
        <a:defRPr sz="4400" b="1">
          <a:solidFill>
            <a:schemeClr val="tx1"/>
          </a:solidFill>
          <a:latin typeface="Maiandra GD" pitchFamily="34" charset="0"/>
        </a:defRPr>
      </a:lvl6pPr>
      <a:lvl7pPr marL="914400" algn="ctr" rtl="0" fontAlgn="base">
        <a:spcBef>
          <a:spcPct val="0"/>
        </a:spcBef>
        <a:spcAft>
          <a:spcPct val="0"/>
        </a:spcAft>
        <a:defRPr sz="4400" b="1">
          <a:solidFill>
            <a:schemeClr val="tx1"/>
          </a:solidFill>
          <a:latin typeface="Maiandra GD" pitchFamily="34" charset="0"/>
        </a:defRPr>
      </a:lvl7pPr>
      <a:lvl8pPr marL="1371600" algn="ctr" rtl="0" fontAlgn="base">
        <a:spcBef>
          <a:spcPct val="0"/>
        </a:spcBef>
        <a:spcAft>
          <a:spcPct val="0"/>
        </a:spcAft>
        <a:defRPr sz="4400" b="1">
          <a:solidFill>
            <a:schemeClr val="tx1"/>
          </a:solidFill>
          <a:latin typeface="Maiandra GD" pitchFamily="34" charset="0"/>
        </a:defRPr>
      </a:lvl8pPr>
      <a:lvl9pPr marL="1828800" algn="ctr" rtl="0" fontAlgn="base">
        <a:spcBef>
          <a:spcPct val="0"/>
        </a:spcBef>
        <a:spcAft>
          <a:spcPct val="0"/>
        </a:spcAft>
        <a:defRPr sz="4400" b="1">
          <a:solidFill>
            <a:schemeClr val="tx1"/>
          </a:solidFill>
          <a:latin typeface="Maiandra GD" pitchFamily="34" charset="0"/>
        </a:defRPr>
      </a:lvl9pPr>
    </p:titleStyle>
    <p:bodyStyle>
      <a:lvl1pPr marL="342900" indent="-342900" algn="l" rtl="0" eaLnBrk="0" fontAlgn="base" hangingPunct="0">
        <a:spcBef>
          <a:spcPct val="20000"/>
        </a:spcBef>
        <a:spcAft>
          <a:spcPct val="0"/>
        </a:spcAft>
        <a:buFont typeface="Arial" charset="0"/>
        <a:buChar char="•"/>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07.jpeg"/><Relationship Id="rId4" Type="http://schemas.openxmlformats.org/officeDocument/2006/relationships/hyperlink" Target="http://www.youtube.com/watch?v=GorHLQ-jLRQ" TargetMode="External"/></Relationships>
</file>

<file path=ppt/slides/_rels/slide104.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86.xml"/><Relationship Id="rId1" Type="http://schemas.openxmlformats.org/officeDocument/2006/relationships/slideLayout" Target="../slideLayouts/slideLayout8.xml"/><Relationship Id="rId4" Type="http://schemas.openxmlformats.org/officeDocument/2006/relationships/image" Target="../media/image108.jpeg"/></Relationships>
</file>

<file path=ppt/slides/_rels/slide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09.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11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93.xml"/><Relationship Id="rId1" Type="http://schemas.openxmlformats.org/officeDocument/2006/relationships/slideLayout" Target="../slideLayouts/slideLayout8.xml"/><Relationship Id="rId4" Type="http://schemas.openxmlformats.org/officeDocument/2006/relationships/image" Target="../media/image11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1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17.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121.jpeg"/><Relationship Id="rId4" Type="http://schemas.openxmlformats.org/officeDocument/2006/relationships/image" Target="../media/image120.jpeg"/></Relationships>
</file>

<file path=ppt/slides/_rels/slide11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1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1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28.jpeg"/></Relationships>
</file>

<file path=ppt/slides/_rels/slide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2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34.jpeg"/><Relationship Id="rId2" Type="http://schemas.openxmlformats.org/officeDocument/2006/relationships/notesSlide" Target="../notesSlides/notesSlide104.xml"/><Relationship Id="rId1" Type="http://schemas.openxmlformats.org/officeDocument/2006/relationships/slideLayout" Target="../slideLayouts/slideLayout3.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12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05.xml"/><Relationship Id="rId1" Type="http://schemas.openxmlformats.org/officeDocument/2006/relationships/slideLayout" Target="../slideLayouts/slideLayout8.xml"/><Relationship Id="rId4" Type="http://schemas.openxmlformats.org/officeDocument/2006/relationships/image" Target="../media/image135.png"/></Relationships>
</file>

<file path=ppt/slides/_rels/slide12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111.xml"/><Relationship Id="rId1" Type="http://schemas.openxmlformats.org/officeDocument/2006/relationships/slideLayout" Target="../slideLayouts/slideLayout8.xml"/><Relationship Id="rId4" Type="http://schemas.openxmlformats.org/officeDocument/2006/relationships/image" Target="../media/image14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63.xml"/><Relationship Id="rId7" Type="http://schemas.openxmlformats.org/officeDocument/2006/relationships/slide" Target="slide67.xml"/><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slide" Target="slide66.xml"/><Relationship Id="rId5" Type="http://schemas.openxmlformats.org/officeDocument/2006/relationships/slide" Target="slide65.xml"/><Relationship Id="rId4" Type="http://schemas.openxmlformats.org/officeDocument/2006/relationships/slide" Target="slide64.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114.xml"/><Relationship Id="rId1" Type="http://schemas.openxmlformats.org/officeDocument/2006/relationships/slideLayout" Target="../slideLayouts/slideLayout3.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 Id="rId9" Type="http://schemas.openxmlformats.org/officeDocument/2006/relationships/image" Target="../media/image150.jpeg"/></Relationships>
</file>

<file path=ppt/slides/_rels/slide141.xml.rels><?xml version="1.0" encoding="UTF-8" standalone="yes"?>
<Relationships xmlns="http://schemas.openxmlformats.org/package/2006/relationships"><Relationship Id="rId8" Type="http://schemas.openxmlformats.org/officeDocument/2006/relationships/hyperlink" Target="http://3.bp.blogspot.com/_Bv2wRceCYKA/S98hPe_ksvI/AAAAAAAABg4/ZVcJh5eqvg4/s1600/Gannet-Heather-Wash-05-01-2010-LS-003-800px.jpg" TargetMode="External"/><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image" Target="../media/image151.jpeg"/><Relationship Id="rId1" Type="http://schemas.openxmlformats.org/officeDocument/2006/relationships/slideLayout" Target="../slideLayouts/slideLayout3.xml"/><Relationship Id="rId6" Type="http://schemas.openxmlformats.org/officeDocument/2006/relationships/image" Target="../media/image155.jpeg"/><Relationship Id="rId5" Type="http://schemas.openxmlformats.org/officeDocument/2006/relationships/image" Target="../media/image154.jpeg"/><Relationship Id="rId10" Type="http://schemas.openxmlformats.org/officeDocument/2006/relationships/image" Target="../media/image158.jpeg"/><Relationship Id="rId4" Type="http://schemas.openxmlformats.org/officeDocument/2006/relationships/image" Target="../media/image153.jpeg"/><Relationship Id="rId9" Type="http://schemas.openxmlformats.org/officeDocument/2006/relationships/image" Target="../media/image157.jpeg"/></Relationships>
</file>

<file path=ppt/slides/_rels/slide1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3.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jpeg"/></Relationships>
</file>

<file path=ppt/slides/_rels/slide14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images.google.com/imgres?imgurl=http://www.soldbyfred.com/assets/img/school_map.gif&amp;imgrefurl=http://www.soldbyfred.com/schools.cfm&amp;usg=__LrCMfA9Y5m1H_buM7wTEl-g5ZIc=&amp;h=2464&amp;w=1584&amp;sz=327&amp;hl=en&amp;start=2&amp;um=1&amp;tbnid=kkqG7f8RAEvq_M:&amp;tbnh=150&amp;tbnw=96&amp;prev=/images?q=state+of+alabama&amp;hl=en&amp;rls=com.microsoft:en-us:IE-SearchBox&amp;sa=G&amp;um=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7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85.jpeg"/></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96.jpeg"/></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98.jpeg"/></Relationships>
</file>

<file path=ppt/slides/_rels/slide9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100.jpeg"/></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03.pn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144000" cy="1447800"/>
          </a:xfrm>
          <a:solidFill>
            <a:schemeClr val="tx1"/>
          </a:solidFill>
        </p:spPr>
        <p:txBody>
          <a:bodyPr/>
          <a:lstStyle/>
          <a:p>
            <a:pPr eaLnBrk="1" hangingPunct="1">
              <a:defRPr/>
            </a:pPr>
            <a:r>
              <a:rPr lang="en-US" dirty="0" smtClean="0"/>
              <a:t>Warm Up</a:t>
            </a:r>
            <a:br>
              <a:rPr lang="en-US" dirty="0" smtClean="0"/>
            </a:br>
            <a:r>
              <a:rPr lang="en-US" sz="2000" dirty="0" smtClean="0">
                <a:solidFill>
                  <a:schemeClr val="bg1">
                    <a:lumMod val="20000"/>
                    <a:lumOff val="80000"/>
                  </a:schemeClr>
                </a:solidFill>
              </a:rPr>
              <a:t>Answer on your own notebook paper. You do not have to write in complete sentences and you do not have to copy the question.</a:t>
            </a:r>
          </a:p>
        </p:txBody>
      </p:sp>
      <p:sp>
        <p:nvSpPr>
          <p:cNvPr id="5123" name="Content Placeholder 2"/>
          <p:cNvSpPr>
            <a:spLocks noGrp="1"/>
          </p:cNvSpPr>
          <p:nvPr>
            <p:ph idx="1"/>
          </p:nvPr>
        </p:nvSpPr>
        <p:spPr>
          <a:xfrm>
            <a:off x="0" y="1600200"/>
            <a:ext cx="5638800" cy="5257800"/>
          </a:xfrm>
          <a:solidFill>
            <a:schemeClr val="accent5"/>
          </a:solidFill>
        </p:spPr>
        <p:txBody>
          <a:bodyPr/>
          <a:lstStyle/>
          <a:p>
            <a:pPr marL="514350" indent="-514350" eaLnBrk="1" hangingPunct="1">
              <a:spcBef>
                <a:spcPct val="0"/>
              </a:spcBef>
              <a:buFont typeface="Maiandra GD" pitchFamily="34" charset="0"/>
              <a:buAutoNum type="arabicPeriod"/>
            </a:pPr>
            <a:r>
              <a:rPr lang="en-US" sz="2400" dirty="0" smtClean="0"/>
              <a:t>Name three things you think you will learn in this class</a:t>
            </a:r>
          </a:p>
          <a:p>
            <a:pPr marL="514350" indent="-514350" eaLnBrk="1" hangingPunct="1">
              <a:spcBef>
                <a:spcPct val="0"/>
              </a:spcBef>
              <a:buFont typeface="Maiandra GD" pitchFamily="34" charset="0"/>
              <a:buAutoNum type="arabicPeriod"/>
            </a:pPr>
            <a:r>
              <a:rPr lang="en-US" sz="2400" dirty="0" smtClean="0"/>
              <a:t>Why do you think Geography evolved as an academic discipline?  Describe 1 reason</a:t>
            </a:r>
          </a:p>
          <a:p>
            <a:pPr marL="514350" indent="-514350" eaLnBrk="1" hangingPunct="1">
              <a:spcBef>
                <a:spcPct val="0"/>
              </a:spcBef>
              <a:buFont typeface="Maiandra GD" pitchFamily="34" charset="0"/>
              <a:buAutoNum type="arabicPeriod"/>
            </a:pPr>
            <a:r>
              <a:rPr lang="en-US" sz="2400" dirty="0" smtClean="0"/>
              <a:t>What is the Date and time for the 2013 AP Human Geography Exam?</a:t>
            </a:r>
          </a:p>
          <a:p>
            <a:pPr marL="514350" indent="-514350" eaLnBrk="1" hangingPunct="1">
              <a:spcBef>
                <a:spcPct val="0"/>
              </a:spcBef>
              <a:buFont typeface="Maiandra GD" pitchFamily="34" charset="0"/>
              <a:buAutoNum type="arabicPeriod"/>
            </a:pPr>
            <a:r>
              <a:rPr lang="en-US" sz="2400" dirty="0" smtClean="0"/>
              <a:t>Explain, in your own words, the following vocabulary terms:</a:t>
            </a:r>
          </a:p>
          <a:p>
            <a:pPr marL="914400" lvl="1" indent="-457200">
              <a:spcBef>
                <a:spcPct val="0"/>
              </a:spcBef>
            </a:pPr>
            <a:r>
              <a:rPr lang="en-US" dirty="0" smtClean="0"/>
              <a:t>Space</a:t>
            </a:r>
          </a:p>
          <a:p>
            <a:pPr marL="914400" lvl="1" indent="-457200">
              <a:spcBef>
                <a:spcPct val="0"/>
              </a:spcBef>
            </a:pPr>
            <a:r>
              <a:rPr lang="en-US" dirty="0" smtClean="0"/>
              <a:t>Scale</a:t>
            </a:r>
          </a:p>
          <a:p>
            <a:pPr marL="914400" lvl="1" indent="-457200">
              <a:spcBef>
                <a:spcPct val="0"/>
              </a:spcBef>
            </a:pPr>
            <a:r>
              <a:rPr lang="en-US" dirty="0" smtClean="0"/>
              <a:t>Projection</a:t>
            </a:r>
          </a:p>
          <a:p>
            <a:pPr marL="514350" indent="-514350" eaLnBrk="1" hangingPunct="1">
              <a:spcBef>
                <a:spcPct val="0"/>
              </a:spcBef>
              <a:buFont typeface="Maiandra GD" pitchFamily="34" charset="0"/>
              <a:buAutoNum type="arabicPeriod"/>
            </a:pPr>
            <a:endParaRPr lang="en-US" sz="2400" dirty="0" smtClean="0"/>
          </a:p>
        </p:txBody>
      </p:sp>
      <p:pic>
        <p:nvPicPr>
          <p:cNvPr id="43011" name="Picture 5" descr="http://www.cartoonstock.com/newscartoons/cartoonists/jha/lowres/jhan80l.jpg"/>
          <p:cNvPicPr>
            <a:picLocks noChangeAspect="1" noChangeArrowheads="1"/>
          </p:cNvPicPr>
          <p:nvPr/>
        </p:nvPicPr>
        <p:blipFill>
          <a:blip r:embed="rId3" cstate="print"/>
          <a:srcRect t="3999"/>
          <a:stretch>
            <a:fillRect/>
          </a:stretch>
        </p:blipFill>
        <p:spPr bwMode="auto">
          <a:xfrm>
            <a:off x="5693794" y="2286000"/>
            <a:ext cx="3450206" cy="390438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r>
              <a:rPr lang="en-US" smtClean="0"/>
              <a:t>Is this an important Perspective?</a:t>
            </a:r>
          </a:p>
        </p:txBody>
      </p:sp>
      <p:sp>
        <p:nvSpPr>
          <p:cNvPr id="3" name="Content Placeholder 2"/>
          <p:cNvSpPr>
            <a:spLocks noGrp="1"/>
          </p:cNvSpPr>
          <p:nvPr>
            <p:ph idx="1"/>
          </p:nvPr>
        </p:nvSpPr>
        <p:spPr/>
        <p:txBody>
          <a:bodyPr/>
          <a:lstStyle/>
          <a:p>
            <a:pPr eaLnBrk="1" hangingPunct="1">
              <a:defRPr/>
            </a:pPr>
            <a:r>
              <a:rPr lang="en-US" dirty="0" smtClean="0"/>
              <a:t>Imagine you are an entrepreneur trying to open your own restaurant.  </a:t>
            </a:r>
          </a:p>
          <a:p>
            <a:pPr eaLnBrk="1" hangingPunct="1">
              <a:buFont typeface="Wingdings" pitchFamily="2" charset="2"/>
              <a:buNone/>
              <a:defRPr/>
            </a:pPr>
            <a:endParaRPr lang="en-US" dirty="0" smtClean="0"/>
          </a:p>
          <a:p>
            <a:pPr eaLnBrk="1" hangingPunct="1">
              <a:defRPr/>
            </a:pPr>
            <a:r>
              <a:rPr lang="en-US" i="1" u="sng" dirty="0" smtClean="0">
                <a:effectLst>
                  <a:outerShdw blurRad="38100" dist="38100" dir="2700000" algn="tl">
                    <a:srgbClr val="000000">
                      <a:alpha val="43137"/>
                    </a:srgbClr>
                  </a:outerShdw>
                </a:effectLst>
              </a:rPr>
              <a:t>Where</a:t>
            </a:r>
            <a:r>
              <a:rPr lang="en-US" dirty="0" smtClean="0"/>
              <a:t> are you going to open it??? </a:t>
            </a:r>
          </a:p>
          <a:p>
            <a:pPr lvl="1" eaLnBrk="1" hangingPunct="1">
              <a:defRPr/>
            </a:pPr>
            <a:r>
              <a:rPr lang="en-US" dirty="0" smtClean="0"/>
              <a:t>2 locations:  1 is in downtown Myrtle Beach, the other is in Aynor</a:t>
            </a:r>
          </a:p>
          <a:p>
            <a:pPr eaLnBrk="1" hangingPunct="1">
              <a:defRPr/>
            </a:pPr>
            <a:r>
              <a:rPr lang="en-US" i="1" u="sng" dirty="0" smtClean="0">
                <a:effectLst>
                  <a:outerShdw blurRad="38100" dist="38100" dir="2700000" algn="tl">
                    <a:srgbClr val="000000">
                      <a:alpha val="43137"/>
                    </a:srgbClr>
                  </a:outerShdw>
                </a:effectLst>
              </a:rPr>
              <a:t>Why </a:t>
            </a:r>
            <a:r>
              <a:rPr lang="en-US" dirty="0" smtClean="0"/>
              <a:t>would either one be a good or bad location?</a:t>
            </a:r>
          </a:p>
          <a:p>
            <a:pPr lvl="4" eaLnBrk="1" hangingPunct="1">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p:txBody>
          <a:bodyPr/>
          <a:lstStyle/>
          <a:p>
            <a:r>
              <a:rPr lang="en-US" smtClean="0"/>
              <a:t>Local - Global</a:t>
            </a:r>
          </a:p>
        </p:txBody>
      </p:sp>
      <p:sp>
        <p:nvSpPr>
          <p:cNvPr id="95235" name="Content Placeholder 2"/>
          <p:cNvSpPr>
            <a:spLocks noGrp="1"/>
          </p:cNvSpPr>
          <p:nvPr>
            <p:ph idx="1"/>
          </p:nvPr>
        </p:nvSpPr>
        <p:spPr/>
        <p:txBody>
          <a:bodyPr/>
          <a:lstStyle/>
          <a:p>
            <a:pPr>
              <a:spcBef>
                <a:spcPct val="0"/>
              </a:spcBef>
            </a:pPr>
            <a:r>
              <a:rPr lang="en-US" smtClean="0"/>
              <a:t>Local Scale: unique features represented (residential areas, religious temples, etc) </a:t>
            </a:r>
          </a:p>
          <a:p>
            <a:pPr>
              <a:spcBef>
                <a:spcPct val="0"/>
              </a:spcBef>
            </a:pPr>
            <a:r>
              <a:rPr lang="en-US" smtClean="0"/>
              <a:t>Global Scale: broad patterns (population growth, concentrations of religious groups)</a:t>
            </a:r>
          </a:p>
          <a:p>
            <a:pPr lvl="1">
              <a:spcBef>
                <a:spcPct val="0"/>
              </a:spcBef>
              <a:buFont typeface="Wingdings" pitchFamily="2" charset="2"/>
              <a:buNone/>
            </a:pPr>
            <a:endParaRPr lang="en-US" smtClean="0"/>
          </a:p>
        </p:txBody>
      </p:sp>
      <p:pic>
        <p:nvPicPr>
          <p:cNvPr id="193539" name="Picture 5" descr="http://springbreakmyrtlebeach.com/images/map_1-19.gif"/>
          <p:cNvPicPr>
            <a:picLocks noChangeAspect="1" noChangeArrowheads="1"/>
          </p:cNvPicPr>
          <p:nvPr/>
        </p:nvPicPr>
        <p:blipFill>
          <a:blip r:embed="rId3" cstate="print"/>
          <a:srcRect/>
          <a:stretch>
            <a:fillRect/>
          </a:stretch>
        </p:blipFill>
        <p:spPr bwMode="auto">
          <a:xfrm>
            <a:off x="1219200" y="3429000"/>
            <a:ext cx="5105400" cy="3207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2" descr="http://godless.biz/wp-content/uploads/2008/06/8xo5ud.gif"/>
          <p:cNvPicPr>
            <a:picLocks noChangeAspect="1" noChangeArrowheads="1"/>
          </p:cNvPicPr>
          <p:nvPr/>
        </p:nvPicPr>
        <p:blipFill>
          <a:blip r:embed="rId3" cstate="print"/>
          <a:srcRect/>
          <a:stretch>
            <a:fillRect/>
          </a:stretch>
        </p:blipFill>
        <p:spPr bwMode="auto">
          <a:xfrm>
            <a:off x="0" y="995363"/>
            <a:ext cx="9144000" cy="4957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p:nvPr>
        </p:nvSpPr>
        <p:spPr/>
        <p:txBody>
          <a:bodyPr/>
          <a:lstStyle/>
          <a:p>
            <a:r>
              <a:rPr lang="en-US" dirty="0" smtClean="0"/>
              <a:t>Interconnectivity Activity – Warm up</a:t>
            </a:r>
          </a:p>
        </p:txBody>
      </p:sp>
      <p:sp>
        <p:nvSpPr>
          <p:cNvPr id="199682" name="Content Placeholder 2"/>
          <p:cNvSpPr>
            <a:spLocks noGrp="1"/>
          </p:cNvSpPr>
          <p:nvPr>
            <p:ph idx="1"/>
          </p:nvPr>
        </p:nvSpPr>
        <p:spPr>
          <a:solidFill>
            <a:srgbClr val="00B0F0"/>
          </a:solidFill>
        </p:spPr>
        <p:txBody>
          <a:bodyPr/>
          <a:lstStyle/>
          <a:p>
            <a:pPr>
              <a:spcBef>
                <a:spcPct val="0"/>
              </a:spcBef>
            </a:pPr>
            <a:r>
              <a:rPr lang="en-US" dirty="0" smtClean="0"/>
              <a:t>By looking at the tags on your clothing, bags, purses, or the labels on your cell phones/</a:t>
            </a:r>
            <a:r>
              <a:rPr lang="en-US" dirty="0" err="1" smtClean="0"/>
              <a:t>ipods</a:t>
            </a:r>
            <a:r>
              <a:rPr lang="en-US" dirty="0" smtClean="0"/>
              <a:t> (THE ONLY TIME YOU MAY HAVE THEM OUT IN THIS CLASS!).. And those of your class mates, find 15 different countries from at least 8 different people that are represented</a:t>
            </a:r>
          </a:p>
          <a:p>
            <a:pPr>
              <a:spcBef>
                <a:spcPct val="0"/>
              </a:spcBef>
            </a:pPr>
            <a:r>
              <a:rPr lang="en-US" dirty="0" smtClean="0"/>
              <a:t>Locate, Label, and color those countries with a different color</a:t>
            </a:r>
          </a:p>
          <a:p>
            <a:pPr>
              <a:spcBef>
                <a:spcPct val="0"/>
              </a:spcBef>
            </a:pPr>
            <a:r>
              <a:rPr lang="en-US" dirty="0" smtClean="0"/>
              <a:t>Answer the other questions that accompany the sheet</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p:txBody>
          <a:bodyPr/>
          <a:lstStyle/>
          <a:p>
            <a:r>
              <a:rPr lang="en-US" smtClean="0"/>
              <a:t>Globalization of Economy</a:t>
            </a:r>
          </a:p>
        </p:txBody>
      </p:sp>
      <p:sp>
        <p:nvSpPr>
          <p:cNvPr id="97283" name="Content Placeholder 2"/>
          <p:cNvSpPr>
            <a:spLocks noGrp="1"/>
          </p:cNvSpPr>
          <p:nvPr>
            <p:ph idx="1"/>
          </p:nvPr>
        </p:nvSpPr>
        <p:spPr/>
        <p:txBody>
          <a:bodyPr/>
          <a:lstStyle/>
          <a:p>
            <a:pPr>
              <a:spcBef>
                <a:spcPct val="0"/>
              </a:spcBef>
            </a:pPr>
            <a:r>
              <a:rPr lang="en-US" smtClean="0"/>
              <a:t>Globalization: a force or process that makes a local concept become a global phenomenon</a:t>
            </a:r>
          </a:p>
          <a:p>
            <a:pPr lvl="1">
              <a:spcBef>
                <a:spcPct val="0"/>
              </a:spcBef>
            </a:pPr>
            <a:r>
              <a:rPr lang="en-US" smtClean="0"/>
              <a:t>Human activities occur in multiple locations</a:t>
            </a:r>
          </a:p>
          <a:p>
            <a:pPr lvl="1">
              <a:spcBef>
                <a:spcPct val="0"/>
              </a:spcBef>
            </a:pPr>
            <a:r>
              <a:rPr lang="en-US" smtClean="0"/>
              <a:t>“Scale” of the world is shrinking</a:t>
            </a:r>
          </a:p>
          <a:p>
            <a:pPr lvl="2">
              <a:spcBef>
                <a:spcPct val="0"/>
              </a:spcBef>
              <a:buFontTx/>
              <a:buBlip>
                <a:blip r:embed="rId3"/>
              </a:buBlip>
            </a:pPr>
            <a:r>
              <a:rPr lang="en-US" smtClean="0"/>
              <a:t>World more uniform, integrated and interdependent</a:t>
            </a:r>
          </a:p>
          <a:p>
            <a:pPr lvl="2">
              <a:spcBef>
                <a:spcPct val="0"/>
              </a:spcBef>
              <a:buFontTx/>
              <a:buBlip>
                <a:blip r:embed="rId3"/>
              </a:buBlip>
            </a:pPr>
            <a:r>
              <a:rPr lang="en-US" i="1" smtClean="0"/>
              <a:t>Crop Selection dependent of demand in global markets</a:t>
            </a:r>
          </a:p>
        </p:txBody>
      </p:sp>
      <p:pic>
        <p:nvPicPr>
          <p:cNvPr id="201731" name="Picture 5" descr="http://randallhmiller.com/wp-content/uploads/2008/11/globalization3.jpg">
            <a:hlinkClick r:id="rId4"/>
          </p:cNvPr>
          <p:cNvPicPr>
            <a:picLocks noChangeAspect="1" noChangeArrowheads="1"/>
          </p:cNvPicPr>
          <p:nvPr/>
        </p:nvPicPr>
        <p:blipFill>
          <a:blip r:embed="rId5" cstate="print"/>
          <a:srcRect/>
          <a:stretch>
            <a:fillRect/>
          </a:stretch>
        </p:blipFill>
        <p:spPr bwMode="auto">
          <a:xfrm>
            <a:off x="3886200" y="4324350"/>
            <a:ext cx="3810000" cy="2533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http://sweetresolution.files.wordpress.com/2006/10/africacoke.jpg">
            <a:hlinkClick r:id="rId3" action="ppaction://hlinksldjump"/>
          </p:cNvPr>
          <p:cNvPicPr>
            <a:picLocks noChangeAspect="1" noChangeArrowheads="1"/>
          </p:cNvPicPr>
          <p:nvPr/>
        </p:nvPicPr>
        <p:blipFill>
          <a:blip r:embed="rId4" cstate="print"/>
          <a:srcRect/>
          <a:stretch>
            <a:fillRect/>
          </a:stretch>
        </p:blipFill>
        <p:spPr bwMode="auto">
          <a:xfrm>
            <a:off x="2895600" y="0"/>
            <a:ext cx="3803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p:cNvSpPr>
            <a:spLocks noGrp="1"/>
          </p:cNvSpPr>
          <p:nvPr>
            <p:ph type="title"/>
          </p:nvPr>
        </p:nvSpPr>
        <p:spPr/>
        <p:txBody>
          <a:bodyPr/>
          <a:lstStyle/>
          <a:p>
            <a:r>
              <a:rPr lang="en-US" smtClean="0"/>
              <a:t>Globalization of Economy Cont’</a:t>
            </a:r>
          </a:p>
        </p:txBody>
      </p:sp>
      <p:sp>
        <p:nvSpPr>
          <p:cNvPr id="98307" name="Content Placeholder 2"/>
          <p:cNvSpPr>
            <a:spLocks noGrp="1"/>
          </p:cNvSpPr>
          <p:nvPr>
            <p:ph idx="1"/>
          </p:nvPr>
        </p:nvSpPr>
        <p:spPr>
          <a:xfrm>
            <a:off x="-76200" y="1524000"/>
            <a:ext cx="7391400" cy="4724400"/>
          </a:xfrm>
          <a:solidFill>
            <a:srgbClr val="FFBDEE"/>
          </a:solidFill>
        </p:spPr>
        <p:txBody>
          <a:bodyPr/>
          <a:lstStyle/>
          <a:p>
            <a:pPr>
              <a:spcBef>
                <a:spcPct val="0"/>
              </a:spcBef>
            </a:pPr>
            <a:r>
              <a:rPr lang="en-US" smtClean="0"/>
              <a:t>Transnational Corporations (multinational corporations): research, factories, and markets found in multiple countries</a:t>
            </a:r>
          </a:p>
          <a:p>
            <a:pPr lvl="1">
              <a:spcBef>
                <a:spcPct val="0"/>
              </a:spcBef>
            </a:pPr>
            <a:r>
              <a:rPr lang="en-US" smtClean="0"/>
              <a:t>Technology: easily transfer money and products</a:t>
            </a:r>
          </a:p>
          <a:p>
            <a:pPr lvl="1">
              <a:spcBef>
                <a:spcPct val="0"/>
              </a:spcBef>
            </a:pPr>
            <a:r>
              <a:rPr lang="en-US" smtClean="0"/>
              <a:t>Use the economic asset of each place</a:t>
            </a:r>
          </a:p>
          <a:p>
            <a:pPr lvl="1">
              <a:spcBef>
                <a:spcPct val="0"/>
              </a:spcBef>
              <a:buFont typeface="Wingdings" pitchFamily="2" charset="2"/>
              <a:buNone/>
            </a:pPr>
            <a:r>
              <a:rPr lang="en-US" smtClean="0"/>
              <a:t>	 </a:t>
            </a:r>
            <a:r>
              <a:rPr lang="en-US" i="1" smtClean="0"/>
              <a:t>(education, labor, resources)</a:t>
            </a:r>
          </a:p>
          <a:p>
            <a:pPr lvl="1">
              <a:spcBef>
                <a:spcPct val="0"/>
              </a:spcBef>
            </a:pPr>
            <a:r>
              <a:rPr lang="en-US" smtClean="0"/>
              <a:t>Example: Apple iphone</a:t>
            </a:r>
          </a:p>
          <a:p>
            <a:pPr lvl="2">
              <a:spcBef>
                <a:spcPct val="0"/>
              </a:spcBef>
              <a:buFontTx/>
              <a:buBlip>
                <a:blip r:embed="rId3"/>
              </a:buBlip>
            </a:pPr>
            <a:r>
              <a:rPr lang="en-US" smtClean="0"/>
              <a:t>Concepts developed in California (Better </a:t>
            </a:r>
          </a:p>
          <a:p>
            <a:pPr lvl="2">
              <a:spcBef>
                <a:spcPct val="0"/>
              </a:spcBef>
              <a:buFontTx/>
              <a:buNone/>
            </a:pPr>
            <a:r>
              <a:rPr lang="en-US" smtClean="0"/>
              <a:t>	education labor)</a:t>
            </a:r>
          </a:p>
          <a:p>
            <a:pPr lvl="2">
              <a:spcBef>
                <a:spcPct val="0"/>
              </a:spcBef>
              <a:buFontTx/>
              <a:buBlip>
                <a:blip r:embed="rId3"/>
              </a:buBlip>
            </a:pPr>
            <a:r>
              <a:rPr lang="en-US" smtClean="0"/>
              <a:t>Parts processed all over world dependent on </a:t>
            </a:r>
          </a:p>
          <a:p>
            <a:pPr lvl="2">
              <a:spcBef>
                <a:spcPct val="0"/>
              </a:spcBef>
              <a:buFontTx/>
              <a:buNone/>
            </a:pPr>
            <a:r>
              <a:rPr lang="en-US" smtClean="0"/>
              <a:t>	resources</a:t>
            </a:r>
          </a:p>
          <a:p>
            <a:pPr lvl="2">
              <a:spcBef>
                <a:spcPct val="0"/>
              </a:spcBef>
              <a:buFontTx/>
              <a:buBlip>
                <a:blip r:embed="rId3"/>
              </a:buBlip>
            </a:pPr>
            <a:r>
              <a:rPr lang="en-US" smtClean="0"/>
              <a:t>Phone assembled in China: cheap labor</a:t>
            </a:r>
          </a:p>
        </p:txBody>
      </p:sp>
      <p:pic>
        <p:nvPicPr>
          <p:cNvPr id="205827" name="Picture 5" descr="http://www.mobileinfos.com/wp-content/uploads/2009/07/iphone3g.jpg"/>
          <p:cNvPicPr>
            <a:picLocks noChangeAspect="1" noChangeArrowheads="1"/>
          </p:cNvPicPr>
          <p:nvPr/>
        </p:nvPicPr>
        <p:blipFill>
          <a:blip r:embed="rId4" cstate="print"/>
          <a:srcRect/>
          <a:stretch>
            <a:fillRect/>
          </a:stretch>
        </p:blipFill>
        <p:spPr bwMode="auto">
          <a:xfrm>
            <a:off x="6400800" y="3260725"/>
            <a:ext cx="2743200" cy="3273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blinds(horizontal)">
                                      <p:cBhvr>
                                        <p:cTn id="7" dur="500"/>
                                        <p:tgtEl>
                                          <p:spTgt spid="9830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8307">
                                            <p:txEl>
                                              <p:pRg st="1" end="1"/>
                                            </p:txEl>
                                          </p:spTgt>
                                        </p:tgtEl>
                                        <p:attrNameLst>
                                          <p:attrName>style.visibility</p:attrName>
                                        </p:attrNameLst>
                                      </p:cBhvr>
                                      <p:to>
                                        <p:strVal val="visible"/>
                                      </p:to>
                                    </p:set>
                                    <p:animEffect transition="in" filter="blinds(horizontal)">
                                      <p:cBhvr>
                                        <p:cTn id="10" dur="500"/>
                                        <p:tgtEl>
                                          <p:spTgt spid="9830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98307">
                                            <p:txEl>
                                              <p:pRg st="2" end="2"/>
                                            </p:txEl>
                                          </p:spTgt>
                                        </p:tgtEl>
                                        <p:attrNameLst>
                                          <p:attrName>style.visibility</p:attrName>
                                        </p:attrNameLst>
                                      </p:cBhvr>
                                      <p:to>
                                        <p:strVal val="visible"/>
                                      </p:to>
                                    </p:set>
                                    <p:animEffect transition="in" filter="blinds(horizontal)">
                                      <p:cBhvr>
                                        <p:cTn id="13" dur="500"/>
                                        <p:tgtEl>
                                          <p:spTgt spid="9830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98307">
                                            <p:txEl>
                                              <p:pRg st="3" end="3"/>
                                            </p:txEl>
                                          </p:spTgt>
                                        </p:tgtEl>
                                        <p:attrNameLst>
                                          <p:attrName>style.visibility</p:attrName>
                                        </p:attrNameLst>
                                      </p:cBhvr>
                                      <p:to>
                                        <p:strVal val="visible"/>
                                      </p:to>
                                    </p:set>
                                    <p:animEffect transition="in" filter="blinds(horizontal)">
                                      <p:cBhvr>
                                        <p:cTn id="16" dur="500"/>
                                        <p:tgtEl>
                                          <p:spTgt spid="9830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98307">
                                            <p:txEl>
                                              <p:pRg st="4" end="4"/>
                                            </p:txEl>
                                          </p:spTgt>
                                        </p:tgtEl>
                                        <p:attrNameLst>
                                          <p:attrName>style.visibility</p:attrName>
                                        </p:attrNameLst>
                                      </p:cBhvr>
                                      <p:to>
                                        <p:strVal val="visible"/>
                                      </p:to>
                                    </p:set>
                                    <p:animEffect transition="in" filter="blinds(horizontal)">
                                      <p:cBhvr>
                                        <p:cTn id="21" dur="500"/>
                                        <p:tgtEl>
                                          <p:spTgt spid="98307">
                                            <p:txEl>
                                              <p:pRg st="4" end="4"/>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98307">
                                            <p:txEl>
                                              <p:pRg st="5" end="5"/>
                                            </p:txEl>
                                          </p:spTgt>
                                        </p:tgtEl>
                                        <p:attrNameLst>
                                          <p:attrName>style.visibility</p:attrName>
                                        </p:attrNameLst>
                                      </p:cBhvr>
                                      <p:to>
                                        <p:strVal val="visible"/>
                                      </p:to>
                                    </p:set>
                                    <p:animEffect transition="in" filter="blinds(horizontal)">
                                      <p:cBhvr>
                                        <p:cTn id="24" dur="500"/>
                                        <p:tgtEl>
                                          <p:spTgt spid="98307">
                                            <p:txEl>
                                              <p:pRg st="5" end="5"/>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98307">
                                            <p:txEl>
                                              <p:pRg st="6" end="6"/>
                                            </p:txEl>
                                          </p:spTgt>
                                        </p:tgtEl>
                                        <p:attrNameLst>
                                          <p:attrName>style.visibility</p:attrName>
                                        </p:attrNameLst>
                                      </p:cBhvr>
                                      <p:to>
                                        <p:strVal val="visible"/>
                                      </p:to>
                                    </p:set>
                                    <p:animEffect transition="in" filter="blinds(horizontal)">
                                      <p:cBhvr>
                                        <p:cTn id="27" dur="500"/>
                                        <p:tgtEl>
                                          <p:spTgt spid="98307">
                                            <p:txEl>
                                              <p:pRg st="6" end="6"/>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98307">
                                            <p:txEl>
                                              <p:pRg st="7" end="7"/>
                                            </p:txEl>
                                          </p:spTgt>
                                        </p:tgtEl>
                                        <p:attrNameLst>
                                          <p:attrName>style.visibility</p:attrName>
                                        </p:attrNameLst>
                                      </p:cBhvr>
                                      <p:to>
                                        <p:strVal val="visible"/>
                                      </p:to>
                                    </p:set>
                                    <p:animEffect transition="in" filter="blinds(horizontal)">
                                      <p:cBhvr>
                                        <p:cTn id="30" dur="500"/>
                                        <p:tgtEl>
                                          <p:spTgt spid="98307">
                                            <p:txEl>
                                              <p:pRg st="7" end="7"/>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98307">
                                            <p:txEl>
                                              <p:pRg st="8" end="8"/>
                                            </p:txEl>
                                          </p:spTgt>
                                        </p:tgtEl>
                                        <p:attrNameLst>
                                          <p:attrName>style.visibility</p:attrName>
                                        </p:attrNameLst>
                                      </p:cBhvr>
                                      <p:to>
                                        <p:strVal val="visible"/>
                                      </p:to>
                                    </p:set>
                                    <p:animEffect transition="in" filter="blinds(horizontal)">
                                      <p:cBhvr>
                                        <p:cTn id="33" dur="500"/>
                                        <p:tgtEl>
                                          <p:spTgt spid="98307">
                                            <p:txEl>
                                              <p:pRg st="8" end="8"/>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98307">
                                            <p:txEl>
                                              <p:pRg st="9" end="9"/>
                                            </p:txEl>
                                          </p:spTgt>
                                        </p:tgtEl>
                                        <p:attrNameLst>
                                          <p:attrName>style.visibility</p:attrName>
                                        </p:attrNameLst>
                                      </p:cBhvr>
                                      <p:to>
                                        <p:strVal val="visible"/>
                                      </p:to>
                                    </p:set>
                                    <p:animEffect transition="in" filter="blinds(horizontal)">
                                      <p:cBhvr>
                                        <p:cTn id="36" dur="500"/>
                                        <p:tgtEl>
                                          <p:spTgt spid="983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ctr"/>
            <a:r>
              <a:rPr lang="en-US" dirty="0" smtClean="0"/>
              <a:t>Transnational </a:t>
            </a:r>
            <a:r>
              <a:rPr lang="en-US" dirty="0"/>
              <a:t>Corporations</a:t>
            </a:r>
          </a:p>
        </p:txBody>
      </p:sp>
      <p:sp>
        <p:nvSpPr>
          <p:cNvPr id="54275" name="Rectangle 3"/>
          <p:cNvSpPr>
            <a:spLocks noGrp="1" noChangeArrowheads="1"/>
          </p:cNvSpPr>
          <p:nvPr>
            <p:ph type="body" idx="1"/>
          </p:nvPr>
        </p:nvSpPr>
        <p:spPr/>
        <p:txBody>
          <a:bodyPr/>
          <a:lstStyle/>
          <a:p>
            <a:pPr marL="609600" indent="-609600"/>
            <a:r>
              <a:rPr lang="en-US" dirty="0"/>
              <a:t>The U.S. is home to many multinational corporations:</a:t>
            </a:r>
          </a:p>
          <a:p>
            <a:pPr marL="609600" indent="-609600">
              <a:buFont typeface="Arial" charset="0"/>
              <a:buAutoNum type="alphaUcPeriod"/>
            </a:pPr>
            <a:r>
              <a:rPr lang="en-US" dirty="0"/>
              <a:t>Nike, Adidas</a:t>
            </a:r>
          </a:p>
          <a:p>
            <a:pPr marL="609600" indent="-609600">
              <a:buFont typeface="Arial" charset="0"/>
              <a:buAutoNum type="alphaUcPeriod"/>
            </a:pPr>
            <a:r>
              <a:rPr lang="en-US" dirty="0"/>
              <a:t>Starbucks</a:t>
            </a:r>
          </a:p>
          <a:p>
            <a:pPr marL="609600" indent="-609600">
              <a:buFont typeface="Arial" charset="0"/>
              <a:buAutoNum type="alphaUcPeriod"/>
            </a:pPr>
            <a:r>
              <a:rPr lang="en-US"/>
              <a:t>Wal-Mart</a:t>
            </a:r>
          </a:p>
          <a:p>
            <a:pPr marL="609600" indent="-609600">
              <a:buFont typeface="Arial" charset="0"/>
              <a:buAutoNum type="alphaUcPeriod"/>
            </a:pPr>
            <a:r>
              <a:rPr lang="en-US" dirty="0"/>
              <a:t>McDonald’s, Burger King, KFC</a:t>
            </a:r>
          </a:p>
          <a:p>
            <a:pPr marL="609600" indent="-609600">
              <a:buFont typeface="Arial" charset="0"/>
              <a:buAutoNum type="alphaUcPeriod"/>
            </a:pPr>
            <a:r>
              <a:rPr lang="en-US" dirty="0"/>
              <a:t>Hilton</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wal-mart"/>
          <p:cNvPicPr>
            <a:picLocks noChangeAspect="1" noChangeArrowheads="1"/>
          </p:cNvPicPr>
          <p:nvPr/>
        </p:nvPicPr>
        <p:blipFill>
          <a:blip r:embed="rId3" cstate="print"/>
          <a:srcRect/>
          <a:stretch>
            <a:fillRect/>
          </a:stretch>
        </p:blipFill>
        <p:spPr bwMode="auto">
          <a:xfrm>
            <a:off x="228600" y="1574800"/>
            <a:ext cx="8763000" cy="3554413"/>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starbucks_mcdonalds"/>
          <p:cNvPicPr>
            <a:picLocks noChangeAspect="1" noChangeArrowheads="1"/>
          </p:cNvPicPr>
          <p:nvPr/>
        </p:nvPicPr>
        <p:blipFill>
          <a:blip r:embed="rId3" cstate="print"/>
          <a:srcRect/>
          <a:stretch>
            <a:fillRect/>
          </a:stretch>
        </p:blipFill>
        <p:spPr bwMode="auto">
          <a:xfrm>
            <a:off x="76200" y="728663"/>
            <a:ext cx="8963025" cy="5754687"/>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mcdonalds"/>
          <p:cNvPicPr>
            <a:picLocks noChangeAspect="1" noChangeArrowheads="1"/>
          </p:cNvPicPr>
          <p:nvPr/>
        </p:nvPicPr>
        <p:blipFill>
          <a:blip r:embed="rId3" cstate="print"/>
          <a:srcRect/>
          <a:stretch>
            <a:fillRect/>
          </a:stretch>
        </p:blipFill>
        <p:spPr bwMode="auto">
          <a:xfrm>
            <a:off x="222250" y="990600"/>
            <a:ext cx="8769350" cy="4057650"/>
          </a:xfrm>
          <a:prstGeom prst="rect">
            <a:avLst/>
          </a:prstGeom>
          <a:noFill/>
        </p:spPr>
      </p:pic>
      <p:sp>
        <p:nvSpPr>
          <p:cNvPr id="57349" name="Text Box 5"/>
          <p:cNvSpPr txBox="1">
            <a:spLocks noChangeArrowheads="1"/>
          </p:cNvSpPr>
          <p:nvPr/>
        </p:nvSpPr>
        <p:spPr bwMode="auto">
          <a:xfrm>
            <a:off x="1250950" y="5410200"/>
            <a:ext cx="6673850" cy="457200"/>
          </a:xfrm>
          <a:prstGeom prst="rect">
            <a:avLst/>
          </a:prstGeom>
          <a:noFill/>
          <a:ln w="9525">
            <a:noFill/>
            <a:miter lim="800000"/>
            <a:headEnd/>
            <a:tailEnd/>
          </a:ln>
        </p:spPr>
        <p:txBody>
          <a:bodyPr wrap="none">
            <a:spAutoFit/>
          </a:bodyPr>
          <a:lstStyle/>
          <a:p>
            <a:r>
              <a:rPr lang="en-US"/>
              <a:t>Years and countries where McDonald’s opened.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THE WHERE!</a:t>
            </a:r>
            <a:endParaRPr lang="en-US" dirty="0"/>
          </a:p>
        </p:txBody>
      </p:sp>
      <p:sp>
        <p:nvSpPr>
          <p:cNvPr id="63490" name="Subtitle 2"/>
          <p:cNvSpPr>
            <a:spLocks noGrp="1"/>
          </p:cNvSpPr>
          <p:nvPr>
            <p:ph type="subTitle" idx="1"/>
          </p:nvPr>
        </p:nvSpPr>
        <p:spPr/>
        <p:txBody>
          <a:bodyPr/>
          <a:lstStyle/>
          <a:p>
            <a:r>
              <a:rPr lang="en-US" smtClean="0"/>
              <a:t>Analyzing Maps and their Contemporary Tools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Content Placeholder 2"/>
          <p:cNvSpPr>
            <a:spLocks noGrp="1"/>
          </p:cNvSpPr>
          <p:nvPr>
            <p:ph idx="1"/>
          </p:nvPr>
        </p:nvSpPr>
        <p:spPr>
          <a:xfrm>
            <a:off x="152400" y="762000"/>
            <a:ext cx="8839200" cy="2286000"/>
          </a:xfrm>
          <a:solidFill>
            <a:schemeClr val="tx2">
              <a:lumMod val="40000"/>
              <a:lumOff val="60000"/>
            </a:schemeClr>
          </a:solidFill>
        </p:spPr>
        <p:txBody>
          <a:bodyPr/>
          <a:lstStyle/>
          <a:p>
            <a:pPr>
              <a:spcBef>
                <a:spcPct val="0"/>
              </a:spcBef>
              <a:defRPr/>
            </a:pPr>
            <a:r>
              <a:rPr lang="en-US" dirty="0" smtClean="0"/>
              <a:t>Effects</a:t>
            </a:r>
          </a:p>
          <a:p>
            <a:pPr lvl="1">
              <a:spcBef>
                <a:spcPct val="0"/>
              </a:spcBef>
              <a:defRPr/>
            </a:pPr>
            <a:r>
              <a:rPr lang="en-US" dirty="0" smtClean="0"/>
              <a:t>Increased Economic Difference</a:t>
            </a:r>
          </a:p>
          <a:p>
            <a:pPr lvl="2">
              <a:spcBef>
                <a:spcPct val="0"/>
              </a:spcBef>
              <a:buFontTx/>
              <a:buBlip>
                <a:blip r:embed="rId3"/>
              </a:buBlip>
              <a:defRPr/>
            </a:pPr>
            <a:r>
              <a:rPr lang="en-US" dirty="0" smtClean="0"/>
              <a:t>Regional Division of Labor: different areas specialize in different tasks depending on labor force, wages, and unionization</a:t>
            </a:r>
          </a:p>
          <a:p>
            <a:pPr lvl="2">
              <a:spcBef>
                <a:spcPct val="0"/>
              </a:spcBef>
              <a:buFontTx/>
              <a:buBlip>
                <a:blip r:embed="rId3"/>
              </a:buBlip>
              <a:defRPr/>
            </a:pPr>
            <a:r>
              <a:rPr lang="en-US" dirty="0" smtClean="0"/>
              <a:t>Leads to economic disparity </a:t>
            </a:r>
            <a:r>
              <a:rPr lang="en-US" i="1" dirty="0" smtClean="0"/>
              <a:t>(factories close in some areas, other areas grow into commercial centers)</a:t>
            </a:r>
          </a:p>
        </p:txBody>
      </p:sp>
      <p:pic>
        <p:nvPicPr>
          <p:cNvPr id="207874" name="Picture 5" descr="http://dic.academic.ru/pictures/enwiki/71/Gini_Coefficient_World_Human_Development_Report_2007-2008.png"/>
          <p:cNvPicPr>
            <a:picLocks noChangeAspect="1" noChangeArrowheads="1"/>
          </p:cNvPicPr>
          <p:nvPr/>
        </p:nvPicPr>
        <p:blipFill>
          <a:blip r:embed="rId4" cstate="print"/>
          <a:srcRect/>
          <a:stretch>
            <a:fillRect/>
          </a:stretch>
        </p:blipFill>
        <p:spPr bwMode="auto">
          <a:xfrm>
            <a:off x="85725" y="2886075"/>
            <a:ext cx="9058275" cy="3971925"/>
          </a:xfrm>
          <a:prstGeom prst="rect">
            <a:avLst/>
          </a:prstGeom>
          <a:noFill/>
          <a:ln w="9525">
            <a:noFill/>
            <a:miter lim="800000"/>
            <a:headEnd/>
            <a:tailEnd/>
          </a:ln>
        </p:spPr>
      </p:pic>
      <p:sp>
        <p:nvSpPr>
          <p:cNvPr id="207875" name="Title 1"/>
          <p:cNvSpPr>
            <a:spLocks noGrp="1"/>
          </p:cNvSpPr>
          <p:nvPr>
            <p:ph type="title"/>
          </p:nvPr>
        </p:nvSpPr>
        <p:spPr>
          <a:xfrm>
            <a:off x="-228600" y="0"/>
            <a:ext cx="9829800" cy="685800"/>
          </a:xfrm>
        </p:spPr>
        <p:txBody>
          <a:bodyPr/>
          <a:lstStyle/>
          <a:p>
            <a:r>
              <a:rPr lang="en-US" smtClean="0"/>
              <a:t>Globalization of Economy Cont’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3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http://www.mapsofworld.com/economy/economic-classification.jpg">
            <a:hlinkClick r:id="rId3" action="ppaction://hlinksldjump"/>
          </p:cNvPr>
          <p:cNvPicPr>
            <a:picLocks noChangeAspect="1" noChangeArrowheads="1"/>
          </p:cNvPicPr>
          <p:nvPr/>
        </p:nvPicPr>
        <p:blipFill>
          <a:blip r:embed="rId4" cstate="print"/>
          <a:srcRect/>
          <a:stretch>
            <a:fillRect/>
          </a:stretch>
        </p:blipFill>
        <p:spPr bwMode="auto">
          <a:xfrm>
            <a:off x="0" y="0"/>
            <a:ext cx="9151938" cy="617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a:xfrm>
            <a:off x="457200" y="381000"/>
            <a:ext cx="5715000" cy="1600200"/>
          </a:xfrm>
          <a:solidFill>
            <a:srgbClr val="CC0066"/>
          </a:solidFill>
        </p:spPr>
        <p:txBody>
          <a:bodyPr/>
          <a:lstStyle/>
          <a:p>
            <a:r>
              <a:rPr lang="en-US" smtClean="0">
                <a:solidFill>
                  <a:schemeClr val="tx1"/>
                </a:solidFill>
              </a:rPr>
              <a:t>Globalization of Culture</a:t>
            </a:r>
          </a:p>
        </p:txBody>
      </p:sp>
      <p:sp>
        <p:nvSpPr>
          <p:cNvPr id="100355" name="Content Placeholder 2"/>
          <p:cNvSpPr>
            <a:spLocks noGrp="1"/>
          </p:cNvSpPr>
          <p:nvPr>
            <p:ph idx="1"/>
          </p:nvPr>
        </p:nvSpPr>
        <p:spPr>
          <a:xfrm>
            <a:off x="5562600" y="1676400"/>
            <a:ext cx="3200400" cy="3276600"/>
          </a:xfrm>
          <a:solidFill>
            <a:schemeClr val="tx1">
              <a:lumMod val="50000"/>
              <a:lumOff val="50000"/>
            </a:schemeClr>
          </a:solidFill>
        </p:spPr>
        <p:txBody>
          <a:bodyPr/>
          <a:lstStyle/>
          <a:p>
            <a:pPr>
              <a:spcBef>
                <a:spcPct val="0"/>
              </a:spcBef>
              <a:defRPr/>
            </a:pPr>
            <a:r>
              <a:rPr lang="en-US" dirty="0" smtClean="0"/>
              <a:t>Corporations</a:t>
            </a:r>
          </a:p>
          <a:p>
            <a:pPr lvl="1">
              <a:spcBef>
                <a:spcPct val="0"/>
              </a:spcBef>
              <a:defRPr/>
            </a:pPr>
            <a:r>
              <a:rPr lang="en-US" dirty="0" smtClean="0"/>
              <a:t>Create uniform “global” landscapes</a:t>
            </a:r>
          </a:p>
          <a:p>
            <a:pPr lvl="2">
              <a:spcBef>
                <a:spcPct val="0"/>
              </a:spcBef>
              <a:buFontTx/>
              <a:buBlip>
                <a:blip r:embed="rId3"/>
              </a:buBlip>
              <a:defRPr/>
            </a:pPr>
            <a:r>
              <a:rPr lang="en-US" dirty="0" smtClean="0"/>
              <a:t>Meaning: places have similar cultural values</a:t>
            </a:r>
          </a:p>
        </p:txBody>
      </p:sp>
      <p:pic>
        <p:nvPicPr>
          <p:cNvPr id="211971" name="Picture 5" descr="http://aworldofprogress.com/wp-content/uploads/2009/08/flag.jpg"/>
          <p:cNvPicPr>
            <a:picLocks noChangeAspect="1" noChangeArrowheads="1"/>
          </p:cNvPicPr>
          <p:nvPr/>
        </p:nvPicPr>
        <p:blipFill>
          <a:blip r:embed="rId4" cstate="print"/>
          <a:srcRect/>
          <a:stretch>
            <a:fillRect/>
          </a:stretch>
        </p:blipFill>
        <p:spPr bwMode="auto">
          <a:xfrm>
            <a:off x="457200" y="2362200"/>
            <a:ext cx="5689600" cy="426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3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03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a:solidFill>
            <a:srgbClr val="71FFB5"/>
          </a:solidFill>
        </p:spPr>
        <p:txBody>
          <a:bodyPr/>
          <a:lstStyle/>
          <a:p>
            <a:r>
              <a:rPr lang="en-US" smtClean="0">
                <a:solidFill>
                  <a:schemeClr val="tx1"/>
                </a:solidFill>
              </a:rPr>
              <a:t>Globalization of Culture Cont’</a:t>
            </a:r>
          </a:p>
        </p:txBody>
      </p:sp>
      <p:sp>
        <p:nvSpPr>
          <p:cNvPr id="104451" name="Content Placeholder 2"/>
          <p:cNvSpPr>
            <a:spLocks noGrp="1"/>
          </p:cNvSpPr>
          <p:nvPr>
            <p:ph idx="1"/>
          </p:nvPr>
        </p:nvSpPr>
        <p:spPr>
          <a:xfrm>
            <a:off x="152400" y="1524000"/>
            <a:ext cx="8839200" cy="3276600"/>
          </a:xfrm>
          <a:solidFill>
            <a:schemeClr val="tx2">
              <a:lumMod val="60000"/>
              <a:lumOff val="40000"/>
            </a:schemeClr>
          </a:solidFill>
        </p:spPr>
        <p:txBody>
          <a:bodyPr/>
          <a:lstStyle/>
          <a:p>
            <a:pPr>
              <a:spcBef>
                <a:spcPct val="0"/>
              </a:spcBef>
              <a:defRPr/>
            </a:pPr>
            <a:r>
              <a:rPr lang="en-US" dirty="0" smtClean="0"/>
              <a:t>Threatens the survival of local traditions</a:t>
            </a:r>
          </a:p>
          <a:p>
            <a:pPr lvl="1">
              <a:spcBef>
                <a:spcPct val="0"/>
              </a:spcBef>
              <a:defRPr/>
            </a:pPr>
            <a:r>
              <a:rPr lang="en-US" dirty="0" smtClean="0"/>
              <a:t>Religion: </a:t>
            </a:r>
            <a:r>
              <a:rPr lang="en-US" i="1" dirty="0" smtClean="0"/>
              <a:t>Africa turns away from local cultures for Islam and Christianity</a:t>
            </a:r>
          </a:p>
          <a:p>
            <a:pPr lvl="1">
              <a:spcBef>
                <a:spcPct val="0"/>
              </a:spcBef>
              <a:defRPr/>
            </a:pPr>
            <a:r>
              <a:rPr lang="en-US" dirty="0" smtClean="0"/>
              <a:t>Language: </a:t>
            </a:r>
            <a:r>
              <a:rPr lang="en-US" i="1" dirty="0" smtClean="0"/>
              <a:t>English dominating for business etc.</a:t>
            </a:r>
          </a:p>
          <a:p>
            <a:pPr>
              <a:spcBef>
                <a:spcPct val="0"/>
              </a:spcBef>
              <a:defRPr/>
            </a:pPr>
            <a:endParaRPr lang="en-US" dirty="0" smtClean="0"/>
          </a:p>
        </p:txBody>
      </p:sp>
      <p:pic>
        <p:nvPicPr>
          <p:cNvPr id="214019" name="Picture 5" descr="http://sheller.umwblogs.org/files/2008/12/americanization.jpg"/>
          <p:cNvPicPr>
            <a:picLocks noChangeAspect="1" noChangeArrowheads="1"/>
          </p:cNvPicPr>
          <p:nvPr/>
        </p:nvPicPr>
        <p:blipFill>
          <a:blip r:embed="rId3" cstate="print"/>
          <a:srcRect/>
          <a:stretch>
            <a:fillRect/>
          </a:stretch>
        </p:blipFill>
        <p:spPr bwMode="auto">
          <a:xfrm>
            <a:off x="6096000" y="3124200"/>
            <a:ext cx="2590800" cy="3567113"/>
          </a:xfrm>
          <a:prstGeom prst="rect">
            <a:avLst/>
          </a:prstGeom>
          <a:noFill/>
          <a:ln w="9525">
            <a:noFill/>
            <a:miter lim="800000"/>
            <a:headEnd/>
            <a:tailEnd/>
          </a:ln>
        </p:spPr>
      </p:pic>
      <p:pic>
        <p:nvPicPr>
          <p:cNvPr id="214020" name="Picture 6" descr="http://s.wsj.net/public/resources/images/PT-AI899C_BK_Co_20080627172218.jpg"/>
          <p:cNvPicPr>
            <a:picLocks noChangeAspect="1" noChangeArrowheads="1"/>
          </p:cNvPicPr>
          <p:nvPr/>
        </p:nvPicPr>
        <p:blipFill>
          <a:blip r:embed="rId4" cstate="print"/>
          <a:srcRect/>
          <a:stretch>
            <a:fillRect/>
          </a:stretch>
        </p:blipFill>
        <p:spPr bwMode="auto">
          <a:xfrm>
            <a:off x="1143000" y="3475038"/>
            <a:ext cx="4343400" cy="2849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1"/>
          <p:cNvSpPr>
            <a:spLocks noGrp="1"/>
          </p:cNvSpPr>
          <p:nvPr>
            <p:ph type="title"/>
          </p:nvPr>
        </p:nvSpPr>
        <p:spPr/>
        <p:txBody>
          <a:bodyPr/>
          <a:lstStyle/>
          <a:p>
            <a:r>
              <a:rPr lang="en-US" smtClean="0"/>
              <a:t>Opposing Effects of Globalization</a:t>
            </a:r>
          </a:p>
        </p:txBody>
      </p:sp>
      <p:sp>
        <p:nvSpPr>
          <p:cNvPr id="105475" name="Content Placeholder 2"/>
          <p:cNvSpPr>
            <a:spLocks noGrp="1"/>
          </p:cNvSpPr>
          <p:nvPr>
            <p:ph idx="1"/>
          </p:nvPr>
        </p:nvSpPr>
        <p:spPr>
          <a:xfrm>
            <a:off x="4724400" y="1752600"/>
            <a:ext cx="4114800" cy="4876800"/>
          </a:xfrm>
          <a:solidFill>
            <a:srgbClr val="FF9966"/>
          </a:solidFill>
          <a:ln w="76200">
            <a:solidFill>
              <a:schemeClr val="tx1"/>
            </a:solidFill>
          </a:ln>
        </p:spPr>
        <p:txBody>
          <a:bodyPr/>
          <a:lstStyle/>
          <a:p>
            <a:pPr>
              <a:spcBef>
                <a:spcPct val="0"/>
              </a:spcBef>
              <a:defRPr/>
            </a:pPr>
            <a:r>
              <a:rPr lang="en-US" sz="3200" dirty="0" smtClean="0"/>
              <a:t>2 options:</a:t>
            </a:r>
          </a:p>
          <a:p>
            <a:pPr marL="514350" indent="-514350">
              <a:spcBef>
                <a:spcPct val="0"/>
              </a:spcBef>
              <a:buFont typeface="+mj-lt"/>
              <a:buAutoNum type="arabicPeriod"/>
              <a:defRPr/>
            </a:pPr>
            <a:r>
              <a:rPr lang="en-US" dirty="0" smtClean="0"/>
              <a:t>Awareness and Acceptance of Cultural Diversity</a:t>
            </a:r>
          </a:p>
          <a:p>
            <a:pPr lvl="1">
              <a:spcBef>
                <a:spcPct val="0"/>
              </a:spcBef>
              <a:defRPr/>
            </a:pPr>
            <a:r>
              <a:rPr lang="en-US" dirty="0" smtClean="0"/>
              <a:t>More access to diverse ways of life and products</a:t>
            </a:r>
          </a:p>
          <a:p>
            <a:pPr marL="514350" indent="-514350">
              <a:spcBef>
                <a:spcPct val="0"/>
              </a:spcBef>
              <a:buFont typeface="+mj-lt"/>
              <a:buAutoNum type="arabicPeriod"/>
              <a:defRPr/>
            </a:pPr>
            <a:r>
              <a:rPr lang="en-US" dirty="0" smtClean="0"/>
              <a:t>Or Spread Intolerance and Hate</a:t>
            </a:r>
          </a:p>
          <a:p>
            <a:pPr lvl="1">
              <a:spcBef>
                <a:spcPct val="0"/>
              </a:spcBef>
              <a:defRPr/>
            </a:pPr>
            <a:r>
              <a:rPr lang="en-US" dirty="0" smtClean="0"/>
              <a:t>Violently holding onto traditions or forcing change...ex?</a:t>
            </a:r>
          </a:p>
          <a:p>
            <a:pPr>
              <a:spcBef>
                <a:spcPct val="0"/>
              </a:spcBef>
              <a:defRPr/>
            </a:pPr>
            <a:endParaRPr lang="en-US" dirty="0" smtClean="0"/>
          </a:p>
        </p:txBody>
      </p:sp>
      <p:pic>
        <p:nvPicPr>
          <p:cNvPr id="105477" name="Picture 5" descr="http://www.acclaimimages.com/_gallery/_images_n300/cooperationm_cultural_diversity.jpg"/>
          <p:cNvPicPr>
            <a:picLocks noChangeAspect="1" noChangeArrowheads="1"/>
          </p:cNvPicPr>
          <p:nvPr/>
        </p:nvPicPr>
        <p:blipFill>
          <a:blip r:embed="rId3" cstate="print"/>
          <a:srcRect/>
          <a:stretch>
            <a:fillRect/>
          </a:stretch>
        </p:blipFill>
        <p:spPr bwMode="auto">
          <a:xfrm>
            <a:off x="303265" y="1905000"/>
            <a:ext cx="4219127" cy="4191000"/>
          </a:xfrm>
          <a:prstGeom prst="ellipse">
            <a:avLst/>
          </a:prstGeom>
          <a:solidFill>
            <a:srgbClr val="FFFFFF">
              <a:shade val="85000"/>
            </a:srgbClr>
          </a:solidFill>
          <a:ln w="76200" cap="sq">
            <a:solidFill>
              <a:srgbClr val="660033"/>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4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1"/>
          <p:cNvSpPr>
            <a:spLocks noGrp="1"/>
          </p:cNvSpPr>
          <p:nvPr>
            <p:ph type="title"/>
          </p:nvPr>
        </p:nvSpPr>
        <p:spPr>
          <a:xfrm>
            <a:off x="-152400" y="0"/>
            <a:ext cx="9144000" cy="1219200"/>
          </a:xfrm>
        </p:spPr>
        <p:txBody>
          <a:bodyPr/>
          <a:lstStyle/>
          <a:p>
            <a:r>
              <a:rPr lang="en-US" smtClean="0"/>
              <a:t>Diffusion of Culture and Economy </a:t>
            </a:r>
            <a:r>
              <a:rPr lang="en-US" sz="4000" smtClean="0"/>
              <a:t>Example</a:t>
            </a:r>
            <a:r>
              <a:rPr lang="en-US" smtClean="0"/>
              <a:t>:</a:t>
            </a:r>
          </a:p>
        </p:txBody>
      </p:sp>
      <p:sp>
        <p:nvSpPr>
          <p:cNvPr id="124931" name="Content Placeholder 2"/>
          <p:cNvSpPr>
            <a:spLocks noGrp="1"/>
          </p:cNvSpPr>
          <p:nvPr>
            <p:ph idx="1"/>
          </p:nvPr>
        </p:nvSpPr>
        <p:spPr>
          <a:xfrm>
            <a:off x="152400" y="1295400"/>
            <a:ext cx="8839200" cy="4724400"/>
          </a:xfrm>
          <a:solidFill>
            <a:srgbClr val="92D050"/>
          </a:solidFill>
        </p:spPr>
        <p:txBody>
          <a:bodyPr/>
          <a:lstStyle/>
          <a:p>
            <a:pPr>
              <a:spcBef>
                <a:spcPct val="0"/>
              </a:spcBef>
            </a:pPr>
            <a:r>
              <a:rPr lang="en-US" smtClean="0"/>
              <a:t>3 Economic Hearth Regions: (Core Areas)North America (NY), Western Europe (London) , and Japan (Tokyo)</a:t>
            </a:r>
          </a:p>
          <a:p>
            <a:pPr lvl="1">
              <a:spcBef>
                <a:spcPct val="0"/>
              </a:spcBef>
            </a:pPr>
            <a:r>
              <a:rPr lang="en-US" smtClean="0"/>
              <a:t>What do these cities have?</a:t>
            </a:r>
          </a:p>
          <a:p>
            <a:pPr lvl="2">
              <a:spcBef>
                <a:spcPct val="0"/>
              </a:spcBef>
            </a:pPr>
            <a:r>
              <a:rPr lang="en-US" smtClean="0"/>
              <a:t>Advanced Technology, capital, and purchasing wealth</a:t>
            </a:r>
          </a:p>
        </p:txBody>
      </p:sp>
      <p:pic>
        <p:nvPicPr>
          <p:cNvPr id="218115" name="Picture 5" descr="http://c66.yellowpages.com/images/guides/new_york_ny_local.jpg"/>
          <p:cNvPicPr>
            <a:picLocks noChangeAspect="1" noChangeArrowheads="1"/>
          </p:cNvPicPr>
          <p:nvPr/>
        </p:nvPicPr>
        <p:blipFill>
          <a:blip r:embed="rId3" cstate="print"/>
          <a:srcRect b="26512"/>
          <a:stretch>
            <a:fillRect/>
          </a:stretch>
        </p:blipFill>
        <p:spPr bwMode="auto">
          <a:xfrm>
            <a:off x="685800" y="5334000"/>
            <a:ext cx="2771775" cy="1452563"/>
          </a:xfrm>
          <a:prstGeom prst="rect">
            <a:avLst/>
          </a:prstGeom>
          <a:noFill/>
          <a:ln w="9525">
            <a:noFill/>
            <a:miter lim="800000"/>
            <a:headEnd/>
            <a:tailEnd/>
          </a:ln>
        </p:spPr>
      </p:pic>
      <p:pic>
        <p:nvPicPr>
          <p:cNvPr id="218116" name="Picture 7" descr="http://www.caminandosinrumbo.com/england/london/bigben/bigben4.jpg"/>
          <p:cNvPicPr>
            <a:picLocks noChangeAspect="1" noChangeArrowheads="1"/>
          </p:cNvPicPr>
          <p:nvPr/>
        </p:nvPicPr>
        <p:blipFill>
          <a:blip r:embed="rId4" cstate="print"/>
          <a:srcRect/>
          <a:stretch>
            <a:fillRect/>
          </a:stretch>
        </p:blipFill>
        <p:spPr bwMode="auto">
          <a:xfrm>
            <a:off x="6850063" y="4876800"/>
            <a:ext cx="1608137" cy="1889125"/>
          </a:xfrm>
          <a:prstGeom prst="rect">
            <a:avLst/>
          </a:prstGeom>
          <a:noFill/>
          <a:ln w="9525">
            <a:noFill/>
            <a:miter lim="800000"/>
            <a:headEnd/>
            <a:tailEnd/>
          </a:ln>
        </p:spPr>
      </p:pic>
      <p:pic>
        <p:nvPicPr>
          <p:cNvPr id="218117" name="Picture 9" descr="http://api.ning.com/files/sMCVVGSQFPYWU9PqGxhmN2vnv0F0Ek2gJn6JI4M*JsKAOwugsNiq7DhhS2U*ZogmCnVuASaUFuLLxJmFX8g4ISY5PYtJ4Rwb/tokyo.jpg"/>
          <p:cNvPicPr>
            <a:picLocks noChangeAspect="1" noChangeArrowheads="1"/>
          </p:cNvPicPr>
          <p:nvPr/>
        </p:nvPicPr>
        <p:blipFill>
          <a:blip r:embed="rId5" cstate="print"/>
          <a:srcRect/>
          <a:stretch>
            <a:fillRect/>
          </a:stretch>
        </p:blipFill>
        <p:spPr bwMode="auto">
          <a:xfrm>
            <a:off x="4306888" y="5334000"/>
            <a:ext cx="1789112" cy="1431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4931">
                                            <p:txEl>
                                              <p:pRg st="2" end="2"/>
                                            </p:txEl>
                                          </p:spTgt>
                                        </p:tgtEl>
                                        <p:attrNameLst>
                                          <p:attrName>style.visibility</p:attrName>
                                        </p:attrNameLst>
                                      </p:cBhvr>
                                      <p:to>
                                        <p:strVal val="visible"/>
                                      </p:to>
                                    </p:set>
                                    <p:animEffect transition="in" filter="blinds(horizontal)">
                                      <p:cBhvr>
                                        <p:cTn id="7" dur="500"/>
                                        <p:tgtEl>
                                          <p:spTgt spid="124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p:txBody>
          <a:bodyPr/>
          <a:lstStyle/>
          <a:p>
            <a:r>
              <a:rPr lang="en-US" smtClean="0"/>
              <a:t>Example Cont’</a:t>
            </a:r>
          </a:p>
        </p:txBody>
      </p:sp>
      <p:sp>
        <p:nvSpPr>
          <p:cNvPr id="3" name="Content Placeholder 2"/>
          <p:cNvSpPr>
            <a:spLocks noGrp="1"/>
          </p:cNvSpPr>
          <p:nvPr>
            <p:ph idx="1"/>
          </p:nvPr>
        </p:nvSpPr>
        <p:spPr>
          <a:xfrm>
            <a:off x="3276600" y="1295400"/>
            <a:ext cx="5562600" cy="5334000"/>
          </a:xfrm>
          <a:solidFill>
            <a:schemeClr val="accent1"/>
          </a:solidFill>
        </p:spPr>
        <p:txBody>
          <a:bodyPr/>
          <a:lstStyle/>
          <a:p>
            <a:pPr>
              <a:spcBef>
                <a:spcPct val="0"/>
              </a:spcBef>
            </a:pPr>
            <a:r>
              <a:rPr lang="en-US" smtClean="0"/>
              <a:t>What type of diffusion causes the spread of Culture and Economic Practices?</a:t>
            </a:r>
          </a:p>
          <a:p>
            <a:pPr lvl="1">
              <a:spcBef>
                <a:spcPct val="0"/>
              </a:spcBef>
            </a:pPr>
            <a:r>
              <a:rPr lang="en-US" smtClean="0"/>
              <a:t>Hierarchical Diffusion: </a:t>
            </a:r>
          </a:p>
          <a:p>
            <a:pPr lvl="2">
              <a:spcBef>
                <a:spcPct val="0"/>
              </a:spcBef>
            </a:pPr>
            <a:r>
              <a:rPr lang="en-US" smtClean="0"/>
              <a:t>Core areas diffused production to periphery (Africa, Asia, Latin America)</a:t>
            </a:r>
          </a:p>
          <a:p>
            <a:pPr>
              <a:spcBef>
                <a:spcPct val="0"/>
              </a:spcBef>
            </a:pPr>
            <a:r>
              <a:rPr lang="en-US" smtClean="0"/>
              <a:t>Caused Uneven Development between core and periphery as a result of globalization</a:t>
            </a:r>
          </a:p>
          <a:p>
            <a:pPr lvl="1">
              <a:spcBef>
                <a:spcPct val="0"/>
              </a:spcBef>
            </a:pPr>
            <a:r>
              <a:rPr lang="en-US" smtClean="0"/>
              <a:t>Knowledge of communication systems widespread! BUT...wealth to purchase them is not</a:t>
            </a:r>
          </a:p>
          <a:p>
            <a:pPr>
              <a:spcBef>
                <a:spcPct val="0"/>
              </a:spcBef>
            </a:pPr>
            <a:endParaRPr lang="en-US" smtClean="0"/>
          </a:p>
        </p:txBody>
      </p:sp>
      <p:pic>
        <p:nvPicPr>
          <p:cNvPr id="220163" name="Picture 2" descr="http://www.digitaltrends.com/wp-content/uploads/2010/04/labor-report-2.jpg"/>
          <p:cNvPicPr>
            <a:picLocks noChangeAspect="1" noChangeArrowheads="1"/>
          </p:cNvPicPr>
          <p:nvPr/>
        </p:nvPicPr>
        <p:blipFill>
          <a:blip r:embed="rId2" cstate="print"/>
          <a:srcRect/>
          <a:stretch>
            <a:fillRect/>
          </a:stretch>
        </p:blipFill>
        <p:spPr bwMode="auto">
          <a:xfrm>
            <a:off x="215900" y="2181225"/>
            <a:ext cx="2984500" cy="2238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r>
              <a:rPr lang="en-US" smtClean="0"/>
              <a:t>On your 5 Themes of Geography Sheet</a:t>
            </a:r>
          </a:p>
        </p:txBody>
      </p:sp>
      <p:sp>
        <p:nvSpPr>
          <p:cNvPr id="221186" name="Content Placeholder 2"/>
          <p:cNvSpPr>
            <a:spLocks noGrp="1"/>
          </p:cNvSpPr>
          <p:nvPr>
            <p:ph idx="1"/>
          </p:nvPr>
        </p:nvSpPr>
        <p:spPr/>
        <p:txBody>
          <a:bodyPr/>
          <a:lstStyle/>
          <a:p>
            <a:pPr>
              <a:spcBef>
                <a:spcPct val="0"/>
              </a:spcBef>
            </a:pPr>
            <a:r>
              <a:rPr lang="en-US" dirty="0" smtClean="0"/>
              <a:t>Movement: In 2-4sentences explain how one or more of the following may have impacted your picture:</a:t>
            </a:r>
          </a:p>
          <a:p>
            <a:pPr lvl="1">
              <a:spcBef>
                <a:spcPct val="0"/>
              </a:spcBef>
            </a:pPr>
            <a:r>
              <a:rPr lang="en-US" dirty="0" smtClean="0"/>
              <a:t>Distribution: Describe the population concentration of your place. In 1 sentences explain whether it seems the population is clustered (like a city) or dispersed (like a rural area).</a:t>
            </a:r>
          </a:p>
          <a:p>
            <a:pPr lvl="1">
              <a:spcBef>
                <a:spcPct val="0"/>
              </a:spcBef>
            </a:pPr>
            <a:r>
              <a:rPr lang="en-US" dirty="0" smtClean="0"/>
              <a:t>Diffusion (Do you see any types of diffusion represented)</a:t>
            </a:r>
          </a:p>
          <a:p>
            <a:pPr lvl="1">
              <a:spcBef>
                <a:spcPct val="0"/>
              </a:spcBef>
            </a:pPr>
            <a:r>
              <a:rPr lang="en-US" dirty="0" smtClean="0"/>
              <a:t>Globalization (Any cultural or economic influences present)</a:t>
            </a:r>
          </a:p>
          <a:p>
            <a:pPr>
              <a:spcBef>
                <a:spcPct val="0"/>
              </a:spcBef>
            </a:pPr>
            <a:endParaRPr lang="en-US" dirty="0"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1"/>
          <p:cNvSpPr>
            <a:spLocks noGrp="1"/>
          </p:cNvSpPr>
          <p:nvPr>
            <p:ph type="title"/>
          </p:nvPr>
        </p:nvSpPr>
        <p:spPr/>
        <p:txBody>
          <a:bodyPr/>
          <a:lstStyle/>
          <a:p>
            <a:r>
              <a:rPr lang="en-US" dirty="0" smtClean="0"/>
              <a:t>Warm Up Activity </a:t>
            </a:r>
          </a:p>
        </p:txBody>
      </p:sp>
      <p:sp>
        <p:nvSpPr>
          <p:cNvPr id="257026" name="Content Placeholder 2"/>
          <p:cNvSpPr>
            <a:spLocks noGrp="1"/>
          </p:cNvSpPr>
          <p:nvPr>
            <p:ph idx="1"/>
          </p:nvPr>
        </p:nvSpPr>
        <p:spPr/>
        <p:txBody>
          <a:bodyPr/>
          <a:lstStyle/>
          <a:p>
            <a:pPr>
              <a:spcBef>
                <a:spcPct val="0"/>
              </a:spcBef>
            </a:pPr>
            <a:r>
              <a:rPr lang="en-US" dirty="0" smtClean="0"/>
              <a:t>Thinking of teachers, students, each groups needs, thoughts, and the layout of the school. Describe how you could break the school into the 3 types of regions: Formal, Functional,  and Vernacular.</a:t>
            </a:r>
          </a:p>
          <a:p>
            <a:pPr>
              <a:spcBef>
                <a:spcPct val="0"/>
              </a:spcBef>
            </a:pPr>
            <a:endParaRPr lang="en-US" dirty="0" smtClean="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4. Regions</a:t>
            </a:r>
            <a:endParaRPr lang="en-US" dirty="0"/>
          </a:p>
        </p:txBody>
      </p:sp>
      <p:sp>
        <p:nvSpPr>
          <p:cNvPr id="222210" name="Subtitle 3"/>
          <p:cNvSpPr>
            <a:spLocks noGrp="1"/>
          </p:cNvSpPr>
          <p:nvPr>
            <p:ph type="subTitle" idx="1"/>
          </p:nvPr>
        </p:nvSpPr>
        <p:spPr>
          <a:xfrm>
            <a:off x="4191000" y="2133600"/>
            <a:ext cx="4724400" cy="2476500"/>
          </a:xfrm>
        </p:spPr>
        <p:txBody>
          <a:bodyPr/>
          <a:lstStyle/>
          <a:p>
            <a:r>
              <a:rPr lang="en-US" smtClean="0"/>
              <a:t>Historians break their information into periods, Geographers into Regions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r>
              <a:rPr lang="en-US" smtClean="0"/>
              <a:t>The First Geographers</a:t>
            </a:r>
          </a:p>
        </p:txBody>
      </p:sp>
      <p:sp>
        <p:nvSpPr>
          <p:cNvPr id="7171" name="Content Placeholder 2"/>
          <p:cNvSpPr>
            <a:spLocks noGrp="1"/>
          </p:cNvSpPr>
          <p:nvPr>
            <p:ph idx="1"/>
          </p:nvPr>
        </p:nvSpPr>
        <p:spPr>
          <a:xfrm>
            <a:off x="152400" y="1524000"/>
            <a:ext cx="5410200" cy="3048000"/>
          </a:xfrm>
        </p:spPr>
        <p:txBody>
          <a:bodyPr/>
          <a:lstStyle/>
          <a:p>
            <a:pPr eaLnBrk="1" hangingPunct="1">
              <a:spcBef>
                <a:spcPct val="0"/>
              </a:spcBef>
            </a:pPr>
            <a:r>
              <a:rPr lang="en-US" smtClean="0"/>
              <a:t>The ancients (Greeks, Romans, Chinese, Northern Africans)</a:t>
            </a:r>
          </a:p>
          <a:p>
            <a:pPr eaLnBrk="1" hangingPunct="1">
              <a:spcBef>
                <a:spcPct val="0"/>
              </a:spcBef>
            </a:pPr>
            <a:r>
              <a:rPr lang="en-US" smtClean="0"/>
              <a:t>Why would geography develop?</a:t>
            </a:r>
          </a:p>
          <a:p>
            <a:pPr lvl="1" eaLnBrk="1" hangingPunct="1">
              <a:spcBef>
                <a:spcPct val="0"/>
              </a:spcBef>
            </a:pPr>
            <a:r>
              <a:rPr lang="en-US" smtClean="0"/>
              <a:t>Practical reasons</a:t>
            </a:r>
          </a:p>
          <a:p>
            <a:pPr lvl="2" eaLnBrk="1" hangingPunct="1">
              <a:spcBef>
                <a:spcPct val="0"/>
              </a:spcBef>
            </a:pPr>
            <a:r>
              <a:rPr lang="en-US" smtClean="0"/>
              <a:t>Money! Food! Jewels! Fabrics!</a:t>
            </a:r>
          </a:p>
          <a:p>
            <a:pPr lvl="2" eaLnBrk="1" hangingPunct="1">
              <a:spcBef>
                <a:spcPct val="0"/>
              </a:spcBef>
            </a:pPr>
            <a:r>
              <a:rPr lang="en-US" smtClean="0"/>
              <a:t>Needed to create safe trade routes to far off lands</a:t>
            </a:r>
          </a:p>
        </p:txBody>
      </p:sp>
      <p:pic>
        <p:nvPicPr>
          <p:cNvPr id="65539" name="Picture 5" descr="http://www.infilled.net/Files/asia_minor_From%20a%20Classical%20Atlas%20of%20Ancient%20Geography%20by%20Al.jpg"/>
          <p:cNvPicPr>
            <a:picLocks noChangeAspect="1" noChangeArrowheads="1"/>
          </p:cNvPicPr>
          <p:nvPr/>
        </p:nvPicPr>
        <p:blipFill>
          <a:blip r:embed="rId3" cstate="print"/>
          <a:srcRect/>
          <a:stretch>
            <a:fillRect/>
          </a:stretch>
        </p:blipFill>
        <p:spPr bwMode="auto">
          <a:xfrm>
            <a:off x="5602288" y="1219200"/>
            <a:ext cx="3541712" cy="2971800"/>
          </a:xfrm>
          <a:prstGeom prst="rect">
            <a:avLst/>
          </a:prstGeom>
          <a:noFill/>
          <a:ln w="9525">
            <a:noFill/>
            <a:miter lim="800000"/>
            <a:headEnd/>
            <a:tailEnd/>
          </a:ln>
        </p:spPr>
      </p:pic>
      <p:pic>
        <p:nvPicPr>
          <p:cNvPr id="65540" name="Picture 7" descr="http://www.guidetothailand.com/travel-thailand-guide-files/history-of-silk.jpg"/>
          <p:cNvPicPr>
            <a:picLocks noChangeAspect="1" noChangeArrowheads="1"/>
          </p:cNvPicPr>
          <p:nvPr/>
        </p:nvPicPr>
        <p:blipFill>
          <a:blip r:embed="rId4" cstate="print"/>
          <a:srcRect/>
          <a:stretch>
            <a:fillRect/>
          </a:stretch>
        </p:blipFill>
        <p:spPr bwMode="auto">
          <a:xfrm>
            <a:off x="5105400" y="3867150"/>
            <a:ext cx="2146300" cy="2990850"/>
          </a:xfrm>
          <a:prstGeom prst="rect">
            <a:avLst/>
          </a:prstGeom>
          <a:noFill/>
          <a:ln w="9525">
            <a:noFill/>
            <a:miter lim="800000"/>
            <a:headEnd/>
            <a:tailEnd/>
          </a:ln>
        </p:spPr>
      </p:pic>
      <p:pic>
        <p:nvPicPr>
          <p:cNvPr id="65541" name="Picture 9" descr="http://www.africanculturalcenter.org/images/4_4trade_routes_img.jpg"/>
          <p:cNvPicPr>
            <a:picLocks noChangeAspect="1" noChangeArrowheads="1"/>
          </p:cNvPicPr>
          <p:nvPr/>
        </p:nvPicPr>
        <p:blipFill>
          <a:blip r:embed="rId5" cstate="print"/>
          <a:srcRect/>
          <a:stretch>
            <a:fillRect/>
          </a:stretch>
        </p:blipFill>
        <p:spPr bwMode="auto">
          <a:xfrm>
            <a:off x="1600200" y="4876800"/>
            <a:ext cx="3405188"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1">
                                            <p:txEl>
                                              <p:pRg st="2" end="2"/>
                                            </p:txEl>
                                          </p:spTgt>
                                        </p:tgtEl>
                                        <p:attrNameLst>
                                          <p:attrName>style.visibility</p:attrName>
                                        </p:attrNameLst>
                                      </p:cBhvr>
                                      <p:to>
                                        <p:strVal val="visible"/>
                                      </p:to>
                                    </p:set>
                                    <p:animEffect transition="in" filter="dissolve">
                                      <p:cBhvr>
                                        <p:cTn id="7" dur="500"/>
                                        <p:tgtEl>
                                          <p:spTgt spid="717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71">
                                            <p:txEl>
                                              <p:pRg st="3" end="3"/>
                                            </p:txEl>
                                          </p:spTgt>
                                        </p:tgtEl>
                                        <p:attrNameLst>
                                          <p:attrName>style.visibility</p:attrName>
                                        </p:attrNameLst>
                                      </p:cBhvr>
                                      <p:to>
                                        <p:strVal val="visible"/>
                                      </p:to>
                                    </p:set>
                                    <p:animEffect transition="in" filter="dissolve">
                                      <p:cBhvr>
                                        <p:cTn id="12" dur="500"/>
                                        <p:tgtEl>
                                          <p:spTgt spid="7171">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animEffect transition="in" filter="dissolve">
                                      <p:cBhvr>
                                        <p:cTn id="15" dur="500"/>
                                        <p:tgtEl>
                                          <p:spTgt spid="7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5" descr="http://img.skitch.com/20081217-ej14qb4guy5pas8mb7bki1g6hy.jpg"/>
          <p:cNvPicPr>
            <a:picLocks noChangeAspect="1" noChangeArrowheads="1"/>
          </p:cNvPicPr>
          <p:nvPr/>
        </p:nvPicPr>
        <p:blipFill>
          <a:blip r:embed="rId3" cstate="print"/>
          <a:srcRect l="2414" r="2242" b="4794"/>
          <a:stretch>
            <a:fillRect/>
          </a:stretch>
        </p:blipFill>
        <p:spPr bwMode="auto">
          <a:xfrm>
            <a:off x="1600200" y="0"/>
            <a:ext cx="5638800" cy="3140075"/>
          </a:xfrm>
          <a:prstGeom prst="rect">
            <a:avLst/>
          </a:prstGeom>
          <a:noFill/>
          <a:ln w="9525">
            <a:noFill/>
            <a:miter lim="800000"/>
            <a:headEnd/>
            <a:tailEnd/>
          </a:ln>
        </p:spPr>
      </p:pic>
      <p:pic>
        <p:nvPicPr>
          <p:cNvPr id="223234" name="Picture 2" descr="http://www.learner.org/interactives/historymap/images/new50intro_07.gif"/>
          <p:cNvPicPr>
            <a:picLocks noChangeAspect="1" noChangeArrowheads="1"/>
          </p:cNvPicPr>
          <p:nvPr/>
        </p:nvPicPr>
        <p:blipFill>
          <a:blip r:embed="rId4" cstate="print"/>
          <a:srcRect/>
          <a:stretch>
            <a:fillRect/>
          </a:stretch>
        </p:blipFill>
        <p:spPr bwMode="auto">
          <a:xfrm>
            <a:off x="1676400" y="3157538"/>
            <a:ext cx="5562600" cy="370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76200"/>
            <a:ext cx="3886200" cy="2362200"/>
          </a:xfrm>
          <a:solidFill>
            <a:schemeClr val="tx2">
              <a:lumMod val="20000"/>
              <a:lumOff val="80000"/>
            </a:schemeClr>
          </a:solidFill>
        </p:spPr>
        <p:txBody>
          <a:bodyPr/>
          <a:lstStyle/>
          <a:p>
            <a:pPr>
              <a:defRPr/>
            </a:pPr>
            <a:r>
              <a:rPr lang="en-US" dirty="0" smtClean="0">
                <a:solidFill>
                  <a:srgbClr val="002060"/>
                </a:solidFill>
              </a:rPr>
              <a:t>Cultural Landscape</a:t>
            </a:r>
            <a:endParaRPr lang="en-US" dirty="0">
              <a:solidFill>
                <a:srgbClr val="002060"/>
              </a:solidFill>
            </a:endParaRPr>
          </a:p>
        </p:txBody>
      </p:sp>
      <p:sp>
        <p:nvSpPr>
          <p:cNvPr id="3" name="Content Placeholder 2"/>
          <p:cNvSpPr>
            <a:spLocks noGrp="1"/>
          </p:cNvSpPr>
          <p:nvPr>
            <p:ph idx="1"/>
          </p:nvPr>
        </p:nvSpPr>
        <p:spPr>
          <a:xfrm>
            <a:off x="228600" y="609600"/>
            <a:ext cx="5410200" cy="6019800"/>
          </a:xfrm>
          <a:solidFill>
            <a:srgbClr val="FFFFCC"/>
          </a:solidFill>
        </p:spPr>
        <p:txBody>
          <a:bodyPr/>
          <a:lstStyle/>
          <a:p>
            <a:pPr>
              <a:spcBef>
                <a:spcPct val="0"/>
              </a:spcBef>
            </a:pPr>
            <a:r>
              <a:rPr lang="en-US" smtClean="0"/>
              <a:t>Unifying characteristic of a region: a combination of cultural features (language, religion, economy) and physical features (climate, vegetation) that make an area of land unique</a:t>
            </a:r>
          </a:p>
          <a:p>
            <a:pPr>
              <a:spcBef>
                <a:spcPct val="0"/>
              </a:spcBef>
            </a:pPr>
            <a:r>
              <a:rPr lang="en-US" smtClean="0"/>
              <a:t>Who founded the regional studies approach? </a:t>
            </a:r>
          </a:p>
          <a:p>
            <a:pPr lvl="1">
              <a:spcBef>
                <a:spcPct val="0"/>
              </a:spcBef>
            </a:pPr>
            <a:r>
              <a:rPr lang="en-US" smtClean="0"/>
              <a:t>Vidal de la Blanche</a:t>
            </a:r>
          </a:p>
          <a:p>
            <a:pPr lvl="1">
              <a:spcBef>
                <a:spcPct val="0"/>
              </a:spcBef>
            </a:pPr>
            <a:r>
              <a:rPr lang="en-US" smtClean="0"/>
              <a:t>People’s activities and environment have similarities that differ from other regions </a:t>
            </a:r>
          </a:p>
          <a:p>
            <a:pPr lvl="1">
              <a:spcBef>
                <a:spcPct val="0"/>
              </a:spcBef>
            </a:pPr>
            <a:r>
              <a:rPr lang="en-US" smtClean="0"/>
              <a:t>Who changes the earth’s surface?</a:t>
            </a:r>
          </a:p>
        </p:txBody>
      </p:sp>
      <p:pic>
        <p:nvPicPr>
          <p:cNvPr id="225283" name="Picture 2" descr="http://www.tclf.org/secondwave/images/woltz_landscape.jpg"/>
          <p:cNvPicPr>
            <a:picLocks noChangeAspect="1" noChangeArrowheads="1"/>
          </p:cNvPicPr>
          <p:nvPr/>
        </p:nvPicPr>
        <p:blipFill>
          <a:blip r:embed="rId3" cstate="print"/>
          <a:srcRect/>
          <a:stretch>
            <a:fillRect/>
          </a:stretch>
        </p:blipFill>
        <p:spPr bwMode="auto">
          <a:xfrm>
            <a:off x="5486400" y="2590800"/>
            <a:ext cx="365760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a:xfrm>
            <a:off x="152400" y="-152400"/>
            <a:ext cx="8839200" cy="1143000"/>
          </a:xfrm>
        </p:spPr>
        <p:txBody>
          <a:bodyPr/>
          <a:lstStyle/>
          <a:p>
            <a:r>
              <a:rPr lang="en-US" smtClean="0"/>
              <a:t>Functional Region</a:t>
            </a:r>
          </a:p>
        </p:txBody>
      </p:sp>
      <p:sp>
        <p:nvSpPr>
          <p:cNvPr id="3" name="Content Placeholder 2"/>
          <p:cNvSpPr>
            <a:spLocks noGrp="1"/>
          </p:cNvSpPr>
          <p:nvPr>
            <p:ph idx="1"/>
          </p:nvPr>
        </p:nvSpPr>
        <p:spPr>
          <a:xfrm>
            <a:off x="152400" y="762000"/>
            <a:ext cx="8839200" cy="5791200"/>
          </a:xfrm>
          <a:solidFill>
            <a:schemeClr val="accent2">
              <a:lumMod val="40000"/>
              <a:lumOff val="60000"/>
            </a:schemeClr>
          </a:solidFill>
        </p:spPr>
        <p:txBody>
          <a:bodyPr/>
          <a:lstStyle/>
          <a:p>
            <a:pPr>
              <a:defRPr/>
            </a:pPr>
            <a:r>
              <a:rPr lang="en-US" dirty="0" smtClean="0"/>
              <a:t>Economic regions</a:t>
            </a:r>
          </a:p>
          <a:p>
            <a:pPr>
              <a:defRPr/>
            </a:pPr>
            <a:r>
              <a:rPr lang="en-US" dirty="0" smtClean="0"/>
              <a:t>“Nodal Region”: organized around a “node” or focal </a:t>
            </a:r>
            <a:r>
              <a:rPr lang="en-US" dirty="0" smtClean="0"/>
              <a:t>point – serves a function </a:t>
            </a:r>
            <a:endParaRPr lang="en-US" dirty="0" smtClean="0"/>
          </a:p>
          <a:p>
            <a:pPr lvl="1">
              <a:defRPr/>
            </a:pPr>
            <a:r>
              <a:rPr lang="en-US" dirty="0" smtClean="0"/>
              <a:t>Focal point dominant at the center and less important outward</a:t>
            </a:r>
          </a:p>
          <a:p>
            <a:pPr lvl="1">
              <a:defRPr/>
            </a:pPr>
            <a:r>
              <a:rPr lang="en-US" dirty="0" smtClean="0"/>
              <a:t>Ex: Shop/service and its trading/selling circle (newspaper)</a:t>
            </a:r>
          </a:p>
          <a:p>
            <a:pPr>
              <a:defRPr/>
            </a:pPr>
            <a:r>
              <a:rPr lang="en-US" dirty="0" smtClean="0"/>
              <a:t>How might technology be breaking this definition down?</a:t>
            </a:r>
          </a:p>
          <a:p>
            <a:pPr>
              <a:buFont typeface="Wingdings" pitchFamily="2" charset="2"/>
              <a:buNone/>
              <a:defRPr/>
            </a:pPr>
            <a:endParaRPr lang="en-US" dirty="0"/>
          </a:p>
        </p:txBody>
      </p:sp>
      <p:pic>
        <p:nvPicPr>
          <p:cNvPr id="6" name="Picture 5" descr="Federal Reserve District.jpg"/>
          <p:cNvPicPr>
            <a:picLocks noChangeAspect="1"/>
          </p:cNvPicPr>
          <p:nvPr/>
        </p:nvPicPr>
        <p:blipFill>
          <a:blip r:embed="rId3" cstate="print"/>
          <a:stretch>
            <a:fillRect/>
          </a:stretch>
        </p:blipFill>
        <p:spPr>
          <a:xfrm>
            <a:off x="304800" y="3962400"/>
            <a:ext cx="3581400" cy="2600647"/>
          </a:xfrm>
          <a:prstGeom prst="rect">
            <a:avLst/>
          </a:prstGeom>
        </p:spPr>
      </p:pic>
      <p:pic>
        <p:nvPicPr>
          <p:cNvPr id="7" name="Picture 6" descr="Congressional Districts.png"/>
          <p:cNvPicPr>
            <a:picLocks noChangeAspect="1"/>
          </p:cNvPicPr>
          <p:nvPr/>
        </p:nvPicPr>
        <p:blipFill>
          <a:blip r:embed="rId4" cstate="print"/>
          <a:stretch>
            <a:fillRect/>
          </a:stretch>
        </p:blipFill>
        <p:spPr>
          <a:xfrm>
            <a:off x="5638800" y="3879850"/>
            <a:ext cx="2667000" cy="2978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Title 1"/>
          <p:cNvSpPr>
            <a:spLocks noGrp="1"/>
          </p:cNvSpPr>
          <p:nvPr>
            <p:ph type="title"/>
          </p:nvPr>
        </p:nvSpPr>
        <p:spPr>
          <a:xfrm>
            <a:off x="152400" y="-152400"/>
            <a:ext cx="8839200" cy="1143000"/>
          </a:xfrm>
        </p:spPr>
        <p:txBody>
          <a:bodyPr/>
          <a:lstStyle/>
          <a:p>
            <a:r>
              <a:rPr lang="en-US" smtClean="0"/>
              <a:t>Formal Region</a:t>
            </a:r>
          </a:p>
        </p:txBody>
      </p:sp>
      <p:sp>
        <p:nvSpPr>
          <p:cNvPr id="3" name="Content Placeholder 2"/>
          <p:cNvSpPr>
            <a:spLocks noGrp="1"/>
          </p:cNvSpPr>
          <p:nvPr>
            <p:ph sz="quarter" idx="1"/>
          </p:nvPr>
        </p:nvSpPr>
        <p:spPr>
          <a:xfrm>
            <a:off x="152400" y="914400"/>
            <a:ext cx="8839200" cy="3124200"/>
          </a:xfrm>
          <a:solidFill>
            <a:srgbClr val="00EA6F"/>
          </a:solidFill>
        </p:spPr>
        <p:txBody>
          <a:bodyPr/>
          <a:lstStyle/>
          <a:p>
            <a:pPr>
              <a:spcBef>
                <a:spcPct val="0"/>
              </a:spcBef>
            </a:pPr>
            <a:r>
              <a:rPr lang="en-US" smtClean="0"/>
              <a:t>Uniform region/homogenous region</a:t>
            </a:r>
          </a:p>
          <a:p>
            <a:pPr>
              <a:spcBef>
                <a:spcPct val="0"/>
              </a:spcBef>
            </a:pPr>
            <a:r>
              <a:rPr lang="en-US" smtClean="0"/>
              <a:t>Everyone shares in one or more distinctive characteristics (physically connected!)</a:t>
            </a:r>
          </a:p>
          <a:p>
            <a:pPr lvl="1">
              <a:spcBef>
                <a:spcPct val="0"/>
              </a:spcBef>
            </a:pPr>
            <a:r>
              <a:rPr lang="en-US" smtClean="0"/>
              <a:t>What would be the most understood example of a formal region?</a:t>
            </a:r>
          </a:p>
          <a:p>
            <a:pPr lvl="1">
              <a:spcBef>
                <a:spcPct val="0"/>
              </a:spcBef>
              <a:buFontTx/>
              <a:buBlip>
                <a:blip r:embed="rId3"/>
              </a:buBlip>
            </a:pPr>
            <a:r>
              <a:rPr lang="en-US" smtClean="0"/>
              <a:t>Variations in religion or level of economic development</a:t>
            </a:r>
          </a:p>
        </p:txBody>
      </p:sp>
      <p:pic>
        <p:nvPicPr>
          <p:cNvPr id="229379" name="Picture 2" descr="http://www.montgomeryschoolsmd.org/schools/springbrookhs/media/images/diversity.jpg"/>
          <p:cNvPicPr>
            <a:picLocks noChangeAspect="1" noChangeArrowheads="1"/>
          </p:cNvPicPr>
          <p:nvPr/>
        </p:nvPicPr>
        <p:blipFill>
          <a:blip r:embed="rId4" cstate="print"/>
          <a:srcRect/>
          <a:stretch>
            <a:fillRect/>
          </a:stretch>
        </p:blipFill>
        <p:spPr bwMode="auto">
          <a:xfrm>
            <a:off x="2895600" y="3925888"/>
            <a:ext cx="4800600" cy="2932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smtClean="0"/>
              <a:t>Physical Processes Defining Regions</a:t>
            </a:r>
          </a:p>
        </p:txBody>
      </p:sp>
      <p:sp>
        <p:nvSpPr>
          <p:cNvPr id="91139" name="Content Placeholder 2"/>
          <p:cNvSpPr>
            <a:spLocks noGrp="1"/>
          </p:cNvSpPr>
          <p:nvPr>
            <p:ph idx="1"/>
          </p:nvPr>
        </p:nvSpPr>
        <p:spPr>
          <a:xfrm>
            <a:off x="0" y="1447800"/>
            <a:ext cx="6858000" cy="4724400"/>
          </a:xfrm>
          <a:solidFill>
            <a:schemeClr val="accent3">
              <a:lumMod val="50000"/>
            </a:schemeClr>
          </a:solidFill>
        </p:spPr>
        <p:txBody>
          <a:bodyPr/>
          <a:lstStyle/>
          <a:p>
            <a:pPr>
              <a:spcBef>
                <a:spcPct val="0"/>
              </a:spcBef>
              <a:defRPr/>
            </a:pPr>
            <a:r>
              <a:rPr lang="en-US" dirty="0" smtClean="0">
                <a:solidFill>
                  <a:schemeClr val="bg1">
                    <a:lumMod val="20000"/>
                    <a:lumOff val="80000"/>
                  </a:schemeClr>
                </a:solidFill>
              </a:rPr>
              <a:t>Climate: Long-term average weather condition at a particular location </a:t>
            </a:r>
          </a:p>
          <a:p>
            <a:pPr lvl="1">
              <a:spcBef>
                <a:spcPct val="0"/>
              </a:spcBef>
              <a:defRPr/>
            </a:pPr>
            <a:r>
              <a:rPr lang="en-US" dirty="0" smtClean="0">
                <a:solidFill>
                  <a:schemeClr val="bg1">
                    <a:lumMod val="20000"/>
                    <a:lumOff val="80000"/>
                  </a:schemeClr>
                </a:solidFill>
              </a:rPr>
              <a:t>Shows general agricultural production and population distributions)</a:t>
            </a:r>
          </a:p>
          <a:p>
            <a:pPr lvl="1">
              <a:spcBef>
                <a:spcPct val="0"/>
              </a:spcBef>
              <a:defRPr/>
            </a:pPr>
            <a:r>
              <a:rPr lang="en-US" dirty="0" smtClean="0">
                <a:solidFill>
                  <a:schemeClr val="bg1">
                    <a:lumMod val="20000"/>
                    <a:lumOff val="80000"/>
                  </a:schemeClr>
                </a:solidFill>
              </a:rPr>
              <a:t>Use the </a:t>
            </a:r>
            <a:r>
              <a:rPr lang="en-US" dirty="0" err="1" smtClean="0">
                <a:solidFill>
                  <a:schemeClr val="bg1">
                    <a:lumMod val="20000"/>
                    <a:lumOff val="80000"/>
                  </a:schemeClr>
                </a:solidFill>
              </a:rPr>
              <a:t>Köppen</a:t>
            </a:r>
            <a:r>
              <a:rPr lang="en-US" dirty="0" smtClean="0">
                <a:solidFill>
                  <a:schemeClr val="bg1">
                    <a:lumMod val="20000"/>
                    <a:lumOff val="80000"/>
                  </a:schemeClr>
                </a:solidFill>
              </a:rPr>
              <a:t> System: 5 major climates, sub climates based on precipitation</a:t>
            </a:r>
          </a:p>
          <a:p>
            <a:pPr lvl="2">
              <a:spcBef>
                <a:spcPct val="0"/>
              </a:spcBef>
              <a:buFontTx/>
              <a:buBlip>
                <a:blip r:embed="rId3"/>
              </a:buBlip>
              <a:defRPr/>
            </a:pPr>
            <a:r>
              <a:rPr lang="en-US" dirty="0" smtClean="0">
                <a:solidFill>
                  <a:schemeClr val="bg1">
                    <a:lumMod val="20000"/>
                    <a:lumOff val="80000"/>
                  </a:schemeClr>
                </a:solidFill>
              </a:rPr>
              <a:t>A Tropical</a:t>
            </a:r>
          </a:p>
          <a:p>
            <a:pPr lvl="2">
              <a:spcBef>
                <a:spcPct val="0"/>
              </a:spcBef>
              <a:buFontTx/>
              <a:buBlip>
                <a:blip r:embed="rId3"/>
              </a:buBlip>
              <a:defRPr/>
            </a:pPr>
            <a:r>
              <a:rPr lang="en-US" dirty="0" smtClean="0">
                <a:solidFill>
                  <a:schemeClr val="bg1">
                    <a:lumMod val="20000"/>
                    <a:lumOff val="80000"/>
                  </a:schemeClr>
                </a:solidFill>
              </a:rPr>
              <a:t>B Dry</a:t>
            </a:r>
          </a:p>
          <a:p>
            <a:pPr lvl="2">
              <a:spcBef>
                <a:spcPct val="0"/>
              </a:spcBef>
              <a:buFontTx/>
              <a:buBlip>
                <a:blip r:embed="rId3"/>
              </a:buBlip>
              <a:defRPr/>
            </a:pPr>
            <a:r>
              <a:rPr lang="en-US" dirty="0" smtClean="0">
                <a:solidFill>
                  <a:schemeClr val="bg1">
                    <a:lumMod val="20000"/>
                    <a:lumOff val="80000"/>
                  </a:schemeClr>
                </a:solidFill>
              </a:rPr>
              <a:t>C Warm Mid-Latitude</a:t>
            </a:r>
          </a:p>
          <a:p>
            <a:pPr lvl="2">
              <a:spcBef>
                <a:spcPct val="0"/>
              </a:spcBef>
              <a:buFontTx/>
              <a:buBlip>
                <a:blip r:embed="rId3"/>
              </a:buBlip>
              <a:defRPr/>
            </a:pPr>
            <a:r>
              <a:rPr lang="en-US" dirty="0" smtClean="0">
                <a:solidFill>
                  <a:schemeClr val="bg1">
                    <a:lumMod val="20000"/>
                    <a:lumOff val="80000"/>
                  </a:schemeClr>
                </a:solidFill>
              </a:rPr>
              <a:t>D Cold Mid-Latitude</a:t>
            </a:r>
          </a:p>
          <a:p>
            <a:pPr lvl="2">
              <a:spcBef>
                <a:spcPct val="0"/>
              </a:spcBef>
              <a:buFontTx/>
              <a:buBlip>
                <a:blip r:embed="rId3"/>
              </a:buBlip>
              <a:defRPr/>
            </a:pPr>
            <a:r>
              <a:rPr lang="en-US" dirty="0" smtClean="0">
                <a:solidFill>
                  <a:schemeClr val="bg1">
                    <a:lumMod val="20000"/>
                    <a:lumOff val="80000"/>
                  </a:schemeClr>
                </a:solidFill>
              </a:rPr>
              <a:t>E Polar</a:t>
            </a:r>
          </a:p>
        </p:txBody>
      </p:sp>
      <p:pic>
        <p:nvPicPr>
          <p:cNvPr id="231427" name="Picture 5" descr="http://graphics8.nytimes.com/images/2007/07/05/world/06monsoon-600.jpg"/>
          <p:cNvPicPr>
            <a:picLocks noChangeAspect="1" noChangeArrowheads="1"/>
          </p:cNvPicPr>
          <p:nvPr/>
        </p:nvPicPr>
        <p:blipFill>
          <a:blip r:embed="rId4" cstate="print"/>
          <a:srcRect/>
          <a:stretch>
            <a:fillRect/>
          </a:stretch>
        </p:blipFill>
        <p:spPr bwMode="auto">
          <a:xfrm>
            <a:off x="3962400" y="3962400"/>
            <a:ext cx="4953000" cy="2724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11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11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http://www.uwsp.edu/gEo/faculty/ritter/geog101/textbook/climate_systems/world_climate_map_kottek_et_al_2006.gif"/>
          <p:cNvPicPr>
            <a:picLocks noChangeAspect="1" noChangeArrowheads="1"/>
          </p:cNvPicPr>
          <p:nvPr/>
        </p:nvPicPr>
        <p:blipFill>
          <a:blip r:embed="rId3" cstate="print"/>
          <a:srcRect/>
          <a:stretch>
            <a:fillRect/>
          </a:stretch>
        </p:blipFill>
        <p:spPr bwMode="auto">
          <a:xfrm>
            <a:off x="34925" y="871538"/>
            <a:ext cx="9109075" cy="5986462"/>
          </a:xfrm>
          <a:prstGeom prst="rect">
            <a:avLst/>
          </a:prstGeom>
          <a:noFill/>
          <a:ln w="9525">
            <a:noFill/>
            <a:miter lim="800000"/>
            <a:headEnd/>
            <a:tailEnd/>
          </a:ln>
        </p:spPr>
      </p:pic>
      <p:sp>
        <p:nvSpPr>
          <p:cNvPr id="233474" name="TextBox 2"/>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r>
              <a:rPr lang="en-US" sz="2800" b="1"/>
              <a:t>Name your places Formal Region from this Map</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p:cNvSpPr>
            <a:spLocks noGrp="1"/>
          </p:cNvSpPr>
          <p:nvPr>
            <p:ph type="title"/>
          </p:nvPr>
        </p:nvSpPr>
        <p:spPr>
          <a:xfrm>
            <a:off x="0" y="228600"/>
            <a:ext cx="9144000" cy="990600"/>
          </a:xfrm>
        </p:spPr>
        <p:txBody>
          <a:bodyPr/>
          <a:lstStyle/>
          <a:p>
            <a:r>
              <a:rPr lang="en-US" smtClean="0"/>
              <a:t>Another Ex. of a Formal Region</a:t>
            </a:r>
          </a:p>
        </p:txBody>
      </p:sp>
      <p:sp>
        <p:nvSpPr>
          <p:cNvPr id="92163" name="Content Placeholder 2"/>
          <p:cNvSpPr>
            <a:spLocks noGrp="1"/>
          </p:cNvSpPr>
          <p:nvPr>
            <p:ph idx="1"/>
          </p:nvPr>
        </p:nvSpPr>
        <p:spPr>
          <a:xfrm>
            <a:off x="152400" y="1600200"/>
            <a:ext cx="6858000" cy="3733800"/>
          </a:xfrm>
          <a:solidFill>
            <a:schemeClr val="bg2">
              <a:lumMod val="40000"/>
              <a:lumOff val="60000"/>
            </a:schemeClr>
          </a:solidFill>
        </p:spPr>
        <p:txBody>
          <a:bodyPr>
            <a:normAutofit fontScale="92500" lnSpcReduction="10000"/>
          </a:bodyPr>
          <a:lstStyle/>
          <a:p>
            <a:pPr>
              <a:spcBef>
                <a:spcPct val="0"/>
              </a:spcBef>
              <a:defRPr/>
            </a:pPr>
            <a:r>
              <a:rPr lang="en-US" dirty="0" smtClean="0"/>
              <a:t>Physical Definitions of regions</a:t>
            </a:r>
          </a:p>
          <a:p>
            <a:pPr>
              <a:spcBef>
                <a:spcPct val="0"/>
              </a:spcBef>
              <a:defRPr/>
            </a:pPr>
            <a:r>
              <a:rPr lang="en-US" dirty="0" smtClean="0"/>
              <a:t>Vegetation</a:t>
            </a:r>
          </a:p>
          <a:p>
            <a:pPr lvl="1">
              <a:spcBef>
                <a:spcPct val="0"/>
              </a:spcBef>
              <a:defRPr/>
            </a:pPr>
            <a:r>
              <a:rPr lang="en-US" dirty="0" smtClean="0"/>
              <a:t>4 Biomes (Plant Communities)</a:t>
            </a:r>
          </a:p>
          <a:p>
            <a:pPr lvl="2">
              <a:spcBef>
                <a:spcPct val="0"/>
              </a:spcBef>
              <a:buFontTx/>
              <a:buBlip>
                <a:blip r:embed="rId3"/>
              </a:buBlip>
              <a:defRPr/>
            </a:pPr>
            <a:r>
              <a:rPr lang="en-US" dirty="0" smtClean="0"/>
              <a:t>Forest</a:t>
            </a:r>
          </a:p>
          <a:p>
            <a:pPr lvl="2">
              <a:spcBef>
                <a:spcPct val="0"/>
              </a:spcBef>
              <a:buFontTx/>
              <a:buBlip>
                <a:blip r:embed="rId3"/>
              </a:buBlip>
              <a:defRPr/>
            </a:pPr>
            <a:r>
              <a:rPr lang="en-US" dirty="0" smtClean="0"/>
              <a:t>Savanna</a:t>
            </a:r>
          </a:p>
          <a:p>
            <a:pPr lvl="2">
              <a:spcBef>
                <a:spcPct val="0"/>
              </a:spcBef>
              <a:buFontTx/>
              <a:buBlip>
                <a:blip r:embed="rId3"/>
              </a:buBlip>
              <a:defRPr/>
            </a:pPr>
            <a:r>
              <a:rPr lang="en-US" dirty="0" smtClean="0"/>
              <a:t>Grassland</a:t>
            </a:r>
          </a:p>
          <a:p>
            <a:pPr lvl="2">
              <a:spcBef>
                <a:spcPct val="0"/>
              </a:spcBef>
              <a:buFontTx/>
              <a:buBlip>
                <a:blip r:embed="rId3"/>
              </a:buBlip>
              <a:defRPr/>
            </a:pPr>
            <a:r>
              <a:rPr lang="en-US" dirty="0" smtClean="0"/>
              <a:t>Desert</a:t>
            </a:r>
          </a:p>
          <a:p>
            <a:pPr lvl="1">
              <a:spcBef>
                <a:spcPct val="0"/>
              </a:spcBef>
              <a:defRPr/>
            </a:pPr>
            <a:r>
              <a:rPr lang="en-US" dirty="0" smtClean="0"/>
              <a:t>Unless you are insane</a:t>
            </a:r>
          </a:p>
          <a:p>
            <a:pPr lvl="1">
              <a:spcBef>
                <a:spcPct val="0"/>
              </a:spcBef>
              <a:buFont typeface="Wingdings" pitchFamily="2" charset="2"/>
              <a:buNone/>
              <a:defRPr/>
            </a:pPr>
            <a:r>
              <a:rPr lang="en-US" dirty="0" smtClean="0"/>
              <a:t>	you will never think you</a:t>
            </a:r>
          </a:p>
          <a:p>
            <a:pPr lvl="1">
              <a:spcBef>
                <a:spcPct val="0"/>
              </a:spcBef>
              <a:buFont typeface="Wingdings" pitchFamily="2" charset="2"/>
              <a:buNone/>
              <a:defRPr/>
            </a:pPr>
            <a:r>
              <a:rPr lang="en-US" dirty="0" smtClean="0"/>
              <a:t>	are apart of a tropical </a:t>
            </a:r>
          </a:p>
          <a:p>
            <a:pPr lvl="1">
              <a:spcBef>
                <a:spcPct val="0"/>
              </a:spcBef>
              <a:buFont typeface="Wingdings" pitchFamily="2" charset="2"/>
              <a:buNone/>
              <a:defRPr/>
            </a:pPr>
            <a:r>
              <a:rPr lang="en-US" dirty="0" smtClean="0"/>
              <a:t>	region when you live</a:t>
            </a:r>
          </a:p>
          <a:p>
            <a:pPr lvl="1">
              <a:spcBef>
                <a:spcPct val="0"/>
              </a:spcBef>
              <a:buFont typeface="Wingdings" pitchFamily="2" charset="2"/>
              <a:buNone/>
              <a:defRPr/>
            </a:pPr>
            <a:r>
              <a:rPr lang="en-US" dirty="0" smtClean="0"/>
              <a:t>	in the desert!</a:t>
            </a:r>
          </a:p>
          <a:p>
            <a:pPr>
              <a:spcBef>
                <a:spcPct val="0"/>
              </a:spcBef>
              <a:defRPr/>
            </a:pPr>
            <a:endParaRPr lang="en-US" dirty="0" smtClean="0"/>
          </a:p>
        </p:txBody>
      </p:sp>
      <p:pic>
        <p:nvPicPr>
          <p:cNvPr id="92165" name="Picture 5" descr="http://www.animalcorner.co.uk/biomes/graphics/tropforest.jpg"/>
          <p:cNvPicPr>
            <a:picLocks noChangeAspect="1" noChangeArrowheads="1"/>
          </p:cNvPicPr>
          <p:nvPr/>
        </p:nvPicPr>
        <p:blipFill>
          <a:blip r:embed="rId4" cstate="print"/>
          <a:srcRect/>
          <a:stretch>
            <a:fillRect/>
          </a:stretch>
        </p:blipFill>
        <p:spPr bwMode="auto">
          <a:xfrm>
            <a:off x="6705600" y="2362200"/>
            <a:ext cx="2362200" cy="2238375"/>
          </a:xfrm>
          <a:prstGeom prst="rect">
            <a:avLst/>
          </a:prstGeom>
          <a:noFill/>
          <a:ln w="9525">
            <a:noFill/>
            <a:miter lim="800000"/>
            <a:headEnd/>
            <a:tailEnd/>
          </a:ln>
        </p:spPr>
      </p:pic>
      <p:pic>
        <p:nvPicPr>
          <p:cNvPr id="92167" name="Picture 7" descr="http://www.geography.hunter.cuny.edu/~tbw/wc.notes/15.climates.veg/veg.images/steppe/tropical.savanna/trop.savanna.1.jpg"/>
          <p:cNvPicPr>
            <a:picLocks noChangeAspect="1" noChangeArrowheads="1"/>
          </p:cNvPicPr>
          <p:nvPr/>
        </p:nvPicPr>
        <p:blipFill>
          <a:blip r:embed="rId5" cstate="print"/>
          <a:srcRect/>
          <a:stretch>
            <a:fillRect/>
          </a:stretch>
        </p:blipFill>
        <p:spPr bwMode="auto">
          <a:xfrm>
            <a:off x="4178300" y="2743200"/>
            <a:ext cx="4279900" cy="2454275"/>
          </a:xfrm>
          <a:prstGeom prst="rect">
            <a:avLst/>
          </a:prstGeom>
          <a:noFill/>
          <a:ln w="9525">
            <a:noFill/>
            <a:miter lim="800000"/>
            <a:headEnd/>
            <a:tailEnd/>
          </a:ln>
        </p:spPr>
      </p:pic>
      <p:pic>
        <p:nvPicPr>
          <p:cNvPr id="92169" name="Picture 9" descr="http://www.kidsgeo.com/images/grassland-biome.jpg"/>
          <p:cNvPicPr>
            <a:picLocks noChangeAspect="1" noChangeArrowheads="1"/>
          </p:cNvPicPr>
          <p:nvPr/>
        </p:nvPicPr>
        <p:blipFill>
          <a:blip r:embed="rId6" cstate="print"/>
          <a:srcRect/>
          <a:stretch>
            <a:fillRect/>
          </a:stretch>
        </p:blipFill>
        <p:spPr bwMode="auto">
          <a:xfrm>
            <a:off x="5181600" y="3505200"/>
            <a:ext cx="3810000" cy="2676525"/>
          </a:xfrm>
          <a:prstGeom prst="rect">
            <a:avLst/>
          </a:prstGeom>
          <a:noFill/>
          <a:ln w="9525">
            <a:noFill/>
            <a:miter lim="800000"/>
            <a:headEnd/>
            <a:tailEnd/>
          </a:ln>
        </p:spPr>
      </p:pic>
      <p:pic>
        <p:nvPicPr>
          <p:cNvPr id="92171" name="Picture 11" descr="http://www.worldbiomes.com/pics/monumentvalley.jpg"/>
          <p:cNvPicPr>
            <a:picLocks noChangeAspect="1" noChangeArrowheads="1"/>
          </p:cNvPicPr>
          <p:nvPr/>
        </p:nvPicPr>
        <p:blipFill>
          <a:blip r:embed="rId7" cstate="print"/>
          <a:srcRect/>
          <a:stretch>
            <a:fillRect/>
          </a:stretch>
        </p:blipFill>
        <p:spPr bwMode="auto">
          <a:xfrm>
            <a:off x="3810000" y="4362450"/>
            <a:ext cx="3810000" cy="2495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2163">
                                            <p:txEl>
                                              <p:pRg st="2" end="2"/>
                                            </p:txEl>
                                          </p:spTgt>
                                        </p:tgtEl>
                                        <p:attrNameLst>
                                          <p:attrName>style.visibility</p:attrName>
                                        </p:attrNameLst>
                                      </p:cBhvr>
                                      <p:to>
                                        <p:strVal val="visible"/>
                                      </p:to>
                                    </p:set>
                                    <p:animEffect transition="in" filter="blinds(horizontal)">
                                      <p:cBhvr>
                                        <p:cTn id="7" dur="500"/>
                                        <p:tgtEl>
                                          <p:spTgt spid="9216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163">
                                            <p:txEl>
                                              <p:pRg st="3" end="3"/>
                                            </p:txEl>
                                          </p:spTgt>
                                        </p:tgtEl>
                                        <p:attrNameLst>
                                          <p:attrName>style.visibility</p:attrName>
                                        </p:attrNameLst>
                                      </p:cBhvr>
                                      <p:to>
                                        <p:strVal val="visible"/>
                                      </p:to>
                                    </p:set>
                                    <p:animEffect transition="in" filter="blinds(horizontal)">
                                      <p:cBhvr>
                                        <p:cTn id="12" dur="500"/>
                                        <p:tgtEl>
                                          <p:spTgt spid="9216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92165"/>
                                        </p:tgtEl>
                                        <p:attrNameLst>
                                          <p:attrName>style.visibility</p:attrName>
                                        </p:attrNameLst>
                                      </p:cBhvr>
                                      <p:to>
                                        <p:strVal val="visible"/>
                                      </p:to>
                                    </p:set>
                                    <p:animEffect transition="in" filter="blinds(horizontal)">
                                      <p:cBhvr>
                                        <p:cTn id="15" dur="500"/>
                                        <p:tgtEl>
                                          <p:spTgt spid="9216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2163">
                                            <p:txEl>
                                              <p:pRg st="4" end="4"/>
                                            </p:txEl>
                                          </p:spTgt>
                                        </p:tgtEl>
                                        <p:attrNameLst>
                                          <p:attrName>style.visibility</p:attrName>
                                        </p:attrNameLst>
                                      </p:cBhvr>
                                      <p:to>
                                        <p:strVal val="visible"/>
                                      </p:to>
                                    </p:set>
                                    <p:animEffect transition="in" filter="blinds(horizontal)">
                                      <p:cBhvr>
                                        <p:cTn id="20" dur="500"/>
                                        <p:tgtEl>
                                          <p:spTgt spid="92163">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92167"/>
                                        </p:tgtEl>
                                        <p:attrNameLst>
                                          <p:attrName>style.visibility</p:attrName>
                                        </p:attrNameLst>
                                      </p:cBhvr>
                                      <p:to>
                                        <p:strVal val="visible"/>
                                      </p:to>
                                    </p:set>
                                    <p:animEffect transition="in" filter="blinds(horizontal)">
                                      <p:cBhvr>
                                        <p:cTn id="23" dur="500"/>
                                        <p:tgtEl>
                                          <p:spTgt spid="9216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92163">
                                            <p:txEl>
                                              <p:pRg st="5" end="5"/>
                                            </p:txEl>
                                          </p:spTgt>
                                        </p:tgtEl>
                                        <p:attrNameLst>
                                          <p:attrName>style.visibility</p:attrName>
                                        </p:attrNameLst>
                                      </p:cBhvr>
                                      <p:to>
                                        <p:strVal val="visible"/>
                                      </p:to>
                                    </p:set>
                                    <p:animEffect transition="in" filter="blinds(horizontal)">
                                      <p:cBhvr>
                                        <p:cTn id="28" dur="500"/>
                                        <p:tgtEl>
                                          <p:spTgt spid="92163">
                                            <p:txEl>
                                              <p:pRg st="5" end="5"/>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92169"/>
                                        </p:tgtEl>
                                        <p:attrNameLst>
                                          <p:attrName>style.visibility</p:attrName>
                                        </p:attrNameLst>
                                      </p:cBhvr>
                                      <p:to>
                                        <p:strVal val="visible"/>
                                      </p:to>
                                    </p:set>
                                    <p:animEffect transition="in" filter="blinds(horizontal)">
                                      <p:cBhvr>
                                        <p:cTn id="31" dur="500"/>
                                        <p:tgtEl>
                                          <p:spTgt spid="9216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92163">
                                            <p:txEl>
                                              <p:pRg st="6" end="6"/>
                                            </p:txEl>
                                          </p:spTgt>
                                        </p:tgtEl>
                                        <p:attrNameLst>
                                          <p:attrName>style.visibility</p:attrName>
                                        </p:attrNameLst>
                                      </p:cBhvr>
                                      <p:to>
                                        <p:strVal val="visible"/>
                                      </p:to>
                                    </p:set>
                                    <p:animEffect transition="in" filter="blinds(horizontal)">
                                      <p:cBhvr>
                                        <p:cTn id="36" dur="500"/>
                                        <p:tgtEl>
                                          <p:spTgt spid="92163">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92171"/>
                                        </p:tgtEl>
                                        <p:attrNameLst>
                                          <p:attrName>style.visibility</p:attrName>
                                        </p:attrNameLst>
                                      </p:cBhvr>
                                      <p:to>
                                        <p:strVal val="visible"/>
                                      </p:to>
                                    </p:set>
                                    <p:animEffect transition="in" filter="blinds(horizontal)">
                                      <p:cBhvr>
                                        <p:cTn id="39" dur="500"/>
                                        <p:tgtEl>
                                          <p:spTgt spid="9217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92163">
                                            <p:txEl>
                                              <p:pRg st="7" end="7"/>
                                            </p:txEl>
                                          </p:spTgt>
                                        </p:tgtEl>
                                        <p:attrNameLst>
                                          <p:attrName>style.visibility</p:attrName>
                                        </p:attrNameLst>
                                      </p:cBhvr>
                                      <p:to>
                                        <p:strVal val="visible"/>
                                      </p:to>
                                    </p:set>
                                    <p:animEffect transition="in" filter="blinds(horizontal)">
                                      <p:cBhvr>
                                        <p:cTn id="44" dur="500"/>
                                        <p:tgtEl>
                                          <p:spTgt spid="92163">
                                            <p:txEl>
                                              <p:pRg st="7" end="7"/>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92163">
                                            <p:txEl>
                                              <p:pRg st="8" end="8"/>
                                            </p:txEl>
                                          </p:spTgt>
                                        </p:tgtEl>
                                        <p:attrNameLst>
                                          <p:attrName>style.visibility</p:attrName>
                                        </p:attrNameLst>
                                      </p:cBhvr>
                                      <p:to>
                                        <p:strVal val="visible"/>
                                      </p:to>
                                    </p:set>
                                    <p:animEffect transition="in" filter="blinds(horizontal)">
                                      <p:cBhvr>
                                        <p:cTn id="47" dur="500"/>
                                        <p:tgtEl>
                                          <p:spTgt spid="92163">
                                            <p:txEl>
                                              <p:pRg st="8" end="8"/>
                                            </p:txEl>
                                          </p:spTgt>
                                        </p:tgtEl>
                                      </p:cBhvr>
                                    </p:animEffect>
                                  </p:childTnLst>
                                </p:cTn>
                              </p:par>
                              <p:par>
                                <p:cTn id="48" presetID="3" presetClass="entr" presetSubtype="10" fill="hold" nodeType="withEffect">
                                  <p:stCondLst>
                                    <p:cond delay="0"/>
                                  </p:stCondLst>
                                  <p:childTnLst>
                                    <p:set>
                                      <p:cBhvr>
                                        <p:cTn id="49" dur="1" fill="hold">
                                          <p:stCondLst>
                                            <p:cond delay="0"/>
                                          </p:stCondLst>
                                        </p:cTn>
                                        <p:tgtEl>
                                          <p:spTgt spid="92163">
                                            <p:txEl>
                                              <p:pRg st="9" end="9"/>
                                            </p:txEl>
                                          </p:spTgt>
                                        </p:tgtEl>
                                        <p:attrNameLst>
                                          <p:attrName>style.visibility</p:attrName>
                                        </p:attrNameLst>
                                      </p:cBhvr>
                                      <p:to>
                                        <p:strVal val="visible"/>
                                      </p:to>
                                    </p:set>
                                    <p:animEffect transition="in" filter="blinds(horizontal)">
                                      <p:cBhvr>
                                        <p:cTn id="50" dur="500"/>
                                        <p:tgtEl>
                                          <p:spTgt spid="92163">
                                            <p:txEl>
                                              <p:pRg st="9" end="9"/>
                                            </p:txEl>
                                          </p:spTgt>
                                        </p:tgtEl>
                                      </p:cBhvr>
                                    </p:animEffect>
                                  </p:childTnLst>
                                </p:cTn>
                              </p:par>
                              <p:par>
                                <p:cTn id="51" presetID="3" presetClass="entr" presetSubtype="10" fill="hold" nodeType="withEffect">
                                  <p:stCondLst>
                                    <p:cond delay="0"/>
                                  </p:stCondLst>
                                  <p:childTnLst>
                                    <p:set>
                                      <p:cBhvr>
                                        <p:cTn id="52" dur="1" fill="hold">
                                          <p:stCondLst>
                                            <p:cond delay="0"/>
                                          </p:stCondLst>
                                        </p:cTn>
                                        <p:tgtEl>
                                          <p:spTgt spid="92163">
                                            <p:txEl>
                                              <p:pRg st="10" end="10"/>
                                            </p:txEl>
                                          </p:spTgt>
                                        </p:tgtEl>
                                        <p:attrNameLst>
                                          <p:attrName>style.visibility</p:attrName>
                                        </p:attrNameLst>
                                      </p:cBhvr>
                                      <p:to>
                                        <p:strVal val="visible"/>
                                      </p:to>
                                    </p:set>
                                    <p:animEffect transition="in" filter="blinds(horizontal)">
                                      <p:cBhvr>
                                        <p:cTn id="53" dur="500"/>
                                        <p:tgtEl>
                                          <p:spTgt spid="92163">
                                            <p:txEl>
                                              <p:pRg st="10" end="10"/>
                                            </p:txEl>
                                          </p:spTgt>
                                        </p:tgtEl>
                                      </p:cBhvr>
                                    </p:animEffect>
                                  </p:childTnLst>
                                </p:cTn>
                              </p:par>
                              <p:par>
                                <p:cTn id="54" presetID="3" presetClass="entr" presetSubtype="10" fill="hold" nodeType="withEffect">
                                  <p:stCondLst>
                                    <p:cond delay="0"/>
                                  </p:stCondLst>
                                  <p:childTnLst>
                                    <p:set>
                                      <p:cBhvr>
                                        <p:cTn id="55" dur="1" fill="hold">
                                          <p:stCondLst>
                                            <p:cond delay="0"/>
                                          </p:stCondLst>
                                        </p:cTn>
                                        <p:tgtEl>
                                          <p:spTgt spid="92163">
                                            <p:txEl>
                                              <p:pRg st="11" end="11"/>
                                            </p:txEl>
                                          </p:spTgt>
                                        </p:tgtEl>
                                        <p:attrNameLst>
                                          <p:attrName>style.visibility</p:attrName>
                                        </p:attrNameLst>
                                      </p:cBhvr>
                                      <p:to>
                                        <p:strVal val="visible"/>
                                      </p:to>
                                    </p:set>
                                    <p:animEffect transition="in" filter="blinds(horizontal)">
                                      <p:cBhvr>
                                        <p:cTn id="56" dur="500"/>
                                        <p:tgtEl>
                                          <p:spTgt spid="9216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mapsofworld.com/images/world-natural-vegetation-map.gif">
            <a:hlinkClick r:id="rId3" action="ppaction://hlinksldjump"/>
          </p:cNvPr>
          <p:cNvPicPr>
            <a:picLocks noChangeAspect="1" noChangeArrowheads="1"/>
          </p:cNvPicPr>
          <p:nvPr/>
        </p:nvPicPr>
        <p:blipFill>
          <a:blip r:embed="rId4" cstate="print"/>
          <a:srcRect/>
          <a:stretch>
            <a:fillRect/>
          </a:stretch>
        </p:blipFill>
        <p:spPr bwMode="auto">
          <a:xfrm>
            <a:off x="0" y="228600"/>
            <a:ext cx="9142413" cy="6421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p:nvPr>
        </p:nvSpPr>
        <p:spPr/>
        <p:txBody>
          <a:bodyPr/>
          <a:lstStyle/>
          <a:p>
            <a:r>
              <a:rPr lang="en-US" smtClean="0"/>
              <a:t>Vernacular Region</a:t>
            </a:r>
          </a:p>
        </p:txBody>
      </p:sp>
      <p:sp>
        <p:nvSpPr>
          <p:cNvPr id="240642" name="Content Placeholder 2"/>
          <p:cNvSpPr>
            <a:spLocks noGrp="1"/>
          </p:cNvSpPr>
          <p:nvPr>
            <p:ph sz="quarter" idx="1"/>
          </p:nvPr>
        </p:nvSpPr>
        <p:spPr>
          <a:xfrm>
            <a:off x="0" y="1524000"/>
            <a:ext cx="9144000" cy="2971800"/>
          </a:xfrm>
          <a:solidFill>
            <a:srgbClr val="FFFFCC"/>
          </a:solidFill>
        </p:spPr>
        <p:txBody>
          <a:bodyPr/>
          <a:lstStyle/>
          <a:p>
            <a:pPr>
              <a:spcBef>
                <a:spcPct val="0"/>
              </a:spcBef>
            </a:pPr>
            <a:r>
              <a:rPr lang="en-US" smtClean="0"/>
              <a:t>Perceptual Region</a:t>
            </a:r>
          </a:p>
          <a:p>
            <a:pPr>
              <a:spcBef>
                <a:spcPct val="0"/>
              </a:spcBef>
            </a:pPr>
            <a:r>
              <a:rPr lang="en-US" smtClean="0"/>
              <a:t>A place people </a:t>
            </a:r>
            <a:r>
              <a:rPr lang="en-US" i="1" smtClean="0"/>
              <a:t>believe exists </a:t>
            </a:r>
            <a:r>
              <a:rPr lang="en-US" smtClean="0"/>
              <a:t>because of their cultural identity</a:t>
            </a:r>
          </a:p>
          <a:p>
            <a:pPr>
              <a:spcBef>
                <a:spcPct val="0"/>
              </a:spcBef>
            </a:pPr>
            <a:r>
              <a:rPr lang="en-US" smtClean="0"/>
              <a:t>Not necessarily physically connected….Just emotionally</a:t>
            </a:r>
          </a:p>
          <a:p>
            <a:pPr>
              <a:spcBef>
                <a:spcPct val="0"/>
              </a:spcBef>
              <a:buFont typeface="Wingdings" pitchFamily="2" charset="2"/>
              <a:buNone/>
            </a:pPr>
            <a:endParaRPr lang="en-US" smtClean="0"/>
          </a:p>
          <a:p>
            <a:pPr>
              <a:spcBef>
                <a:spcPct val="0"/>
              </a:spcBef>
              <a:buFont typeface="Wingdings" pitchFamily="2" charset="2"/>
              <a:buNone/>
            </a:pPr>
            <a:endParaRPr lang="en-US" smtClean="0"/>
          </a:p>
        </p:txBody>
      </p:sp>
      <p:pic>
        <p:nvPicPr>
          <p:cNvPr id="240643" name="Picture 2" descr="http://www.csiss.org/learning_resources/content/g5/materials/G5_Image_Library/de_Blij_figures/IMAGE_06.JPG"/>
          <p:cNvPicPr>
            <a:picLocks noChangeAspect="1" noChangeArrowheads="1"/>
          </p:cNvPicPr>
          <p:nvPr/>
        </p:nvPicPr>
        <p:blipFill>
          <a:blip r:embed="rId3" cstate="print"/>
          <a:srcRect l="8749" t="5779" b="8888"/>
          <a:stretch>
            <a:fillRect/>
          </a:stretch>
        </p:blipFill>
        <p:spPr bwMode="auto">
          <a:xfrm>
            <a:off x="3200400" y="3429000"/>
            <a:ext cx="4724400" cy="3106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1"/>
          <p:cNvSpPr>
            <a:spLocks noGrp="1"/>
          </p:cNvSpPr>
          <p:nvPr>
            <p:ph type="title"/>
          </p:nvPr>
        </p:nvSpPr>
        <p:spPr/>
        <p:txBody>
          <a:bodyPr/>
          <a:lstStyle/>
          <a:p>
            <a:r>
              <a:rPr lang="en-US" smtClean="0"/>
              <a:t>Difference? What type of regions?</a:t>
            </a:r>
          </a:p>
        </p:txBody>
      </p:sp>
      <p:pic>
        <p:nvPicPr>
          <p:cNvPr id="242690" name="Picture 2" descr="http://www.learner.org/interactives/historymap/images/new50intro_07.gif"/>
          <p:cNvPicPr>
            <a:picLocks noChangeAspect="1" noChangeArrowheads="1"/>
          </p:cNvPicPr>
          <p:nvPr/>
        </p:nvPicPr>
        <p:blipFill>
          <a:blip r:embed="rId2" cstate="print"/>
          <a:srcRect/>
          <a:stretch>
            <a:fillRect/>
          </a:stretch>
        </p:blipFill>
        <p:spPr bwMode="auto">
          <a:xfrm>
            <a:off x="990600" y="1524000"/>
            <a:ext cx="7216775"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a:xfrm>
            <a:off x="0" y="0"/>
            <a:ext cx="8839200" cy="990600"/>
          </a:xfrm>
        </p:spPr>
        <p:txBody>
          <a:bodyPr/>
          <a:lstStyle/>
          <a:p>
            <a:pPr eaLnBrk="1" hangingPunct="1"/>
            <a:r>
              <a:rPr lang="en-US" smtClean="0"/>
              <a:t>Eratosthenes</a:t>
            </a:r>
          </a:p>
        </p:txBody>
      </p:sp>
      <p:sp>
        <p:nvSpPr>
          <p:cNvPr id="8195" name="Content Placeholder 2"/>
          <p:cNvSpPr>
            <a:spLocks noGrp="1"/>
          </p:cNvSpPr>
          <p:nvPr>
            <p:ph idx="1"/>
          </p:nvPr>
        </p:nvSpPr>
        <p:spPr>
          <a:xfrm>
            <a:off x="838200" y="1524000"/>
            <a:ext cx="4267200" cy="5105400"/>
          </a:xfrm>
          <a:solidFill>
            <a:srgbClr val="92D050"/>
          </a:solidFill>
        </p:spPr>
        <p:txBody>
          <a:bodyPr/>
          <a:lstStyle/>
          <a:p>
            <a:pPr eaLnBrk="1" hangingPunct="1">
              <a:spcBef>
                <a:spcPct val="0"/>
              </a:spcBef>
            </a:pPr>
            <a:r>
              <a:rPr lang="en-US" smtClean="0"/>
              <a:t>Did Scholars really think </a:t>
            </a:r>
          </a:p>
          <a:p>
            <a:pPr eaLnBrk="1" hangingPunct="1">
              <a:spcBef>
                <a:spcPct val="0"/>
              </a:spcBef>
              <a:buFont typeface="Wingdings" pitchFamily="2" charset="2"/>
              <a:buNone/>
            </a:pPr>
            <a:r>
              <a:rPr lang="en-US" smtClean="0"/>
              <a:t>	the Earth was flat?????</a:t>
            </a:r>
          </a:p>
          <a:p>
            <a:pPr lvl="1" eaLnBrk="1" hangingPunct="1">
              <a:spcBef>
                <a:spcPct val="0"/>
              </a:spcBef>
            </a:pPr>
            <a:r>
              <a:rPr lang="en-US" smtClean="0"/>
              <a:t>NO!</a:t>
            </a:r>
          </a:p>
          <a:p>
            <a:pPr eaLnBrk="1" hangingPunct="1">
              <a:spcBef>
                <a:spcPct val="0"/>
              </a:spcBef>
            </a:pPr>
            <a:r>
              <a:rPr lang="en-US" smtClean="0"/>
              <a:t>300 BC Greek scholar, </a:t>
            </a:r>
          </a:p>
          <a:p>
            <a:pPr eaLnBrk="1" hangingPunct="1">
              <a:spcBef>
                <a:spcPct val="0"/>
              </a:spcBef>
              <a:buFont typeface="Wingdings" pitchFamily="2" charset="2"/>
              <a:buNone/>
            </a:pPr>
            <a:r>
              <a:rPr lang="en-US" smtClean="0"/>
              <a:t>	Eratosthenes, accurately</a:t>
            </a:r>
          </a:p>
          <a:p>
            <a:pPr eaLnBrk="1" hangingPunct="1">
              <a:spcBef>
                <a:spcPct val="0"/>
              </a:spcBef>
              <a:buFont typeface="Wingdings" pitchFamily="2" charset="2"/>
              <a:buNone/>
            </a:pPr>
            <a:r>
              <a:rPr lang="en-US" smtClean="0"/>
              <a:t>	 calculated the Earth’s </a:t>
            </a:r>
          </a:p>
          <a:p>
            <a:pPr eaLnBrk="1" hangingPunct="1">
              <a:spcBef>
                <a:spcPct val="0"/>
              </a:spcBef>
              <a:buFont typeface="Wingdings" pitchFamily="2" charset="2"/>
              <a:buNone/>
            </a:pPr>
            <a:r>
              <a:rPr lang="en-US" smtClean="0"/>
              <a:t>	circumference</a:t>
            </a:r>
          </a:p>
          <a:p>
            <a:pPr lvl="1" eaLnBrk="1" hangingPunct="1">
              <a:spcBef>
                <a:spcPct val="0"/>
              </a:spcBef>
            </a:pPr>
            <a:r>
              <a:rPr lang="en-US" smtClean="0"/>
              <a:t>Coined the term </a:t>
            </a:r>
          </a:p>
          <a:p>
            <a:pPr lvl="1" eaLnBrk="1" hangingPunct="1">
              <a:spcBef>
                <a:spcPct val="0"/>
              </a:spcBef>
              <a:buFont typeface="Wingdings" pitchFamily="2" charset="2"/>
              <a:buNone/>
            </a:pPr>
            <a:r>
              <a:rPr lang="en-US" smtClean="0"/>
              <a:t>	“Geography” </a:t>
            </a:r>
          </a:p>
          <a:p>
            <a:pPr lvl="1" eaLnBrk="1" hangingPunct="1">
              <a:spcBef>
                <a:spcPct val="0"/>
              </a:spcBef>
              <a:buFont typeface="Wingdings" pitchFamily="2" charset="2"/>
              <a:buNone/>
            </a:pPr>
            <a:r>
              <a:rPr lang="en-US" smtClean="0"/>
              <a:t>		     ~ “Earth-Writing”</a:t>
            </a:r>
          </a:p>
          <a:p>
            <a:pPr lvl="2" eaLnBrk="1" hangingPunct="1">
              <a:spcBef>
                <a:spcPct val="0"/>
              </a:spcBef>
              <a:buFontTx/>
              <a:buBlip>
                <a:blip r:embed="rId3"/>
              </a:buBlip>
            </a:pPr>
            <a:r>
              <a:rPr lang="en-US" smtClean="0"/>
              <a:t>Geo means Earth</a:t>
            </a:r>
          </a:p>
          <a:p>
            <a:pPr lvl="2" eaLnBrk="1" hangingPunct="1">
              <a:spcBef>
                <a:spcPct val="0"/>
              </a:spcBef>
              <a:buFontTx/>
              <a:buBlip>
                <a:blip r:embed="rId3"/>
              </a:buBlip>
            </a:pPr>
            <a:r>
              <a:rPr lang="en-US" smtClean="0"/>
              <a:t>Graphy means Writing</a:t>
            </a:r>
          </a:p>
          <a:p>
            <a:pPr lvl="2" eaLnBrk="1" hangingPunct="1">
              <a:spcBef>
                <a:spcPct val="0"/>
              </a:spcBef>
              <a:buFontTx/>
              <a:buNone/>
            </a:pPr>
            <a:endParaRPr lang="en-US" smtClean="0"/>
          </a:p>
        </p:txBody>
      </p:sp>
      <p:pic>
        <p:nvPicPr>
          <p:cNvPr id="67587" name="Picture 2" descr="http://www.malaspina.com/jpg/eratosthenes.jpg"/>
          <p:cNvPicPr>
            <a:picLocks noChangeAspect="1" noChangeArrowheads="1"/>
          </p:cNvPicPr>
          <p:nvPr/>
        </p:nvPicPr>
        <p:blipFill>
          <a:blip r:embed="rId4" cstate="print"/>
          <a:srcRect/>
          <a:stretch>
            <a:fillRect/>
          </a:stretch>
        </p:blipFill>
        <p:spPr bwMode="auto">
          <a:xfrm>
            <a:off x="5280025" y="1143000"/>
            <a:ext cx="3254375" cy="396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19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95">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9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1"/>
          <p:cNvSpPr>
            <a:spLocks noGrp="1"/>
          </p:cNvSpPr>
          <p:nvPr>
            <p:ph type="title"/>
          </p:nvPr>
        </p:nvSpPr>
        <p:spPr>
          <a:xfrm>
            <a:off x="152400" y="-152400"/>
            <a:ext cx="8839200" cy="762000"/>
          </a:xfrm>
        </p:spPr>
        <p:txBody>
          <a:bodyPr/>
          <a:lstStyle/>
          <a:p>
            <a:r>
              <a:rPr lang="en-US" smtClean="0"/>
              <a:t>Regional Integration of Culture</a:t>
            </a:r>
          </a:p>
        </p:txBody>
      </p:sp>
      <p:sp>
        <p:nvSpPr>
          <p:cNvPr id="3" name="Content Placeholder 2"/>
          <p:cNvSpPr>
            <a:spLocks noGrp="1"/>
          </p:cNvSpPr>
          <p:nvPr>
            <p:ph idx="1"/>
          </p:nvPr>
        </p:nvSpPr>
        <p:spPr>
          <a:xfrm>
            <a:off x="0" y="609600"/>
            <a:ext cx="9144000" cy="5486400"/>
          </a:xfrm>
          <a:solidFill>
            <a:srgbClr val="FF6699"/>
          </a:solidFill>
        </p:spPr>
        <p:txBody>
          <a:bodyPr/>
          <a:lstStyle/>
          <a:p>
            <a:pPr>
              <a:spcBef>
                <a:spcPct val="0"/>
              </a:spcBef>
            </a:pPr>
            <a:r>
              <a:rPr lang="en-US" smtClean="0"/>
              <a:t>Why regions are distinct: CULTURE:</a:t>
            </a:r>
          </a:p>
          <a:p>
            <a:pPr lvl="1">
              <a:spcBef>
                <a:spcPct val="0"/>
              </a:spcBef>
            </a:pPr>
            <a:r>
              <a:rPr lang="en-US" smtClean="0"/>
              <a:t>Body of customary beliefs, material traits, and social forms that together constitute the distinct tradition of a group of people</a:t>
            </a:r>
          </a:p>
          <a:p>
            <a:pPr lvl="1">
              <a:spcBef>
                <a:spcPct val="0"/>
              </a:spcBef>
            </a:pPr>
            <a:r>
              <a:rPr lang="en-US" smtClean="0"/>
              <a:t>Layman’s terms: Your </a:t>
            </a:r>
            <a:r>
              <a:rPr lang="en-US" u="sng" smtClean="0"/>
              <a:t>learned</a:t>
            </a:r>
            <a:r>
              <a:rPr lang="en-US" smtClean="0"/>
              <a:t> behavior</a:t>
            </a:r>
          </a:p>
          <a:p>
            <a:pPr>
              <a:spcBef>
                <a:spcPct val="0"/>
              </a:spcBef>
            </a:pPr>
            <a:r>
              <a:rPr lang="en-US" smtClean="0"/>
              <a:t>Look at: cultural characteristics, the distribution of cultures, and offer reasons why they are distributed as such</a:t>
            </a:r>
          </a:p>
        </p:txBody>
      </p:sp>
      <p:pic>
        <p:nvPicPr>
          <p:cNvPr id="243715" name="Picture 4" descr="http://perspectives.phdus.com/wp-content/uploads/2007/11/what-is-culture.jpg"/>
          <p:cNvPicPr>
            <a:picLocks noChangeAspect="1" noChangeArrowheads="1"/>
          </p:cNvPicPr>
          <p:nvPr/>
        </p:nvPicPr>
        <p:blipFill>
          <a:blip r:embed="rId3" cstate="print"/>
          <a:srcRect/>
          <a:stretch>
            <a:fillRect/>
          </a:stretch>
        </p:blipFill>
        <p:spPr bwMode="auto">
          <a:xfrm>
            <a:off x="5181600" y="3968750"/>
            <a:ext cx="3657600" cy="288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linds(horizontal)">
                                      <p:cBhvr>
                                        <p:cTn id="15" dur="500"/>
                                        <p:tgtEl>
                                          <p:spTgt spid="3">
                                            <p:txEl>
                                              <p:pRg st="1" end="1"/>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linds(horizont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linds(horizontal)">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p:txBody>
          <a:bodyPr/>
          <a:lstStyle/>
          <a:p>
            <a:r>
              <a:rPr lang="en-US" smtClean="0"/>
              <a:t>Non-material Culture</a:t>
            </a:r>
          </a:p>
        </p:txBody>
      </p:sp>
      <p:sp>
        <p:nvSpPr>
          <p:cNvPr id="3" name="Content Placeholder 2"/>
          <p:cNvSpPr>
            <a:spLocks noGrp="1"/>
          </p:cNvSpPr>
          <p:nvPr>
            <p:ph idx="1"/>
          </p:nvPr>
        </p:nvSpPr>
        <p:spPr>
          <a:solidFill>
            <a:schemeClr val="tx2">
              <a:lumMod val="20000"/>
              <a:lumOff val="80000"/>
            </a:schemeClr>
          </a:solidFill>
        </p:spPr>
        <p:txBody>
          <a:bodyPr/>
          <a:lstStyle/>
          <a:p>
            <a:pPr>
              <a:defRPr/>
            </a:pPr>
            <a:r>
              <a:rPr lang="en-US" dirty="0" smtClean="0"/>
              <a:t>Customs, beliefs, values, especially LANGUAGE, RELIGION, and ETHNICITY create a particular culture in a particular place…can be graphically shown on a map</a:t>
            </a:r>
          </a:p>
          <a:p>
            <a:pPr>
              <a:buFont typeface="Wingdings" pitchFamily="2" charset="2"/>
              <a:buNone/>
              <a:defRPr/>
            </a:pPr>
            <a:endParaRPr lang="en-US" dirty="0"/>
          </a:p>
        </p:txBody>
      </p:sp>
      <p:pic>
        <p:nvPicPr>
          <p:cNvPr id="245763" name="Picture 2" descr="http://www.wfuna.org/atf/cf/%7B84F00800-D85E-4952-9E61-D991E657A458%7D/unesco-culture_of_peace.gif"/>
          <p:cNvPicPr>
            <a:picLocks noChangeAspect="1" noChangeArrowheads="1"/>
          </p:cNvPicPr>
          <p:nvPr/>
        </p:nvPicPr>
        <p:blipFill>
          <a:blip r:embed="rId3" cstate="print"/>
          <a:srcRect/>
          <a:stretch>
            <a:fillRect/>
          </a:stretch>
        </p:blipFill>
        <p:spPr bwMode="auto">
          <a:xfrm>
            <a:off x="1524000" y="3124200"/>
            <a:ext cx="7048500" cy="3057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http://upload.wikimedia.org/wikipedia/commons/0/00/World_religions_DAN.PNG"/>
          <p:cNvPicPr>
            <a:picLocks noChangeAspect="1" noChangeArrowheads="1"/>
          </p:cNvPicPr>
          <p:nvPr/>
        </p:nvPicPr>
        <p:blipFill>
          <a:blip r:embed="rId2" cstate="print"/>
          <a:srcRect/>
          <a:stretch>
            <a:fillRect/>
          </a:stretch>
        </p:blipFill>
        <p:spPr bwMode="auto">
          <a:xfrm>
            <a:off x="0" y="914400"/>
            <a:ext cx="9063038"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http://www.acclaro.com/assets/images/blog/Image/world-language-map-english-small.jpg"/>
          <p:cNvPicPr>
            <a:picLocks noChangeAspect="1" noChangeArrowheads="1"/>
          </p:cNvPicPr>
          <p:nvPr/>
        </p:nvPicPr>
        <p:blipFill>
          <a:blip r:embed="rId2" cstate="print"/>
          <a:srcRect/>
          <a:stretch>
            <a:fillRect/>
          </a:stretch>
        </p:blipFill>
        <p:spPr bwMode="auto">
          <a:xfrm>
            <a:off x="0" y="7938"/>
            <a:ext cx="8153400"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1"/>
          <p:cNvSpPr>
            <a:spLocks noGrp="1"/>
          </p:cNvSpPr>
          <p:nvPr>
            <p:ph type="title"/>
          </p:nvPr>
        </p:nvSpPr>
        <p:spPr/>
        <p:txBody>
          <a:bodyPr/>
          <a:lstStyle/>
          <a:p>
            <a:r>
              <a:rPr lang="en-US" dirty="0" smtClean="0"/>
              <a:t>Mental Mapping</a:t>
            </a:r>
          </a:p>
        </p:txBody>
      </p:sp>
      <p:sp>
        <p:nvSpPr>
          <p:cNvPr id="3" name="Content Placeholder 2"/>
          <p:cNvSpPr>
            <a:spLocks noGrp="1"/>
          </p:cNvSpPr>
          <p:nvPr>
            <p:ph idx="1"/>
          </p:nvPr>
        </p:nvSpPr>
        <p:spPr>
          <a:xfrm>
            <a:off x="152400" y="1219200"/>
            <a:ext cx="8839200" cy="5486400"/>
          </a:xfrm>
          <a:solidFill>
            <a:schemeClr val="bg1">
              <a:lumMod val="20000"/>
              <a:lumOff val="80000"/>
            </a:schemeClr>
          </a:solidFill>
        </p:spPr>
        <p:txBody>
          <a:bodyPr/>
          <a:lstStyle/>
          <a:p>
            <a:pPr marL="514350" indent="-514350">
              <a:spcBef>
                <a:spcPct val="0"/>
              </a:spcBef>
              <a:buFont typeface="+mj-lt"/>
              <a:buAutoNum type="arabicPeriod"/>
              <a:defRPr/>
            </a:pPr>
            <a:r>
              <a:rPr lang="en-US" dirty="0" smtClean="0"/>
              <a:t>Activity Draw a Mental Map of the School: (draw the inside of the school as you see it in your head.)5 minutes!</a:t>
            </a:r>
          </a:p>
          <a:p>
            <a:pPr marL="514350" indent="-514350">
              <a:spcBef>
                <a:spcPct val="0"/>
              </a:spcBef>
              <a:buFont typeface="+mj-lt"/>
              <a:buAutoNum type="arabicPeriod"/>
              <a:defRPr/>
            </a:pPr>
            <a:r>
              <a:rPr lang="en-US" dirty="0" smtClean="0"/>
              <a:t>Write down the name of the first room/feature you drew.</a:t>
            </a:r>
          </a:p>
          <a:p>
            <a:pPr marL="514350" indent="-514350">
              <a:spcBef>
                <a:spcPct val="0"/>
              </a:spcBef>
              <a:buFont typeface="+mj-lt"/>
              <a:buAutoNum type="arabicPeriod"/>
              <a:defRPr/>
            </a:pPr>
            <a:r>
              <a:rPr lang="en-US" dirty="0" smtClean="0"/>
              <a:t>How do you think the mental map would differ if one of the following drew it: Mrs. Moneta, Mrs. Sanders the secretary, or Mr. McQueen an administrator?</a:t>
            </a:r>
          </a:p>
          <a:p>
            <a:pPr>
              <a:spcBef>
                <a:spcPct val="0"/>
              </a:spcBef>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p:cNvSpPr>
            <a:spLocks noGrp="1"/>
          </p:cNvSpPr>
          <p:nvPr>
            <p:ph type="title"/>
          </p:nvPr>
        </p:nvSpPr>
        <p:spPr/>
        <p:txBody>
          <a:bodyPr/>
          <a:lstStyle/>
          <a:p>
            <a:r>
              <a:rPr lang="en-US" smtClean="0"/>
              <a:t>Material culture</a:t>
            </a:r>
          </a:p>
        </p:txBody>
      </p:sp>
      <p:sp>
        <p:nvSpPr>
          <p:cNvPr id="3" name="Content Placeholder 2"/>
          <p:cNvSpPr>
            <a:spLocks noGrp="1"/>
          </p:cNvSpPr>
          <p:nvPr>
            <p:ph idx="1"/>
          </p:nvPr>
        </p:nvSpPr>
        <p:spPr>
          <a:xfrm>
            <a:off x="0" y="1371600"/>
            <a:ext cx="3581400" cy="5334000"/>
          </a:xfrm>
          <a:solidFill>
            <a:schemeClr val="tx1"/>
          </a:solidFill>
        </p:spPr>
        <p:txBody>
          <a:bodyPr/>
          <a:lstStyle/>
          <a:p>
            <a:pPr>
              <a:spcBef>
                <a:spcPct val="0"/>
              </a:spcBef>
            </a:pPr>
            <a:r>
              <a:rPr lang="en-US" smtClean="0">
                <a:solidFill>
                  <a:srgbClr val="FFFFFF"/>
                </a:solidFill>
              </a:rPr>
              <a:t>People’s material wealth, economic distribution of wealth, political institutions, tangible representations of culture</a:t>
            </a:r>
          </a:p>
          <a:p>
            <a:pPr>
              <a:spcBef>
                <a:spcPct val="0"/>
              </a:spcBef>
            </a:pPr>
            <a:r>
              <a:rPr lang="en-US" smtClean="0">
                <a:solidFill>
                  <a:srgbClr val="FFFFFF"/>
                </a:solidFill>
              </a:rPr>
              <a:t>These leave a physical mark on the cultural landscape </a:t>
            </a:r>
          </a:p>
        </p:txBody>
      </p:sp>
      <p:pic>
        <p:nvPicPr>
          <p:cNvPr id="251907" name="Picture 2" descr="http://www.carseyinstitute.unh.edu/images/photos/US_income_Inequal_5-15-2006_rev.jpg"/>
          <p:cNvPicPr>
            <a:picLocks noChangeAspect="1" noChangeArrowheads="1"/>
          </p:cNvPicPr>
          <p:nvPr/>
        </p:nvPicPr>
        <p:blipFill>
          <a:blip r:embed="rId3" cstate="print"/>
          <a:srcRect/>
          <a:stretch>
            <a:fillRect/>
          </a:stretch>
        </p:blipFill>
        <p:spPr bwMode="auto">
          <a:xfrm>
            <a:off x="3352800" y="1981200"/>
            <a:ext cx="5816600" cy="449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4" descr="http://www.econbrowser.com/archives/2007/01/sachs.png">
            <a:hlinkClick r:id="rId3" action="ppaction://hlinksldjump"/>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dirty="0" smtClean="0"/>
              <a:t>5. Human Environmental Interaction</a:t>
            </a:r>
            <a:endParaRPr lang="en-US" dirty="0"/>
          </a:p>
        </p:txBody>
      </p:sp>
      <p:sp>
        <p:nvSpPr>
          <p:cNvPr id="258050" name="Subtitle 4"/>
          <p:cNvSpPr>
            <a:spLocks noGrp="1"/>
          </p:cNvSpPr>
          <p:nvPr>
            <p:ph type="subTitle" idx="1"/>
          </p:nvPr>
        </p:nvSpPr>
        <p:spPr/>
        <p:txBody>
          <a:bodyPr/>
          <a:lstStyle/>
          <a:p>
            <a:r>
              <a:rPr lang="en-US" smtClean="0"/>
              <a:t>Looking at how we change and adapt to our physical environment</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Title 1"/>
          <p:cNvSpPr>
            <a:spLocks noGrp="1"/>
          </p:cNvSpPr>
          <p:nvPr>
            <p:ph type="title"/>
          </p:nvPr>
        </p:nvSpPr>
        <p:spPr/>
        <p:txBody>
          <a:bodyPr/>
          <a:lstStyle/>
          <a:p>
            <a:pPr eaLnBrk="1" hangingPunct="1"/>
            <a:r>
              <a:rPr lang="en-US" smtClean="0"/>
              <a:t>Two Categories of Geography</a:t>
            </a:r>
          </a:p>
        </p:txBody>
      </p:sp>
      <p:sp>
        <p:nvSpPr>
          <p:cNvPr id="3" name="Content Placeholder 2"/>
          <p:cNvSpPr>
            <a:spLocks noGrp="1"/>
          </p:cNvSpPr>
          <p:nvPr>
            <p:ph idx="1"/>
          </p:nvPr>
        </p:nvSpPr>
        <p:spPr>
          <a:xfrm>
            <a:off x="152400" y="1295400"/>
            <a:ext cx="8839200" cy="5562600"/>
          </a:xfrm>
        </p:spPr>
        <p:txBody>
          <a:bodyPr/>
          <a:lstStyle/>
          <a:p>
            <a:pPr eaLnBrk="1" hangingPunct="1">
              <a:defRPr/>
            </a:pPr>
            <a:r>
              <a:rPr lang="en-US" dirty="0" smtClean="0"/>
              <a:t>Physical Geography</a:t>
            </a:r>
          </a:p>
          <a:p>
            <a:pPr lvl="1" eaLnBrk="1" hangingPunct="1">
              <a:defRPr/>
            </a:pPr>
            <a:r>
              <a:rPr lang="en-US" dirty="0" smtClean="0">
                <a:hlinkClick r:id="rId3" action="ppaction://hlinksldjump"/>
              </a:rPr>
              <a:t>Where</a:t>
            </a:r>
            <a:r>
              <a:rPr lang="en-US" dirty="0" smtClean="0"/>
              <a:t> and Why </a:t>
            </a:r>
            <a:r>
              <a:rPr lang="en-US" i="1" u="sng" dirty="0" smtClean="0">
                <a:effectLst>
                  <a:outerShdw blurRad="38100" dist="38100" dir="2700000" algn="tl">
                    <a:srgbClr val="000000">
                      <a:alpha val="43137"/>
                    </a:srgbClr>
                  </a:outerShdw>
                </a:effectLst>
                <a:hlinkClick r:id="rId4" action="ppaction://hlinksldjump"/>
              </a:rPr>
              <a:t>NATURAL</a:t>
            </a:r>
            <a:r>
              <a:rPr lang="en-US" dirty="0" smtClean="0"/>
              <a:t> forces </a:t>
            </a:r>
            <a:r>
              <a:rPr lang="en-US" dirty="0" smtClean="0">
                <a:hlinkClick r:id="rId5" action="ppaction://hlinksldjump"/>
              </a:rPr>
              <a:t>occur</a:t>
            </a:r>
            <a:endParaRPr lang="en-US" dirty="0" smtClean="0"/>
          </a:p>
          <a:p>
            <a:pPr lvl="1" eaLnBrk="1" hangingPunct="1">
              <a:buFont typeface="Wingdings" pitchFamily="2" charset="2"/>
              <a:buNone/>
              <a:defRPr/>
            </a:pPr>
            <a:endParaRPr lang="en-US" dirty="0" smtClean="0"/>
          </a:p>
          <a:p>
            <a:pPr lvl="1" eaLnBrk="1" hangingPunct="1">
              <a:buFont typeface="Wingdings" pitchFamily="2" charset="2"/>
              <a:buNone/>
              <a:defRPr/>
            </a:pPr>
            <a:endParaRPr lang="en-US" dirty="0" smtClean="0"/>
          </a:p>
          <a:p>
            <a:pPr lvl="1" eaLnBrk="1" hangingPunct="1">
              <a:buFont typeface="Wingdings" pitchFamily="2" charset="2"/>
              <a:buNone/>
              <a:defRPr/>
            </a:pPr>
            <a:endParaRPr lang="en-US" dirty="0" smtClean="0"/>
          </a:p>
          <a:p>
            <a:pPr lvl="1" eaLnBrk="1" hangingPunct="1">
              <a:buFont typeface="Wingdings" pitchFamily="2" charset="2"/>
              <a:buNone/>
              <a:defRPr/>
            </a:pPr>
            <a:endParaRPr lang="en-US" dirty="0" smtClean="0"/>
          </a:p>
          <a:p>
            <a:pPr eaLnBrk="1" hangingPunct="1">
              <a:defRPr/>
            </a:pPr>
            <a:r>
              <a:rPr lang="en-US" dirty="0" smtClean="0"/>
              <a:t>Human Geography</a:t>
            </a:r>
          </a:p>
          <a:p>
            <a:pPr lvl="1" eaLnBrk="1" hangingPunct="1">
              <a:defRPr/>
            </a:pPr>
            <a:r>
              <a:rPr lang="en-US" dirty="0" smtClean="0">
                <a:hlinkClick r:id="rId6" action="ppaction://hlinksldjump"/>
              </a:rPr>
              <a:t>Where</a:t>
            </a:r>
            <a:r>
              <a:rPr lang="en-US" dirty="0" smtClean="0"/>
              <a:t> and Why </a:t>
            </a:r>
            <a:r>
              <a:rPr lang="en-US" i="1" u="sng" dirty="0" smtClean="0">
                <a:effectLst>
                  <a:outerShdw blurRad="38100" dist="38100" dir="2700000" algn="tl">
                    <a:srgbClr val="000000">
                      <a:alpha val="43137"/>
                    </a:srgbClr>
                  </a:outerShdw>
                </a:effectLst>
                <a:hlinkClick r:id="rId7" action="ppaction://hlinksldjump"/>
              </a:rPr>
              <a:t>HUMAN</a:t>
            </a:r>
            <a:r>
              <a:rPr lang="en-US" dirty="0" smtClean="0">
                <a:effectLst>
                  <a:outerShdw blurRad="38100" dist="38100" dir="2700000" algn="tl">
                    <a:srgbClr val="000000">
                      <a:alpha val="43137"/>
                    </a:srgbClr>
                  </a:outerShdw>
                </a:effectLst>
              </a:rPr>
              <a:t> </a:t>
            </a:r>
            <a:r>
              <a:rPr lang="en-US" dirty="0" smtClean="0"/>
              <a:t>activities </a:t>
            </a:r>
            <a:r>
              <a:rPr lang="en-US" dirty="0" smtClean="0">
                <a:hlinkClick r:id="rId8" action="ppaction://hlinksldjump"/>
              </a:rPr>
              <a:t>occur</a:t>
            </a:r>
            <a:endParaRPr lang="en-US" dirty="0" smtClean="0"/>
          </a:p>
          <a:p>
            <a:pPr lvl="1" eaLnBrk="1" hangingPunct="1">
              <a:defRPr/>
            </a:pPr>
            <a:endParaRPr lang="en-US" dirty="0" smtClean="0"/>
          </a:p>
          <a:p>
            <a:pPr lvl="1" eaLnBrk="1" hangingPunct="1">
              <a:defRPr/>
            </a:pPr>
            <a:endParaRPr lang="en-US" dirty="0" smtClean="0"/>
          </a:p>
          <a:p>
            <a:pPr lvl="1" eaLnBrk="1" hangingPunct="1">
              <a:defRPr/>
            </a:pPr>
            <a:endParaRPr lang="en-US" dirty="0" smtClean="0"/>
          </a:p>
          <a:p>
            <a:pPr lvl="1" eaLnBrk="1" hangingPunct="1">
              <a:defRPr/>
            </a:pPr>
            <a:endParaRPr lang="en-US" dirty="0" smtClean="0"/>
          </a:p>
          <a:p>
            <a:pPr lvl="4" eaLnBrk="1" hangingPunct="1">
              <a:defRPr/>
            </a:pPr>
            <a:r>
              <a:rPr lang="en-US" sz="3200" dirty="0" smtClean="0"/>
              <a:t>NEITHER ARE EXCLUSIVE!!! Both impact each other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pPr eaLnBrk="1" hangingPunct="1"/>
            <a:r>
              <a:rPr lang="en-US" smtClean="0"/>
              <a:t>Example...</a:t>
            </a:r>
          </a:p>
        </p:txBody>
      </p:sp>
      <p:sp>
        <p:nvSpPr>
          <p:cNvPr id="3" name="Content Placeholder 2"/>
          <p:cNvSpPr>
            <a:spLocks noGrp="1"/>
          </p:cNvSpPr>
          <p:nvPr>
            <p:ph idx="1"/>
          </p:nvPr>
        </p:nvSpPr>
        <p:spPr>
          <a:xfrm>
            <a:off x="152400" y="1219200"/>
            <a:ext cx="8839200" cy="5029200"/>
          </a:xfrm>
        </p:spPr>
        <p:txBody>
          <a:bodyPr/>
          <a:lstStyle/>
          <a:p>
            <a:pPr eaLnBrk="1" hangingPunct="1">
              <a:defRPr/>
            </a:pPr>
            <a:r>
              <a:rPr lang="en-US" sz="6600" i="1" u="sng" dirty="0" smtClean="0">
                <a:effectLst>
                  <a:outerShdw blurRad="38100" dist="38100" dir="2700000" algn="tl">
                    <a:srgbClr val="000000">
                      <a:alpha val="43137"/>
                    </a:srgbClr>
                  </a:outerShdw>
                </a:effectLst>
              </a:rPr>
              <a:t>Hurricane Katrina</a:t>
            </a:r>
            <a:endParaRPr lang="en-US" sz="6600" i="1" u="sng" dirty="0">
              <a:effectLst>
                <a:outerShdw blurRad="38100" dist="38100" dir="2700000" algn="tl">
                  <a:srgbClr val="000000">
                    <a:alpha val="43137"/>
                  </a:srgbClr>
                </a:outerShdw>
              </a:effectLst>
            </a:endParaRPr>
          </a:p>
        </p:txBody>
      </p:sp>
      <p:pic>
        <p:nvPicPr>
          <p:cNvPr id="125954" name="Picture 2" descr="http://scrapetv.com/News/News%20Pages/usa/Images/hurricane-katrina-category-5.jpg"/>
          <p:cNvPicPr>
            <a:picLocks noChangeAspect="1" noChangeArrowheads="1"/>
          </p:cNvPicPr>
          <p:nvPr/>
        </p:nvPicPr>
        <p:blipFill>
          <a:blip r:embed="rId3" cstate="print"/>
          <a:srcRect/>
          <a:stretch>
            <a:fillRect/>
          </a:stretch>
        </p:blipFill>
        <p:spPr bwMode="auto">
          <a:xfrm>
            <a:off x="3886200" y="2819400"/>
            <a:ext cx="4248150" cy="3699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pPr eaLnBrk="1" hangingPunct="1"/>
            <a:r>
              <a:rPr lang="en-US" smtClean="0"/>
              <a:t>The Identifying Factor of Geography</a:t>
            </a:r>
          </a:p>
        </p:txBody>
      </p:sp>
      <p:sp>
        <p:nvSpPr>
          <p:cNvPr id="14339" name="Content Placeholder 2"/>
          <p:cNvSpPr>
            <a:spLocks noGrp="1"/>
          </p:cNvSpPr>
          <p:nvPr>
            <p:ph idx="1"/>
          </p:nvPr>
        </p:nvSpPr>
        <p:spPr/>
        <p:txBody>
          <a:bodyPr/>
          <a:lstStyle/>
          <a:p>
            <a:pPr marL="514350" indent="-514350" eaLnBrk="1" hangingPunct="1">
              <a:spcBef>
                <a:spcPct val="0"/>
              </a:spcBef>
            </a:pPr>
            <a:r>
              <a:rPr lang="en-US" sz="4400" smtClean="0"/>
              <a:t>The Map!</a:t>
            </a:r>
          </a:p>
          <a:p>
            <a:pPr marL="914400" lvl="1" indent="-514350" eaLnBrk="1" hangingPunct="1">
              <a:spcBef>
                <a:spcPct val="0"/>
              </a:spcBef>
            </a:pPr>
            <a:r>
              <a:rPr lang="en-US" smtClean="0"/>
              <a:t>A flat, scaled, model of all or part of the Earth’s surface</a:t>
            </a:r>
          </a:p>
        </p:txBody>
      </p:sp>
      <p:pic>
        <p:nvPicPr>
          <p:cNvPr id="69635" name="Picture 7" descr="http://integrationcoach.files.wordpress.com/2006/09/ancient-chinese-map-of-the-world.jpg"/>
          <p:cNvPicPr>
            <a:picLocks noChangeAspect="1" noChangeArrowheads="1"/>
          </p:cNvPicPr>
          <p:nvPr/>
        </p:nvPicPr>
        <p:blipFill>
          <a:blip r:embed="rId3" cstate="print"/>
          <a:srcRect/>
          <a:stretch>
            <a:fillRect/>
          </a:stretch>
        </p:blipFill>
        <p:spPr bwMode="auto">
          <a:xfrm>
            <a:off x="2667000" y="2819400"/>
            <a:ext cx="5257800" cy="3695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9">
                                            <p:txEl>
                                              <p:pRg st="1" end="1"/>
                                            </p:txEl>
                                          </p:spTgt>
                                        </p:tgtEl>
                                        <p:attrNameLst>
                                          <p:attrName>style.visibility</p:attrName>
                                        </p:attrNameLst>
                                      </p:cBhvr>
                                      <p:to>
                                        <p:strVal val="visible"/>
                                      </p:to>
                                    </p:set>
                                    <p:anim calcmode="lin" valueType="num">
                                      <p:cBhvr additive="base">
                                        <p:cTn id="7"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lrcarpool4u.com/website2/hurricane-katrina.jpg"/>
          <p:cNvPicPr>
            <a:picLocks noChangeAspect="1" noChangeArrowheads="1"/>
          </p:cNvPicPr>
          <p:nvPr/>
        </p:nvPicPr>
        <p:blipFill>
          <a:blip r:embed="rId3" cstate="print"/>
          <a:srcRect/>
          <a:stretch>
            <a:fillRect/>
          </a:stretch>
        </p:blipFill>
        <p:spPr bwMode="auto">
          <a:xfrm>
            <a:off x="228600" y="0"/>
            <a:ext cx="4762500" cy="3486150"/>
          </a:xfrm>
          <a:prstGeom prst="rect">
            <a:avLst/>
          </a:prstGeom>
          <a:noFill/>
          <a:ln w="9525">
            <a:noFill/>
            <a:miter lim="800000"/>
            <a:headEnd/>
            <a:tailEnd/>
          </a:ln>
        </p:spPr>
      </p:pic>
      <p:pic>
        <p:nvPicPr>
          <p:cNvPr id="128004" name="Picture 4" descr="http://www.worldproutassembly.org/hurricane-katrina-1.jpg"/>
          <p:cNvPicPr>
            <a:picLocks noChangeAspect="1" noChangeArrowheads="1"/>
          </p:cNvPicPr>
          <p:nvPr/>
        </p:nvPicPr>
        <p:blipFill>
          <a:blip r:embed="rId4" cstate="print"/>
          <a:srcRect/>
          <a:stretch>
            <a:fillRect/>
          </a:stretch>
        </p:blipFill>
        <p:spPr bwMode="auto">
          <a:xfrm>
            <a:off x="4876800" y="0"/>
            <a:ext cx="4267200" cy="3317875"/>
          </a:xfrm>
          <a:prstGeom prst="rect">
            <a:avLst/>
          </a:prstGeom>
          <a:noFill/>
          <a:ln w="9525">
            <a:noFill/>
            <a:miter lim="800000"/>
            <a:headEnd/>
            <a:tailEnd/>
          </a:ln>
        </p:spPr>
      </p:pic>
      <p:pic>
        <p:nvPicPr>
          <p:cNvPr id="128006" name="Picture 6" descr="http://photography.nationalgeographic.com/staticfiles/NGS/Shared/StaticFiles/Photography/Images/Content/hurricane-katrina-100days-ga.jpg"/>
          <p:cNvPicPr>
            <a:picLocks noChangeAspect="1" noChangeArrowheads="1"/>
          </p:cNvPicPr>
          <p:nvPr/>
        </p:nvPicPr>
        <p:blipFill>
          <a:blip r:embed="rId5" cstate="print"/>
          <a:srcRect/>
          <a:stretch>
            <a:fillRect/>
          </a:stretch>
        </p:blipFill>
        <p:spPr bwMode="auto">
          <a:xfrm>
            <a:off x="0" y="0"/>
            <a:ext cx="3514725" cy="4286250"/>
          </a:xfrm>
          <a:prstGeom prst="rect">
            <a:avLst/>
          </a:prstGeom>
          <a:noFill/>
          <a:ln w="9525">
            <a:noFill/>
            <a:miter lim="800000"/>
            <a:headEnd/>
            <a:tailEnd/>
          </a:ln>
        </p:spPr>
      </p:pic>
      <p:pic>
        <p:nvPicPr>
          <p:cNvPr id="128008" name="Picture 8" descr="http://www.katrinadestruction.com/images/d/16264-2/17kd191-hurricane-katrina-photos"/>
          <p:cNvPicPr>
            <a:picLocks noChangeAspect="1" noChangeArrowheads="1"/>
          </p:cNvPicPr>
          <p:nvPr/>
        </p:nvPicPr>
        <p:blipFill>
          <a:blip r:embed="rId6" cstate="print"/>
          <a:srcRect/>
          <a:stretch>
            <a:fillRect/>
          </a:stretch>
        </p:blipFill>
        <p:spPr bwMode="auto">
          <a:xfrm>
            <a:off x="4210050" y="2133600"/>
            <a:ext cx="4933950" cy="3276600"/>
          </a:xfrm>
          <a:prstGeom prst="rect">
            <a:avLst/>
          </a:prstGeom>
          <a:noFill/>
          <a:ln w="9525">
            <a:noFill/>
            <a:miter lim="800000"/>
            <a:headEnd/>
            <a:tailEnd/>
          </a:ln>
        </p:spPr>
      </p:pic>
      <p:pic>
        <p:nvPicPr>
          <p:cNvPr id="128010" name="Picture 10" descr="http://www.katrinahelp.com/hurricane-katrina-5.jpg"/>
          <p:cNvPicPr>
            <a:picLocks noChangeAspect="1" noChangeArrowheads="1"/>
          </p:cNvPicPr>
          <p:nvPr/>
        </p:nvPicPr>
        <p:blipFill>
          <a:blip r:embed="rId7" cstate="print"/>
          <a:srcRect/>
          <a:stretch>
            <a:fillRect/>
          </a:stretch>
        </p:blipFill>
        <p:spPr bwMode="auto">
          <a:xfrm>
            <a:off x="0" y="3624263"/>
            <a:ext cx="2514600" cy="3233737"/>
          </a:xfrm>
          <a:prstGeom prst="rect">
            <a:avLst/>
          </a:prstGeom>
          <a:noFill/>
          <a:ln w="9525">
            <a:noFill/>
            <a:miter lim="800000"/>
            <a:headEnd/>
            <a:tailEnd/>
          </a:ln>
        </p:spPr>
      </p:pic>
      <p:pic>
        <p:nvPicPr>
          <p:cNvPr id="128012" name="Picture 12" descr="http://lefteyeonthemedia.files.wordpress.com/2009/03/hurricane-katrina-victims.jpg"/>
          <p:cNvPicPr>
            <a:picLocks noChangeAspect="1" noChangeArrowheads="1"/>
          </p:cNvPicPr>
          <p:nvPr/>
        </p:nvPicPr>
        <p:blipFill>
          <a:blip r:embed="rId8" cstate="print"/>
          <a:srcRect/>
          <a:stretch>
            <a:fillRect/>
          </a:stretch>
        </p:blipFill>
        <p:spPr bwMode="auto">
          <a:xfrm>
            <a:off x="1295400" y="3476625"/>
            <a:ext cx="4095750" cy="3381375"/>
          </a:xfrm>
          <a:prstGeom prst="rect">
            <a:avLst/>
          </a:prstGeom>
          <a:noFill/>
          <a:ln w="9525">
            <a:noFill/>
            <a:miter lim="800000"/>
            <a:headEnd/>
            <a:tailEnd/>
          </a:ln>
        </p:spPr>
      </p:pic>
      <p:pic>
        <p:nvPicPr>
          <p:cNvPr id="128014" name="Picture 14" descr="http://www.greenflashproductionsound.com/images/pics/Hurricane%20Katrina%203%20FEMA.JPG"/>
          <p:cNvPicPr>
            <a:picLocks noChangeAspect="1" noChangeArrowheads="1"/>
          </p:cNvPicPr>
          <p:nvPr/>
        </p:nvPicPr>
        <p:blipFill>
          <a:blip r:embed="rId9" cstate="print"/>
          <a:srcRect/>
          <a:stretch>
            <a:fillRect/>
          </a:stretch>
        </p:blipFill>
        <p:spPr bwMode="auto">
          <a:xfrm>
            <a:off x="5302250" y="3978275"/>
            <a:ext cx="3841750" cy="2879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8002"/>
                                        </p:tgtEl>
                                        <p:attrNameLst>
                                          <p:attrName>style.visibility</p:attrName>
                                        </p:attrNameLst>
                                      </p:cBhvr>
                                      <p:to>
                                        <p:strVal val="visible"/>
                                      </p:to>
                                    </p:set>
                                    <p:anim calcmode="lin" valueType="num">
                                      <p:cBhvr>
                                        <p:cTn id="7" dur="1000" fill="hold"/>
                                        <p:tgtEl>
                                          <p:spTgt spid="128002"/>
                                        </p:tgtEl>
                                        <p:attrNameLst>
                                          <p:attrName>ppt_w</p:attrName>
                                        </p:attrNameLst>
                                      </p:cBhvr>
                                      <p:tavLst>
                                        <p:tav tm="0">
                                          <p:val>
                                            <p:fltVal val="0"/>
                                          </p:val>
                                        </p:tav>
                                        <p:tav tm="100000">
                                          <p:val>
                                            <p:strVal val="#ppt_w"/>
                                          </p:val>
                                        </p:tav>
                                      </p:tavLst>
                                    </p:anim>
                                    <p:anim calcmode="lin" valueType="num">
                                      <p:cBhvr>
                                        <p:cTn id="8" dur="1000" fill="hold"/>
                                        <p:tgtEl>
                                          <p:spTgt spid="128002"/>
                                        </p:tgtEl>
                                        <p:attrNameLst>
                                          <p:attrName>ppt_h</p:attrName>
                                        </p:attrNameLst>
                                      </p:cBhvr>
                                      <p:tavLst>
                                        <p:tav tm="0">
                                          <p:val>
                                            <p:fltVal val="0"/>
                                          </p:val>
                                        </p:tav>
                                        <p:tav tm="100000">
                                          <p:val>
                                            <p:strVal val="#ppt_h"/>
                                          </p:val>
                                        </p:tav>
                                      </p:tavLst>
                                    </p:anim>
                                    <p:anim calcmode="lin" valueType="num">
                                      <p:cBhvr>
                                        <p:cTn id="9" dur="1000" fill="hold"/>
                                        <p:tgtEl>
                                          <p:spTgt spid="12800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28004"/>
                                        </p:tgtEl>
                                        <p:attrNameLst>
                                          <p:attrName>style.visibility</p:attrName>
                                        </p:attrNameLst>
                                      </p:cBhvr>
                                      <p:to>
                                        <p:strVal val="visible"/>
                                      </p:to>
                                    </p:set>
                                    <p:anim calcmode="lin" valueType="num">
                                      <p:cBhvr>
                                        <p:cTn id="15" dur="1000" fill="hold"/>
                                        <p:tgtEl>
                                          <p:spTgt spid="128004"/>
                                        </p:tgtEl>
                                        <p:attrNameLst>
                                          <p:attrName>ppt_w</p:attrName>
                                        </p:attrNameLst>
                                      </p:cBhvr>
                                      <p:tavLst>
                                        <p:tav tm="0">
                                          <p:val>
                                            <p:fltVal val="0"/>
                                          </p:val>
                                        </p:tav>
                                        <p:tav tm="100000">
                                          <p:val>
                                            <p:strVal val="#ppt_w"/>
                                          </p:val>
                                        </p:tav>
                                      </p:tavLst>
                                    </p:anim>
                                    <p:anim calcmode="lin" valueType="num">
                                      <p:cBhvr>
                                        <p:cTn id="16" dur="1000" fill="hold"/>
                                        <p:tgtEl>
                                          <p:spTgt spid="128004"/>
                                        </p:tgtEl>
                                        <p:attrNameLst>
                                          <p:attrName>ppt_h</p:attrName>
                                        </p:attrNameLst>
                                      </p:cBhvr>
                                      <p:tavLst>
                                        <p:tav tm="0">
                                          <p:val>
                                            <p:fltVal val="0"/>
                                          </p:val>
                                        </p:tav>
                                        <p:tav tm="100000">
                                          <p:val>
                                            <p:strVal val="#ppt_h"/>
                                          </p:val>
                                        </p:tav>
                                      </p:tavLst>
                                    </p:anim>
                                    <p:anim calcmode="lin" valueType="num">
                                      <p:cBhvr>
                                        <p:cTn id="17" dur="1000" fill="hold"/>
                                        <p:tgtEl>
                                          <p:spTgt spid="12800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28008"/>
                                        </p:tgtEl>
                                        <p:attrNameLst>
                                          <p:attrName>style.visibility</p:attrName>
                                        </p:attrNameLst>
                                      </p:cBhvr>
                                      <p:to>
                                        <p:strVal val="visible"/>
                                      </p:to>
                                    </p:set>
                                    <p:anim calcmode="lin" valueType="num">
                                      <p:cBhvr>
                                        <p:cTn id="23" dur="1000" fill="hold"/>
                                        <p:tgtEl>
                                          <p:spTgt spid="128008"/>
                                        </p:tgtEl>
                                        <p:attrNameLst>
                                          <p:attrName>ppt_w</p:attrName>
                                        </p:attrNameLst>
                                      </p:cBhvr>
                                      <p:tavLst>
                                        <p:tav tm="0">
                                          <p:val>
                                            <p:fltVal val="0"/>
                                          </p:val>
                                        </p:tav>
                                        <p:tav tm="100000">
                                          <p:val>
                                            <p:strVal val="#ppt_w"/>
                                          </p:val>
                                        </p:tav>
                                      </p:tavLst>
                                    </p:anim>
                                    <p:anim calcmode="lin" valueType="num">
                                      <p:cBhvr>
                                        <p:cTn id="24" dur="1000" fill="hold"/>
                                        <p:tgtEl>
                                          <p:spTgt spid="128008"/>
                                        </p:tgtEl>
                                        <p:attrNameLst>
                                          <p:attrName>ppt_h</p:attrName>
                                        </p:attrNameLst>
                                      </p:cBhvr>
                                      <p:tavLst>
                                        <p:tav tm="0">
                                          <p:val>
                                            <p:fltVal val="0"/>
                                          </p:val>
                                        </p:tav>
                                        <p:tav tm="100000">
                                          <p:val>
                                            <p:strVal val="#ppt_h"/>
                                          </p:val>
                                        </p:tav>
                                      </p:tavLst>
                                    </p:anim>
                                    <p:anim calcmode="lin" valueType="num">
                                      <p:cBhvr>
                                        <p:cTn id="25" dur="1000" fill="hold"/>
                                        <p:tgtEl>
                                          <p:spTgt spid="12800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128010"/>
                                        </p:tgtEl>
                                        <p:attrNameLst>
                                          <p:attrName>style.visibility</p:attrName>
                                        </p:attrNameLst>
                                      </p:cBhvr>
                                      <p:to>
                                        <p:strVal val="visible"/>
                                      </p:to>
                                    </p:set>
                                    <p:anim calcmode="lin" valueType="num">
                                      <p:cBhvr>
                                        <p:cTn id="31" dur="1000" fill="hold"/>
                                        <p:tgtEl>
                                          <p:spTgt spid="128010"/>
                                        </p:tgtEl>
                                        <p:attrNameLst>
                                          <p:attrName>ppt_w</p:attrName>
                                        </p:attrNameLst>
                                      </p:cBhvr>
                                      <p:tavLst>
                                        <p:tav tm="0">
                                          <p:val>
                                            <p:fltVal val="0"/>
                                          </p:val>
                                        </p:tav>
                                        <p:tav tm="100000">
                                          <p:val>
                                            <p:strVal val="#ppt_w"/>
                                          </p:val>
                                        </p:tav>
                                      </p:tavLst>
                                    </p:anim>
                                    <p:anim calcmode="lin" valueType="num">
                                      <p:cBhvr>
                                        <p:cTn id="32" dur="1000" fill="hold"/>
                                        <p:tgtEl>
                                          <p:spTgt spid="128010"/>
                                        </p:tgtEl>
                                        <p:attrNameLst>
                                          <p:attrName>ppt_h</p:attrName>
                                        </p:attrNameLst>
                                      </p:cBhvr>
                                      <p:tavLst>
                                        <p:tav tm="0">
                                          <p:val>
                                            <p:fltVal val="0"/>
                                          </p:val>
                                        </p:tav>
                                        <p:tav tm="100000">
                                          <p:val>
                                            <p:strVal val="#ppt_h"/>
                                          </p:val>
                                        </p:tav>
                                      </p:tavLst>
                                    </p:anim>
                                    <p:anim calcmode="lin" valueType="num">
                                      <p:cBhvr>
                                        <p:cTn id="33" dur="1000" fill="hold"/>
                                        <p:tgtEl>
                                          <p:spTgt spid="12801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28006"/>
                                        </p:tgtEl>
                                        <p:attrNameLst>
                                          <p:attrName>style.visibility</p:attrName>
                                        </p:attrNameLst>
                                      </p:cBhvr>
                                      <p:to>
                                        <p:strVal val="visible"/>
                                      </p:to>
                                    </p:set>
                                    <p:anim calcmode="lin" valueType="num">
                                      <p:cBhvr>
                                        <p:cTn id="39" dur="1000" fill="hold"/>
                                        <p:tgtEl>
                                          <p:spTgt spid="128006"/>
                                        </p:tgtEl>
                                        <p:attrNameLst>
                                          <p:attrName>ppt_w</p:attrName>
                                        </p:attrNameLst>
                                      </p:cBhvr>
                                      <p:tavLst>
                                        <p:tav tm="0">
                                          <p:val>
                                            <p:fltVal val="0"/>
                                          </p:val>
                                        </p:tav>
                                        <p:tav tm="100000">
                                          <p:val>
                                            <p:strVal val="#ppt_w"/>
                                          </p:val>
                                        </p:tav>
                                      </p:tavLst>
                                    </p:anim>
                                    <p:anim calcmode="lin" valueType="num">
                                      <p:cBhvr>
                                        <p:cTn id="40" dur="1000" fill="hold"/>
                                        <p:tgtEl>
                                          <p:spTgt spid="128006"/>
                                        </p:tgtEl>
                                        <p:attrNameLst>
                                          <p:attrName>ppt_h</p:attrName>
                                        </p:attrNameLst>
                                      </p:cBhvr>
                                      <p:tavLst>
                                        <p:tav tm="0">
                                          <p:val>
                                            <p:fltVal val="0"/>
                                          </p:val>
                                        </p:tav>
                                        <p:tav tm="100000">
                                          <p:val>
                                            <p:strVal val="#ppt_h"/>
                                          </p:val>
                                        </p:tav>
                                      </p:tavLst>
                                    </p:anim>
                                    <p:anim calcmode="lin" valueType="num">
                                      <p:cBhvr>
                                        <p:cTn id="41" dur="1000" fill="hold"/>
                                        <p:tgtEl>
                                          <p:spTgt spid="12800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128012"/>
                                        </p:tgtEl>
                                        <p:attrNameLst>
                                          <p:attrName>style.visibility</p:attrName>
                                        </p:attrNameLst>
                                      </p:cBhvr>
                                      <p:to>
                                        <p:strVal val="visible"/>
                                      </p:to>
                                    </p:set>
                                    <p:anim calcmode="lin" valueType="num">
                                      <p:cBhvr>
                                        <p:cTn id="47" dur="1000" fill="hold"/>
                                        <p:tgtEl>
                                          <p:spTgt spid="128012"/>
                                        </p:tgtEl>
                                        <p:attrNameLst>
                                          <p:attrName>ppt_w</p:attrName>
                                        </p:attrNameLst>
                                      </p:cBhvr>
                                      <p:tavLst>
                                        <p:tav tm="0">
                                          <p:val>
                                            <p:fltVal val="0"/>
                                          </p:val>
                                        </p:tav>
                                        <p:tav tm="100000">
                                          <p:val>
                                            <p:strVal val="#ppt_w"/>
                                          </p:val>
                                        </p:tav>
                                      </p:tavLst>
                                    </p:anim>
                                    <p:anim calcmode="lin" valueType="num">
                                      <p:cBhvr>
                                        <p:cTn id="48" dur="1000" fill="hold"/>
                                        <p:tgtEl>
                                          <p:spTgt spid="128012"/>
                                        </p:tgtEl>
                                        <p:attrNameLst>
                                          <p:attrName>ppt_h</p:attrName>
                                        </p:attrNameLst>
                                      </p:cBhvr>
                                      <p:tavLst>
                                        <p:tav tm="0">
                                          <p:val>
                                            <p:fltVal val="0"/>
                                          </p:val>
                                        </p:tav>
                                        <p:tav tm="100000">
                                          <p:val>
                                            <p:strVal val="#ppt_h"/>
                                          </p:val>
                                        </p:tav>
                                      </p:tavLst>
                                    </p:anim>
                                    <p:anim calcmode="lin" valueType="num">
                                      <p:cBhvr>
                                        <p:cTn id="49" dur="1000" fill="hold"/>
                                        <p:tgtEl>
                                          <p:spTgt spid="12801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80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128014"/>
                                        </p:tgtEl>
                                        <p:attrNameLst>
                                          <p:attrName>style.visibility</p:attrName>
                                        </p:attrNameLst>
                                      </p:cBhvr>
                                      <p:to>
                                        <p:strVal val="visible"/>
                                      </p:to>
                                    </p:set>
                                    <p:anim calcmode="lin" valueType="num">
                                      <p:cBhvr>
                                        <p:cTn id="55" dur="1000" fill="hold"/>
                                        <p:tgtEl>
                                          <p:spTgt spid="128014"/>
                                        </p:tgtEl>
                                        <p:attrNameLst>
                                          <p:attrName>ppt_w</p:attrName>
                                        </p:attrNameLst>
                                      </p:cBhvr>
                                      <p:tavLst>
                                        <p:tav tm="0">
                                          <p:val>
                                            <p:fltVal val="0"/>
                                          </p:val>
                                        </p:tav>
                                        <p:tav tm="100000">
                                          <p:val>
                                            <p:strVal val="#ppt_w"/>
                                          </p:val>
                                        </p:tav>
                                      </p:tavLst>
                                    </p:anim>
                                    <p:anim calcmode="lin" valueType="num">
                                      <p:cBhvr>
                                        <p:cTn id="56" dur="1000" fill="hold"/>
                                        <p:tgtEl>
                                          <p:spTgt spid="128014"/>
                                        </p:tgtEl>
                                        <p:attrNameLst>
                                          <p:attrName>ppt_h</p:attrName>
                                        </p:attrNameLst>
                                      </p:cBhvr>
                                      <p:tavLst>
                                        <p:tav tm="0">
                                          <p:val>
                                            <p:fltVal val="0"/>
                                          </p:val>
                                        </p:tav>
                                        <p:tav tm="100000">
                                          <p:val>
                                            <p:strVal val="#ppt_h"/>
                                          </p:val>
                                        </p:tav>
                                      </p:tavLst>
                                    </p:anim>
                                    <p:anim calcmode="lin" valueType="num">
                                      <p:cBhvr>
                                        <p:cTn id="57" dur="1000" fill="hold"/>
                                        <p:tgtEl>
                                          <p:spTgt spid="12801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80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http://www.csmonitor.com/var/ezflow_site/storage/images/media/images/0702-gulf-oil-spill-florida/8261864-1-eng-US/0702-gulf-oil-spill-florida_full_600.jpg"/>
          <p:cNvPicPr>
            <a:picLocks noChangeAspect="1" noChangeArrowheads="1"/>
          </p:cNvPicPr>
          <p:nvPr/>
        </p:nvPicPr>
        <p:blipFill>
          <a:blip r:embed="rId2" cstate="print"/>
          <a:srcRect/>
          <a:stretch>
            <a:fillRect/>
          </a:stretch>
        </p:blipFill>
        <p:spPr bwMode="auto">
          <a:xfrm>
            <a:off x="5867400" y="1676400"/>
            <a:ext cx="3086100" cy="2057400"/>
          </a:xfrm>
          <a:prstGeom prst="rect">
            <a:avLst/>
          </a:prstGeom>
          <a:noFill/>
          <a:ln w="9525">
            <a:noFill/>
            <a:miter lim="800000"/>
            <a:headEnd/>
            <a:tailEnd/>
          </a:ln>
        </p:spPr>
      </p:pic>
      <p:pic>
        <p:nvPicPr>
          <p:cNvPr id="228356" name="Picture 4" descr="http://northshorejournal.org/LinkedImages/2010/05/Gulf-oil-spill-controlled-burn.jpg"/>
          <p:cNvPicPr>
            <a:picLocks noChangeAspect="1" noChangeArrowheads="1"/>
          </p:cNvPicPr>
          <p:nvPr/>
        </p:nvPicPr>
        <p:blipFill>
          <a:blip r:embed="rId3" cstate="print"/>
          <a:srcRect/>
          <a:stretch>
            <a:fillRect/>
          </a:stretch>
        </p:blipFill>
        <p:spPr bwMode="auto">
          <a:xfrm>
            <a:off x="304800" y="1219200"/>
            <a:ext cx="2971800" cy="1979613"/>
          </a:xfrm>
          <a:prstGeom prst="rect">
            <a:avLst/>
          </a:prstGeom>
          <a:noFill/>
          <a:ln w="9525">
            <a:noFill/>
            <a:miter lim="800000"/>
            <a:headEnd/>
            <a:tailEnd/>
          </a:ln>
        </p:spPr>
      </p:pic>
      <p:pic>
        <p:nvPicPr>
          <p:cNvPr id="228358" name="Picture 6" descr="http://image3.examiner.com/images/blog/replicate/EXID31031/images/Gulf_Oil_Spill4(2).jpg"/>
          <p:cNvPicPr>
            <a:picLocks noChangeAspect="1" noChangeArrowheads="1"/>
          </p:cNvPicPr>
          <p:nvPr/>
        </p:nvPicPr>
        <p:blipFill>
          <a:blip r:embed="rId4" cstate="print"/>
          <a:srcRect/>
          <a:stretch>
            <a:fillRect/>
          </a:stretch>
        </p:blipFill>
        <p:spPr bwMode="auto">
          <a:xfrm>
            <a:off x="381000" y="4038600"/>
            <a:ext cx="3048000" cy="2032000"/>
          </a:xfrm>
          <a:prstGeom prst="rect">
            <a:avLst/>
          </a:prstGeom>
          <a:noFill/>
          <a:ln w="9525">
            <a:noFill/>
            <a:miter lim="800000"/>
            <a:headEnd/>
            <a:tailEnd/>
          </a:ln>
        </p:spPr>
      </p:pic>
      <p:pic>
        <p:nvPicPr>
          <p:cNvPr id="228360" name="Picture 8" descr="http://media.komonews.com/images/100625_gulf_oil_spill.jpg"/>
          <p:cNvPicPr>
            <a:picLocks noChangeAspect="1" noChangeArrowheads="1"/>
          </p:cNvPicPr>
          <p:nvPr/>
        </p:nvPicPr>
        <p:blipFill>
          <a:blip r:embed="rId5" cstate="print"/>
          <a:srcRect/>
          <a:stretch>
            <a:fillRect/>
          </a:stretch>
        </p:blipFill>
        <p:spPr bwMode="auto">
          <a:xfrm>
            <a:off x="3352800" y="1447800"/>
            <a:ext cx="2679700" cy="2011363"/>
          </a:xfrm>
          <a:prstGeom prst="rect">
            <a:avLst/>
          </a:prstGeom>
          <a:noFill/>
          <a:ln w="9525">
            <a:noFill/>
            <a:miter lim="800000"/>
            <a:headEnd/>
            <a:tailEnd/>
          </a:ln>
        </p:spPr>
      </p:pic>
      <p:pic>
        <p:nvPicPr>
          <p:cNvPr id="228362" name="Picture 10" descr="http://images.nationalgeographic.com/wpf/media-live/photos/000/213/cache/gulf-oil-spill-killing-wildlife-hermit-crabs_21358_600x450.jpg"/>
          <p:cNvPicPr>
            <a:picLocks noChangeAspect="1" noChangeArrowheads="1"/>
          </p:cNvPicPr>
          <p:nvPr/>
        </p:nvPicPr>
        <p:blipFill>
          <a:blip r:embed="rId6" cstate="print"/>
          <a:srcRect/>
          <a:stretch>
            <a:fillRect/>
          </a:stretch>
        </p:blipFill>
        <p:spPr bwMode="auto">
          <a:xfrm>
            <a:off x="3505200" y="3810000"/>
            <a:ext cx="2940050" cy="1665288"/>
          </a:xfrm>
          <a:prstGeom prst="rect">
            <a:avLst/>
          </a:prstGeom>
          <a:noFill/>
          <a:ln w="9525">
            <a:noFill/>
            <a:miter lim="800000"/>
            <a:headEnd/>
            <a:tailEnd/>
          </a:ln>
        </p:spPr>
      </p:pic>
      <p:pic>
        <p:nvPicPr>
          <p:cNvPr id="228364" name="Picture 12" descr="http://www.treehugger.com/gulf-spill-bird-oiled.jpg"/>
          <p:cNvPicPr>
            <a:picLocks noChangeAspect="1" noChangeArrowheads="1"/>
          </p:cNvPicPr>
          <p:nvPr/>
        </p:nvPicPr>
        <p:blipFill>
          <a:blip r:embed="rId7" cstate="print"/>
          <a:srcRect/>
          <a:stretch>
            <a:fillRect/>
          </a:stretch>
        </p:blipFill>
        <p:spPr bwMode="auto">
          <a:xfrm>
            <a:off x="1828800" y="2514600"/>
            <a:ext cx="2387600" cy="1736725"/>
          </a:xfrm>
          <a:prstGeom prst="rect">
            <a:avLst/>
          </a:prstGeom>
          <a:noFill/>
          <a:ln w="9525">
            <a:noFill/>
            <a:miter lim="800000"/>
            <a:headEnd/>
            <a:tailEnd/>
          </a:ln>
        </p:spPr>
      </p:pic>
      <p:sp>
        <p:nvSpPr>
          <p:cNvPr id="265223" name="Title 9"/>
          <p:cNvSpPr>
            <a:spLocks noGrp="1"/>
          </p:cNvSpPr>
          <p:nvPr>
            <p:ph type="title"/>
          </p:nvPr>
        </p:nvSpPr>
        <p:spPr>
          <a:xfrm>
            <a:off x="152400" y="0"/>
            <a:ext cx="8839200" cy="1295400"/>
          </a:xfrm>
        </p:spPr>
        <p:txBody>
          <a:bodyPr/>
          <a:lstStyle/>
          <a:p>
            <a:r>
              <a:rPr lang="en-US" sz="8000" smtClean="0">
                <a:solidFill>
                  <a:schemeClr val="tx1"/>
                </a:solidFill>
              </a:rPr>
              <a:t>Gulf Oil Spill</a:t>
            </a:r>
          </a:p>
        </p:txBody>
      </p:sp>
      <p:pic>
        <p:nvPicPr>
          <p:cNvPr id="228366" name="Picture 14" descr="http://3.bp.blogspot.com/_Bv2wRceCYKA/S98hPe_ksvI/AAAAAAAABg4/ZVcJh5eqvg4/s320/Gannet-Heather-Wash-05-01-2010-LS-003-800px.jpg">
            <a:hlinkClick r:id="rId8"/>
          </p:cNvPr>
          <p:cNvPicPr>
            <a:picLocks noChangeAspect="1" noChangeArrowheads="1"/>
          </p:cNvPicPr>
          <p:nvPr/>
        </p:nvPicPr>
        <p:blipFill>
          <a:blip r:embed="rId9" cstate="print"/>
          <a:srcRect/>
          <a:stretch>
            <a:fillRect/>
          </a:stretch>
        </p:blipFill>
        <p:spPr bwMode="auto">
          <a:xfrm>
            <a:off x="5638800" y="4267200"/>
            <a:ext cx="3048000" cy="2419350"/>
          </a:xfrm>
          <a:prstGeom prst="rect">
            <a:avLst/>
          </a:prstGeom>
          <a:noFill/>
          <a:ln w="9525">
            <a:noFill/>
            <a:miter lim="800000"/>
            <a:headEnd/>
            <a:tailEnd/>
          </a:ln>
        </p:spPr>
      </p:pic>
      <p:pic>
        <p:nvPicPr>
          <p:cNvPr id="228368" name="Picture 16" descr="http://www.ibrrc.org/images/dawn_bottles_2009.jpg"/>
          <p:cNvPicPr>
            <a:picLocks noChangeAspect="1" noChangeArrowheads="1"/>
          </p:cNvPicPr>
          <p:nvPr/>
        </p:nvPicPr>
        <p:blipFill>
          <a:blip r:embed="rId10" cstate="print"/>
          <a:srcRect b="15038"/>
          <a:stretch>
            <a:fillRect/>
          </a:stretch>
        </p:blipFill>
        <p:spPr bwMode="auto">
          <a:xfrm>
            <a:off x="2133600" y="4705350"/>
            <a:ext cx="2381250" cy="215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8356"/>
                                        </p:tgtEl>
                                        <p:attrNameLst>
                                          <p:attrName>style.visibility</p:attrName>
                                        </p:attrNameLst>
                                      </p:cBhvr>
                                      <p:to>
                                        <p:strVal val="visible"/>
                                      </p:to>
                                    </p:set>
                                    <p:anim calcmode="lin" valueType="num">
                                      <p:cBhvr additive="base">
                                        <p:cTn id="7" dur="500" fill="hold"/>
                                        <p:tgtEl>
                                          <p:spTgt spid="228356"/>
                                        </p:tgtEl>
                                        <p:attrNameLst>
                                          <p:attrName>ppt_x</p:attrName>
                                        </p:attrNameLst>
                                      </p:cBhvr>
                                      <p:tavLst>
                                        <p:tav tm="0">
                                          <p:val>
                                            <p:strVal val="#ppt_x"/>
                                          </p:val>
                                        </p:tav>
                                        <p:tav tm="100000">
                                          <p:val>
                                            <p:strVal val="#ppt_x"/>
                                          </p:val>
                                        </p:tav>
                                      </p:tavLst>
                                    </p:anim>
                                    <p:anim calcmode="lin" valueType="num">
                                      <p:cBhvr additive="base">
                                        <p:cTn id="8" dur="500" fill="hold"/>
                                        <p:tgtEl>
                                          <p:spTgt spid="2283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28360"/>
                                        </p:tgtEl>
                                        <p:attrNameLst>
                                          <p:attrName>style.visibility</p:attrName>
                                        </p:attrNameLst>
                                      </p:cBhvr>
                                      <p:to>
                                        <p:strVal val="visible"/>
                                      </p:to>
                                    </p:set>
                                    <p:animEffect transition="in" filter="blinds(horizontal)">
                                      <p:cBhvr>
                                        <p:cTn id="13" dur="500"/>
                                        <p:tgtEl>
                                          <p:spTgt spid="228360"/>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28354"/>
                                        </p:tgtEl>
                                        <p:attrNameLst>
                                          <p:attrName>style.visibility</p:attrName>
                                        </p:attrNameLst>
                                      </p:cBhvr>
                                      <p:to>
                                        <p:strVal val="visible"/>
                                      </p:to>
                                    </p:set>
                                    <p:animEffect transition="in" filter="diamond(in)">
                                      <p:cBhvr>
                                        <p:cTn id="18" dur="2000"/>
                                        <p:tgtEl>
                                          <p:spTgt spid="22835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8358"/>
                                        </p:tgtEl>
                                        <p:attrNameLst>
                                          <p:attrName>style.visibility</p:attrName>
                                        </p:attrNameLst>
                                      </p:cBhvr>
                                      <p:to>
                                        <p:strVal val="visible"/>
                                      </p:to>
                                    </p:set>
                                    <p:animEffect transition="in" filter="checkerboard(across)">
                                      <p:cBhvr>
                                        <p:cTn id="23" dur="500"/>
                                        <p:tgtEl>
                                          <p:spTgt spid="22835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8362"/>
                                        </p:tgtEl>
                                        <p:attrNameLst>
                                          <p:attrName>style.visibility</p:attrName>
                                        </p:attrNameLst>
                                      </p:cBhvr>
                                      <p:to>
                                        <p:strVal val="visible"/>
                                      </p:to>
                                    </p:set>
                                    <p:animEffect transition="in" filter="blinds(horizontal)">
                                      <p:cBhvr>
                                        <p:cTn id="28" dur="500"/>
                                        <p:tgtEl>
                                          <p:spTgt spid="22836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28364"/>
                                        </p:tgtEl>
                                        <p:attrNameLst>
                                          <p:attrName>style.visibility</p:attrName>
                                        </p:attrNameLst>
                                      </p:cBhvr>
                                      <p:to>
                                        <p:strVal val="visible"/>
                                      </p:to>
                                    </p:set>
                                    <p:animEffect transition="in" filter="blinds(horizontal)">
                                      <p:cBhvr>
                                        <p:cTn id="33" dur="500"/>
                                        <p:tgtEl>
                                          <p:spTgt spid="228364"/>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228366"/>
                                        </p:tgtEl>
                                        <p:attrNameLst>
                                          <p:attrName>style.visibility</p:attrName>
                                        </p:attrNameLst>
                                      </p:cBhvr>
                                      <p:to>
                                        <p:strVal val="visible"/>
                                      </p:to>
                                    </p:set>
                                    <p:animEffect transition="in" filter="box(in)">
                                      <p:cBhvr>
                                        <p:cTn id="38" dur="500"/>
                                        <p:tgtEl>
                                          <p:spTgt spid="228366"/>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228368"/>
                                        </p:tgtEl>
                                        <p:attrNameLst>
                                          <p:attrName>style.visibility</p:attrName>
                                        </p:attrNameLst>
                                      </p:cBhvr>
                                      <p:to>
                                        <p:strVal val="visible"/>
                                      </p:to>
                                    </p:set>
                                    <p:animEffect transition="in" filter="box(in)">
                                      <p:cBhvr>
                                        <p:cTn id="43" dur="500"/>
                                        <p:tgtEl>
                                          <p:spTgt spid="228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1"/>
          <p:cNvSpPr>
            <a:spLocks noGrp="1"/>
          </p:cNvSpPr>
          <p:nvPr>
            <p:ph type="title"/>
          </p:nvPr>
        </p:nvSpPr>
        <p:spPr>
          <a:xfrm>
            <a:off x="152400" y="-152400"/>
            <a:ext cx="8839200" cy="990600"/>
          </a:xfrm>
        </p:spPr>
        <p:txBody>
          <a:bodyPr/>
          <a:lstStyle/>
          <a:p>
            <a:r>
              <a:rPr lang="en-US" smtClean="0"/>
              <a:t>Cultural Ecology!</a:t>
            </a:r>
          </a:p>
        </p:txBody>
      </p:sp>
      <p:sp>
        <p:nvSpPr>
          <p:cNvPr id="3" name="Content Placeholder 2"/>
          <p:cNvSpPr>
            <a:spLocks noGrp="1"/>
          </p:cNvSpPr>
          <p:nvPr>
            <p:ph idx="1"/>
          </p:nvPr>
        </p:nvSpPr>
        <p:spPr>
          <a:xfrm>
            <a:off x="152400" y="838200"/>
            <a:ext cx="8839200" cy="5105400"/>
          </a:xfrm>
          <a:solidFill>
            <a:schemeClr val="accent1">
              <a:lumMod val="25000"/>
            </a:schemeClr>
          </a:solidFill>
        </p:spPr>
        <p:txBody>
          <a:bodyPr/>
          <a:lstStyle/>
          <a:p>
            <a:pPr>
              <a:spcBef>
                <a:spcPct val="0"/>
              </a:spcBef>
              <a:defRPr/>
            </a:pPr>
            <a:r>
              <a:rPr lang="en-US" dirty="0" smtClean="0">
                <a:solidFill>
                  <a:srgbClr val="FFFFFF"/>
                </a:solidFill>
              </a:rPr>
              <a:t>What is cultural Ecology?</a:t>
            </a:r>
          </a:p>
          <a:p>
            <a:pPr>
              <a:spcBef>
                <a:spcPct val="0"/>
              </a:spcBef>
              <a:defRPr/>
            </a:pPr>
            <a:r>
              <a:rPr lang="en-US" dirty="0" smtClean="0">
                <a:solidFill>
                  <a:srgbClr val="FFFFFF"/>
                </a:solidFill>
              </a:rPr>
              <a:t>What 2 perspectives of geography fall into this category?</a:t>
            </a:r>
          </a:p>
          <a:p>
            <a:pPr lvl="1">
              <a:spcBef>
                <a:spcPct val="0"/>
              </a:spcBef>
              <a:defRPr/>
            </a:pPr>
            <a:r>
              <a:rPr lang="en-US" dirty="0" smtClean="0">
                <a:solidFill>
                  <a:srgbClr val="FFFFFF"/>
                </a:solidFill>
              </a:rPr>
              <a:t>Environmental Determinism</a:t>
            </a:r>
          </a:p>
          <a:p>
            <a:pPr lvl="1">
              <a:spcBef>
                <a:spcPct val="0"/>
              </a:spcBef>
              <a:defRPr/>
            </a:pPr>
            <a:r>
              <a:rPr lang="en-US" dirty="0" smtClean="0">
                <a:solidFill>
                  <a:srgbClr val="FFFFFF"/>
                </a:solidFill>
              </a:rPr>
              <a:t>Regionalism  (Environmental Possibilism) </a:t>
            </a:r>
          </a:p>
          <a:p>
            <a:pPr lvl="1">
              <a:spcBef>
                <a:spcPct val="0"/>
              </a:spcBef>
              <a:buFont typeface="Wingdings" pitchFamily="2" charset="2"/>
              <a:buNone/>
              <a:defRPr/>
            </a:pPr>
            <a:endParaRPr lang="en-US" dirty="0" smtClean="0">
              <a:solidFill>
                <a:srgbClr val="FFFFFF"/>
              </a:solidFill>
            </a:endParaRPr>
          </a:p>
        </p:txBody>
      </p:sp>
      <p:pic>
        <p:nvPicPr>
          <p:cNvPr id="266243" name="Picture 2" descr="http://farm2.static.flickr.com/1057/851830197_6c73290127_o.jpg"/>
          <p:cNvPicPr>
            <a:picLocks noChangeAspect="1" noChangeArrowheads="1"/>
          </p:cNvPicPr>
          <p:nvPr/>
        </p:nvPicPr>
        <p:blipFill>
          <a:blip r:embed="rId3" cstate="print"/>
          <a:srcRect/>
          <a:stretch>
            <a:fillRect/>
          </a:stretch>
        </p:blipFill>
        <p:spPr bwMode="auto">
          <a:xfrm>
            <a:off x="4648200" y="3657600"/>
            <a:ext cx="4165600"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8" name="Picture 2" descr="http://www.library.drexel.edu/blogs/thesuggestionbox/Thermostat.jpg"/>
          <p:cNvPicPr>
            <a:picLocks noChangeAspect="1" noChangeArrowheads="1"/>
          </p:cNvPicPr>
          <p:nvPr/>
        </p:nvPicPr>
        <p:blipFill>
          <a:blip r:embed="rId2" cstate="print"/>
          <a:srcRect/>
          <a:stretch>
            <a:fillRect/>
          </a:stretch>
        </p:blipFill>
        <p:spPr bwMode="auto">
          <a:xfrm>
            <a:off x="0" y="-228600"/>
            <a:ext cx="4432300" cy="2844800"/>
          </a:xfrm>
          <a:prstGeom prst="rect">
            <a:avLst/>
          </a:prstGeom>
          <a:noFill/>
          <a:ln w="9525">
            <a:noFill/>
            <a:miter lim="800000"/>
            <a:headEnd/>
            <a:tailEnd/>
          </a:ln>
        </p:spPr>
      </p:pic>
      <p:pic>
        <p:nvPicPr>
          <p:cNvPr id="434180" name="Picture 4" descr="http://www.windmillmalta.com/images/products/20_48_high_rise_buildings.jpg"/>
          <p:cNvPicPr>
            <a:picLocks noChangeAspect="1" noChangeArrowheads="1"/>
          </p:cNvPicPr>
          <p:nvPr/>
        </p:nvPicPr>
        <p:blipFill>
          <a:blip r:embed="rId3" cstate="print"/>
          <a:srcRect/>
          <a:stretch>
            <a:fillRect/>
          </a:stretch>
        </p:blipFill>
        <p:spPr bwMode="auto">
          <a:xfrm>
            <a:off x="4381500" y="0"/>
            <a:ext cx="4762500" cy="4762500"/>
          </a:xfrm>
          <a:prstGeom prst="rect">
            <a:avLst/>
          </a:prstGeom>
          <a:noFill/>
          <a:ln w="9525">
            <a:noFill/>
            <a:miter lim="800000"/>
            <a:headEnd/>
            <a:tailEnd/>
          </a:ln>
        </p:spPr>
      </p:pic>
      <p:pic>
        <p:nvPicPr>
          <p:cNvPr id="434182" name="Picture 6" descr="http://www.treehugger.com/468_china-pollution-prob-001.jpg"/>
          <p:cNvPicPr>
            <a:picLocks noChangeAspect="1" noChangeArrowheads="1"/>
          </p:cNvPicPr>
          <p:nvPr/>
        </p:nvPicPr>
        <p:blipFill>
          <a:blip r:embed="rId4" cstate="print"/>
          <a:srcRect/>
          <a:stretch>
            <a:fillRect/>
          </a:stretch>
        </p:blipFill>
        <p:spPr bwMode="auto">
          <a:xfrm>
            <a:off x="0" y="3886200"/>
            <a:ext cx="4457700" cy="2971800"/>
          </a:xfrm>
          <a:prstGeom prst="rect">
            <a:avLst/>
          </a:prstGeom>
          <a:noFill/>
          <a:ln w="9525">
            <a:noFill/>
            <a:miter lim="800000"/>
            <a:headEnd/>
            <a:tailEnd/>
          </a:ln>
        </p:spPr>
      </p:pic>
      <p:pic>
        <p:nvPicPr>
          <p:cNvPr id="434184" name="Picture 8" descr="http://www.enviroblog.org/pollution.jpg"/>
          <p:cNvPicPr>
            <a:picLocks noChangeAspect="1" noChangeArrowheads="1"/>
          </p:cNvPicPr>
          <p:nvPr/>
        </p:nvPicPr>
        <p:blipFill>
          <a:blip r:embed="rId5" cstate="print"/>
          <a:srcRect/>
          <a:stretch>
            <a:fillRect/>
          </a:stretch>
        </p:blipFill>
        <p:spPr bwMode="auto">
          <a:xfrm>
            <a:off x="1657350" y="1790700"/>
            <a:ext cx="7486650" cy="5067300"/>
          </a:xfrm>
          <a:prstGeom prst="rect">
            <a:avLst/>
          </a:prstGeom>
          <a:noFill/>
          <a:ln w="9525">
            <a:noFill/>
            <a:miter lim="800000"/>
            <a:headEnd/>
            <a:tailEnd/>
          </a:ln>
        </p:spPr>
      </p:pic>
      <p:pic>
        <p:nvPicPr>
          <p:cNvPr id="434186" name="Picture 10" descr="http://en.wikivisual.com/images/4/41/Farming-on-Indonesia.jpg"/>
          <p:cNvPicPr>
            <a:picLocks noChangeAspect="1" noChangeArrowheads="1"/>
          </p:cNvPicPr>
          <p:nvPr/>
        </p:nvPicPr>
        <p:blipFill>
          <a:blip r:embed="rId6" cstate="print"/>
          <a:srcRect/>
          <a:stretch>
            <a:fillRect/>
          </a:stretch>
        </p:blipFill>
        <p:spPr bwMode="auto">
          <a:xfrm>
            <a:off x="0" y="-228600"/>
            <a:ext cx="6810375" cy="5105400"/>
          </a:xfrm>
          <a:prstGeom prst="rect">
            <a:avLst/>
          </a:prstGeom>
          <a:noFill/>
          <a:ln w="9525">
            <a:noFill/>
            <a:miter lim="800000"/>
            <a:headEnd/>
            <a:tailEnd/>
          </a:ln>
        </p:spPr>
      </p:pic>
      <p:sp>
        <p:nvSpPr>
          <p:cNvPr id="9" name="TextBox 8"/>
          <p:cNvSpPr txBox="1">
            <a:spLocks noChangeArrowheads="1"/>
          </p:cNvSpPr>
          <p:nvPr/>
        </p:nvSpPr>
        <p:spPr bwMode="auto">
          <a:xfrm>
            <a:off x="1752600" y="1524000"/>
            <a:ext cx="6324600" cy="1816100"/>
          </a:xfrm>
          <a:prstGeom prst="rect">
            <a:avLst/>
          </a:prstGeom>
          <a:solidFill>
            <a:schemeClr val="accent1"/>
          </a:solidFill>
          <a:ln w="9525">
            <a:noFill/>
            <a:miter lim="800000"/>
            <a:headEnd/>
            <a:tailEnd/>
          </a:ln>
        </p:spPr>
        <p:txBody>
          <a:bodyPr>
            <a:spAutoFit/>
          </a:bodyPr>
          <a:lstStyle/>
          <a:p>
            <a:pPr algn="ctr"/>
            <a:r>
              <a:rPr lang="en-US" sz="2800" b="1"/>
              <a:t>What would be some other examples of Cultural Ecology and our Human Environmental Interaction?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4178"/>
                                        </p:tgtEl>
                                        <p:attrNameLst>
                                          <p:attrName>style.visibility</p:attrName>
                                        </p:attrNameLst>
                                      </p:cBhvr>
                                      <p:to>
                                        <p:strVal val="visible"/>
                                      </p:to>
                                    </p:set>
                                    <p:animEffect transition="in" filter="blinds(horizontal)">
                                      <p:cBhvr>
                                        <p:cTn id="7" dur="500"/>
                                        <p:tgtEl>
                                          <p:spTgt spid="4341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34180"/>
                                        </p:tgtEl>
                                        <p:attrNameLst>
                                          <p:attrName>style.visibility</p:attrName>
                                        </p:attrNameLst>
                                      </p:cBhvr>
                                      <p:to>
                                        <p:strVal val="visible"/>
                                      </p:to>
                                    </p:set>
                                    <p:animEffect transition="in" filter="box(in)">
                                      <p:cBhvr>
                                        <p:cTn id="12" dur="500"/>
                                        <p:tgtEl>
                                          <p:spTgt spid="43418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34182"/>
                                        </p:tgtEl>
                                        <p:attrNameLst>
                                          <p:attrName>style.visibility</p:attrName>
                                        </p:attrNameLst>
                                      </p:cBhvr>
                                      <p:to>
                                        <p:strVal val="visible"/>
                                      </p:to>
                                    </p:set>
                                    <p:animEffect transition="in" filter="box(in)">
                                      <p:cBhvr>
                                        <p:cTn id="17" dur="500"/>
                                        <p:tgtEl>
                                          <p:spTgt spid="43418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34184"/>
                                        </p:tgtEl>
                                        <p:attrNameLst>
                                          <p:attrName>style.visibility</p:attrName>
                                        </p:attrNameLst>
                                      </p:cBhvr>
                                      <p:to>
                                        <p:strVal val="visible"/>
                                      </p:to>
                                    </p:set>
                                    <p:anim calcmode="lin" valueType="num">
                                      <p:cBhvr additive="base">
                                        <p:cTn id="22" dur="500" fill="hold"/>
                                        <p:tgtEl>
                                          <p:spTgt spid="434184"/>
                                        </p:tgtEl>
                                        <p:attrNameLst>
                                          <p:attrName>ppt_x</p:attrName>
                                        </p:attrNameLst>
                                      </p:cBhvr>
                                      <p:tavLst>
                                        <p:tav tm="0">
                                          <p:val>
                                            <p:strVal val="#ppt_x"/>
                                          </p:val>
                                        </p:tav>
                                        <p:tav tm="100000">
                                          <p:val>
                                            <p:strVal val="#ppt_x"/>
                                          </p:val>
                                        </p:tav>
                                      </p:tavLst>
                                    </p:anim>
                                    <p:anim calcmode="lin" valueType="num">
                                      <p:cBhvr additive="base">
                                        <p:cTn id="23" dur="500" fill="hold"/>
                                        <p:tgtEl>
                                          <p:spTgt spid="43418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434186"/>
                                        </p:tgtEl>
                                        <p:attrNameLst>
                                          <p:attrName>style.visibility</p:attrName>
                                        </p:attrNameLst>
                                      </p:cBhvr>
                                      <p:to>
                                        <p:strVal val="visible"/>
                                      </p:to>
                                    </p:set>
                                    <p:animEffect transition="in" filter="checkerboard(across)">
                                      <p:cBhvr>
                                        <p:cTn id="28" dur="500"/>
                                        <p:tgtEl>
                                          <p:spTgt spid="43418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heckerboard(across)">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152400" y="-304800"/>
            <a:ext cx="8839200" cy="1143000"/>
          </a:xfrm>
        </p:spPr>
        <p:txBody>
          <a:bodyPr/>
          <a:lstStyle/>
          <a:p>
            <a:r>
              <a:rPr lang="en-US" smtClean="0"/>
              <a:t>Spatial Association</a:t>
            </a:r>
          </a:p>
        </p:txBody>
      </p:sp>
      <p:sp>
        <p:nvSpPr>
          <p:cNvPr id="3" name="Content Placeholder 2"/>
          <p:cNvSpPr>
            <a:spLocks noGrp="1"/>
          </p:cNvSpPr>
          <p:nvPr>
            <p:ph idx="1"/>
          </p:nvPr>
        </p:nvSpPr>
        <p:spPr>
          <a:xfrm>
            <a:off x="152400" y="762000"/>
            <a:ext cx="8839200" cy="4724400"/>
          </a:xfrm>
          <a:solidFill>
            <a:schemeClr val="tx2">
              <a:lumMod val="20000"/>
              <a:lumOff val="80000"/>
            </a:schemeClr>
          </a:solidFill>
        </p:spPr>
        <p:txBody>
          <a:bodyPr/>
          <a:lstStyle/>
          <a:p>
            <a:pPr lvl="1">
              <a:defRPr/>
            </a:pPr>
            <a:r>
              <a:rPr lang="en-US" dirty="0" smtClean="0"/>
              <a:t>Factors that are said to be related to each other because they occur at similar distributions (or in the same places)</a:t>
            </a:r>
          </a:p>
        </p:txBody>
      </p:sp>
      <p:pic>
        <p:nvPicPr>
          <p:cNvPr id="269315" name="Picture 2" descr="http://www.lifedynamix.com/articles/files/MatureCoupleUmbrellasB.jpg"/>
          <p:cNvPicPr>
            <a:picLocks noChangeAspect="1" noChangeArrowheads="1"/>
          </p:cNvPicPr>
          <p:nvPr/>
        </p:nvPicPr>
        <p:blipFill>
          <a:blip r:embed="rId3" cstate="print"/>
          <a:srcRect/>
          <a:stretch>
            <a:fillRect/>
          </a:stretch>
        </p:blipFill>
        <p:spPr bwMode="auto">
          <a:xfrm>
            <a:off x="2209800" y="2514600"/>
            <a:ext cx="6078538"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3"/>
          <p:cNvSpPr>
            <a:spLocks noGrp="1"/>
          </p:cNvSpPr>
          <p:nvPr>
            <p:ph type="title"/>
          </p:nvPr>
        </p:nvSpPr>
        <p:spPr>
          <a:xfrm>
            <a:off x="152400" y="0"/>
            <a:ext cx="8839200" cy="1143000"/>
          </a:xfrm>
        </p:spPr>
        <p:txBody>
          <a:bodyPr/>
          <a:lstStyle/>
          <a:p>
            <a:r>
              <a:rPr lang="en-US" sz="2400" b="1" smtClean="0"/>
              <a:t>Looking at the maps below, what can you say about the spatial association of Population density and poverty rate in Nicaragua?</a:t>
            </a:r>
          </a:p>
        </p:txBody>
      </p:sp>
      <p:pic>
        <p:nvPicPr>
          <p:cNvPr id="271362" name="Picture 2" descr="http://www.ecologyandsociety.org/vol13/iss2/art24/figure2.jpg"/>
          <p:cNvPicPr>
            <a:picLocks noChangeAspect="1" noChangeArrowheads="1"/>
          </p:cNvPicPr>
          <p:nvPr/>
        </p:nvPicPr>
        <p:blipFill>
          <a:blip r:embed="rId2" cstate="print"/>
          <a:srcRect t="2438" b="3659"/>
          <a:stretch>
            <a:fillRect/>
          </a:stretch>
        </p:blipFill>
        <p:spPr bwMode="auto">
          <a:xfrm>
            <a:off x="152400" y="990600"/>
            <a:ext cx="8828088"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r>
              <a:rPr lang="en-US" smtClean="0"/>
              <a:t>On your 5 Themes of Geography Sheet</a:t>
            </a:r>
          </a:p>
        </p:txBody>
      </p:sp>
      <p:sp>
        <p:nvSpPr>
          <p:cNvPr id="272386" name="Content Placeholder 2"/>
          <p:cNvSpPr>
            <a:spLocks noGrp="1"/>
          </p:cNvSpPr>
          <p:nvPr>
            <p:ph idx="1"/>
          </p:nvPr>
        </p:nvSpPr>
        <p:spPr/>
        <p:txBody>
          <a:bodyPr/>
          <a:lstStyle/>
          <a:p>
            <a:pPr>
              <a:spcBef>
                <a:spcPct val="0"/>
              </a:spcBef>
            </a:pPr>
            <a:r>
              <a:rPr lang="en-US" smtClean="0"/>
              <a:t>Human Environmental Interaction: In 2-3 sentences describe the cultural ecology of your picture</a:t>
            </a:r>
          </a:p>
          <a:p>
            <a:pPr>
              <a:spcBef>
                <a:spcPct val="0"/>
              </a:spcBef>
            </a:pPr>
            <a:endParaRPr lang="en-US" smtClean="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0" y="1371600"/>
            <a:ext cx="9144000" cy="5486400"/>
          </a:xfrm>
          <a:solidFill>
            <a:schemeClr val="tx2">
              <a:lumMod val="20000"/>
              <a:lumOff val="80000"/>
            </a:schemeClr>
          </a:solidFill>
        </p:spPr>
        <p:txBody>
          <a:bodyPr/>
          <a:lstStyle/>
          <a:p>
            <a:pPr>
              <a:spcBef>
                <a:spcPct val="0"/>
              </a:spcBef>
              <a:defRPr/>
            </a:pPr>
            <a:r>
              <a:rPr lang="en-US" i="1" dirty="0" smtClean="0"/>
              <a:t>Free Write: 20 minutes you may use your notes</a:t>
            </a:r>
          </a:p>
          <a:p>
            <a:pPr>
              <a:spcBef>
                <a:spcPct val="0"/>
              </a:spcBef>
              <a:buFont typeface="Wingdings" pitchFamily="2" charset="2"/>
              <a:buNone/>
              <a:defRPr/>
            </a:pPr>
            <a:r>
              <a:rPr lang="en-US" i="1" dirty="0" smtClean="0"/>
              <a:t>	IF YOU TALK, NO NOTES!</a:t>
            </a:r>
            <a:endParaRPr lang="en-US" dirty="0" smtClean="0"/>
          </a:p>
          <a:p>
            <a:pPr>
              <a:spcBef>
                <a:spcPct val="0"/>
              </a:spcBef>
              <a:defRPr/>
            </a:pPr>
            <a:r>
              <a:rPr lang="en-US" dirty="0" smtClean="0"/>
              <a:t>Discuss: What is geography and why, </a:t>
            </a:r>
            <a:r>
              <a:rPr lang="en-US" i="1" u="sng" dirty="0" smtClean="0"/>
              <a:t>in your opinion, </a:t>
            </a:r>
            <a:r>
              <a:rPr lang="en-US" dirty="0" smtClean="0"/>
              <a:t>is it important to study? 2 paragraphs</a:t>
            </a:r>
          </a:p>
          <a:p>
            <a:pPr lvl="1">
              <a:spcBef>
                <a:spcPct val="0"/>
              </a:spcBef>
              <a:defRPr/>
            </a:pPr>
            <a:r>
              <a:rPr lang="en-US" dirty="0" smtClean="0"/>
              <a:t>In this activity I am looking for your use of the material we have covered: why geography developed as an academic discipline, including 2 real world examples, 2 themes of geography, and the 2 types of geography; as well as your ability to evaluate it for importance.  Remember to explain your evaluations! </a:t>
            </a:r>
          </a:p>
          <a:p>
            <a:pPr lvl="3">
              <a:spcBef>
                <a:spcPct val="0"/>
              </a:spcBef>
              <a:buFont typeface="Wingdings" pitchFamily="2" charset="2"/>
              <a:buNone/>
              <a:defRPr/>
            </a:pPr>
            <a:r>
              <a:rPr lang="en-US" sz="2800" dirty="0" smtClean="0"/>
              <a:t>   </a:t>
            </a:r>
          </a:p>
        </p:txBody>
      </p:sp>
      <p:sp>
        <p:nvSpPr>
          <p:cNvPr id="273410" name="Title 3"/>
          <p:cNvSpPr>
            <a:spLocks noGrp="1"/>
          </p:cNvSpPr>
          <p:nvPr>
            <p:ph type="title"/>
          </p:nvPr>
        </p:nvSpPr>
        <p:spPr/>
        <p:txBody>
          <a:bodyPr/>
          <a:lstStyle/>
          <a:p>
            <a:r>
              <a:rPr lang="en-US" smtClean="0"/>
              <a:t>2,2, 2, AP Human Geography Quiz</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25995188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152400" y="152400"/>
            <a:ext cx="8839200" cy="4953000"/>
          </a:xfrm>
        </p:spPr>
        <p:txBody>
          <a:bodyPr/>
          <a:lstStyle/>
          <a:p>
            <a:r>
              <a:rPr lang="en-US" dirty="0" err="1" smtClean="0"/>
              <a:t>Yay</a:t>
            </a:r>
            <a:r>
              <a:rPr lang="en-US" dirty="0" smtClean="0"/>
              <a:t> No more Notes for Unit One...wait that means there’s a test...</a:t>
            </a:r>
            <a:r>
              <a:rPr lang="en-US" smtClean="0"/>
              <a:t>ehh</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smtClean="0"/>
              <a:t>Cartography</a:t>
            </a:r>
          </a:p>
        </p:txBody>
      </p:sp>
      <p:sp>
        <p:nvSpPr>
          <p:cNvPr id="3" name="Content Placeholder 2"/>
          <p:cNvSpPr>
            <a:spLocks noGrp="1"/>
          </p:cNvSpPr>
          <p:nvPr>
            <p:ph idx="1"/>
          </p:nvPr>
        </p:nvSpPr>
        <p:spPr>
          <a:xfrm>
            <a:off x="4419600" y="1447800"/>
            <a:ext cx="4648200" cy="5410200"/>
          </a:xfrm>
          <a:solidFill>
            <a:schemeClr val="accent1">
              <a:lumMod val="90000"/>
            </a:schemeClr>
          </a:solidFill>
        </p:spPr>
        <p:txBody>
          <a:bodyPr/>
          <a:lstStyle/>
          <a:p>
            <a:pPr>
              <a:defRPr/>
            </a:pPr>
            <a:r>
              <a:rPr lang="en-US" dirty="0" smtClean="0"/>
              <a:t>The science of map making</a:t>
            </a:r>
          </a:p>
          <a:p>
            <a:pPr>
              <a:buFont typeface="Wingdings" pitchFamily="2" charset="2"/>
              <a:buNone/>
              <a:defRPr/>
            </a:pPr>
            <a:endParaRPr lang="en-US" dirty="0" smtClean="0"/>
          </a:p>
          <a:p>
            <a:pPr>
              <a:buFont typeface="Wingdings" pitchFamily="2" charset="2"/>
              <a:buNone/>
              <a:defRPr/>
            </a:pPr>
            <a:endParaRPr lang="en-US" dirty="0" smtClean="0"/>
          </a:p>
          <a:p>
            <a:pPr>
              <a:defRPr/>
            </a:pPr>
            <a:r>
              <a:rPr lang="en-US" dirty="0" smtClean="0"/>
              <a:t>2 purposes of maps</a:t>
            </a:r>
          </a:p>
          <a:p>
            <a:pPr lvl="1">
              <a:defRPr/>
            </a:pPr>
            <a:r>
              <a:rPr lang="en-US" dirty="0" smtClean="0"/>
              <a:t>As a reference material</a:t>
            </a:r>
          </a:p>
          <a:p>
            <a:pPr lvl="2">
              <a:defRPr/>
            </a:pPr>
            <a:r>
              <a:rPr lang="en-US" dirty="0" smtClean="0"/>
              <a:t>Ex: What’s the shortest route to my friends house?</a:t>
            </a:r>
          </a:p>
          <a:p>
            <a:pPr lvl="1">
              <a:defRPr/>
            </a:pPr>
            <a:r>
              <a:rPr lang="en-US" dirty="0" smtClean="0"/>
              <a:t>Depicts the distribution of human activities</a:t>
            </a:r>
          </a:p>
          <a:p>
            <a:pPr lvl="2">
              <a:defRPr/>
            </a:pPr>
            <a:r>
              <a:rPr lang="en-US" dirty="0" smtClean="0"/>
              <a:t>Ex: What’s the predominant religion in the country of South Africa?</a:t>
            </a:r>
            <a:endParaRPr lang="en-US" dirty="0"/>
          </a:p>
        </p:txBody>
      </p:sp>
      <p:pic>
        <p:nvPicPr>
          <p:cNvPr id="71683" name="Picture 4" descr="http://www.cartoonstock.com/newscartoons/cartoonists/cgo/lowres/cgon335l.jpg"/>
          <p:cNvPicPr>
            <a:picLocks noChangeAspect="1" noChangeArrowheads="1"/>
          </p:cNvPicPr>
          <p:nvPr/>
        </p:nvPicPr>
        <p:blipFill>
          <a:blip r:embed="rId3" cstate="print"/>
          <a:srcRect/>
          <a:stretch>
            <a:fillRect/>
          </a:stretch>
        </p:blipFill>
        <p:spPr bwMode="auto">
          <a:xfrm>
            <a:off x="381000" y="1600200"/>
            <a:ext cx="3684588"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p:cNvSpPr>
            <a:spLocks noGrp="1"/>
          </p:cNvSpPr>
          <p:nvPr>
            <p:ph type="title"/>
          </p:nvPr>
        </p:nvSpPr>
        <p:spPr/>
        <p:txBody>
          <a:bodyPr/>
          <a:lstStyle/>
          <a:p>
            <a:r>
              <a:rPr lang="en-US" smtClean="0"/>
              <a:t>Latitude Longitude Practice</a:t>
            </a:r>
          </a:p>
        </p:txBody>
      </p:sp>
      <p:sp>
        <p:nvSpPr>
          <p:cNvPr id="277506" name="Content Placeholder 2"/>
          <p:cNvSpPr>
            <a:spLocks noGrp="1"/>
          </p:cNvSpPr>
          <p:nvPr>
            <p:ph idx="1"/>
          </p:nvPr>
        </p:nvSpPr>
        <p:spPr/>
        <p:txBody>
          <a:bodyPr/>
          <a:lstStyle/>
          <a:p>
            <a:pPr>
              <a:spcBef>
                <a:spcPct val="0"/>
              </a:spcBef>
            </a:pPr>
            <a:r>
              <a:rPr lang="en-US" smtClean="0"/>
              <a:t> Complete the following sheet using your atlas. We will go over a few of the answers together before you begin working individually.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http://fusionanomaly.net/stainedworldcartography.jpg"/>
          <p:cNvPicPr>
            <a:picLocks noChangeAspect="1" noChangeArrowheads="1"/>
          </p:cNvPicPr>
          <p:nvPr/>
        </p:nvPicPr>
        <p:blipFill>
          <a:blip r:embed="rId3" cstate="print"/>
          <a:srcRect/>
          <a:stretch>
            <a:fillRect/>
          </a:stretch>
        </p:blipFill>
        <p:spPr bwMode="auto">
          <a:xfrm>
            <a:off x="4864" y="914400"/>
            <a:ext cx="9169400" cy="5867400"/>
          </a:xfrm>
          <a:prstGeom prst="rect">
            <a:avLst/>
          </a:prstGeom>
          <a:noFill/>
          <a:ln w="9525">
            <a:noFill/>
            <a:miter lim="800000"/>
            <a:headEnd/>
            <a:tailEnd/>
          </a:ln>
        </p:spPr>
      </p:pic>
      <p:sp>
        <p:nvSpPr>
          <p:cNvPr id="2" name="Rectangle 1"/>
          <p:cNvSpPr/>
          <p:nvPr/>
        </p:nvSpPr>
        <p:spPr>
          <a:xfrm>
            <a:off x="434907" y="33102"/>
            <a:ext cx="8362385" cy="830997"/>
          </a:xfrm>
          <a:prstGeom prst="rect">
            <a:avLst/>
          </a:prstGeom>
          <a:noFill/>
          <a:effectLst>
            <a:glow rad="228600">
              <a:schemeClr val="accent4">
                <a:satMod val="175000"/>
                <a:alpha val="40000"/>
              </a:schemeClr>
            </a:glow>
          </a:effectLst>
        </p:spPr>
        <p:txBody>
          <a:bodyPr wrap="none" lIns="91440" tIns="45720" rIns="91440" bIns="45720">
            <a:spAutoFit/>
          </a:bodyPr>
          <a:lstStyle/>
          <a:p>
            <a:pPr algn="ct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Some maps are very artistic</a:t>
            </a:r>
            <a:endParaRPr lang="en-US"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smtClean="0"/>
              <a:t>The First Cartographers</a:t>
            </a:r>
          </a:p>
        </p:txBody>
      </p:sp>
      <p:sp>
        <p:nvSpPr>
          <p:cNvPr id="3" name="Content Placeholder 2"/>
          <p:cNvSpPr>
            <a:spLocks noGrp="1"/>
          </p:cNvSpPr>
          <p:nvPr>
            <p:ph idx="1"/>
          </p:nvPr>
        </p:nvSpPr>
        <p:spPr>
          <a:xfrm>
            <a:off x="457200" y="1828800"/>
            <a:ext cx="6477000" cy="4191000"/>
          </a:xfrm>
          <a:solidFill>
            <a:srgbClr val="006600"/>
          </a:solidFill>
        </p:spPr>
        <p:txBody>
          <a:bodyPr/>
          <a:lstStyle/>
          <a:p>
            <a:pPr>
              <a:spcBef>
                <a:spcPct val="0"/>
              </a:spcBef>
            </a:pPr>
            <a:r>
              <a:rPr lang="en-US" smtClean="0">
                <a:solidFill>
                  <a:srgbClr val="FFFFFF"/>
                </a:solidFill>
              </a:rPr>
              <a:t>Oldest surviving: Babylonians</a:t>
            </a:r>
          </a:p>
          <a:p>
            <a:pPr lvl="1">
              <a:spcBef>
                <a:spcPct val="0"/>
              </a:spcBef>
            </a:pPr>
            <a:r>
              <a:rPr lang="en-US" smtClean="0">
                <a:solidFill>
                  <a:srgbClr val="FFFFFF"/>
                </a:solidFill>
              </a:rPr>
              <a:t>Clay tablets around 2300 BCE</a:t>
            </a:r>
          </a:p>
          <a:p>
            <a:pPr>
              <a:spcBef>
                <a:spcPct val="0"/>
              </a:spcBef>
            </a:pPr>
            <a:r>
              <a:rPr lang="en-US" smtClean="0">
                <a:solidFill>
                  <a:srgbClr val="FFFFFF"/>
                </a:solidFill>
              </a:rPr>
              <a:t>Aristotle (384-322 BCE)</a:t>
            </a:r>
          </a:p>
          <a:p>
            <a:pPr lvl="1">
              <a:spcBef>
                <a:spcPct val="0"/>
              </a:spcBef>
            </a:pPr>
            <a:r>
              <a:rPr lang="en-US" smtClean="0">
                <a:solidFill>
                  <a:srgbClr val="FFFFFF"/>
                </a:solidFill>
              </a:rPr>
              <a:t>Indicated the Earth was spherical</a:t>
            </a:r>
          </a:p>
          <a:p>
            <a:pPr lvl="2">
              <a:spcBef>
                <a:spcPct val="0"/>
              </a:spcBef>
              <a:buFontTx/>
              <a:buBlip>
                <a:blip r:embed="rId3"/>
              </a:buBlip>
            </a:pPr>
            <a:r>
              <a:rPr lang="en-US" smtClean="0">
                <a:solidFill>
                  <a:srgbClr val="FFFFFF"/>
                </a:solidFill>
              </a:rPr>
              <a:t>Looked at Earth’s shadow and the movement of the stars in the sky</a:t>
            </a:r>
          </a:p>
          <a:p>
            <a:pPr>
              <a:spcBef>
                <a:spcPct val="0"/>
              </a:spcBef>
            </a:pPr>
            <a:r>
              <a:rPr lang="en-US" smtClean="0">
                <a:solidFill>
                  <a:srgbClr val="FFFFFF"/>
                </a:solidFill>
              </a:rPr>
              <a:t>Eratosthenes : What did he do? (300 BCE)</a:t>
            </a:r>
          </a:p>
          <a:p>
            <a:pPr lvl="2">
              <a:spcBef>
                <a:spcPct val="0"/>
              </a:spcBef>
              <a:buFontTx/>
              <a:buBlip>
                <a:blip r:embed="rId3"/>
              </a:buBlip>
            </a:pPr>
            <a:r>
              <a:rPr lang="en-US" smtClean="0">
                <a:solidFill>
                  <a:srgbClr val="FFFFFF"/>
                </a:solidFill>
              </a:rPr>
              <a:t>Divided the Earth into 5 climates: middle torrid zone, 2 arctic zones at the top and bottom, and 2 temperate bands between</a:t>
            </a:r>
          </a:p>
        </p:txBody>
      </p:sp>
      <p:sp>
        <p:nvSpPr>
          <p:cNvPr id="4" name="&quot;No&quot; Symbol 3"/>
          <p:cNvSpPr/>
          <p:nvPr/>
        </p:nvSpPr>
        <p:spPr>
          <a:xfrm>
            <a:off x="8001000" y="3505200"/>
            <a:ext cx="228600" cy="228600"/>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75780" name="Picture 2" descr="http://www.malaspina.com/jpg/eratosthenes.jpg"/>
          <p:cNvPicPr>
            <a:picLocks noChangeAspect="1" noChangeArrowheads="1"/>
          </p:cNvPicPr>
          <p:nvPr/>
        </p:nvPicPr>
        <p:blipFill>
          <a:blip r:embed="rId4" cstate="print"/>
          <a:srcRect/>
          <a:stretch>
            <a:fillRect/>
          </a:stretch>
        </p:blipFill>
        <p:spPr bwMode="auto">
          <a:xfrm>
            <a:off x="6788150" y="2209800"/>
            <a:ext cx="2127250"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infilled.net/Files/Babylonian%20clay%20tablet%20world%20map,%20600%20B.C/Babylonian%20clay%20tablet%20world%20map,%20600%20B.C.%20original.gif"/>
          <p:cNvPicPr>
            <a:picLocks noChangeAspect="1" noChangeArrowheads="1"/>
          </p:cNvPicPr>
          <p:nvPr/>
        </p:nvPicPr>
        <p:blipFill>
          <a:blip r:embed="rId3" cstate="print"/>
          <a:srcRect/>
          <a:stretch>
            <a:fillRect/>
          </a:stretch>
        </p:blipFill>
        <p:spPr bwMode="auto">
          <a:xfrm>
            <a:off x="369376" y="1905000"/>
            <a:ext cx="2983424" cy="4191000"/>
          </a:xfrm>
          <a:prstGeom prst="rect">
            <a:avLst/>
          </a:prstGeom>
          <a:ln w="228600" cap="sq" cmpd="thickThin">
            <a:solidFill>
              <a:srgbClr val="000000"/>
            </a:solidFill>
            <a:prstDash val="solid"/>
            <a:miter lim="800000"/>
          </a:ln>
          <a:effectLst>
            <a:innerShdw blurRad="76200">
              <a:srgbClr val="000000"/>
            </a:innerShdw>
          </a:effectLst>
        </p:spPr>
      </p:pic>
      <p:pic>
        <p:nvPicPr>
          <p:cNvPr id="166914" name="Picture 2" descr="http://www.schoyencollection.com/smallercollect_files/ms3196.jpg"/>
          <p:cNvPicPr>
            <a:picLocks noChangeAspect="1" noChangeArrowheads="1"/>
          </p:cNvPicPr>
          <p:nvPr/>
        </p:nvPicPr>
        <p:blipFill>
          <a:blip r:embed="rId4" cstate="print"/>
          <a:srcRect/>
          <a:stretch>
            <a:fillRect/>
          </a:stretch>
        </p:blipFill>
        <p:spPr bwMode="auto">
          <a:xfrm>
            <a:off x="3714750" y="600075"/>
            <a:ext cx="5962650" cy="50387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0" y="0"/>
            <a:ext cx="8839200" cy="685800"/>
          </a:xfrm>
        </p:spPr>
        <p:txBody>
          <a:bodyPr/>
          <a:lstStyle/>
          <a:p>
            <a:r>
              <a:rPr lang="en-US" smtClean="0"/>
              <a:t>The First Cartographers Cont’</a:t>
            </a:r>
          </a:p>
        </p:txBody>
      </p:sp>
      <p:sp>
        <p:nvSpPr>
          <p:cNvPr id="3" name="Content Placeholder 2"/>
          <p:cNvSpPr>
            <a:spLocks noGrp="1"/>
          </p:cNvSpPr>
          <p:nvPr>
            <p:ph idx="1"/>
          </p:nvPr>
        </p:nvSpPr>
        <p:spPr>
          <a:xfrm>
            <a:off x="152400" y="685800"/>
            <a:ext cx="8991600" cy="1219200"/>
          </a:xfrm>
          <a:solidFill>
            <a:srgbClr val="92D050"/>
          </a:solidFill>
        </p:spPr>
        <p:txBody>
          <a:bodyPr/>
          <a:lstStyle/>
          <a:p>
            <a:pPr>
              <a:spcBef>
                <a:spcPct val="0"/>
              </a:spcBef>
            </a:pPr>
            <a:r>
              <a:rPr lang="en-US" smtClean="0"/>
              <a:t>Ptolemy</a:t>
            </a:r>
          </a:p>
          <a:p>
            <a:pPr lvl="1">
              <a:spcBef>
                <a:spcPct val="0"/>
              </a:spcBef>
            </a:pPr>
            <a:r>
              <a:rPr lang="en-US" smtClean="0"/>
              <a:t>Wrote the </a:t>
            </a:r>
            <a:r>
              <a:rPr lang="en-US" i="1" smtClean="0"/>
              <a:t>Guide to Geography</a:t>
            </a:r>
          </a:p>
          <a:p>
            <a:pPr lvl="2">
              <a:spcBef>
                <a:spcPct val="0"/>
              </a:spcBef>
              <a:buFontTx/>
              <a:buBlip>
                <a:blip r:embed="rId3"/>
              </a:buBlip>
            </a:pPr>
            <a:r>
              <a:rPr lang="en-US" smtClean="0"/>
              <a:t>Basic principles of map making and tons of maps!</a:t>
            </a:r>
          </a:p>
        </p:txBody>
      </p:sp>
      <p:pic>
        <p:nvPicPr>
          <p:cNvPr id="79875" name="Picture 2" descr="http://www.mlahanas.de/Greeks/images/PtolemyMapLarge.jpg"/>
          <p:cNvPicPr>
            <a:picLocks noChangeAspect="1" noChangeArrowheads="1"/>
          </p:cNvPicPr>
          <p:nvPr/>
        </p:nvPicPr>
        <p:blipFill>
          <a:blip r:embed="rId4" cstate="print"/>
          <a:srcRect/>
          <a:stretch>
            <a:fillRect/>
          </a:stretch>
        </p:blipFill>
        <p:spPr bwMode="auto">
          <a:xfrm>
            <a:off x="1549400" y="1971675"/>
            <a:ext cx="6308725" cy="4733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Welcome to AP Human Geography!!!</a:t>
            </a:r>
            <a:endParaRPr lang="en-US" dirty="0"/>
          </a:p>
        </p:txBody>
      </p:sp>
      <p:sp>
        <p:nvSpPr>
          <p:cNvPr id="45058" name="Subtitle 2"/>
          <p:cNvSpPr>
            <a:spLocks noGrp="1"/>
          </p:cNvSpPr>
          <p:nvPr>
            <p:ph type="subTitle" idx="1"/>
          </p:nvPr>
        </p:nvSpPr>
        <p:spPr/>
        <p:txBody>
          <a:bodyPr/>
          <a:lstStyle/>
          <a:p>
            <a:r>
              <a:rPr lang="en-US" sz="4400" dirty="0" smtClean="0"/>
              <a:t>D-Day is Tuesday May 13th at 12:00 PM!!!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p:txBody>
          <a:bodyPr/>
          <a:lstStyle/>
          <a:p>
            <a:r>
              <a:rPr lang="en-US" smtClean="0"/>
              <a:t>The First Cartographers Cont’</a:t>
            </a:r>
          </a:p>
        </p:txBody>
      </p:sp>
      <p:sp>
        <p:nvSpPr>
          <p:cNvPr id="3" name="Content Placeholder 2"/>
          <p:cNvSpPr>
            <a:spLocks noGrp="1"/>
          </p:cNvSpPr>
          <p:nvPr>
            <p:ph idx="1"/>
          </p:nvPr>
        </p:nvSpPr>
        <p:spPr>
          <a:xfrm>
            <a:off x="152400" y="1524000"/>
            <a:ext cx="8839200" cy="5029200"/>
          </a:xfrm>
        </p:spPr>
        <p:txBody>
          <a:bodyPr/>
          <a:lstStyle/>
          <a:p>
            <a:pPr>
              <a:spcBef>
                <a:spcPct val="0"/>
              </a:spcBef>
            </a:pPr>
            <a:r>
              <a:rPr lang="en-US" smtClean="0"/>
              <a:t>Early European map making</a:t>
            </a:r>
          </a:p>
          <a:p>
            <a:pPr lvl="1">
              <a:spcBef>
                <a:spcPct val="0"/>
              </a:spcBef>
            </a:pPr>
            <a:r>
              <a:rPr lang="en-US" smtClean="0"/>
              <a:t>Less mathematical</a:t>
            </a:r>
          </a:p>
          <a:p>
            <a:pPr lvl="2">
              <a:spcBef>
                <a:spcPct val="0"/>
              </a:spcBef>
              <a:buFontTx/>
              <a:buBlip>
                <a:blip r:embed="rId3"/>
              </a:buBlip>
            </a:pPr>
            <a:r>
              <a:rPr lang="en-US" smtClean="0"/>
              <a:t>Inaccurate flat discs</a:t>
            </a:r>
          </a:p>
          <a:p>
            <a:pPr lvl="1">
              <a:spcBef>
                <a:spcPct val="0"/>
              </a:spcBef>
            </a:pPr>
            <a:r>
              <a:rPr lang="en-US" smtClean="0">
                <a:hlinkClick r:id="rId4" action="ppaction://hlinksldjump"/>
              </a:rPr>
              <a:t>Mystical</a:t>
            </a:r>
            <a:endParaRPr lang="en-US" smtClean="0"/>
          </a:p>
          <a:p>
            <a:pPr lvl="2">
              <a:spcBef>
                <a:spcPct val="0"/>
              </a:spcBef>
              <a:buFontTx/>
              <a:buBlip>
                <a:blip r:embed="rId3"/>
              </a:buBlip>
            </a:pPr>
            <a:r>
              <a:rPr lang="en-US" smtClean="0"/>
              <a:t>Pictures of </a:t>
            </a:r>
            <a:r>
              <a:rPr lang="en-US" smtClean="0">
                <a:hlinkClick r:id="rId5" action="ppaction://hlinksldjump"/>
              </a:rPr>
              <a:t>fierce animals and monsters</a:t>
            </a:r>
            <a:endParaRPr lang="en-US" smtClean="0"/>
          </a:p>
          <a:p>
            <a:pPr lvl="2">
              <a:spcBef>
                <a:spcPct val="0"/>
              </a:spcBef>
              <a:buFontTx/>
              <a:buNone/>
            </a:pPr>
            <a:endParaRPr lang="en-US" smtClean="0"/>
          </a:p>
          <a:p>
            <a:pPr lvl="2">
              <a:spcBef>
                <a:spcPct val="0"/>
              </a:spcBef>
              <a:buFontTx/>
              <a:buNone/>
            </a:pPr>
            <a:endParaRPr lang="en-US" smtClean="0"/>
          </a:p>
          <a:p>
            <a:pPr>
              <a:spcBef>
                <a:spcPct val="0"/>
              </a:spcBef>
            </a:pPr>
            <a:r>
              <a:rPr lang="en-US" smtClean="0"/>
              <a:t>Age of Exploration</a:t>
            </a:r>
          </a:p>
          <a:p>
            <a:pPr lvl="1">
              <a:spcBef>
                <a:spcPct val="0"/>
              </a:spcBef>
            </a:pPr>
            <a:r>
              <a:rPr lang="en-US" smtClean="0"/>
              <a:t>Columbus, Magellen, etc. explored new areas, keeping 			accurate accounts of what they saw</a:t>
            </a:r>
          </a:p>
          <a:p>
            <a:pPr lvl="4">
              <a:spcBef>
                <a:spcPct val="0"/>
              </a:spcBef>
              <a:buFont typeface="Arial" charset="0"/>
              <a:buChar char="•"/>
            </a:pPr>
            <a:r>
              <a:rPr lang="en-US" sz="2000" smtClean="0"/>
              <a:t>Cartographers such as Mercator translated the info into accurate maps</a:t>
            </a:r>
          </a:p>
          <a:p>
            <a:pPr lvl="4">
              <a:spcBef>
                <a:spcPct val="0"/>
              </a:spcBef>
              <a:buFont typeface="Arial" charset="0"/>
              <a:buChar char="•"/>
            </a:pPr>
            <a:r>
              <a:rPr lang="en-US" sz="2000" smtClean="0"/>
              <a:t>Bernhardus Varenius (early 1600’s) wrote </a:t>
            </a:r>
            <a:r>
              <a:rPr lang="en-US" sz="2000" smtClean="0">
                <a:hlinkClick r:id="rId6" action="ppaction://hlinksldjump"/>
              </a:rPr>
              <a:t>Geographia </a:t>
            </a:r>
            <a:r>
              <a:rPr lang="en-US" sz="2000" smtClean="0"/>
              <a:t>Generalis : for 100 years was the standard for Geography</a:t>
            </a:r>
          </a:p>
          <a:p>
            <a:pPr lvl="1">
              <a:spcBef>
                <a:spcPct val="0"/>
              </a:spcBef>
            </a:pPr>
            <a:endParaRPr lang="en-US" smtClean="0"/>
          </a:p>
          <a:p>
            <a:pPr>
              <a:spcBef>
                <a:spcPct val="0"/>
              </a:spcBef>
            </a:pPr>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http://www.nerc.ac.uk/images/photos/carta-marina-full.jpg">
            <a:hlinkClick r:id="rId3" action="ppaction://hlinksldjump"/>
          </p:cNvPr>
          <p:cNvPicPr>
            <a:picLocks noChangeAspect="1" noChangeArrowheads="1"/>
          </p:cNvPicPr>
          <p:nvPr/>
        </p:nvPicPr>
        <p:blipFill>
          <a:blip r:embed="rId4" cstate="print"/>
          <a:srcRect/>
          <a:stretch>
            <a:fillRect/>
          </a:stretch>
        </p:blipFill>
        <p:spPr bwMode="auto">
          <a:xfrm>
            <a:off x="360363" y="379413"/>
            <a:ext cx="8402637" cy="6173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http://www.sharksink.com/images/EC03-01f.jpg">
            <a:hlinkClick r:id="rId3" action="ppaction://hlinksldjump"/>
          </p:cNvPr>
          <p:cNvPicPr>
            <a:picLocks noChangeAspect="1" noChangeArrowheads="1"/>
          </p:cNvPicPr>
          <p:nvPr/>
        </p:nvPicPr>
        <p:blipFill>
          <a:blip r:embed="rId4" cstate="print"/>
          <a:srcRect/>
          <a:stretch>
            <a:fillRect/>
          </a:stretch>
        </p:blipFill>
        <p:spPr bwMode="auto">
          <a:xfrm>
            <a:off x="457200" y="228600"/>
            <a:ext cx="8153400" cy="6081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p:txBody>
          <a:bodyPr/>
          <a:lstStyle/>
          <a:p>
            <a:r>
              <a:rPr lang="en-US" b="1" smtClean="0"/>
              <a:t>France</a:t>
            </a:r>
          </a:p>
        </p:txBody>
      </p:sp>
      <p:pic>
        <p:nvPicPr>
          <p:cNvPr id="89090" name="Picture 2" descr="http://www.raremaps.de/imagesfrance/gallianovatabvla.gif">
            <a:hlinkClick r:id="rId3" action="ppaction://hlinksldjump"/>
          </p:cNvPr>
          <p:cNvPicPr>
            <a:picLocks noChangeAspect="1" noChangeArrowheads="1"/>
          </p:cNvPicPr>
          <p:nvPr/>
        </p:nvPicPr>
        <p:blipFill>
          <a:blip r:embed="rId4" cstate="print"/>
          <a:srcRect/>
          <a:stretch>
            <a:fillRect/>
          </a:stretch>
        </p:blipFill>
        <p:spPr bwMode="auto">
          <a:xfrm>
            <a:off x="1219200" y="1498600"/>
            <a:ext cx="6770688" cy="513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p:txBody>
          <a:bodyPr/>
          <a:lstStyle/>
          <a:p>
            <a:r>
              <a:rPr lang="en-US" smtClean="0"/>
              <a:t>The First Cartographers Cont’</a:t>
            </a:r>
          </a:p>
        </p:txBody>
      </p:sp>
      <p:sp>
        <p:nvSpPr>
          <p:cNvPr id="3" name="Content Placeholder 2"/>
          <p:cNvSpPr>
            <a:spLocks noGrp="1"/>
          </p:cNvSpPr>
          <p:nvPr>
            <p:ph idx="1"/>
          </p:nvPr>
        </p:nvSpPr>
        <p:spPr>
          <a:xfrm>
            <a:off x="304800" y="1905000"/>
            <a:ext cx="5334000" cy="2971800"/>
          </a:xfrm>
          <a:solidFill>
            <a:schemeClr val="tx2">
              <a:lumMod val="40000"/>
              <a:lumOff val="60000"/>
            </a:schemeClr>
          </a:solidFill>
        </p:spPr>
        <p:txBody>
          <a:bodyPr/>
          <a:lstStyle/>
          <a:p>
            <a:pPr>
              <a:defRPr/>
            </a:pPr>
            <a:r>
              <a:rPr lang="en-US" dirty="0" smtClean="0"/>
              <a:t>Early Chinese Map Makers</a:t>
            </a:r>
          </a:p>
          <a:p>
            <a:pPr lvl="1">
              <a:defRPr/>
            </a:pPr>
            <a:r>
              <a:rPr lang="en-US" dirty="0" smtClean="0"/>
              <a:t>First in 5 BCE, described China’s economy by province</a:t>
            </a:r>
          </a:p>
          <a:p>
            <a:pPr lvl="1">
              <a:defRPr/>
            </a:pPr>
            <a:r>
              <a:rPr lang="en-US" dirty="0" err="1" smtClean="0"/>
              <a:t>Phei</a:t>
            </a:r>
            <a:r>
              <a:rPr lang="en-US" dirty="0" smtClean="0"/>
              <a:t> </a:t>
            </a:r>
            <a:r>
              <a:rPr lang="en-US" dirty="0" err="1" smtClean="0"/>
              <a:t>Hsiu</a:t>
            </a:r>
            <a:r>
              <a:rPr lang="en-US" dirty="0" smtClean="0"/>
              <a:t> (</a:t>
            </a:r>
            <a:r>
              <a:rPr lang="en-US" dirty="0" err="1" smtClean="0"/>
              <a:t>Fei</a:t>
            </a:r>
            <a:r>
              <a:rPr lang="en-US" dirty="0" smtClean="0"/>
              <a:t> </a:t>
            </a:r>
            <a:r>
              <a:rPr lang="en-US" dirty="0" err="1" smtClean="0"/>
              <a:t>Xiu</a:t>
            </a:r>
            <a:r>
              <a:rPr lang="en-US" dirty="0" smtClean="0"/>
              <a:t>) “Father of Chinese Cartography”</a:t>
            </a:r>
          </a:p>
          <a:p>
            <a:pPr lvl="2">
              <a:defRPr/>
            </a:pPr>
            <a:r>
              <a:rPr lang="en-US" dirty="0" smtClean="0"/>
              <a:t>First elaborate Chinese country map in AD 267</a:t>
            </a:r>
            <a:endParaRPr lang="en-US" dirty="0"/>
          </a:p>
        </p:txBody>
      </p:sp>
      <p:pic>
        <p:nvPicPr>
          <p:cNvPr id="91139" name="Picture 2" descr="http://www.lib.utexas.edu/maps/historical/kwang_tung_1878.jpg"/>
          <p:cNvPicPr>
            <a:picLocks noChangeAspect="1" noChangeArrowheads="1"/>
          </p:cNvPicPr>
          <p:nvPr/>
        </p:nvPicPr>
        <p:blipFill>
          <a:blip r:embed="rId3" cstate="print"/>
          <a:srcRect/>
          <a:stretch>
            <a:fillRect/>
          </a:stretch>
        </p:blipFill>
        <p:spPr bwMode="auto">
          <a:xfrm>
            <a:off x="5715000" y="1600200"/>
            <a:ext cx="3076575" cy="5038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a:xfrm>
            <a:off x="152400" y="-228600"/>
            <a:ext cx="8839200" cy="1143000"/>
          </a:xfrm>
        </p:spPr>
        <p:txBody>
          <a:bodyPr/>
          <a:lstStyle/>
          <a:p>
            <a:r>
              <a:rPr lang="en-US" smtClean="0"/>
              <a:t>The First Cartographers Cont’</a:t>
            </a:r>
          </a:p>
        </p:txBody>
      </p:sp>
      <p:sp>
        <p:nvSpPr>
          <p:cNvPr id="3" name="Content Placeholder 2"/>
          <p:cNvSpPr>
            <a:spLocks noGrp="1"/>
          </p:cNvSpPr>
          <p:nvPr>
            <p:ph idx="1"/>
          </p:nvPr>
        </p:nvSpPr>
        <p:spPr>
          <a:xfrm>
            <a:off x="304800" y="838200"/>
            <a:ext cx="4191000" cy="5791200"/>
          </a:xfrm>
          <a:solidFill>
            <a:schemeClr val="tx2">
              <a:lumMod val="75000"/>
            </a:schemeClr>
          </a:solidFill>
        </p:spPr>
        <p:txBody>
          <a:bodyPr/>
          <a:lstStyle/>
          <a:p>
            <a:pPr>
              <a:spcBef>
                <a:spcPct val="0"/>
              </a:spcBef>
              <a:defRPr/>
            </a:pPr>
            <a:r>
              <a:rPr lang="en-US" dirty="0" smtClean="0">
                <a:solidFill>
                  <a:srgbClr val="FFFFFF"/>
                </a:solidFill>
              </a:rPr>
              <a:t>al-</a:t>
            </a:r>
            <a:r>
              <a:rPr lang="en-US" dirty="0" err="1" smtClean="0">
                <a:solidFill>
                  <a:srgbClr val="FFFFFF"/>
                </a:solidFill>
              </a:rPr>
              <a:t>Idrisi</a:t>
            </a:r>
            <a:endParaRPr lang="en-US" dirty="0" smtClean="0">
              <a:solidFill>
                <a:srgbClr val="FFFFFF"/>
              </a:solidFill>
            </a:endParaRPr>
          </a:p>
          <a:p>
            <a:pPr lvl="1">
              <a:spcBef>
                <a:spcPct val="0"/>
              </a:spcBef>
              <a:defRPr/>
            </a:pPr>
            <a:r>
              <a:rPr lang="en-US" dirty="0" smtClean="0">
                <a:solidFill>
                  <a:srgbClr val="FFFFFF"/>
                </a:solidFill>
              </a:rPr>
              <a:t>1154, perfected Ptolemy’s work</a:t>
            </a:r>
          </a:p>
          <a:p>
            <a:pPr lvl="1">
              <a:spcBef>
                <a:spcPct val="0"/>
              </a:spcBef>
              <a:buFont typeface="Wingdings" pitchFamily="2" charset="2"/>
              <a:buNone/>
              <a:defRPr/>
            </a:pPr>
            <a:endParaRPr lang="en-US" dirty="0" smtClean="0">
              <a:solidFill>
                <a:srgbClr val="FFFFFF"/>
              </a:solidFill>
            </a:endParaRPr>
          </a:p>
          <a:p>
            <a:pPr>
              <a:spcBef>
                <a:spcPct val="0"/>
              </a:spcBef>
              <a:defRPr/>
            </a:pPr>
            <a:r>
              <a:rPr lang="en-US" dirty="0" err="1" smtClean="0">
                <a:solidFill>
                  <a:srgbClr val="FFFFFF"/>
                </a:solidFill>
              </a:rPr>
              <a:t>Ibn-Battutah</a:t>
            </a:r>
            <a:endParaRPr lang="en-US" dirty="0" smtClean="0">
              <a:solidFill>
                <a:srgbClr val="FFFFFF"/>
              </a:solidFill>
            </a:endParaRPr>
          </a:p>
          <a:p>
            <a:pPr lvl="1">
              <a:spcBef>
                <a:spcPct val="0"/>
              </a:spcBef>
              <a:defRPr/>
            </a:pPr>
            <a:r>
              <a:rPr lang="en-US" dirty="0" smtClean="0">
                <a:solidFill>
                  <a:srgbClr val="FFFFFF"/>
                </a:solidFill>
              </a:rPr>
              <a:t>1304-1368 wrote </a:t>
            </a:r>
            <a:r>
              <a:rPr lang="en-US" i="1" dirty="0" err="1" smtClean="0">
                <a:solidFill>
                  <a:srgbClr val="FFFFFF"/>
                </a:solidFill>
              </a:rPr>
              <a:t>Rihlah</a:t>
            </a:r>
            <a:r>
              <a:rPr lang="en-US" dirty="0" smtClean="0">
                <a:solidFill>
                  <a:srgbClr val="FFFFFF"/>
                </a:solidFill>
              </a:rPr>
              <a:t> (Travels)</a:t>
            </a:r>
          </a:p>
          <a:p>
            <a:pPr lvl="1">
              <a:spcBef>
                <a:spcPct val="0"/>
              </a:spcBef>
              <a:defRPr/>
            </a:pPr>
            <a:r>
              <a:rPr lang="en-US" dirty="0" smtClean="0">
                <a:solidFill>
                  <a:srgbClr val="FFFFFF"/>
                </a:solidFill>
              </a:rPr>
              <a:t>Mapped and described 75,000 miles of Muslim land in N. Africa, S. Europe, and most of Asia</a:t>
            </a:r>
          </a:p>
        </p:txBody>
      </p:sp>
      <p:pic>
        <p:nvPicPr>
          <p:cNvPr id="403458" name="Picture 2" descr="http://farm1.static.flickr.com/150/336050887_d90e7168c9_o.jpg"/>
          <p:cNvPicPr>
            <a:picLocks noChangeAspect="1" noChangeArrowheads="1"/>
          </p:cNvPicPr>
          <p:nvPr/>
        </p:nvPicPr>
        <p:blipFill>
          <a:blip r:embed="rId3" cstate="print"/>
          <a:srcRect/>
          <a:stretch>
            <a:fillRect/>
          </a:stretch>
        </p:blipFill>
        <p:spPr bwMode="auto">
          <a:xfrm>
            <a:off x="4953000" y="685800"/>
            <a:ext cx="2987675" cy="3352800"/>
          </a:xfrm>
          <a:prstGeom prst="rect">
            <a:avLst/>
          </a:prstGeom>
          <a:noFill/>
          <a:ln w="9525">
            <a:noFill/>
            <a:miter lim="800000"/>
            <a:headEnd/>
            <a:tailEnd/>
          </a:ln>
        </p:spPr>
      </p:pic>
      <p:pic>
        <p:nvPicPr>
          <p:cNvPr id="403460" name="Picture 4" descr="http://www.sangam.org/taraki/articles/2006/images/mpibvoya.jpg"/>
          <p:cNvPicPr>
            <a:picLocks noChangeAspect="1" noChangeArrowheads="1"/>
          </p:cNvPicPr>
          <p:nvPr/>
        </p:nvPicPr>
        <p:blipFill>
          <a:blip r:embed="rId4" cstate="print"/>
          <a:srcRect/>
          <a:stretch>
            <a:fillRect/>
          </a:stretch>
        </p:blipFill>
        <p:spPr bwMode="auto">
          <a:xfrm>
            <a:off x="4200525" y="3276600"/>
            <a:ext cx="4714875" cy="3295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3458"/>
                                        </p:tgtEl>
                                        <p:attrNameLst>
                                          <p:attrName>style.visibility</p:attrName>
                                        </p:attrNameLst>
                                      </p:cBhvr>
                                      <p:to>
                                        <p:strVal val="visible"/>
                                      </p:to>
                                    </p:set>
                                    <p:animEffect transition="in" filter="blinds(horizontal)">
                                      <p:cBhvr>
                                        <p:cTn id="7" dur="500"/>
                                        <p:tgtEl>
                                          <p:spTgt spid="4034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ox(in)">
                                      <p:cBhvr>
                                        <p:cTn id="12" dur="500"/>
                                        <p:tgtEl>
                                          <p:spTgt spid="3">
                                            <p:txEl>
                                              <p:pRg st="3" end="3"/>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ox(in)">
                                      <p:cBhvr>
                                        <p:cTn id="15" dur="500"/>
                                        <p:tgtEl>
                                          <p:spTgt spid="3">
                                            <p:txEl>
                                              <p:pRg st="4" end="4"/>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ox(in)">
                                      <p:cBhvr>
                                        <p:cTn id="18" dur="500"/>
                                        <p:tgtEl>
                                          <p:spTgt spid="3">
                                            <p:txEl>
                                              <p:pRg st="5" end="5"/>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403460"/>
                                        </p:tgtEl>
                                        <p:attrNameLst>
                                          <p:attrName>style.visibility</p:attrName>
                                        </p:attrNameLst>
                                      </p:cBhvr>
                                      <p:to>
                                        <p:strVal val="visible"/>
                                      </p:to>
                                    </p:set>
                                    <p:animEffect transition="in" filter="box(in)">
                                      <p:cBhvr>
                                        <p:cTn id="21" dur="500"/>
                                        <p:tgtEl>
                                          <p:spTgt spid="403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a:xfrm>
            <a:off x="152400" y="152400"/>
            <a:ext cx="8839200" cy="685800"/>
          </a:xfrm>
        </p:spPr>
        <p:txBody>
          <a:bodyPr/>
          <a:lstStyle/>
          <a:p>
            <a:r>
              <a:rPr lang="en-US" dirty="0" smtClean="0"/>
              <a:t>Reading Assignment </a:t>
            </a:r>
          </a:p>
        </p:txBody>
      </p:sp>
      <p:sp>
        <p:nvSpPr>
          <p:cNvPr id="3" name="Content Placeholder 2"/>
          <p:cNvSpPr>
            <a:spLocks noGrp="1"/>
          </p:cNvSpPr>
          <p:nvPr>
            <p:ph idx="1"/>
          </p:nvPr>
        </p:nvSpPr>
        <p:spPr>
          <a:xfrm>
            <a:off x="0" y="762000"/>
            <a:ext cx="9144000" cy="6096000"/>
          </a:xfrm>
          <a:solidFill>
            <a:schemeClr val="accent1">
              <a:lumMod val="10000"/>
            </a:schemeClr>
          </a:solidFill>
        </p:spPr>
        <p:txBody>
          <a:bodyPr/>
          <a:lstStyle/>
          <a:p>
            <a:pPr>
              <a:defRPr/>
            </a:pPr>
            <a:r>
              <a:rPr lang="en-US" dirty="0" smtClean="0">
                <a:solidFill>
                  <a:srgbClr val="FFFFFF"/>
                </a:solidFill>
              </a:rPr>
              <a:t>Read the following article: </a:t>
            </a:r>
            <a:r>
              <a:rPr lang="en-US" dirty="0" smtClean="0">
                <a:solidFill>
                  <a:srgbClr val="FF0000"/>
                </a:solidFill>
              </a:rPr>
              <a:t>How Maps Lie</a:t>
            </a:r>
          </a:p>
          <a:p>
            <a:pPr>
              <a:defRPr/>
            </a:pPr>
            <a:r>
              <a:rPr lang="en-US" dirty="0" smtClean="0">
                <a:solidFill>
                  <a:srgbClr val="FFFFFF"/>
                </a:solidFill>
              </a:rPr>
              <a:t>While you read the article consider the following questions.</a:t>
            </a:r>
          </a:p>
          <a:p>
            <a:pPr lvl="1">
              <a:defRPr/>
            </a:pPr>
            <a:r>
              <a:rPr lang="en-US" dirty="0" smtClean="0">
                <a:solidFill>
                  <a:srgbClr val="FFFFFF"/>
                </a:solidFill>
              </a:rPr>
              <a:t>After reading write 2 AP paragraphs (10 sentences) that address these questions.</a:t>
            </a:r>
          </a:p>
          <a:p>
            <a:pPr lvl="1">
              <a:defRPr/>
            </a:pPr>
            <a:r>
              <a:rPr lang="en-US" dirty="0" smtClean="0">
                <a:solidFill>
                  <a:srgbClr val="FFFFFF"/>
                </a:solidFill>
              </a:rPr>
              <a:t>Do viewers trust maps? To what extent is this trust warranted? </a:t>
            </a:r>
          </a:p>
          <a:p>
            <a:pPr lvl="1">
              <a:defRPr/>
            </a:pPr>
            <a:r>
              <a:rPr lang="en-US" dirty="0" smtClean="0">
                <a:solidFill>
                  <a:srgbClr val="FFFFFF"/>
                </a:solidFill>
              </a:rPr>
              <a:t>How does bias and “distracters” blur the reality of maps?</a:t>
            </a:r>
          </a:p>
          <a:p>
            <a:pPr lvl="1">
              <a:defRPr/>
            </a:pPr>
            <a:r>
              <a:rPr lang="en-US" dirty="0" smtClean="0">
                <a:solidFill>
                  <a:srgbClr val="FFFFFF"/>
                </a:solidFill>
              </a:rPr>
              <a:t>How will you use this information as we continue in the class?</a:t>
            </a:r>
          </a:p>
          <a:p>
            <a:pPr>
              <a:defRPr/>
            </a:pPr>
            <a:r>
              <a:rPr lang="en-US" dirty="0" smtClean="0">
                <a:solidFill>
                  <a:srgbClr val="FFFFFF"/>
                </a:solidFill>
              </a:rPr>
              <a:t>You do not have to answer all the questions but should demonstrate a general understanding of the article and its significance.</a:t>
            </a:r>
          </a:p>
          <a:p>
            <a:pPr>
              <a:defRPr/>
            </a:pPr>
            <a:r>
              <a:rPr lang="en-US" dirty="0" smtClean="0">
                <a:solidFill>
                  <a:srgbClr val="FFFFFF"/>
                </a:solidFill>
              </a:rPr>
              <a:t>5pt Extra credit: Bring either a copy of a map or a map on your thumb drive that represents the “white lies” of maps </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dissolv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Scale and How Maps Lie</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xmlns="" val="7291675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smtClean="0"/>
              <a:t>Cartographer’s 2 Big Decisions</a:t>
            </a:r>
          </a:p>
        </p:txBody>
      </p:sp>
      <p:sp>
        <p:nvSpPr>
          <p:cNvPr id="3" name="Content Placeholder 2"/>
          <p:cNvSpPr>
            <a:spLocks noGrp="1"/>
          </p:cNvSpPr>
          <p:nvPr>
            <p:ph idx="1"/>
          </p:nvPr>
        </p:nvSpPr>
        <p:spPr>
          <a:xfrm>
            <a:off x="152400" y="1143000"/>
            <a:ext cx="8839200" cy="5105400"/>
          </a:xfrm>
        </p:spPr>
        <p:txBody>
          <a:bodyPr/>
          <a:lstStyle/>
          <a:p>
            <a:pPr>
              <a:spcBef>
                <a:spcPct val="0"/>
              </a:spcBef>
              <a:buFont typeface="Wingdings" pitchFamily="2" charset="2"/>
              <a:buNone/>
            </a:pPr>
            <a:r>
              <a:rPr lang="en-US" smtClean="0"/>
              <a:t>1. Map Scale</a:t>
            </a:r>
          </a:p>
          <a:p>
            <a:pPr lvl="1">
              <a:spcBef>
                <a:spcPct val="0"/>
              </a:spcBef>
            </a:pPr>
            <a:r>
              <a:rPr lang="en-US" smtClean="0"/>
              <a:t>Refers to the relationship between the size of an object on a map and its actual size on Earth</a:t>
            </a:r>
          </a:p>
          <a:p>
            <a:pPr lvl="1">
              <a:spcBef>
                <a:spcPct val="0"/>
              </a:spcBef>
            </a:pPr>
            <a:r>
              <a:rPr lang="en-US" smtClean="0"/>
              <a:t>Present the info in 3 ways</a:t>
            </a:r>
          </a:p>
          <a:p>
            <a:pPr lvl="2">
              <a:spcBef>
                <a:spcPct val="0"/>
              </a:spcBef>
              <a:buFontTx/>
              <a:buBlip>
                <a:blip r:embed="rId3"/>
              </a:buBlip>
            </a:pPr>
            <a:r>
              <a:rPr lang="en-US" smtClean="0"/>
              <a:t>Fraction (1/24,000) or Ratio (1: 24,000) </a:t>
            </a:r>
          </a:p>
          <a:p>
            <a:pPr lvl="3">
              <a:spcBef>
                <a:spcPct val="0"/>
              </a:spcBef>
              <a:buFontTx/>
              <a:buBlip>
                <a:blip r:embed="rId3"/>
              </a:buBlip>
            </a:pPr>
            <a:r>
              <a:rPr lang="en-US" smtClean="0"/>
              <a:t>(both sides same value 1 inch = 24,000 inches)</a:t>
            </a:r>
          </a:p>
          <a:p>
            <a:pPr lvl="2">
              <a:spcBef>
                <a:spcPct val="0"/>
              </a:spcBef>
              <a:buFontTx/>
              <a:buBlip>
                <a:blip r:embed="rId3"/>
              </a:buBlip>
            </a:pPr>
            <a:r>
              <a:rPr lang="en-US" smtClean="0"/>
              <a:t>A written statement (1 inch equals 1 mile)</a:t>
            </a:r>
          </a:p>
          <a:p>
            <a:pPr lvl="2">
              <a:spcBef>
                <a:spcPct val="0"/>
              </a:spcBef>
              <a:buFontTx/>
              <a:buBlip>
                <a:blip r:embed="rId3"/>
              </a:buBlip>
            </a:pPr>
            <a:r>
              <a:rPr lang="en-US" smtClean="0"/>
              <a:t>Or a graphic bar scale</a:t>
            </a:r>
          </a:p>
          <a:p>
            <a:pPr lvl="1">
              <a:spcBef>
                <a:spcPct val="0"/>
              </a:spcBef>
            </a:pPr>
            <a:r>
              <a:rPr lang="en-US" smtClean="0"/>
              <a:t>Which would have more detail: a notebook paper size map of the world or a notebook paper size map of  this classroom?</a:t>
            </a:r>
          </a:p>
          <a:p>
            <a:pPr lvl="3">
              <a:spcBef>
                <a:spcPct val="0"/>
              </a:spcBef>
            </a:pPr>
            <a:r>
              <a:rPr lang="en-US" smtClean="0"/>
              <a:t>So does a world map have a small scale or a large scale?</a:t>
            </a:r>
          </a:p>
          <a:p>
            <a:pPr lvl="1">
              <a:spcBef>
                <a:spcPct val="0"/>
              </a:spcBef>
            </a:pPr>
            <a:endParaRPr lang="en-US" smtClean="0"/>
          </a:p>
        </p:txBody>
      </p:sp>
      <p:pic>
        <p:nvPicPr>
          <p:cNvPr id="96259" name="Picture 2" descr="http://www.thereareplaces.com/_images/symb/barscl.gif"/>
          <p:cNvPicPr>
            <a:picLocks noChangeAspect="1" noChangeArrowheads="1"/>
          </p:cNvPicPr>
          <p:nvPr/>
        </p:nvPicPr>
        <p:blipFill>
          <a:blip r:embed="rId4" cstate="print"/>
          <a:srcRect/>
          <a:stretch>
            <a:fillRect/>
          </a:stretch>
        </p:blipFill>
        <p:spPr bwMode="auto">
          <a:xfrm>
            <a:off x="3048000" y="5132388"/>
            <a:ext cx="5029200" cy="1401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914400" y="160020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en-US"/>
              <a:t>What kind of scale?</a:t>
            </a:r>
          </a:p>
        </p:txBody>
      </p:sp>
      <p:sp>
        <p:nvSpPr>
          <p:cNvPr id="24583" name="Text Box 7"/>
          <p:cNvSpPr txBox="1">
            <a:spLocks noChangeArrowheads="1"/>
          </p:cNvSpPr>
          <p:nvPr/>
        </p:nvSpPr>
        <p:spPr bwMode="auto">
          <a:xfrm>
            <a:off x="1981200" y="3124200"/>
            <a:ext cx="5791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ja-JP" altLang="en-US" sz="4000"/>
              <a:t>“</a:t>
            </a:r>
            <a:r>
              <a:rPr lang="en-US" sz="4000"/>
              <a:t>One inch to 5 miles</a:t>
            </a:r>
            <a:r>
              <a:rPr lang="ja-JP" altLang="en-US" sz="4000"/>
              <a:t>”</a:t>
            </a:r>
            <a:endParaRPr lang="en-US" sz="4000"/>
          </a:p>
        </p:txBody>
      </p:sp>
      <p:sp>
        <p:nvSpPr>
          <p:cNvPr id="6148" name="Text Box 8"/>
          <p:cNvSpPr txBox="1">
            <a:spLocks noChangeArrowheads="1"/>
          </p:cNvSpPr>
          <p:nvPr/>
        </p:nvSpPr>
        <p:spPr bwMode="auto">
          <a:xfrm>
            <a:off x="4114800" y="5562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endParaRPr lang="en-US"/>
          </a:p>
        </p:txBody>
      </p:sp>
      <p:sp>
        <p:nvSpPr>
          <p:cNvPr id="24585" name="Text Box 9"/>
          <p:cNvSpPr txBox="1">
            <a:spLocks noChangeArrowheads="1"/>
          </p:cNvSpPr>
          <p:nvPr/>
        </p:nvSpPr>
        <p:spPr bwMode="auto">
          <a:xfrm>
            <a:off x="5334000" y="4800600"/>
            <a:ext cx="2895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en-US"/>
              <a:t>Verbal scale</a:t>
            </a:r>
          </a:p>
        </p:txBody>
      </p:sp>
    </p:spTree>
    <p:extLst>
      <p:ext uri="{BB962C8B-B14F-4D97-AF65-F5344CB8AC3E}">
        <p14:creationId xmlns:p14="http://schemas.microsoft.com/office/powerpoint/2010/main" xmlns="" val="3249135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anim calcmode="lin" valueType="num">
                                      <p:cBhvr>
                                        <p:cTn id="7" dur="1000" fill="hold"/>
                                        <p:tgtEl>
                                          <p:spTgt spid="24583"/>
                                        </p:tgtEl>
                                        <p:attrNameLst>
                                          <p:attrName>ppt_w</p:attrName>
                                        </p:attrNameLst>
                                      </p:cBhvr>
                                      <p:tavLst>
                                        <p:tav tm="0">
                                          <p:val>
                                            <p:strVal val="#ppt_w*0.70"/>
                                          </p:val>
                                        </p:tav>
                                        <p:tav tm="100000">
                                          <p:val>
                                            <p:strVal val="#ppt_w"/>
                                          </p:val>
                                        </p:tav>
                                      </p:tavLst>
                                    </p:anim>
                                    <p:anim calcmode="lin" valueType="num">
                                      <p:cBhvr>
                                        <p:cTn id="8" dur="1000" fill="hold"/>
                                        <p:tgtEl>
                                          <p:spTgt spid="24583"/>
                                        </p:tgtEl>
                                        <p:attrNameLst>
                                          <p:attrName>ppt_h</p:attrName>
                                        </p:attrNameLst>
                                      </p:cBhvr>
                                      <p:tavLst>
                                        <p:tav tm="0">
                                          <p:val>
                                            <p:strVal val="#ppt_h"/>
                                          </p:val>
                                        </p:tav>
                                        <p:tav tm="100000">
                                          <p:val>
                                            <p:strVal val="#ppt_h"/>
                                          </p:val>
                                        </p:tav>
                                      </p:tavLst>
                                    </p:anim>
                                    <p:animEffect transition="in" filter="fade">
                                      <p:cBhvr>
                                        <p:cTn id="9" dur="1000"/>
                                        <p:tgtEl>
                                          <p:spTgt spid="245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4585"/>
                                        </p:tgtEl>
                                        <p:attrNameLst>
                                          <p:attrName>style.visibility</p:attrName>
                                        </p:attrNameLst>
                                      </p:cBhvr>
                                      <p:to>
                                        <p:strVal val="visible"/>
                                      </p:to>
                                    </p:set>
                                    <p:animEffect transition="in" filter="dissolve">
                                      <p:cBhvr>
                                        <p:cTn id="14"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P spid="2458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304800" y="1828800"/>
            <a:ext cx="8839200" cy="2667000"/>
          </a:xfrm>
        </p:spPr>
        <p:txBody>
          <a:bodyPr/>
          <a:lstStyle/>
          <a:p>
            <a:pPr eaLnBrk="1" hangingPunct="1"/>
            <a:r>
              <a:rPr lang="en-US" sz="6600" smtClean="0"/>
              <a:t>Why does Geography Matter?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914400" y="160020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en-US"/>
              <a:t>What kind of scale?</a:t>
            </a:r>
          </a:p>
        </p:txBody>
      </p:sp>
      <p:sp>
        <p:nvSpPr>
          <p:cNvPr id="36867" name="Text Box 3"/>
          <p:cNvSpPr txBox="1">
            <a:spLocks noChangeArrowheads="1"/>
          </p:cNvSpPr>
          <p:nvPr/>
        </p:nvSpPr>
        <p:spPr bwMode="auto">
          <a:xfrm>
            <a:off x="1981200" y="3124200"/>
            <a:ext cx="5791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en-US" sz="4000"/>
              <a:t>1:316,800 </a:t>
            </a:r>
            <a:r>
              <a:rPr lang="en-US" sz="2000"/>
              <a:t>or</a:t>
            </a:r>
            <a:r>
              <a:rPr lang="en-US" sz="4000"/>
              <a:t> 1/316,800</a:t>
            </a:r>
          </a:p>
        </p:txBody>
      </p:sp>
      <p:sp>
        <p:nvSpPr>
          <p:cNvPr id="7172" name="Text Box 4"/>
          <p:cNvSpPr txBox="1">
            <a:spLocks noChangeArrowheads="1"/>
          </p:cNvSpPr>
          <p:nvPr/>
        </p:nvSpPr>
        <p:spPr bwMode="auto">
          <a:xfrm>
            <a:off x="4114800" y="5562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endParaRPr lang="en-US"/>
          </a:p>
        </p:txBody>
      </p:sp>
      <p:sp>
        <p:nvSpPr>
          <p:cNvPr id="36869" name="Text Box 5"/>
          <p:cNvSpPr txBox="1">
            <a:spLocks noChangeArrowheads="1"/>
          </p:cNvSpPr>
          <p:nvPr/>
        </p:nvSpPr>
        <p:spPr bwMode="auto">
          <a:xfrm>
            <a:off x="4953000" y="4724400"/>
            <a:ext cx="3200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en-US"/>
              <a:t>Fractional Scale</a:t>
            </a:r>
          </a:p>
        </p:txBody>
      </p:sp>
    </p:spTree>
    <p:extLst>
      <p:ext uri="{BB962C8B-B14F-4D97-AF65-F5344CB8AC3E}">
        <p14:creationId xmlns:p14="http://schemas.microsoft.com/office/powerpoint/2010/main" xmlns="" val="4122571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p:cTn id="7" dur="1000" fill="hold"/>
                                        <p:tgtEl>
                                          <p:spTgt spid="36867"/>
                                        </p:tgtEl>
                                        <p:attrNameLst>
                                          <p:attrName>ppt_w</p:attrName>
                                        </p:attrNameLst>
                                      </p:cBhvr>
                                      <p:tavLst>
                                        <p:tav tm="0">
                                          <p:val>
                                            <p:strVal val="#ppt_w*0.70"/>
                                          </p:val>
                                        </p:tav>
                                        <p:tav tm="100000">
                                          <p:val>
                                            <p:strVal val="#ppt_w"/>
                                          </p:val>
                                        </p:tav>
                                      </p:tavLst>
                                    </p:anim>
                                    <p:anim calcmode="lin" valueType="num">
                                      <p:cBhvr>
                                        <p:cTn id="8" dur="1000" fill="hold"/>
                                        <p:tgtEl>
                                          <p:spTgt spid="36867"/>
                                        </p:tgtEl>
                                        <p:attrNameLst>
                                          <p:attrName>ppt_h</p:attrName>
                                        </p:attrNameLst>
                                      </p:cBhvr>
                                      <p:tavLst>
                                        <p:tav tm="0">
                                          <p:val>
                                            <p:strVal val="#ppt_h"/>
                                          </p:val>
                                        </p:tav>
                                        <p:tav tm="100000">
                                          <p:val>
                                            <p:strVal val="#ppt_h"/>
                                          </p:val>
                                        </p:tav>
                                      </p:tavLst>
                                    </p:anim>
                                    <p:animEffect transition="in" filter="fade">
                                      <p:cBhvr>
                                        <p:cTn id="9" dur="1000"/>
                                        <p:tgtEl>
                                          <p:spTgt spid="368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6869"/>
                                        </p:tgtEl>
                                        <p:attrNameLst>
                                          <p:attrName>style.visibility</p:attrName>
                                        </p:attrNameLst>
                                      </p:cBhvr>
                                      <p:to>
                                        <p:strVal val="visible"/>
                                      </p:to>
                                    </p:set>
                                    <p:animEffect transition="in" filter="dissolve">
                                      <p:cBhvr>
                                        <p:cTn id="14"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3686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914400" y="1676400"/>
            <a:ext cx="38100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en-US"/>
              <a:t>What kind of scale?</a:t>
            </a:r>
          </a:p>
        </p:txBody>
      </p:sp>
      <p:sp>
        <p:nvSpPr>
          <p:cNvPr id="8195" name="Text Box 4"/>
          <p:cNvSpPr txBox="1">
            <a:spLocks noChangeArrowheads="1"/>
          </p:cNvSpPr>
          <p:nvPr/>
        </p:nvSpPr>
        <p:spPr bwMode="auto">
          <a:xfrm>
            <a:off x="4114800" y="5562600"/>
            <a:ext cx="4419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endParaRPr lang="en-US"/>
          </a:p>
        </p:txBody>
      </p:sp>
      <p:sp>
        <p:nvSpPr>
          <p:cNvPr id="38917" name="Text Box 5"/>
          <p:cNvSpPr txBox="1">
            <a:spLocks noChangeArrowheads="1"/>
          </p:cNvSpPr>
          <p:nvPr/>
        </p:nvSpPr>
        <p:spPr bwMode="auto">
          <a:xfrm>
            <a:off x="5334000" y="4800600"/>
            <a:ext cx="2895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en-US"/>
              <a:t>Graphic Scale</a:t>
            </a:r>
          </a:p>
        </p:txBody>
      </p:sp>
      <p:pic>
        <p:nvPicPr>
          <p:cNvPr id="38918" name="Picture 6" descr="Graphic scale05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200400"/>
            <a:ext cx="8555038"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33492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anim calcmode="lin" valueType="num">
                                      <p:cBhvr>
                                        <p:cTn id="7" dur="1000" fill="hold"/>
                                        <p:tgtEl>
                                          <p:spTgt spid="38918"/>
                                        </p:tgtEl>
                                        <p:attrNameLst>
                                          <p:attrName>ppt_w</p:attrName>
                                        </p:attrNameLst>
                                      </p:cBhvr>
                                      <p:tavLst>
                                        <p:tav tm="0">
                                          <p:val>
                                            <p:strVal val="#ppt_w*0.70"/>
                                          </p:val>
                                        </p:tav>
                                        <p:tav tm="100000">
                                          <p:val>
                                            <p:strVal val="#ppt_w"/>
                                          </p:val>
                                        </p:tav>
                                      </p:tavLst>
                                    </p:anim>
                                    <p:anim calcmode="lin" valueType="num">
                                      <p:cBhvr>
                                        <p:cTn id="8" dur="1000" fill="hold"/>
                                        <p:tgtEl>
                                          <p:spTgt spid="38918"/>
                                        </p:tgtEl>
                                        <p:attrNameLst>
                                          <p:attrName>ppt_h</p:attrName>
                                        </p:attrNameLst>
                                      </p:cBhvr>
                                      <p:tavLst>
                                        <p:tav tm="0">
                                          <p:val>
                                            <p:strVal val="#ppt_h"/>
                                          </p:val>
                                        </p:tav>
                                        <p:tav tm="100000">
                                          <p:val>
                                            <p:strVal val="#ppt_h"/>
                                          </p:val>
                                        </p:tav>
                                      </p:tavLst>
                                    </p:anim>
                                    <p:animEffect transition="in" filter="fade">
                                      <p:cBhvr>
                                        <p:cTn id="9" dur="1000"/>
                                        <p:tgtEl>
                                          <p:spTgt spid="389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8917"/>
                                        </p:tgtEl>
                                        <p:attrNameLst>
                                          <p:attrName>style.visibility</p:attrName>
                                        </p:attrNameLst>
                                      </p:cBhvr>
                                      <p:to>
                                        <p:strVal val="visible"/>
                                      </p:to>
                                    </p:set>
                                    <p:animEffect transition="in" filter="dissolve">
                                      <p:cBhvr>
                                        <p:cTn id="14"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Shasta Colleg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475" y="485775"/>
            <a:ext cx="7639050" cy="588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870573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hasta Colleg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463" y="144463"/>
            <a:ext cx="68580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7" name="Picture 3" descr="Shasta Colleg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48275" y="3930650"/>
            <a:ext cx="3738563" cy="275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05643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ox(in)">
                                      <p:cBhvr>
                                        <p:cTn id="7" dur="5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_41323364_pac_island2_tokelau_20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86063" y="1498600"/>
            <a:ext cx="3570287"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6" name="Text Box 8"/>
          <p:cNvSpPr txBox="1">
            <a:spLocks noChangeArrowheads="1"/>
          </p:cNvSpPr>
          <p:nvPr/>
        </p:nvSpPr>
        <p:spPr bwMode="auto">
          <a:xfrm>
            <a:off x="808038" y="5005388"/>
            <a:ext cx="7470775"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algn="ctr" eaLnBrk="1" hangingPunct="1">
              <a:spcBef>
                <a:spcPct val="50000"/>
              </a:spcBef>
            </a:pPr>
            <a:r>
              <a:rPr lang="en-US"/>
              <a:t>Scale:  One of the </a:t>
            </a:r>
            <a:r>
              <a:rPr lang="ja-JP" altLang="en-US"/>
              <a:t>“</a:t>
            </a:r>
            <a:r>
              <a:rPr lang="en-US"/>
              <a:t>map essentials</a:t>
            </a:r>
            <a:r>
              <a:rPr lang="ja-JP" altLang="en-US"/>
              <a:t>”</a:t>
            </a:r>
            <a:r>
              <a:rPr lang="en-US"/>
              <a:t>!</a:t>
            </a:r>
          </a:p>
        </p:txBody>
      </p:sp>
    </p:spTree>
    <p:extLst>
      <p:ext uri="{BB962C8B-B14F-4D97-AF65-F5344CB8AC3E}">
        <p14:creationId xmlns:p14="http://schemas.microsoft.com/office/powerpoint/2010/main" xmlns="" val="1796095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816"/>
                                        </p:tgtEl>
                                        <p:attrNameLst>
                                          <p:attrName>style.visibility</p:attrName>
                                        </p:attrNameLst>
                                      </p:cBhvr>
                                      <p:to>
                                        <p:strVal val="visible"/>
                                      </p:to>
                                    </p:set>
                                    <p:anim calcmode="lin" valueType="num">
                                      <p:cBhvr additive="base">
                                        <p:cTn id="7" dur="500" fill="hold"/>
                                        <p:tgtEl>
                                          <p:spTgt spid="119816"/>
                                        </p:tgtEl>
                                        <p:attrNameLst>
                                          <p:attrName>ppt_x</p:attrName>
                                        </p:attrNameLst>
                                      </p:cBhvr>
                                      <p:tavLst>
                                        <p:tav tm="0">
                                          <p:val>
                                            <p:strVal val="#ppt_x"/>
                                          </p:val>
                                        </p:tav>
                                        <p:tav tm="100000">
                                          <p:val>
                                            <p:strVal val="#ppt_x"/>
                                          </p:val>
                                        </p:tav>
                                      </p:tavLst>
                                    </p:anim>
                                    <p:anim calcmode="lin" valueType="num">
                                      <p:cBhvr additive="base">
                                        <p:cTn id="8" dur="500" fill="hold"/>
                                        <p:tgtEl>
                                          <p:spTgt spid="1198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Peru Conde Nast Traveler May 200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06463" y="252413"/>
            <a:ext cx="408622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Text Box 5"/>
          <p:cNvSpPr txBox="1">
            <a:spLocks noChangeArrowheads="1"/>
          </p:cNvSpPr>
          <p:nvPr/>
        </p:nvSpPr>
        <p:spPr bwMode="auto">
          <a:xfrm>
            <a:off x="5859463" y="1697038"/>
            <a:ext cx="2465387"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en-US"/>
              <a:t>When scale is not shown on a map – Beware!</a:t>
            </a:r>
          </a:p>
        </p:txBody>
      </p:sp>
    </p:spTree>
    <p:extLst>
      <p:ext uri="{BB962C8B-B14F-4D97-AF65-F5344CB8AC3E}">
        <p14:creationId xmlns:p14="http://schemas.microsoft.com/office/powerpoint/2010/main" xmlns="" val="2739201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ustralia in Brief inside back cover 199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7938" y="434975"/>
            <a:ext cx="4046537" cy="5988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738186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Western Samoa The Cradle of Polynesia 1995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263" y="1516063"/>
            <a:ext cx="8243887"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529216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Western Samoa The Heart of Polynesia 199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4863" y="1046163"/>
            <a:ext cx="7534275" cy="4073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315177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he Fiji Islands 3 199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31888" y="854075"/>
            <a:ext cx="6878637" cy="478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7516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0" y="0"/>
            <a:ext cx="8991600" cy="1371600"/>
          </a:xfrm>
          <a:solidFill>
            <a:srgbClr val="FFFFCC"/>
          </a:solidFill>
        </p:spPr>
        <p:txBody>
          <a:bodyPr/>
          <a:lstStyle/>
          <a:p>
            <a:pPr eaLnBrk="1" hangingPunct="1">
              <a:buFontTx/>
              <a:buChar char="•"/>
            </a:pPr>
            <a:r>
              <a:rPr lang="en-US" sz="2400" smtClean="0">
                <a:solidFill>
                  <a:srgbClr val="0000CC"/>
                </a:solidFill>
                <a:latin typeface="Tempus Sans ITC" pitchFamily="82" charset="0"/>
              </a:rPr>
              <a:t>The new signs at the corner of routes 10 and 141 displayed the route numbers inside an outline of the state of Alabama.  </a:t>
            </a:r>
            <a:r>
              <a:rPr lang="en-US" sz="3200" smtClean="0">
                <a:solidFill>
                  <a:srgbClr val="0000CC"/>
                </a:solidFill>
                <a:latin typeface="Tempus Sans ITC" pitchFamily="82" charset="0"/>
              </a:rPr>
              <a:t/>
            </a:r>
            <a:br>
              <a:rPr lang="en-US" sz="3200" smtClean="0">
                <a:solidFill>
                  <a:srgbClr val="0000CC"/>
                </a:solidFill>
                <a:latin typeface="Tempus Sans ITC" pitchFamily="82" charset="0"/>
              </a:rPr>
            </a:br>
            <a:r>
              <a:rPr lang="en-US" sz="2400" smtClean="0">
                <a:solidFill>
                  <a:srgbClr val="0000CC"/>
                </a:solidFill>
                <a:latin typeface="Tempus Sans ITC" pitchFamily="82" charset="0"/>
              </a:rPr>
              <a:t>What is the problem with this?</a:t>
            </a:r>
          </a:p>
        </p:txBody>
      </p:sp>
      <p:pic>
        <p:nvPicPr>
          <p:cNvPr id="49154" name="Picture 5" descr="C:\Documents and Settings\Sharma\Desktop\misc images\Road signs\road sign 2"/>
          <p:cNvPicPr>
            <a:picLocks noGrp="1" noChangeAspect="1" noChangeArrowheads="1"/>
          </p:cNvPicPr>
          <p:nvPr>
            <p:ph idx="1"/>
          </p:nvPr>
        </p:nvPicPr>
        <p:blipFill>
          <a:blip r:embed="rId3" cstate="print"/>
          <a:srcRect/>
          <a:stretch>
            <a:fillRect/>
          </a:stretch>
        </p:blipFill>
        <p:spPr>
          <a:xfrm>
            <a:off x="1828800" y="2209800"/>
            <a:ext cx="5486400" cy="4114800"/>
          </a:xfrm>
          <a:ln w="12700">
            <a:solidFill>
              <a:srgbClr val="0000CC"/>
            </a:solidFill>
          </a:ln>
        </p:spPr>
      </p:pic>
      <p:pic>
        <p:nvPicPr>
          <p:cNvPr id="49155" name="Picture 7" descr="http://tbn2.google.com/images?q=tbn:kkqG7f8RAEvq_M:http://www.soldbyfred.com/assets/img/school_map.gif">
            <a:hlinkClick r:id="rId4"/>
          </p:cNvPr>
          <p:cNvPicPr>
            <a:picLocks noChangeAspect="1" noChangeArrowheads="1"/>
          </p:cNvPicPr>
          <p:nvPr/>
        </p:nvPicPr>
        <p:blipFill>
          <a:blip r:embed="rId5" cstate="print"/>
          <a:srcRect/>
          <a:stretch>
            <a:fillRect/>
          </a:stretch>
        </p:blipFill>
        <p:spPr bwMode="auto">
          <a:xfrm>
            <a:off x="228600" y="1981200"/>
            <a:ext cx="1365250" cy="2133600"/>
          </a:xfrm>
          <a:prstGeom prst="rect">
            <a:avLst/>
          </a:prstGeom>
          <a:noFill/>
          <a:ln w="9525">
            <a:noFill/>
            <a:miter lim="800000"/>
            <a:headEnd/>
            <a:tailEnd/>
          </a:ln>
        </p:spPr>
      </p:pic>
      <p:sp>
        <p:nvSpPr>
          <p:cNvPr id="5" name="TextBox 4"/>
          <p:cNvSpPr txBox="1">
            <a:spLocks noChangeArrowheads="1"/>
          </p:cNvSpPr>
          <p:nvPr/>
        </p:nvSpPr>
        <p:spPr bwMode="auto">
          <a:xfrm>
            <a:off x="0" y="1371600"/>
            <a:ext cx="8991600" cy="461963"/>
          </a:xfrm>
          <a:prstGeom prst="rect">
            <a:avLst/>
          </a:prstGeom>
          <a:solidFill>
            <a:srgbClr val="FFFFCC"/>
          </a:solidFill>
          <a:ln w="9525">
            <a:noFill/>
            <a:miter lim="800000"/>
            <a:headEnd/>
            <a:tailEnd/>
          </a:ln>
        </p:spPr>
        <p:txBody>
          <a:bodyPr>
            <a:spAutoFit/>
          </a:bodyPr>
          <a:lstStyle/>
          <a:p>
            <a:pPr algn="ctr"/>
            <a:r>
              <a:rPr lang="en-US" sz="2400" b="1">
                <a:solidFill>
                  <a:srgbClr val="0000CC"/>
                </a:solidFill>
                <a:latin typeface="Tempus Sans ITC" pitchFamily="82" charset="0"/>
              </a:rPr>
              <a:t>Routes 10 and 14 are in Massachusetts </a:t>
            </a:r>
            <a:endParaRPr lang="en-US" sz="2400" b="1"/>
          </a:p>
        </p:txBody>
      </p:sp>
      <p:pic>
        <p:nvPicPr>
          <p:cNvPr id="9222" name="Picture 6" descr="http://www.interceptradio.com/intercept/MA.gif"/>
          <p:cNvPicPr>
            <a:picLocks noChangeAspect="1" noChangeArrowheads="1"/>
          </p:cNvPicPr>
          <p:nvPr/>
        </p:nvPicPr>
        <p:blipFill>
          <a:blip r:embed="rId6" cstate="print"/>
          <a:srcRect/>
          <a:stretch>
            <a:fillRect/>
          </a:stretch>
        </p:blipFill>
        <p:spPr bwMode="auto">
          <a:xfrm>
            <a:off x="6629400" y="3962400"/>
            <a:ext cx="2349500" cy="152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9222"/>
                                        </p:tgtEl>
                                        <p:attrNameLst>
                                          <p:attrName>style.visibility</p:attrName>
                                        </p:attrNameLst>
                                      </p:cBhvr>
                                      <p:to>
                                        <p:strVal val="visible"/>
                                      </p:to>
                                    </p:set>
                                    <p:anim calcmode="lin" valueType="num">
                                      <p:cBhvr additive="base">
                                        <p:cTn id="10" dur="500" fill="hold"/>
                                        <p:tgtEl>
                                          <p:spTgt spid="9222"/>
                                        </p:tgtEl>
                                        <p:attrNameLst>
                                          <p:attrName>ppt_x</p:attrName>
                                        </p:attrNameLst>
                                      </p:cBhvr>
                                      <p:tavLst>
                                        <p:tav tm="0">
                                          <p:val>
                                            <p:strVal val="#ppt_x"/>
                                          </p:val>
                                        </p:tav>
                                        <p:tav tm="100000">
                                          <p:val>
                                            <p:strVal val="#ppt_x"/>
                                          </p:val>
                                        </p:tav>
                                      </p:tavLst>
                                    </p:anim>
                                    <p:anim calcmode="lin" valueType="num">
                                      <p:cBhvr additive="base">
                                        <p:cTn id="11"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Atlantic River National Geographic April 1968 INSE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79663" y="1208088"/>
            <a:ext cx="4387850" cy="384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163210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Atlantic River National Geographic April 1968 SM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81250" y="200025"/>
            <a:ext cx="4379913" cy="645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682961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2008 Mississippi River Map updat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355600"/>
            <a:ext cx="5946775"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 Box 5"/>
          <p:cNvSpPr txBox="1">
            <a:spLocks noChangeArrowheads="1"/>
          </p:cNvSpPr>
          <p:nvPr/>
        </p:nvSpPr>
        <p:spPr bwMode="auto">
          <a:xfrm>
            <a:off x="663575" y="5999163"/>
            <a:ext cx="6904038"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r>
              <a:rPr lang="en-US"/>
              <a:t>The Week Magazine, July 4-11, 2008</a:t>
            </a:r>
          </a:p>
        </p:txBody>
      </p:sp>
    </p:spTree>
    <p:extLst>
      <p:ext uri="{BB962C8B-B14F-4D97-AF65-F5344CB8AC3E}">
        <p14:creationId xmlns:p14="http://schemas.microsoft.com/office/powerpoint/2010/main" xmlns="" val="2406743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Postcard Texas 2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9025" y="911225"/>
            <a:ext cx="6970713"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308597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2695575" y="1752600"/>
          <a:ext cx="3810000" cy="3810000"/>
        </p:xfrm>
        <a:graphic>
          <a:graphicData uri="http://schemas.openxmlformats.org/presentationml/2006/ole">
            <p:oleObj spid="_x0000_s32775" name="Drawing" r:id="rId4" imgW="4543966" imgH="4543966" progId="">
              <p:embed/>
            </p:oleObj>
          </a:graphicData>
        </a:graphic>
      </p:graphicFrame>
      <p:sp>
        <p:nvSpPr>
          <p:cNvPr id="14339" name="Text Box 3"/>
          <p:cNvSpPr txBox="1">
            <a:spLocks noChangeArrowheads="1"/>
          </p:cNvSpPr>
          <p:nvPr/>
        </p:nvSpPr>
        <p:spPr bwMode="auto">
          <a:xfrm>
            <a:off x="838200" y="457200"/>
            <a:ext cx="7391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algn="ctr" eaLnBrk="1" hangingPunct="1"/>
            <a:r>
              <a:rPr lang="en-US" sz="2800" i="1"/>
              <a:t>These mushroom spores are too small to see, so we put them under a </a:t>
            </a:r>
            <a:r>
              <a:rPr lang="en-US" sz="2800" i="1">
                <a:solidFill>
                  <a:srgbClr val="FF3300"/>
                </a:solidFill>
              </a:rPr>
              <a:t>MICROSCOPE</a:t>
            </a:r>
            <a:r>
              <a:rPr lang="en-US" sz="2800" i="1"/>
              <a:t>.</a:t>
            </a:r>
            <a:r>
              <a:rPr lang="en-US" i="1"/>
              <a:t>  </a:t>
            </a:r>
          </a:p>
        </p:txBody>
      </p:sp>
      <p:sp>
        <p:nvSpPr>
          <p:cNvPr id="14340" name="Text Box 4"/>
          <p:cNvSpPr txBox="1">
            <a:spLocks noChangeArrowheads="1"/>
          </p:cNvSpPr>
          <p:nvPr/>
        </p:nvSpPr>
        <p:spPr bwMode="auto">
          <a:xfrm>
            <a:off x="793750" y="5791200"/>
            <a:ext cx="7467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algn="ctr" eaLnBrk="1" hangingPunct="1"/>
            <a:r>
              <a:rPr lang="en-US" sz="2800" i="1"/>
              <a:t>When we can see them, we can study them.</a:t>
            </a:r>
            <a:endParaRPr lang="en-US" sz="2800"/>
          </a:p>
        </p:txBody>
      </p:sp>
    </p:spTree>
    <p:extLst>
      <p:ext uri="{BB962C8B-B14F-4D97-AF65-F5344CB8AC3E}">
        <p14:creationId xmlns:p14="http://schemas.microsoft.com/office/powerpoint/2010/main" xmlns="" val="645192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ppt_x"/>
                                          </p:val>
                                        </p:tav>
                                        <p:tav tm="100000">
                                          <p:val>
                                            <p:strVal val="#ppt_x"/>
                                          </p:val>
                                        </p:tav>
                                      </p:tavLst>
                                    </p:anim>
                                    <p:anim calcmode="lin" valueType="num">
                                      <p:cBhvr additive="base">
                                        <p:cTn id="8"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fade">
                                      <p:cBhvr>
                                        <p:cTn id="13"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143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590800" y="1447800"/>
          <a:ext cx="3962400" cy="3962400"/>
        </p:xfrm>
        <a:graphic>
          <a:graphicData uri="http://schemas.openxmlformats.org/presentationml/2006/ole">
            <p:oleObj spid="_x0000_s34823" name="Drawing" r:id="rId4" imgW="4572485" imgH="4572485" progId="">
              <p:embed/>
            </p:oleObj>
          </a:graphicData>
        </a:graphic>
      </p:graphicFrame>
      <p:sp>
        <p:nvSpPr>
          <p:cNvPr id="13315" name="Text Box 3"/>
          <p:cNvSpPr txBox="1">
            <a:spLocks noChangeArrowheads="1"/>
          </p:cNvSpPr>
          <p:nvPr/>
        </p:nvSpPr>
        <p:spPr bwMode="auto">
          <a:xfrm>
            <a:off x="1295400" y="228600"/>
            <a:ext cx="64008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algn="ctr" eaLnBrk="1" hangingPunct="1"/>
            <a:r>
              <a:rPr lang="en-US" sz="2800" i="1"/>
              <a:t>This planet is too big to see,</a:t>
            </a:r>
          </a:p>
          <a:p>
            <a:pPr algn="ctr" eaLnBrk="1" hangingPunct="1"/>
            <a:r>
              <a:rPr lang="en-US" sz="2800" i="1"/>
              <a:t>so we put it under a </a:t>
            </a:r>
            <a:r>
              <a:rPr lang="en-US" sz="2800" i="1">
                <a:solidFill>
                  <a:srgbClr val="FF0000"/>
                </a:solidFill>
              </a:rPr>
              <a:t>MACROSCOPE</a:t>
            </a:r>
            <a:r>
              <a:rPr lang="en-US" sz="2800" i="1"/>
              <a:t>.</a:t>
            </a:r>
          </a:p>
        </p:txBody>
      </p:sp>
      <p:sp>
        <p:nvSpPr>
          <p:cNvPr id="13316" name="Text Box 4"/>
          <p:cNvSpPr txBox="1">
            <a:spLocks noChangeArrowheads="1"/>
          </p:cNvSpPr>
          <p:nvPr/>
        </p:nvSpPr>
        <p:spPr bwMode="auto">
          <a:xfrm>
            <a:off x="1066800" y="5715000"/>
            <a:ext cx="7086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algn="ctr" eaLnBrk="1" hangingPunct="1"/>
            <a:r>
              <a:rPr lang="en-US" i="1"/>
              <a:t>When we can see it, we can study it.</a:t>
            </a:r>
            <a:endParaRPr lang="en-US"/>
          </a:p>
        </p:txBody>
      </p:sp>
    </p:spTree>
    <p:extLst>
      <p:ext uri="{BB962C8B-B14F-4D97-AF65-F5344CB8AC3E}">
        <p14:creationId xmlns:p14="http://schemas.microsoft.com/office/powerpoint/2010/main" xmlns="" val="645179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0" fill="hold" nodeType="clickEffect">
                                  <p:stCondLst>
                                    <p:cond delay="0"/>
                                  </p:stCondLst>
                                  <p:childTnLst>
                                    <p:set>
                                      <p:cBhvr>
                                        <p:cTn id="12" dur="1" fill="hold">
                                          <p:stCondLst>
                                            <p:cond delay="0"/>
                                          </p:stCondLst>
                                        </p:cTn>
                                        <p:tgtEl>
                                          <p:spTgt spid="13316">
                                            <p:txEl>
                                              <p:pRg st="0" end="0"/>
                                            </p:txEl>
                                          </p:spTgt>
                                        </p:tgtEl>
                                        <p:attrNameLst>
                                          <p:attrName>style.visibility</p:attrName>
                                        </p:attrNameLst>
                                      </p:cBhvr>
                                      <p:to>
                                        <p:strVal val="visible"/>
                                      </p:to>
                                    </p:set>
                                    <p:anim calcmode="lin" valueType="num">
                                      <p:cBhvr>
                                        <p:cTn id="13" dur="500" fill="hold"/>
                                        <p:tgtEl>
                                          <p:spTgt spid="1331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31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33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762000" y="914400"/>
            <a:ext cx="75438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Arial" charset="0"/>
              </a:defRPr>
            </a:lvl1pPr>
            <a:lvl2pPr marL="742950" indent="-285750" eaLnBrk="0" hangingPunct="0">
              <a:defRPr sz="3200">
                <a:solidFill>
                  <a:schemeClr val="tx1"/>
                </a:solidFill>
                <a:latin typeface="Arial" charset="0"/>
                <a:ea typeface="Arial" charset="0"/>
                <a:cs typeface="Arial" charset="0"/>
              </a:defRPr>
            </a:lvl2pPr>
            <a:lvl3pPr marL="1143000" indent="-228600" eaLnBrk="0" hangingPunct="0">
              <a:defRPr sz="3200">
                <a:solidFill>
                  <a:schemeClr val="tx1"/>
                </a:solidFill>
                <a:latin typeface="Arial" charset="0"/>
                <a:ea typeface="Arial" charset="0"/>
                <a:cs typeface="Arial" charset="0"/>
              </a:defRPr>
            </a:lvl3pPr>
            <a:lvl4pPr marL="1600200" indent="-228600" eaLnBrk="0" hangingPunct="0">
              <a:defRPr sz="3200">
                <a:solidFill>
                  <a:schemeClr val="tx1"/>
                </a:solidFill>
                <a:latin typeface="Arial" charset="0"/>
                <a:ea typeface="Arial" charset="0"/>
                <a:cs typeface="Arial" charset="0"/>
              </a:defRPr>
            </a:lvl4pPr>
            <a:lvl5pPr marL="2057400" indent="-228600" eaLnBrk="0" hangingPunct="0">
              <a:defRPr sz="32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32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32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32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3200">
                <a:solidFill>
                  <a:schemeClr val="tx1"/>
                </a:solidFill>
                <a:latin typeface="Arial" charset="0"/>
                <a:ea typeface="Arial" charset="0"/>
                <a:cs typeface="Arial" charset="0"/>
              </a:defRPr>
            </a:lvl9pPr>
          </a:lstStyle>
          <a:p>
            <a:pPr eaLnBrk="1" hangingPunct="1">
              <a:spcBef>
                <a:spcPct val="50000"/>
              </a:spcBef>
            </a:pPr>
            <a:r>
              <a:rPr lang="ja-JP" altLang="en-US"/>
              <a:t>“</a:t>
            </a:r>
            <a:r>
              <a:rPr lang="en-US"/>
              <a:t>Some things are very tiny, and we must use complex electric and optical means (e.g., a microscope) to enlarge them so as to understand their configuration and structural relationships.  In contrast, geographical things are so extensive that we must somehow reduce them to bring them into view.</a:t>
            </a:r>
            <a:r>
              <a:rPr lang="ja-JP" altLang="en-US"/>
              <a:t>”</a:t>
            </a:r>
            <a:endParaRPr lang="en-US"/>
          </a:p>
          <a:p>
            <a:pPr algn="r" eaLnBrk="1" hangingPunct="1">
              <a:spcBef>
                <a:spcPct val="50000"/>
              </a:spcBef>
            </a:pPr>
            <a:r>
              <a:rPr lang="en-US" sz="2400"/>
              <a:t>- Arthur Robinson, cartographer</a:t>
            </a:r>
          </a:p>
        </p:txBody>
      </p:sp>
    </p:spTree>
    <p:extLst>
      <p:ext uri="{BB962C8B-B14F-4D97-AF65-F5344CB8AC3E}">
        <p14:creationId xmlns:p14="http://schemas.microsoft.com/office/powerpoint/2010/main" xmlns="" val="33762397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4294967295"/>
          </p:nvPr>
        </p:nvSpPr>
        <p:spPr>
          <a:xfrm>
            <a:off x="609600" y="1295400"/>
            <a:ext cx="8229600" cy="4525963"/>
          </a:xfrm>
        </p:spPr>
        <p:txBody>
          <a:bodyPr/>
          <a:lstStyle/>
          <a:p>
            <a:pPr eaLnBrk="1" hangingPunct="1">
              <a:buFontTx/>
              <a:buNone/>
            </a:pPr>
            <a:r>
              <a:rPr lang="en-US">
                <a:latin typeface="Arial" charset="0"/>
                <a:cs typeface="Arial" charset="0"/>
              </a:rPr>
              <a:t>We need to use our . . . </a:t>
            </a:r>
          </a:p>
          <a:p>
            <a:pPr eaLnBrk="1" hangingPunct="1">
              <a:buFontTx/>
              <a:buNone/>
            </a:pPr>
            <a:endParaRPr lang="en-US">
              <a:latin typeface="Arial" charset="0"/>
              <a:cs typeface="Arial" charset="0"/>
            </a:endParaRPr>
          </a:p>
          <a:p>
            <a:pPr eaLnBrk="1" hangingPunct="1">
              <a:buFontTx/>
              <a:buNone/>
            </a:pPr>
            <a:r>
              <a:rPr lang="en-US" sz="4400">
                <a:latin typeface="Arial" charset="0"/>
                <a:cs typeface="Arial" charset="0"/>
              </a:rPr>
              <a:t>MAPS as MACROSCOPES. . .</a:t>
            </a:r>
            <a:endParaRPr lang="en-US">
              <a:latin typeface="Arial" charset="0"/>
              <a:cs typeface="Arial" charset="0"/>
            </a:endParaRPr>
          </a:p>
          <a:p>
            <a:pPr eaLnBrk="1" hangingPunct="1">
              <a:buFontTx/>
              <a:buNone/>
            </a:pPr>
            <a:endParaRPr lang="en-US">
              <a:latin typeface="Arial" charset="0"/>
              <a:cs typeface="Arial" charset="0"/>
            </a:endParaRPr>
          </a:p>
          <a:p>
            <a:pPr eaLnBrk="1" hangingPunct="1">
              <a:buFontTx/>
              <a:buNone/>
            </a:pPr>
            <a:r>
              <a:rPr lang="en-US">
                <a:latin typeface="Arial" charset="0"/>
                <a:cs typeface="Arial" charset="0"/>
              </a:rPr>
              <a:t>to help us </a:t>
            </a:r>
            <a:r>
              <a:rPr lang="en-US" u="sng">
                <a:latin typeface="Arial" charset="0"/>
                <a:cs typeface="Arial" charset="0"/>
              </a:rPr>
              <a:t>think critically</a:t>
            </a:r>
            <a:r>
              <a:rPr lang="en-US">
                <a:latin typeface="Arial" charset="0"/>
                <a:cs typeface="Arial" charset="0"/>
              </a:rPr>
              <a:t> about problems and </a:t>
            </a:r>
            <a:r>
              <a:rPr lang="ja-JP" altLang="en-US">
                <a:latin typeface="Arial" charset="0"/>
                <a:cs typeface="Arial" charset="0"/>
              </a:rPr>
              <a:t>“</a:t>
            </a:r>
            <a:r>
              <a:rPr lang="en-US">
                <a:latin typeface="Arial" charset="0"/>
                <a:cs typeface="Arial" charset="0"/>
              </a:rPr>
              <a:t>problem spots</a:t>
            </a:r>
            <a:r>
              <a:rPr lang="ja-JP" altLang="en-US">
                <a:latin typeface="Arial" charset="0"/>
                <a:cs typeface="Arial" charset="0"/>
              </a:rPr>
              <a:t>”</a:t>
            </a:r>
            <a:r>
              <a:rPr lang="en-US">
                <a:latin typeface="Arial" charset="0"/>
                <a:cs typeface="Arial" charset="0"/>
              </a:rPr>
              <a:t> on the world stage.</a:t>
            </a:r>
            <a:endParaRPr lang="en-US" sz="4400">
              <a:latin typeface="Arial" charset="0"/>
              <a:cs typeface="Arial" charset="0"/>
            </a:endParaRPr>
          </a:p>
          <a:p>
            <a:pPr eaLnBrk="1" hangingPunct="1">
              <a:buFontTx/>
              <a:buNone/>
            </a:pPr>
            <a:endParaRPr lang="en-US" sz="4400">
              <a:latin typeface="Arial" charset="0"/>
              <a:cs typeface="Arial" charset="0"/>
            </a:endParaRPr>
          </a:p>
          <a:p>
            <a:pPr eaLnBrk="1" hangingPunct="1">
              <a:buFontTx/>
              <a:buNone/>
            </a:pPr>
            <a:endParaRPr lang="en-US" sz="4400">
              <a:latin typeface="Arial" charset="0"/>
              <a:cs typeface="Arial" charset="0"/>
            </a:endParaRPr>
          </a:p>
        </p:txBody>
      </p:sp>
    </p:spTree>
    <p:extLst>
      <p:ext uri="{BB962C8B-B14F-4D97-AF65-F5344CB8AC3E}">
        <p14:creationId xmlns:p14="http://schemas.microsoft.com/office/powerpoint/2010/main" xmlns="" val="27032702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smtClean="0"/>
              <a:t>Cartographer’s 2 Big Questions Cont’</a:t>
            </a:r>
          </a:p>
        </p:txBody>
      </p:sp>
      <p:sp>
        <p:nvSpPr>
          <p:cNvPr id="3" name="Content Placeholder 2"/>
          <p:cNvSpPr>
            <a:spLocks noGrp="1"/>
          </p:cNvSpPr>
          <p:nvPr>
            <p:ph idx="1"/>
          </p:nvPr>
        </p:nvSpPr>
        <p:spPr>
          <a:solidFill>
            <a:schemeClr val="accent1"/>
          </a:solidFill>
        </p:spPr>
        <p:txBody>
          <a:bodyPr/>
          <a:lstStyle/>
          <a:p>
            <a:pPr>
              <a:spcBef>
                <a:spcPct val="0"/>
              </a:spcBef>
              <a:buFont typeface="Wingdings" pitchFamily="2" charset="2"/>
              <a:buNone/>
            </a:pPr>
            <a:r>
              <a:rPr lang="en-US" dirty="0" smtClean="0"/>
              <a:t>2. Projection</a:t>
            </a:r>
          </a:p>
          <a:p>
            <a:pPr lvl="1">
              <a:spcBef>
                <a:spcPct val="0"/>
              </a:spcBef>
            </a:pPr>
            <a:r>
              <a:rPr lang="en-US" dirty="0" smtClean="0"/>
              <a:t>The Scientific method for transferring 3D locations on the Earth’s surface into a flat map (Could this be perfect?)</a:t>
            </a:r>
          </a:p>
          <a:p>
            <a:pPr lvl="1">
              <a:spcBef>
                <a:spcPct val="0"/>
              </a:spcBef>
            </a:pPr>
            <a:r>
              <a:rPr lang="en-US" dirty="0" smtClean="0"/>
              <a:t>Creates </a:t>
            </a:r>
            <a:r>
              <a:rPr lang="en-US" dirty="0" smtClean="0">
                <a:hlinkClick r:id="rId3" action="ppaction://hlinksldjump"/>
              </a:rPr>
              <a:t>Distortion</a:t>
            </a:r>
            <a:endParaRPr lang="en-US" dirty="0" smtClean="0"/>
          </a:p>
          <a:p>
            <a:pPr lvl="2">
              <a:spcBef>
                <a:spcPct val="0"/>
              </a:spcBef>
              <a:buFontTx/>
              <a:buBlip>
                <a:blip r:embed="rId4"/>
              </a:buBlip>
            </a:pPr>
            <a:r>
              <a:rPr lang="en-US" dirty="0" smtClean="0"/>
              <a:t>Shape: can appear elongated or squat in comparison to reality</a:t>
            </a:r>
          </a:p>
          <a:p>
            <a:pPr lvl="2">
              <a:spcBef>
                <a:spcPct val="0"/>
              </a:spcBef>
              <a:buFontTx/>
              <a:buBlip>
                <a:blip r:embed="rId4"/>
              </a:buBlip>
            </a:pPr>
            <a:r>
              <a:rPr lang="en-US" dirty="0" smtClean="0"/>
              <a:t>Distance: may be increased or decreased</a:t>
            </a:r>
          </a:p>
          <a:p>
            <a:pPr lvl="2">
              <a:spcBef>
                <a:spcPct val="0"/>
              </a:spcBef>
              <a:buFontTx/>
              <a:buBlip>
                <a:blip r:embed="rId4"/>
              </a:buBlip>
            </a:pPr>
            <a:r>
              <a:rPr lang="en-US" dirty="0" smtClean="0"/>
              <a:t>Relative Size: One area may appear larger than another even if it is usually smaller</a:t>
            </a:r>
          </a:p>
          <a:p>
            <a:pPr lvl="2">
              <a:spcBef>
                <a:spcPct val="0"/>
              </a:spcBef>
              <a:buFontTx/>
              <a:buBlip>
                <a:blip r:embed="rId4"/>
              </a:buBlip>
            </a:pPr>
            <a:r>
              <a:rPr lang="en-US" dirty="0" smtClean="0"/>
              <a:t>Direction: from one place to another can be off</a:t>
            </a:r>
            <a:r>
              <a:rPr lang="en-US" sz="2400" dirty="0" smtClean="0"/>
              <a:t>	    </a:t>
            </a:r>
          </a:p>
          <a:p>
            <a:pPr lvl="4">
              <a:spcBef>
                <a:spcPct val="0"/>
              </a:spcBef>
              <a:buFontTx/>
              <a:buNone/>
            </a:pPr>
            <a:r>
              <a:rPr lang="en-US" dirty="0" smtClean="0"/>
              <a:t>              </a:t>
            </a:r>
          </a:p>
        </p:txBody>
      </p:sp>
      <p:pic>
        <p:nvPicPr>
          <p:cNvPr id="100355" name="Picture 2" descr="http://rds.yahoo.com/_ylt=A0WTb_uECZVKmzoB.XqjzbkF/SIG=132046m4j/EXP=1251367684/**http%3A/www.progonos.com/furuti/MapProj/Normal/ProjCyl/ProjCEA/Img/cyl-rays.jpg"/>
          <p:cNvPicPr>
            <a:picLocks noChangeAspect="1" noChangeArrowheads="1"/>
          </p:cNvPicPr>
          <p:nvPr/>
        </p:nvPicPr>
        <p:blipFill>
          <a:blip r:embed="rId5" cstate="print"/>
          <a:srcRect/>
          <a:stretch>
            <a:fillRect/>
          </a:stretch>
        </p:blipFill>
        <p:spPr bwMode="auto">
          <a:xfrm>
            <a:off x="5334000" y="4757738"/>
            <a:ext cx="3581400" cy="1990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smtClean="0"/>
              <a:t>Two Types of Projection</a:t>
            </a:r>
          </a:p>
        </p:txBody>
      </p:sp>
      <p:sp>
        <p:nvSpPr>
          <p:cNvPr id="3" name="Content Placeholder 2"/>
          <p:cNvSpPr>
            <a:spLocks noGrp="1"/>
          </p:cNvSpPr>
          <p:nvPr>
            <p:ph idx="1"/>
          </p:nvPr>
        </p:nvSpPr>
        <p:spPr>
          <a:xfrm>
            <a:off x="0" y="1600200"/>
            <a:ext cx="4114800" cy="4267200"/>
          </a:xfrm>
          <a:solidFill>
            <a:schemeClr val="accent4"/>
          </a:solidFill>
        </p:spPr>
        <p:txBody>
          <a:bodyPr/>
          <a:lstStyle/>
          <a:p>
            <a:pPr>
              <a:buFont typeface="Wingdings" pitchFamily="2" charset="2"/>
              <a:buNone/>
              <a:defRPr/>
            </a:pPr>
            <a:r>
              <a:rPr lang="en-US" dirty="0" smtClean="0">
                <a:solidFill>
                  <a:srgbClr val="FFFFFF"/>
                </a:solidFill>
              </a:rPr>
              <a:t>Mercator Projection </a:t>
            </a:r>
          </a:p>
          <a:p>
            <a:pPr lvl="1">
              <a:defRPr/>
            </a:pPr>
            <a:r>
              <a:rPr lang="en-US" dirty="0" smtClean="0">
                <a:solidFill>
                  <a:srgbClr val="FFFFFF"/>
                </a:solidFill>
              </a:rPr>
              <a:t>Created during Age of Exploration</a:t>
            </a:r>
          </a:p>
          <a:p>
            <a:pPr lvl="1">
              <a:defRPr/>
            </a:pPr>
            <a:r>
              <a:rPr lang="en-US" dirty="0" smtClean="0">
                <a:solidFill>
                  <a:srgbClr val="FFFFFF"/>
                </a:solidFill>
              </a:rPr>
              <a:t>Direction was most important so often skewed or “distorted” size</a:t>
            </a:r>
          </a:p>
          <a:p>
            <a:pPr lvl="1">
              <a:defRPr/>
            </a:pPr>
            <a:r>
              <a:rPr lang="en-US" dirty="0" smtClean="0">
                <a:solidFill>
                  <a:srgbClr val="FFFFFF"/>
                </a:solidFill>
              </a:rPr>
              <a:t>Follows constant lines of a compass</a:t>
            </a:r>
          </a:p>
          <a:p>
            <a:pPr lvl="1">
              <a:defRPr/>
            </a:pPr>
            <a:r>
              <a:rPr lang="en-US" dirty="0" smtClean="0">
                <a:solidFill>
                  <a:srgbClr val="FFFFFF"/>
                </a:solidFill>
              </a:rPr>
              <a:t>What could be some problems with this?</a:t>
            </a:r>
          </a:p>
          <a:p>
            <a:pPr lvl="1">
              <a:buFont typeface="Wingdings" pitchFamily="2" charset="2"/>
              <a:buNone/>
              <a:defRPr/>
            </a:pPr>
            <a:endParaRPr lang="en-US" dirty="0" smtClean="0">
              <a:solidFill>
                <a:srgbClr val="FFFFFF"/>
              </a:solidFill>
            </a:endParaRPr>
          </a:p>
          <a:p>
            <a:pPr lvl="1">
              <a:buFont typeface="Wingdings" pitchFamily="2" charset="2"/>
              <a:buNone/>
              <a:defRPr/>
            </a:pPr>
            <a:endParaRPr lang="en-US" dirty="0">
              <a:solidFill>
                <a:srgbClr val="FFFFFF"/>
              </a:solidFill>
            </a:endParaRPr>
          </a:p>
        </p:txBody>
      </p:sp>
      <p:pic>
        <p:nvPicPr>
          <p:cNvPr id="102403" name="Picture 2" descr="http://www.mapsofworld.com/projection-maps/mercator/world-mercator-political-light-map-enlarged.jpg"/>
          <p:cNvPicPr>
            <a:picLocks noChangeAspect="1" noChangeArrowheads="1"/>
          </p:cNvPicPr>
          <p:nvPr/>
        </p:nvPicPr>
        <p:blipFill>
          <a:blip r:embed="rId2" cstate="print"/>
          <a:srcRect/>
          <a:stretch>
            <a:fillRect/>
          </a:stretch>
        </p:blipFill>
        <p:spPr bwMode="auto">
          <a:xfrm>
            <a:off x="4227512" y="1981200"/>
            <a:ext cx="4916488"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p:txBody>
          <a:bodyPr/>
          <a:lstStyle/>
          <a:p>
            <a:pPr eaLnBrk="1" hangingPunct="1"/>
            <a:r>
              <a:rPr lang="en-US" sz="3200" smtClean="0">
                <a:solidFill>
                  <a:srgbClr val="0000CC"/>
                </a:solidFill>
                <a:latin typeface="Tempus Sans ITC" pitchFamily="82" charset="0"/>
              </a:rPr>
              <a:t>No one seemed to notice when the wayward signs went up about a year ago. </a:t>
            </a:r>
          </a:p>
        </p:txBody>
      </p:sp>
      <p:pic>
        <p:nvPicPr>
          <p:cNvPr id="51202" name="Picture 5" descr="C:\Documents and Settings\Sharma\Desktop\misc images\Road signs\road sign 3"/>
          <p:cNvPicPr>
            <a:picLocks noGrp="1" noChangeAspect="1" noChangeArrowheads="1"/>
          </p:cNvPicPr>
          <p:nvPr>
            <p:ph idx="1"/>
          </p:nvPr>
        </p:nvPicPr>
        <p:blipFill>
          <a:blip r:embed="rId3" cstate="print"/>
          <a:srcRect/>
          <a:stretch>
            <a:fillRect/>
          </a:stretch>
        </p:blipFill>
        <p:spPr>
          <a:xfrm>
            <a:off x="1828800" y="2286000"/>
            <a:ext cx="5486400" cy="4114800"/>
          </a:xfrm>
          <a:ln w="12700">
            <a:solidFill>
              <a:srgbClr val="0000CC"/>
            </a:solid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r>
              <a:rPr lang="en-US" smtClean="0"/>
              <a:t>Types of Projection Cont’</a:t>
            </a:r>
          </a:p>
        </p:txBody>
      </p:sp>
      <p:sp>
        <p:nvSpPr>
          <p:cNvPr id="103426" name="Content Placeholder 2"/>
          <p:cNvSpPr>
            <a:spLocks noGrp="1"/>
          </p:cNvSpPr>
          <p:nvPr>
            <p:ph idx="1"/>
          </p:nvPr>
        </p:nvSpPr>
        <p:spPr>
          <a:xfrm>
            <a:off x="152400" y="1524000"/>
            <a:ext cx="5943600" cy="4724400"/>
          </a:xfrm>
        </p:spPr>
        <p:txBody>
          <a:bodyPr/>
          <a:lstStyle/>
          <a:p>
            <a:pPr>
              <a:spcBef>
                <a:spcPct val="0"/>
              </a:spcBef>
            </a:pPr>
            <a:r>
              <a:rPr lang="en-US" smtClean="0"/>
              <a:t>Equal Area Projection: True to the shape and size of continents but distorts distance and direction</a:t>
            </a:r>
          </a:p>
          <a:p>
            <a:pPr lvl="1">
              <a:spcBef>
                <a:spcPct val="0"/>
              </a:spcBef>
            </a:pPr>
            <a:endParaRPr lang="en-US" smtClean="0"/>
          </a:p>
        </p:txBody>
      </p:sp>
      <p:pic>
        <p:nvPicPr>
          <p:cNvPr id="103427" name="Picture 2" descr="http://schools-wikipedia.org/images/545/54591.jpg"/>
          <p:cNvPicPr>
            <a:picLocks noChangeAspect="1" noChangeArrowheads="1"/>
          </p:cNvPicPr>
          <p:nvPr/>
        </p:nvPicPr>
        <p:blipFill>
          <a:blip r:embed="rId2" cstate="print"/>
          <a:srcRect/>
          <a:stretch>
            <a:fillRect/>
          </a:stretch>
        </p:blipFill>
        <p:spPr bwMode="auto">
          <a:xfrm>
            <a:off x="3200400" y="3200400"/>
            <a:ext cx="5275263"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p:txBody>
          <a:bodyPr/>
          <a:lstStyle/>
          <a:p>
            <a:r>
              <a:rPr lang="en-US" dirty="0" smtClean="0"/>
              <a:t>Warm Up</a:t>
            </a:r>
          </a:p>
        </p:txBody>
      </p:sp>
      <p:sp>
        <p:nvSpPr>
          <p:cNvPr id="3" name="Content Placeholder 2"/>
          <p:cNvSpPr>
            <a:spLocks noGrp="1"/>
          </p:cNvSpPr>
          <p:nvPr>
            <p:ph idx="1"/>
          </p:nvPr>
        </p:nvSpPr>
        <p:spPr>
          <a:solidFill>
            <a:schemeClr val="bg1">
              <a:lumMod val="20000"/>
              <a:lumOff val="80000"/>
            </a:schemeClr>
          </a:solidFill>
        </p:spPr>
        <p:txBody>
          <a:bodyPr>
            <a:normAutofit/>
          </a:bodyPr>
          <a:lstStyle/>
          <a:p>
            <a:pPr marL="514350" indent="-514350">
              <a:buFont typeface="+mj-lt"/>
              <a:buAutoNum type="arabicPeriod"/>
              <a:defRPr/>
            </a:pPr>
            <a:r>
              <a:rPr lang="en-US" dirty="0" smtClean="0"/>
              <a:t>Would a large scale or a small scale map be more appropriate to view global religious patterns?</a:t>
            </a:r>
          </a:p>
          <a:p>
            <a:pPr marL="514350" indent="-514350">
              <a:buFont typeface="+mj-lt"/>
              <a:buAutoNum type="arabicPeriod"/>
              <a:defRPr/>
            </a:pPr>
            <a:r>
              <a:rPr lang="en-US" dirty="0" smtClean="0"/>
              <a:t>What type of distortions are found on a map with Mercator Projection? Equal Area Projection? Which is more preferred today and why?</a:t>
            </a:r>
          </a:p>
          <a:p>
            <a:pPr marL="514350" indent="-514350">
              <a:buFont typeface="+mj-lt"/>
              <a:buAutoNum type="arabicPeriod"/>
              <a:defRPr/>
            </a:pPr>
            <a:r>
              <a:rPr lang="en-US" dirty="0" smtClean="0"/>
              <a:t>From where does GIS gather its statistical, demographic information?  What does the GIS do with this information to show relationships?</a:t>
            </a:r>
          </a:p>
          <a:p>
            <a:pPr marL="514350" indent="-514350">
              <a:buFont typeface="+mj-lt"/>
              <a:buAutoNum type="arabicPeriod"/>
              <a:defRPr/>
            </a:pPr>
            <a:r>
              <a:rPr lang="en-US" dirty="0" smtClean="0"/>
              <a:t>By which other high tech method we discussed, would GIS gather its “Where” information?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Upgrade!</a:t>
            </a:r>
            <a:endParaRPr lang="en-US" dirty="0"/>
          </a:p>
        </p:txBody>
      </p:sp>
      <p:sp>
        <p:nvSpPr>
          <p:cNvPr id="104450" name="Subtitle 2"/>
          <p:cNvSpPr>
            <a:spLocks noGrp="1"/>
          </p:cNvSpPr>
          <p:nvPr>
            <p:ph type="subTitle" idx="1"/>
          </p:nvPr>
        </p:nvSpPr>
        <p:spPr/>
        <p:txBody>
          <a:bodyPr/>
          <a:lstStyle/>
          <a:p>
            <a:r>
              <a:rPr lang="en-US" smtClean="0"/>
              <a:t>Contemporary Mapping Tools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p:txBody>
          <a:bodyPr/>
          <a:lstStyle/>
          <a:p>
            <a:r>
              <a:rPr lang="en-US" smtClean="0"/>
              <a:t>Geographic Information Systems</a:t>
            </a:r>
          </a:p>
        </p:txBody>
      </p:sp>
      <p:sp>
        <p:nvSpPr>
          <p:cNvPr id="3" name="Content Placeholder 2"/>
          <p:cNvSpPr>
            <a:spLocks noGrp="1"/>
          </p:cNvSpPr>
          <p:nvPr>
            <p:ph idx="1"/>
          </p:nvPr>
        </p:nvSpPr>
        <p:spPr>
          <a:solidFill>
            <a:schemeClr val="accent2">
              <a:lumMod val="20000"/>
              <a:lumOff val="80000"/>
            </a:schemeClr>
          </a:solidFill>
        </p:spPr>
        <p:txBody>
          <a:bodyPr/>
          <a:lstStyle/>
          <a:p>
            <a:pPr>
              <a:defRPr/>
            </a:pPr>
            <a:r>
              <a:rPr lang="en-US" dirty="0" smtClean="0"/>
              <a:t>Computer system that capture, store, query, analyze, and display geographic data.</a:t>
            </a:r>
          </a:p>
          <a:p>
            <a:pPr>
              <a:defRPr/>
            </a:pPr>
            <a:r>
              <a:rPr lang="en-US" dirty="0" smtClean="0"/>
              <a:t>Use </a:t>
            </a:r>
            <a:r>
              <a:rPr lang="en-US" dirty="0" err="1" smtClean="0"/>
              <a:t>Geocoding</a:t>
            </a:r>
            <a:r>
              <a:rPr lang="en-US" dirty="0" smtClean="0"/>
              <a:t>: mathematically calculated the precise position of someone on the Earth and then storing that info in a computer</a:t>
            </a:r>
          </a:p>
          <a:p>
            <a:pPr>
              <a:defRPr/>
            </a:pPr>
            <a:r>
              <a:rPr lang="en-US" dirty="0" smtClean="0"/>
              <a:t>Creates more accurate maps (less mistakes then pen and paper)</a:t>
            </a:r>
          </a:p>
          <a:p>
            <a:pPr>
              <a:defRPr/>
            </a:pPr>
            <a:r>
              <a:rPr lang="en-US" dirty="0" smtClean="0"/>
              <a:t>Layering Information: outlines of countries, climates, vegetation, urbanization</a:t>
            </a:r>
          </a:p>
          <a:p>
            <a:pPr lvl="1">
              <a:defRPr/>
            </a:pPr>
            <a:r>
              <a:rPr lang="en-US" dirty="0" smtClean="0"/>
              <a:t>Thus comparing this information in a certain location for significant or only coincidental relationships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p:cNvSpPr>
            <a:spLocks noGrp="1"/>
          </p:cNvSpPr>
          <p:nvPr>
            <p:ph type="title"/>
          </p:nvPr>
        </p:nvSpPr>
        <p:spPr/>
        <p:txBody>
          <a:bodyPr/>
          <a:lstStyle/>
          <a:p>
            <a:endParaRPr lang="en-US" smtClean="0"/>
          </a:p>
        </p:txBody>
      </p:sp>
      <p:sp>
        <p:nvSpPr>
          <p:cNvPr id="108546" name="Content Placeholder 2"/>
          <p:cNvSpPr>
            <a:spLocks noGrp="1"/>
          </p:cNvSpPr>
          <p:nvPr>
            <p:ph idx="1"/>
          </p:nvPr>
        </p:nvSpPr>
        <p:spPr/>
        <p:txBody>
          <a:bodyPr/>
          <a:lstStyle/>
          <a:p>
            <a:pPr>
              <a:spcBef>
                <a:spcPct val="0"/>
              </a:spcBef>
            </a:pPr>
            <a:endParaRPr lang="en-US" smtClean="0"/>
          </a:p>
        </p:txBody>
      </p:sp>
      <p:pic>
        <p:nvPicPr>
          <p:cNvPr id="108547" name="Picture 2" descr="http://gis.townofchapelhill.org/_img/ClipArt-GIS.gif"/>
          <p:cNvPicPr>
            <a:picLocks noChangeAspect="1" noChangeArrowheads="1"/>
          </p:cNvPicPr>
          <p:nvPr/>
        </p:nvPicPr>
        <p:blipFill>
          <a:blip r:embed="rId3" cstate="print"/>
          <a:srcRect/>
          <a:stretch>
            <a:fillRect/>
          </a:stretch>
        </p:blipFill>
        <p:spPr bwMode="auto">
          <a:xfrm>
            <a:off x="1981200" y="304800"/>
            <a:ext cx="5638800" cy="6278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smtClean="0"/>
              <a:t>Remote Sensing</a:t>
            </a:r>
          </a:p>
        </p:txBody>
      </p:sp>
      <p:sp>
        <p:nvSpPr>
          <p:cNvPr id="110594" name="Content Placeholder 2"/>
          <p:cNvSpPr>
            <a:spLocks noGrp="1"/>
          </p:cNvSpPr>
          <p:nvPr>
            <p:ph idx="1"/>
          </p:nvPr>
        </p:nvSpPr>
        <p:spPr/>
        <p:txBody>
          <a:bodyPr/>
          <a:lstStyle/>
          <a:p>
            <a:pPr>
              <a:spcBef>
                <a:spcPct val="0"/>
              </a:spcBef>
            </a:pPr>
            <a:r>
              <a:rPr lang="en-US" smtClean="0"/>
              <a:t>Acquiring information about the Earth’s surface from a satellite or other long-range method</a:t>
            </a:r>
          </a:p>
          <a:p>
            <a:pPr>
              <a:spcBef>
                <a:spcPct val="0"/>
              </a:spcBef>
            </a:pPr>
            <a:r>
              <a:rPr lang="en-US" smtClean="0"/>
              <a:t>Google Earth! </a:t>
            </a:r>
          </a:p>
          <a:p>
            <a:pPr>
              <a:spcBef>
                <a:spcPct val="0"/>
              </a:spcBef>
            </a:pPr>
            <a:r>
              <a:rPr lang="en-US" smtClean="0"/>
              <a:t>WEATHER!</a:t>
            </a:r>
          </a:p>
        </p:txBody>
      </p:sp>
      <p:pic>
        <p:nvPicPr>
          <p:cNvPr id="110595" name="Picture 2" descr="http://resources.eventdirector.net/PEAKS/SITES/670/ZUSER/Google%20logo.jpg"/>
          <p:cNvPicPr>
            <a:picLocks noChangeAspect="1" noChangeArrowheads="1"/>
          </p:cNvPicPr>
          <p:nvPr/>
        </p:nvPicPr>
        <p:blipFill>
          <a:blip r:embed="rId3" cstate="print"/>
          <a:srcRect/>
          <a:stretch>
            <a:fillRect/>
          </a:stretch>
        </p:blipFill>
        <p:spPr bwMode="auto">
          <a:xfrm>
            <a:off x="4114800" y="2819400"/>
            <a:ext cx="34290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r>
              <a:rPr lang="en-US" smtClean="0"/>
              <a:t>GPS</a:t>
            </a:r>
          </a:p>
        </p:txBody>
      </p:sp>
      <p:sp>
        <p:nvSpPr>
          <p:cNvPr id="3" name="Content Placeholder 2"/>
          <p:cNvSpPr>
            <a:spLocks noGrp="1"/>
          </p:cNvSpPr>
          <p:nvPr>
            <p:ph idx="1"/>
          </p:nvPr>
        </p:nvSpPr>
        <p:spPr/>
        <p:txBody>
          <a:bodyPr/>
          <a:lstStyle/>
          <a:p>
            <a:pPr>
              <a:spcBef>
                <a:spcPct val="0"/>
              </a:spcBef>
            </a:pPr>
            <a:r>
              <a:rPr lang="en-US" smtClean="0"/>
              <a:t>Global Positioning System: accurately determines the precise location of something on the Earth. </a:t>
            </a:r>
          </a:p>
          <a:p>
            <a:pPr lvl="1">
              <a:spcBef>
                <a:spcPct val="0"/>
              </a:spcBef>
              <a:buFont typeface="Wingdings" pitchFamily="2" charset="2"/>
              <a:buNone/>
            </a:pPr>
            <a:endParaRPr lang="en-US" smtClean="0"/>
          </a:p>
          <a:p>
            <a:pPr lvl="1">
              <a:spcBef>
                <a:spcPct val="0"/>
              </a:spcBef>
            </a:pPr>
            <a:r>
              <a:rPr lang="en-US" smtClean="0"/>
              <a:t>24 Satellites emitting complex radio codes</a:t>
            </a:r>
          </a:p>
          <a:p>
            <a:pPr lvl="1">
              <a:spcBef>
                <a:spcPct val="0"/>
              </a:spcBef>
            </a:pPr>
            <a:r>
              <a:rPr lang="en-US" smtClean="0"/>
              <a:t>Stations monitor and control the satellites</a:t>
            </a:r>
          </a:p>
          <a:p>
            <a:pPr lvl="1">
              <a:spcBef>
                <a:spcPct val="0"/>
              </a:spcBef>
            </a:pPr>
            <a:r>
              <a:rPr lang="en-US" smtClean="0"/>
              <a:t>Receivers: compute position, velocity, and time from the satellites</a:t>
            </a:r>
          </a:p>
          <a:p>
            <a:pPr lvl="1">
              <a:spcBef>
                <a:spcPct val="0"/>
              </a:spcBef>
            </a:pPr>
            <a:r>
              <a:rPr lang="en-US" smtClean="0"/>
              <a:t>Used for Planes, Boats, and Motor Vehicles because Satellites know these objects precise location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p:cNvSpPr>
            <a:spLocks noGrp="1"/>
          </p:cNvSpPr>
          <p:nvPr>
            <p:ph type="title"/>
          </p:nvPr>
        </p:nvSpPr>
        <p:spPr>
          <a:xfrm>
            <a:off x="152400" y="76200"/>
            <a:ext cx="8839200" cy="609600"/>
          </a:xfrm>
        </p:spPr>
        <p:txBody>
          <a:bodyPr/>
          <a:lstStyle/>
          <a:p>
            <a:r>
              <a:rPr lang="en-US" smtClean="0"/>
              <a:t>Reading</a:t>
            </a:r>
          </a:p>
        </p:txBody>
      </p:sp>
      <p:sp>
        <p:nvSpPr>
          <p:cNvPr id="115714" name="Content Placeholder 2"/>
          <p:cNvSpPr>
            <a:spLocks noGrp="1"/>
          </p:cNvSpPr>
          <p:nvPr>
            <p:ph idx="1"/>
          </p:nvPr>
        </p:nvSpPr>
        <p:spPr>
          <a:xfrm>
            <a:off x="152400" y="762000"/>
            <a:ext cx="8839200" cy="5638800"/>
          </a:xfrm>
          <a:solidFill>
            <a:srgbClr val="CCFFCC"/>
          </a:solidFill>
        </p:spPr>
        <p:txBody>
          <a:bodyPr/>
          <a:lstStyle/>
          <a:p>
            <a:pPr>
              <a:spcBef>
                <a:spcPct val="0"/>
              </a:spcBef>
            </a:pPr>
            <a:r>
              <a:rPr lang="en-US" smtClean="0"/>
              <a:t>Read the article Every Step you Take, Every Move You Make</a:t>
            </a:r>
          </a:p>
          <a:p>
            <a:pPr>
              <a:spcBef>
                <a:spcPct val="0"/>
              </a:spcBef>
            </a:pPr>
            <a:r>
              <a:rPr lang="en-US" smtClean="0"/>
              <a:t>Ponder the following Questions and jot your notes on a piece of paper</a:t>
            </a:r>
          </a:p>
          <a:p>
            <a:pPr>
              <a:spcBef>
                <a:spcPct val="0"/>
              </a:spcBef>
            </a:pPr>
            <a:r>
              <a:rPr lang="en-US" smtClean="0"/>
              <a:t>We will then debate the concept</a:t>
            </a:r>
          </a:p>
          <a:p>
            <a:pPr lvl="1">
              <a:spcBef>
                <a:spcPct val="0"/>
              </a:spcBef>
            </a:pPr>
            <a:r>
              <a:rPr lang="en-US" smtClean="0"/>
              <a:t>What do you believe the positives and negatives are to GPS and GIS?  </a:t>
            </a:r>
          </a:p>
          <a:p>
            <a:pPr lvl="1">
              <a:spcBef>
                <a:spcPct val="0"/>
              </a:spcBef>
            </a:pPr>
            <a:r>
              <a:rPr lang="en-US" smtClean="0"/>
              <a:t>What are your personal feelings regarding tagging children?</a:t>
            </a:r>
          </a:p>
          <a:p>
            <a:pPr lvl="1">
              <a:spcBef>
                <a:spcPct val="0"/>
              </a:spcBef>
            </a:pPr>
            <a:r>
              <a:rPr lang="en-US" smtClean="0"/>
              <a:t> Would it depend on the age or situation? </a:t>
            </a:r>
          </a:p>
          <a:p>
            <a:pPr lvl="1">
              <a:spcBef>
                <a:spcPct val="0"/>
              </a:spcBef>
            </a:pPr>
            <a:r>
              <a:rPr lang="en-US" smtClean="0"/>
              <a:t>Is there a time or instance where it may be beneficial to tag anyone?</a:t>
            </a:r>
          </a:p>
          <a:p>
            <a:pPr>
              <a:spcBef>
                <a:spcPct val="0"/>
              </a:spcBef>
            </a:pPr>
            <a:endParaRPr 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152400" y="152400"/>
            <a:ext cx="8839200" cy="533400"/>
          </a:xfrm>
        </p:spPr>
        <p:txBody>
          <a:bodyPr/>
          <a:lstStyle/>
          <a:p>
            <a:r>
              <a:rPr lang="en-US" smtClean="0"/>
              <a:t>Debate</a:t>
            </a:r>
          </a:p>
        </p:txBody>
      </p:sp>
      <p:sp>
        <p:nvSpPr>
          <p:cNvPr id="3" name="Content Placeholder 2"/>
          <p:cNvSpPr>
            <a:spLocks noGrp="1"/>
          </p:cNvSpPr>
          <p:nvPr>
            <p:ph idx="1"/>
          </p:nvPr>
        </p:nvSpPr>
        <p:spPr>
          <a:xfrm>
            <a:off x="0" y="762000"/>
            <a:ext cx="9372600" cy="6096000"/>
          </a:xfrm>
          <a:solidFill>
            <a:schemeClr val="tx2">
              <a:lumMod val="50000"/>
            </a:schemeClr>
          </a:solidFill>
        </p:spPr>
        <p:txBody>
          <a:bodyPr/>
          <a:lstStyle/>
          <a:p>
            <a:pPr>
              <a:defRPr/>
            </a:pPr>
            <a:r>
              <a:rPr lang="en-US" sz="2400" dirty="0" smtClean="0">
                <a:solidFill>
                  <a:srgbClr val="FFFFFF"/>
                </a:solidFill>
              </a:rPr>
              <a:t>Raise your hand if you think there is any instance when it is beneficial to tag anyone</a:t>
            </a:r>
          </a:p>
          <a:p>
            <a:pPr>
              <a:defRPr/>
            </a:pPr>
            <a:r>
              <a:rPr lang="en-US" sz="2400" dirty="0" smtClean="0">
                <a:solidFill>
                  <a:srgbClr val="FFFFFF"/>
                </a:solidFill>
              </a:rPr>
              <a:t>Splitting sides</a:t>
            </a:r>
          </a:p>
          <a:p>
            <a:pPr>
              <a:defRPr/>
            </a:pPr>
            <a:r>
              <a:rPr lang="en-US" sz="2400" dirty="0" smtClean="0">
                <a:solidFill>
                  <a:srgbClr val="FFFFFF"/>
                </a:solidFill>
              </a:rPr>
              <a:t>Each side come up with 3 arguments supporting your side (5 minutes)</a:t>
            </a:r>
          </a:p>
          <a:p>
            <a:pPr lvl="1">
              <a:defRPr/>
            </a:pPr>
            <a:r>
              <a:rPr lang="en-US" sz="2000" dirty="0" smtClean="0">
                <a:solidFill>
                  <a:srgbClr val="FFFFFF"/>
                </a:solidFill>
              </a:rPr>
              <a:t>Note your arguments should consider the other questions: positives and negatives of GPS/GIS, feelings towards tagging children: age, situation, etc)</a:t>
            </a:r>
          </a:p>
          <a:p>
            <a:pPr>
              <a:defRPr/>
            </a:pPr>
            <a:r>
              <a:rPr lang="en-US" sz="2400" dirty="0" smtClean="0">
                <a:solidFill>
                  <a:srgbClr val="FFFFFF"/>
                </a:solidFill>
              </a:rPr>
              <a:t>Choose a spokesperson to deliver your message (in your first delivery you may not comment on the other person’s side)</a:t>
            </a:r>
          </a:p>
          <a:p>
            <a:pPr>
              <a:defRPr/>
            </a:pPr>
            <a:r>
              <a:rPr lang="en-US" sz="2400" dirty="0" smtClean="0">
                <a:solidFill>
                  <a:srgbClr val="FFFFFF"/>
                </a:solidFill>
              </a:rPr>
              <a:t>After delivery, your side will have 3 minutes to create a rebuttal against the others arguments</a:t>
            </a:r>
          </a:p>
          <a:p>
            <a:pPr>
              <a:defRPr/>
            </a:pPr>
            <a:r>
              <a:rPr lang="en-US" sz="2400" dirty="0" smtClean="0">
                <a:solidFill>
                  <a:srgbClr val="FFFFFF"/>
                </a:solidFill>
              </a:rPr>
              <a:t>Choose a new spokesperson of the opposite sex</a:t>
            </a:r>
          </a:p>
          <a:p>
            <a:pPr>
              <a:defRPr/>
            </a:pPr>
            <a:r>
              <a:rPr lang="en-US" sz="2400" smtClean="0">
                <a:solidFill>
                  <a:srgbClr val="FFFFFF"/>
                </a:solidFill>
              </a:rPr>
              <a:t>Deliver </a:t>
            </a:r>
            <a:r>
              <a:rPr lang="en-US" sz="2400" dirty="0" smtClean="0">
                <a:solidFill>
                  <a:srgbClr val="FFFFFF"/>
                </a:solidFill>
              </a:rPr>
              <a:t>your message</a:t>
            </a:r>
          </a:p>
          <a:p>
            <a:pPr>
              <a:defRPr/>
            </a:pPr>
            <a:r>
              <a:rPr lang="en-US" sz="2400" dirty="0" smtClean="0">
                <a:solidFill>
                  <a:srgbClr val="FFFFFF"/>
                </a:solidFill>
              </a:rPr>
              <a:t>Sides will have 2 minutes to come up with final statements and pick a 3</a:t>
            </a:r>
            <a:r>
              <a:rPr lang="en-US" sz="2400" baseline="30000" dirty="0" smtClean="0">
                <a:solidFill>
                  <a:srgbClr val="FFFFFF"/>
                </a:solidFill>
              </a:rPr>
              <a:t>rd</a:t>
            </a:r>
            <a:r>
              <a:rPr lang="en-US" sz="2400" dirty="0" smtClean="0">
                <a:solidFill>
                  <a:srgbClr val="FFFFFF"/>
                </a:solidFill>
              </a:rPr>
              <a:t> person to deliver the final word</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Mindsets of Human Geography</a:t>
            </a:r>
            <a:endParaRPr lang="en-US" dirty="0"/>
          </a:p>
        </p:txBody>
      </p:sp>
      <p:sp>
        <p:nvSpPr>
          <p:cNvPr id="3" name="TextBox 2"/>
          <p:cNvSpPr txBox="1"/>
          <p:nvPr/>
        </p:nvSpPr>
        <p:spPr>
          <a:xfrm>
            <a:off x="4495800" y="2743200"/>
            <a:ext cx="3657600" cy="1200329"/>
          </a:xfrm>
          <a:prstGeom prst="rect">
            <a:avLst/>
          </a:prstGeom>
          <a:noFill/>
        </p:spPr>
        <p:txBody>
          <a:bodyPr wrap="square" rtlCol="0">
            <a:spAutoFit/>
          </a:bodyPr>
          <a:lstStyle/>
          <a:p>
            <a:r>
              <a:rPr lang="en-US" dirty="0" smtClean="0"/>
              <a:t>Does the environment determine the success of humans or do humans manipulate the environment to suit themselves?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p:txBody>
          <a:bodyPr/>
          <a:lstStyle/>
          <a:p>
            <a:pPr eaLnBrk="1" hangingPunct="1"/>
            <a:r>
              <a:rPr lang="en-US" sz="3200" smtClean="0">
                <a:solidFill>
                  <a:srgbClr val="0000CC"/>
                </a:solidFill>
                <a:latin typeface="Tempus Sans ITC" pitchFamily="82" charset="0"/>
              </a:rPr>
              <a:t>One contractor  noticed but thought the shape was Connecticut turned upside down. </a:t>
            </a:r>
          </a:p>
        </p:txBody>
      </p:sp>
      <p:pic>
        <p:nvPicPr>
          <p:cNvPr id="53250" name="Picture 5" descr="C:\Documents and Settings\Sharma\Desktop\misc images\Road signs\road sign 4"/>
          <p:cNvPicPr>
            <a:picLocks noGrp="1" noChangeAspect="1" noChangeArrowheads="1"/>
          </p:cNvPicPr>
          <p:nvPr>
            <p:ph idx="1"/>
          </p:nvPr>
        </p:nvPicPr>
        <p:blipFill>
          <a:blip r:embed="rId3" cstate="print"/>
          <a:srcRect/>
          <a:stretch>
            <a:fillRect/>
          </a:stretch>
        </p:blipFill>
        <p:spPr>
          <a:xfrm>
            <a:off x="1828800" y="2286000"/>
            <a:ext cx="5486400" cy="4114800"/>
          </a:xfrm>
        </p:spPr>
      </p:pic>
      <p:pic>
        <p:nvPicPr>
          <p:cNvPr id="53251" name="Picture 5" descr="http://www.jud.ct.gov/directory/maps/Juv/JuvMap4-nonumbers.gif"/>
          <p:cNvPicPr>
            <a:picLocks noChangeAspect="1" noChangeArrowheads="1"/>
          </p:cNvPicPr>
          <p:nvPr/>
        </p:nvPicPr>
        <p:blipFill>
          <a:blip r:embed="rId4" cstate="print"/>
          <a:srcRect/>
          <a:stretch>
            <a:fillRect/>
          </a:stretch>
        </p:blipFill>
        <p:spPr bwMode="auto">
          <a:xfrm>
            <a:off x="533400" y="1447800"/>
            <a:ext cx="2574925" cy="181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a:xfrm>
            <a:off x="0" y="-76200"/>
            <a:ext cx="5867400" cy="1295400"/>
          </a:xfrm>
        </p:spPr>
        <p:txBody>
          <a:bodyPr/>
          <a:lstStyle/>
          <a:p>
            <a:r>
              <a:rPr lang="en-US" smtClean="0"/>
              <a:t>1. Environmental Determinism</a:t>
            </a:r>
          </a:p>
        </p:txBody>
      </p:sp>
      <p:sp>
        <p:nvSpPr>
          <p:cNvPr id="3" name="Content Placeholder 2"/>
          <p:cNvSpPr>
            <a:spLocks noGrp="1"/>
          </p:cNvSpPr>
          <p:nvPr>
            <p:ph idx="1"/>
          </p:nvPr>
        </p:nvSpPr>
        <p:spPr>
          <a:xfrm>
            <a:off x="-18547" y="1219200"/>
            <a:ext cx="6477000" cy="5410200"/>
          </a:xfrm>
          <a:solidFill>
            <a:schemeClr val="accent1">
              <a:lumMod val="90000"/>
            </a:schemeClr>
          </a:solidFill>
        </p:spPr>
        <p:txBody>
          <a:bodyPr/>
          <a:lstStyle/>
          <a:p>
            <a:pPr>
              <a:defRPr/>
            </a:pPr>
            <a:r>
              <a:rPr lang="en-US" dirty="0" smtClean="0"/>
              <a:t>Proposed in the 19</a:t>
            </a:r>
            <a:r>
              <a:rPr lang="en-US" baseline="30000" dirty="0" smtClean="0"/>
              <a:t>th</a:t>
            </a:r>
            <a:r>
              <a:rPr lang="en-US" dirty="0" smtClean="0"/>
              <a:t> Century (</a:t>
            </a:r>
            <a:r>
              <a:rPr lang="en-US" dirty="0" err="1" smtClean="0"/>
              <a:t>Humbolt</a:t>
            </a:r>
            <a:r>
              <a:rPr lang="en-US" dirty="0" smtClean="0"/>
              <a:t>) </a:t>
            </a:r>
          </a:p>
          <a:p>
            <a:pPr>
              <a:defRPr/>
            </a:pPr>
            <a:r>
              <a:rPr lang="en-US" dirty="0" smtClean="0"/>
              <a:t>Ellsworth Huntington  </a:t>
            </a:r>
          </a:p>
          <a:p>
            <a:pPr lvl="1">
              <a:defRPr/>
            </a:pPr>
            <a:r>
              <a:rPr lang="en-US" dirty="0" smtClean="0"/>
              <a:t>Claims that the temperate climate of Europe lead to greater human efficiency and standards of living</a:t>
            </a:r>
          </a:p>
          <a:p>
            <a:pPr>
              <a:defRPr/>
            </a:pPr>
            <a:r>
              <a:rPr lang="en-US" dirty="0" smtClean="0"/>
              <a:t>Began dealing with the concept of cultural ecology:</a:t>
            </a:r>
          </a:p>
          <a:p>
            <a:pPr lvl="1">
              <a:defRPr/>
            </a:pPr>
            <a:r>
              <a:rPr lang="en-US" dirty="0" smtClean="0"/>
              <a:t>Geographic study of human-</a:t>
            </a:r>
          </a:p>
          <a:p>
            <a:pPr marL="457200" lvl="1" indent="0">
              <a:buNone/>
              <a:defRPr/>
            </a:pPr>
            <a:r>
              <a:rPr lang="en-US" dirty="0" smtClean="0"/>
              <a:t>environmental interactions</a:t>
            </a:r>
          </a:p>
          <a:p>
            <a:pPr>
              <a:defRPr/>
            </a:pPr>
            <a:r>
              <a:rPr lang="en-US" dirty="0" smtClean="0"/>
              <a:t>States that physical environments </a:t>
            </a:r>
            <a:r>
              <a:rPr lang="en-US" u="sng" dirty="0" smtClean="0">
                <a:effectLst>
                  <a:outerShdw blurRad="38100" dist="38100" dir="2700000" algn="tl">
                    <a:srgbClr val="000000">
                      <a:alpha val="43137"/>
                    </a:srgbClr>
                  </a:outerShdw>
                </a:effectLst>
              </a:rPr>
              <a:t>shape even DICTATE culture</a:t>
            </a:r>
            <a:endParaRPr lang="en-US" dirty="0" smtClean="0"/>
          </a:p>
          <a:p>
            <a:pPr lvl="1">
              <a:defRPr/>
            </a:pPr>
            <a:r>
              <a:rPr lang="en-US" dirty="0" smtClean="0"/>
              <a:t>What could be some problems with this idea?</a:t>
            </a:r>
          </a:p>
          <a:p>
            <a:pPr lvl="2">
              <a:buFontTx/>
              <a:buNone/>
              <a:defRPr/>
            </a:pPr>
            <a:endParaRPr lang="en-US" dirty="0" smtClean="0"/>
          </a:p>
          <a:p>
            <a:pPr lvl="1">
              <a:buFont typeface="Wingdings" pitchFamily="2" charset="2"/>
              <a:buNone/>
              <a:defRPr/>
            </a:pPr>
            <a:endParaRPr lang="en-US" dirty="0"/>
          </a:p>
        </p:txBody>
      </p:sp>
      <p:pic>
        <p:nvPicPr>
          <p:cNvPr id="118787" name="Picture 2" descr="http://www.alemaniaparati.diplo.de/Vertretung/mexikogic/es/10/Investigacion_20y_20Tecnologia/AlexanderHumboldt_20150anios__bild2,property=Galeriebild__gross.jpg"/>
          <p:cNvPicPr>
            <a:picLocks noChangeAspect="1" noChangeArrowheads="1"/>
          </p:cNvPicPr>
          <p:nvPr/>
        </p:nvPicPr>
        <p:blipFill>
          <a:blip r:embed="rId3" cstate="print"/>
          <a:srcRect/>
          <a:stretch>
            <a:fillRect/>
          </a:stretch>
        </p:blipFill>
        <p:spPr bwMode="auto">
          <a:xfrm>
            <a:off x="5701770" y="0"/>
            <a:ext cx="3442230" cy="2556275"/>
          </a:xfrm>
          <a:prstGeom prst="rect">
            <a:avLst/>
          </a:prstGeom>
          <a:noFill/>
          <a:ln w="9525">
            <a:noFill/>
            <a:miter lim="800000"/>
            <a:headEnd/>
            <a:tailEnd/>
          </a:ln>
        </p:spPr>
      </p:pic>
      <p:pic>
        <p:nvPicPr>
          <p:cNvPr id="118788" name="Picture 2" descr="http://farm2.static.flickr.com/1057/851830197_6c73290127_o.jpg"/>
          <p:cNvPicPr>
            <a:picLocks noChangeAspect="1" noChangeArrowheads="1"/>
          </p:cNvPicPr>
          <p:nvPr/>
        </p:nvPicPr>
        <p:blipFill>
          <a:blip r:embed="rId4" cstate="print"/>
          <a:srcRect/>
          <a:stretch>
            <a:fillRect/>
          </a:stretch>
        </p:blipFill>
        <p:spPr bwMode="auto">
          <a:xfrm>
            <a:off x="5994400" y="3886200"/>
            <a:ext cx="3149600"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500"/>
                                        <p:tgtEl>
                                          <p:spTgt spid="3">
                                            <p:txEl>
                                              <p:pRg st="4" end="4"/>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dissolve">
                                      <p:cBhvr>
                                        <p:cTn id="36" dur="500"/>
                                        <p:tgtEl>
                                          <p:spTgt spid="3">
                                            <p:txEl>
                                              <p:pRg st="6" end="6"/>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dissolve">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p:cNvSpPr>
            <a:spLocks noGrp="1"/>
          </p:cNvSpPr>
          <p:nvPr>
            <p:ph type="title"/>
          </p:nvPr>
        </p:nvSpPr>
        <p:spPr/>
        <p:txBody>
          <a:bodyPr/>
          <a:lstStyle/>
          <a:p>
            <a:r>
              <a:rPr lang="en-US" dirty="0" smtClean="0"/>
              <a:t>2. </a:t>
            </a:r>
            <a:r>
              <a:rPr lang="en-US" dirty="0" err="1" smtClean="0"/>
              <a:t>Possiblism</a:t>
            </a:r>
            <a:r>
              <a:rPr lang="en-US" dirty="0" smtClean="0"/>
              <a:t> </a:t>
            </a:r>
          </a:p>
        </p:txBody>
      </p:sp>
      <p:sp>
        <p:nvSpPr>
          <p:cNvPr id="3" name="Content Placeholder 2"/>
          <p:cNvSpPr>
            <a:spLocks noGrp="1"/>
          </p:cNvSpPr>
          <p:nvPr>
            <p:ph idx="1"/>
          </p:nvPr>
        </p:nvSpPr>
        <p:spPr>
          <a:xfrm>
            <a:off x="152400" y="1524000"/>
            <a:ext cx="6477000" cy="5181600"/>
          </a:xfrm>
          <a:solidFill>
            <a:srgbClr val="660033"/>
          </a:solidFill>
        </p:spPr>
        <p:txBody>
          <a:bodyPr/>
          <a:lstStyle/>
          <a:p>
            <a:pPr>
              <a:defRPr/>
            </a:pPr>
            <a:r>
              <a:rPr lang="en-US" dirty="0" smtClean="0">
                <a:solidFill>
                  <a:schemeClr val="bg1">
                    <a:lumMod val="20000"/>
                    <a:lumOff val="80000"/>
                  </a:schemeClr>
                </a:solidFill>
              </a:rPr>
              <a:t>Vidal De La </a:t>
            </a:r>
            <a:r>
              <a:rPr lang="en-US" dirty="0" err="1" smtClean="0">
                <a:solidFill>
                  <a:schemeClr val="bg1">
                    <a:lumMod val="20000"/>
                    <a:lumOff val="80000"/>
                  </a:schemeClr>
                </a:solidFill>
              </a:rPr>
              <a:t>Blache</a:t>
            </a:r>
            <a:endParaRPr lang="en-US" dirty="0" smtClean="0">
              <a:solidFill>
                <a:schemeClr val="bg1">
                  <a:lumMod val="20000"/>
                  <a:lumOff val="80000"/>
                </a:schemeClr>
              </a:solidFill>
            </a:endParaRPr>
          </a:p>
          <a:p>
            <a:pPr>
              <a:defRPr/>
            </a:pPr>
            <a:r>
              <a:rPr lang="en-US" dirty="0">
                <a:solidFill>
                  <a:schemeClr val="bg1">
                    <a:lumMod val="20000"/>
                    <a:lumOff val="80000"/>
                  </a:schemeClr>
                </a:solidFill>
              </a:rPr>
              <a:t>E</a:t>
            </a:r>
            <a:r>
              <a:rPr lang="en-US" dirty="0" smtClean="0">
                <a:solidFill>
                  <a:schemeClr val="bg1">
                    <a:lumMod val="20000"/>
                    <a:lumOff val="80000"/>
                  </a:schemeClr>
                </a:solidFill>
              </a:rPr>
              <a:t>nvironment limits human actions but people can </a:t>
            </a:r>
            <a:r>
              <a:rPr lang="en-US" u="sng" dirty="0" smtClean="0">
                <a:solidFill>
                  <a:schemeClr val="bg1">
                    <a:lumMod val="20000"/>
                    <a:lumOff val="80000"/>
                  </a:schemeClr>
                </a:solidFill>
              </a:rPr>
              <a:t>ADJUST</a:t>
            </a:r>
            <a:r>
              <a:rPr lang="en-US" dirty="0" smtClean="0">
                <a:solidFill>
                  <a:schemeClr val="bg1">
                    <a:lumMod val="20000"/>
                    <a:lumOff val="80000"/>
                  </a:schemeClr>
                </a:solidFill>
              </a:rPr>
              <a:t> to their environment</a:t>
            </a:r>
          </a:p>
          <a:p>
            <a:pPr lvl="1">
              <a:defRPr/>
            </a:pPr>
            <a:r>
              <a:rPr lang="en-US" dirty="0" smtClean="0">
                <a:solidFill>
                  <a:schemeClr val="bg1">
                    <a:lumMod val="20000"/>
                    <a:lumOff val="80000"/>
                  </a:schemeClr>
                </a:solidFill>
              </a:rPr>
              <a:t>Examples?</a:t>
            </a:r>
          </a:p>
          <a:p>
            <a:pPr lvl="2">
              <a:defRPr/>
            </a:pPr>
            <a:r>
              <a:rPr lang="en-US" dirty="0" smtClean="0">
                <a:solidFill>
                  <a:schemeClr val="bg1">
                    <a:lumMod val="20000"/>
                    <a:lumOff val="80000"/>
                  </a:schemeClr>
                </a:solidFill>
              </a:rPr>
              <a:t>Takes into account modern technologies effects…like?</a:t>
            </a:r>
          </a:p>
          <a:p>
            <a:pPr lvl="2">
              <a:defRPr/>
            </a:pPr>
            <a:r>
              <a:rPr lang="en-US" dirty="0" smtClean="0">
                <a:solidFill>
                  <a:schemeClr val="bg1">
                    <a:lumMod val="20000"/>
                    <a:lumOff val="80000"/>
                  </a:schemeClr>
                </a:solidFill>
              </a:rPr>
              <a:t>We’re Tool Makers!!! Air conditioning, tractors, plows, irrigation, etc. </a:t>
            </a:r>
          </a:p>
          <a:p>
            <a:pPr lvl="1">
              <a:defRPr/>
            </a:pPr>
            <a:endParaRPr lang="en-US" dirty="0">
              <a:solidFill>
                <a:schemeClr val="bg1">
                  <a:lumMod val="20000"/>
                  <a:lumOff val="80000"/>
                </a:schemeClr>
              </a:solidFill>
            </a:endParaRPr>
          </a:p>
        </p:txBody>
      </p:sp>
      <p:pic>
        <p:nvPicPr>
          <p:cNvPr id="88068" name="Picture 2" descr="http://theamericanirrigationcompany.com/images/irrigation2_qh1m.jpg"/>
          <p:cNvPicPr>
            <a:picLocks noChangeAspect="1" noChangeArrowheads="1"/>
          </p:cNvPicPr>
          <p:nvPr/>
        </p:nvPicPr>
        <p:blipFill>
          <a:blip r:embed="rId3" cstate="print"/>
          <a:srcRect/>
          <a:stretch>
            <a:fillRect/>
          </a:stretch>
        </p:blipFill>
        <p:spPr bwMode="auto">
          <a:xfrm>
            <a:off x="6575425" y="3352800"/>
            <a:ext cx="2492375"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8068"/>
                                        </p:tgtEl>
                                        <p:attrNameLst>
                                          <p:attrName>style.visibility</p:attrName>
                                        </p:attrNameLst>
                                      </p:cBhvr>
                                      <p:to>
                                        <p:strVal val="visible"/>
                                      </p:to>
                                    </p:set>
                                    <p:animEffect transition="in" filter="dissolve">
                                      <p:cBhvr>
                                        <p:cTn id="17" dur="500"/>
                                        <p:tgtEl>
                                          <p:spTgt spid="88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p:txBody>
          <a:bodyPr/>
          <a:lstStyle/>
          <a:p>
            <a:r>
              <a:rPr lang="en-US" smtClean="0"/>
              <a:t>Other examples of Possibilism</a:t>
            </a:r>
          </a:p>
        </p:txBody>
      </p:sp>
      <p:sp>
        <p:nvSpPr>
          <p:cNvPr id="122882" name="Content Placeholder 2"/>
          <p:cNvSpPr>
            <a:spLocks noGrp="1"/>
          </p:cNvSpPr>
          <p:nvPr>
            <p:ph idx="1"/>
          </p:nvPr>
        </p:nvSpPr>
        <p:spPr>
          <a:xfrm>
            <a:off x="152400" y="1524000"/>
            <a:ext cx="5181600" cy="3124200"/>
          </a:xfrm>
          <a:solidFill>
            <a:srgbClr val="FF9966"/>
          </a:solidFill>
        </p:spPr>
        <p:txBody>
          <a:bodyPr/>
          <a:lstStyle/>
          <a:p>
            <a:pPr>
              <a:spcBef>
                <a:spcPct val="0"/>
              </a:spcBef>
            </a:pPr>
            <a:r>
              <a:rPr lang="en-US" dirty="0" smtClean="0"/>
              <a:t>Population grows too big:</a:t>
            </a:r>
            <a:endParaRPr lang="en-US" i="1" dirty="0" smtClean="0"/>
          </a:p>
          <a:p>
            <a:pPr lvl="1">
              <a:spcBef>
                <a:spcPct val="0"/>
              </a:spcBef>
            </a:pPr>
            <a:r>
              <a:rPr lang="en-US" dirty="0" smtClean="0"/>
              <a:t>Political controls, technology, migration</a:t>
            </a:r>
          </a:p>
          <a:p>
            <a:pPr>
              <a:spcBef>
                <a:spcPct val="0"/>
              </a:spcBef>
            </a:pPr>
            <a:r>
              <a:rPr lang="en-US" dirty="0" smtClean="0"/>
              <a:t>Lawn maintenance:</a:t>
            </a:r>
          </a:p>
          <a:p>
            <a:pPr lvl="1">
              <a:spcBef>
                <a:spcPct val="0"/>
              </a:spcBef>
            </a:pPr>
            <a:r>
              <a:rPr lang="en-US" i="1" dirty="0" smtClean="0"/>
              <a:t>Why do we plant grass in the front yard, mow it, and fine those that?</a:t>
            </a:r>
          </a:p>
        </p:txBody>
      </p:sp>
      <p:pic>
        <p:nvPicPr>
          <p:cNvPr id="122883" name="Picture 5" descr="http://static.howstuffworks.com/gif/rd/how-to-grow-a-range-of-crops-year-round0.jpg"/>
          <p:cNvPicPr>
            <a:picLocks noChangeAspect="1" noChangeArrowheads="1"/>
          </p:cNvPicPr>
          <p:nvPr/>
        </p:nvPicPr>
        <p:blipFill>
          <a:blip r:embed="rId3" cstate="print"/>
          <a:srcRect/>
          <a:stretch>
            <a:fillRect/>
          </a:stretch>
        </p:blipFill>
        <p:spPr bwMode="auto">
          <a:xfrm>
            <a:off x="5181600" y="2743200"/>
            <a:ext cx="3848100" cy="3848100"/>
          </a:xfrm>
          <a:prstGeom prst="rect">
            <a:avLst/>
          </a:prstGeom>
          <a:noFill/>
          <a:ln w="9525">
            <a:noFill/>
            <a:miter lim="800000"/>
            <a:headEnd/>
            <a:tailEnd/>
          </a:ln>
        </p:spPr>
      </p:pic>
      <p:sp>
        <p:nvSpPr>
          <p:cNvPr id="2" name="TextBox 1"/>
          <p:cNvSpPr txBox="1"/>
          <p:nvPr/>
        </p:nvSpPr>
        <p:spPr>
          <a:xfrm>
            <a:off x="2209800" y="5029200"/>
            <a:ext cx="1981200" cy="646331"/>
          </a:xfrm>
          <a:prstGeom prst="rect">
            <a:avLst/>
          </a:prstGeom>
          <a:noFill/>
        </p:spPr>
        <p:txBody>
          <a:bodyPr wrap="square" rtlCol="0">
            <a:spAutoFit/>
          </a:bodyPr>
          <a:lstStyle/>
          <a:p>
            <a:r>
              <a:rPr lang="en-US" dirty="0" smtClean="0"/>
              <a:t>Well, what do you think?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05800" cy="2743200"/>
          </a:xfrm>
          <a:solidFill>
            <a:schemeClr val="tx2">
              <a:lumMod val="20000"/>
              <a:lumOff val="80000"/>
            </a:schemeClr>
          </a:solidFill>
        </p:spPr>
        <p:txBody>
          <a:bodyPr anchor="ctr"/>
          <a:lstStyle/>
          <a:p>
            <a:pPr algn="ctr" eaLnBrk="1" hangingPunct="1">
              <a:defRPr/>
            </a:pPr>
            <a:r>
              <a:rPr lang="en-US" sz="5400" dirty="0" smtClean="0">
                <a:solidFill>
                  <a:schemeClr val="tx1"/>
                </a:solidFill>
              </a:rPr>
              <a:t>5 Themes of geography</a:t>
            </a:r>
          </a:p>
        </p:txBody>
      </p:sp>
      <p:pic>
        <p:nvPicPr>
          <p:cNvPr id="128002" name="Picture 4" descr="http://www.dreamstime.com/geography-educaton-black-board-thumb2740478.jpg"/>
          <p:cNvPicPr>
            <a:picLocks noChangeAspect="1" noChangeArrowheads="1"/>
          </p:cNvPicPr>
          <p:nvPr/>
        </p:nvPicPr>
        <p:blipFill>
          <a:blip r:embed="rId3" cstate="print"/>
          <a:srcRect/>
          <a:stretch>
            <a:fillRect/>
          </a:stretch>
        </p:blipFill>
        <p:spPr bwMode="auto">
          <a:xfrm>
            <a:off x="4648200" y="2286000"/>
            <a:ext cx="4114800" cy="4114800"/>
          </a:xfrm>
          <a:prstGeom prst="rect">
            <a:avLst/>
          </a:prstGeom>
          <a:noFill/>
          <a:ln w="9525">
            <a:noFill/>
            <a:miter lim="800000"/>
            <a:headEnd/>
            <a:tailEnd/>
          </a:ln>
        </p:spPr>
      </p:pic>
      <p:pic>
        <p:nvPicPr>
          <p:cNvPr id="128003" name="Picture 6" descr="http://etc.usf.edu/clipart/24800/24874/geography_24874_lg.gif"/>
          <p:cNvPicPr>
            <a:picLocks noChangeAspect="1" noChangeArrowheads="1"/>
          </p:cNvPicPr>
          <p:nvPr/>
        </p:nvPicPr>
        <p:blipFill>
          <a:blip r:embed="rId4" cstate="print"/>
          <a:srcRect/>
          <a:stretch>
            <a:fillRect/>
          </a:stretch>
        </p:blipFill>
        <p:spPr bwMode="auto">
          <a:xfrm>
            <a:off x="838200" y="2819400"/>
            <a:ext cx="3155950" cy="1600200"/>
          </a:xfrm>
          <a:prstGeom prst="rect">
            <a:avLst/>
          </a:prstGeom>
          <a:noFill/>
          <a:ln w="9525">
            <a:noFill/>
            <a:miter lim="800000"/>
            <a:headEnd/>
            <a:tailEnd/>
          </a:ln>
        </p:spPr>
      </p:pic>
      <p:sp>
        <p:nvSpPr>
          <p:cNvPr id="5" name="TextBox 4"/>
          <p:cNvSpPr txBox="1"/>
          <p:nvPr/>
        </p:nvSpPr>
        <p:spPr>
          <a:xfrm>
            <a:off x="2362200" y="4495800"/>
            <a:ext cx="2286000" cy="2308324"/>
          </a:xfrm>
          <a:prstGeom prst="rect">
            <a:avLst/>
          </a:prstGeom>
          <a:solidFill>
            <a:schemeClr val="accent2">
              <a:lumMod val="75000"/>
            </a:schemeClr>
          </a:solidFill>
        </p:spPr>
        <p:txBody>
          <a:bodyPr>
            <a:spAutoFit/>
          </a:bodyPr>
          <a:lstStyle/>
          <a:p>
            <a:pPr marL="342900" indent="-342900">
              <a:buFontTx/>
              <a:buAutoNum type="arabicPeriod"/>
              <a:defRPr/>
            </a:pPr>
            <a:endParaRPr lang="en-US" b="1" dirty="0" smtClean="0">
              <a:solidFill>
                <a:srgbClr val="FFFFFF"/>
              </a:solidFill>
              <a:latin typeface="+mj-lt"/>
              <a:cs typeface="+mn-cs"/>
            </a:endParaRPr>
          </a:p>
          <a:p>
            <a:pPr marL="342900" indent="-342900">
              <a:buFontTx/>
              <a:buAutoNum type="arabicPeriod"/>
              <a:defRPr/>
            </a:pPr>
            <a:r>
              <a:rPr lang="en-US" b="1" dirty="0" smtClean="0">
                <a:solidFill>
                  <a:srgbClr val="FF0000"/>
                </a:solidFill>
                <a:latin typeface="+mj-lt"/>
                <a:cs typeface="+mn-cs"/>
              </a:rPr>
              <a:t>M</a:t>
            </a:r>
            <a:r>
              <a:rPr lang="en-US" b="1" dirty="0" smtClean="0">
                <a:solidFill>
                  <a:srgbClr val="FFFFFF"/>
                </a:solidFill>
                <a:latin typeface="+mj-lt"/>
                <a:cs typeface="+mn-cs"/>
              </a:rPr>
              <a:t>ovement</a:t>
            </a:r>
          </a:p>
          <a:p>
            <a:pPr marL="342900" indent="-342900">
              <a:buFontTx/>
              <a:buAutoNum type="arabicPeriod"/>
              <a:defRPr/>
            </a:pPr>
            <a:r>
              <a:rPr lang="en-US" b="1" dirty="0" smtClean="0">
                <a:solidFill>
                  <a:srgbClr val="FF0000"/>
                </a:solidFill>
                <a:latin typeface="+mj-lt"/>
                <a:cs typeface="+mn-cs"/>
              </a:rPr>
              <a:t>R</a:t>
            </a:r>
            <a:r>
              <a:rPr lang="en-US" b="1" dirty="0" smtClean="0">
                <a:solidFill>
                  <a:srgbClr val="FFFFFF"/>
                </a:solidFill>
                <a:latin typeface="+mj-lt"/>
                <a:cs typeface="+mn-cs"/>
              </a:rPr>
              <a:t>egions</a:t>
            </a:r>
          </a:p>
          <a:p>
            <a:pPr marL="342900" indent="-342900">
              <a:buFontTx/>
              <a:buAutoNum type="arabicPeriod"/>
              <a:defRPr/>
            </a:pPr>
            <a:r>
              <a:rPr lang="en-US" b="1" dirty="0" smtClean="0">
                <a:solidFill>
                  <a:srgbClr val="FF0000"/>
                </a:solidFill>
                <a:latin typeface="+mj-lt"/>
                <a:cs typeface="+mn-cs"/>
              </a:rPr>
              <a:t>L</a:t>
            </a:r>
            <a:r>
              <a:rPr lang="en-US" b="1" dirty="0" smtClean="0">
                <a:solidFill>
                  <a:srgbClr val="FFFFFF"/>
                </a:solidFill>
                <a:latin typeface="+mj-lt"/>
                <a:cs typeface="+mn-cs"/>
              </a:rPr>
              <a:t>ocation</a:t>
            </a:r>
          </a:p>
          <a:p>
            <a:pPr marL="342900" indent="-342900">
              <a:buFontTx/>
              <a:buAutoNum type="arabicPeriod"/>
              <a:defRPr/>
            </a:pPr>
            <a:r>
              <a:rPr lang="en-US" b="1" dirty="0" smtClean="0">
                <a:solidFill>
                  <a:srgbClr val="FFFFFF"/>
                </a:solidFill>
                <a:latin typeface="+mj-lt"/>
                <a:cs typeface="+mn-cs"/>
              </a:rPr>
              <a:t>Human-Environmental </a:t>
            </a:r>
            <a:r>
              <a:rPr lang="en-US" b="1" dirty="0" smtClean="0">
                <a:solidFill>
                  <a:srgbClr val="FF0000"/>
                </a:solidFill>
                <a:latin typeface="+mj-lt"/>
                <a:cs typeface="+mn-cs"/>
              </a:rPr>
              <a:t>I</a:t>
            </a:r>
            <a:r>
              <a:rPr lang="en-US" b="1" dirty="0" smtClean="0">
                <a:solidFill>
                  <a:srgbClr val="FFFFFF"/>
                </a:solidFill>
                <a:latin typeface="+mj-lt"/>
                <a:cs typeface="+mn-cs"/>
              </a:rPr>
              <a:t>nteraction</a:t>
            </a:r>
            <a:endParaRPr lang="en-US" b="1" dirty="0">
              <a:solidFill>
                <a:srgbClr val="FFFFFF"/>
              </a:solidFill>
              <a:latin typeface="+mj-lt"/>
              <a:cs typeface="+mn-cs"/>
            </a:endParaRPr>
          </a:p>
          <a:p>
            <a:pPr marL="342900" indent="-342900">
              <a:buFontTx/>
              <a:buAutoNum type="arabicPeriod"/>
              <a:defRPr/>
            </a:pPr>
            <a:r>
              <a:rPr lang="en-US" b="1" dirty="0" smtClean="0">
                <a:solidFill>
                  <a:srgbClr val="FF0000"/>
                </a:solidFill>
                <a:latin typeface="+mj-lt"/>
                <a:cs typeface="+mn-cs"/>
              </a:rPr>
              <a:t>P</a:t>
            </a:r>
            <a:r>
              <a:rPr lang="en-US" b="1" dirty="0" smtClean="0">
                <a:solidFill>
                  <a:srgbClr val="FFFFFF"/>
                </a:solidFill>
                <a:latin typeface="+mj-lt"/>
                <a:cs typeface="+mn-cs"/>
              </a:rPr>
              <a:t>lace</a:t>
            </a:r>
            <a:endParaRPr lang="en-US" b="1" dirty="0">
              <a:solidFill>
                <a:srgbClr val="FFFFFF"/>
              </a:solidFill>
              <a:latin typeface="+mj-lt"/>
              <a:cs typeface="+mn-cs"/>
            </a:endParaRPr>
          </a:p>
        </p:txBody>
      </p:sp>
      <p:sp>
        <p:nvSpPr>
          <p:cNvPr id="3" name="TextBox 2"/>
          <p:cNvSpPr txBox="1"/>
          <p:nvPr/>
        </p:nvSpPr>
        <p:spPr>
          <a:xfrm flipH="1">
            <a:off x="5562598" y="6400800"/>
            <a:ext cx="1066801" cy="369332"/>
          </a:xfrm>
          <a:prstGeom prst="rect">
            <a:avLst/>
          </a:prstGeom>
          <a:noFill/>
        </p:spPr>
        <p:txBody>
          <a:bodyPr wrap="square" rtlCol="0">
            <a:spAutoFit/>
          </a:bodyPr>
          <a:lstStyle/>
          <a:p>
            <a:r>
              <a:rPr lang="en-US" dirty="0" smtClean="0">
                <a:solidFill>
                  <a:srgbClr val="FF0000"/>
                </a:solidFill>
              </a:rPr>
              <a:t>Mr. Lip</a:t>
            </a:r>
            <a:endParaRPr lang="en-US" dirty="0">
              <a:solidFill>
                <a:srgbClr val="FF0000"/>
              </a:solidFill>
            </a:endParaRPr>
          </a:p>
        </p:txBody>
      </p:sp>
      <p:cxnSp>
        <p:nvCxnSpPr>
          <p:cNvPr id="6" name="Straight Arrow Connector 5"/>
          <p:cNvCxnSpPr>
            <a:stCxn id="3" idx="3"/>
          </p:cNvCxnSpPr>
          <p:nvPr/>
        </p:nvCxnSpPr>
        <p:spPr>
          <a:xfrm flipH="1" flipV="1">
            <a:off x="4800600" y="6324600"/>
            <a:ext cx="761998" cy="2608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3"/>
          <p:cNvSpPr>
            <a:spLocks noGrp="1"/>
          </p:cNvSpPr>
          <p:nvPr>
            <p:ph type="title"/>
          </p:nvPr>
        </p:nvSpPr>
        <p:spPr/>
        <p:txBody>
          <a:bodyPr/>
          <a:lstStyle/>
          <a:p>
            <a:r>
              <a:rPr lang="en-US" smtClean="0"/>
              <a:t>Thinking Geographically Activity</a:t>
            </a:r>
          </a:p>
        </p:txBody>
      </p:sp>
      <p:sp>
        <p:nvSpPr>
          <p:cNvPr id="130050" name="Content Placeholder 4"/>
          <p:cNvSpPr>
            <a:spLocks noGrp="1"/>
          </p:cNvSpPr>
          <p:nvPr>
            <p:ph idx="1"/>
          </p:nvPr>
        </p:nvSpPr>
        <p:spPr/>
        <p:txBody>
          <a:bodyPr/>
          <a:lstStyle/>
          <a:p>
            <a:pPr>
              <a:spcBef>
                <a:spcPct val="0"/>
              </a:spcBef>
            </a:pPr>
            <a:r>
              <a:rPr lang="en-US" smtClean="0"/>
              <a:t>I will randomly pass out a picture with a short description of a site in the world from the book: </a:t>
            </a:r>
            <a:r>
              <a:rPr lang="en-US" i="1" smtClean="0"/>
              <a:t>1000 Places to See Before You Die</a:t>
            </a:r>
          </a:p>
          <a:p>
            <a:pPr>
              <a:spcBef>
                <a:spcPct val="0"/>
              </a:spcBef>
            </a:pPr>
            <a:r>
              <a:rPr lang="en-US" smtClean="0"/>
              <a:t>As we look through the 5 themes of geography, on a separate sheet of paper, analyze your picture for each of the 5 themes.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US" smtClean="0"/>
              <a:t>1. Location</a:t>
            </a:r>
          </a:p>
        </p:txBody>
      </p:sp>
      <p:sp>
        <p:nvSpPr>
          <p:cNvPr id="131074" name="Content Placeholder 2"/>
          <p:cNvSpPr>
            <a:spLocks noGrp="1"/>
          </p:cNvSpPr>
          <p:nvPr>
            <p:ph idx="1"/>
          </p:nvPr>
        </p:nvSpPr>
        <p:spPr/>
        <p:txBody>
          <a:bodyPr/>
          <a:lstStyle/>
          <a:p>
            <a:pPr>
              <a:spcBef>
                <a:spcPct val="0"/>
              </a:spcBef>
            </a:pPr>
            <a:r>
              <a:rPr lang="en-US" smtClean="0"/>
              <a:t>Where is it located?</a:t>
            </a:r>
          </a:p>
          <a:p>
            <a:pPr>
              <a:spcBef>
                <a:spcPct val="0"/>
              </a:spcBef>
            </a:pPr>
            <a:r>
              <a:rPr lang="en-US" smtClean="0"/>
              <a:t>Relative Location: Where it is located relative to other “places” or things…such as other cities, physical characteristics, etc.</a:t>
            </a:r>
          </a:p>
          <a:p>
            <a:pPr>
              <a:spcBef>
                <a:spcPct val="0"/>
              </a:spcBef>
            </a:pPr>
            <a:r>
              <a:rPr lang="en-US" smtClean="0"/>
              <a:t>Absolute Location: Its location defined by latitude and longitude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Title 1"/>
          <p:cNvSpPr>
            <a:spLocks noGrp="1"/>
          </p:cNvSpPr>
          <p:nvPr>
            <p:ph type="title"/>
          </p:nvPr>
        </p:nvSpPr>
        <p:spPr/>
        <p:txBody>
          <a:bodyPr/>
          <a:lstStyle/>
          <a:p>
            <a:r>
              <a:rPr lang="en-US" smtClean="0"/>
              <a:t>Absolute Location (in depth)</a:t>
            </a:r>
          </a:p>
        </p:txBody>
      </p:sp>
      <p:sp>
        <p:nvSpPr>
          <p:cNvPr id="3" name="Content Placeholder 2"/>
          <p:cNvSpPr>
            <a:spLocks noGrp="1"/>
          </p:cNvSpPr>
          <p:nvPr>
            <p:ph idx="1"/>
          </p:nvPr>
        </p:nvSpPr>
        <p:spPr>
          <a:solidFill>
            <a:srgbClr val="FF6699"/>
          </a:solidFill>
        </p:spPr>
        <p:txBody>
          <a:bodyPr/>
          <a:lstStyle/>
          <a:p>
            <a:pPr>
              <a:spcBef>
                <a:spcPct val="0"/>
              </a:spcBef>
            </a:pPr>
            <a:r>
              <a:rPr lang="en-US" dirty="0" smtClean="0"/>
              <a:t>Precise Location of a place using meridians and parallels (The World’s imaginary grid system)</a:t>
            </a:r>
          </a:p>
          <a:p>
            <a:pPr lvl="1">
              <a:spcBef>
                <a:spcPct val="0"/>
              </a:spcBef>
            </a:pPr>
            <a:r>
              <a:rPr lang="en-US" dirty="0" smtClean="0"/>
              <a:t>Parallels run: East and West AKA Latitude</a:t>
            </a:r>
          </a:p>
          <a:p>
            <a:pPr lvl="2">
              <a:spcBef>
                <a:spcPct val="0"/>
              </a:spcBef>
              <a:buBlip>
                <a:blip r:embed="rId3"/>
              </a:buBlip>
            </a:pPr>
            <a:r>
              <a:rPr lang="en-US" dirty="0" smtClean="0"/>
              <a:t> </a:t>
            </a:r>
            <a:r>
              <a:rPr lang="en-US" dirty="0"/>
              <a:t>0° </a:t>
            </a:r>
            <a:r>
              <a:rPr lang="en-US" dirty="0" smtClean="0"/>
              <a:t>Called: Equator</a:t>
            </a:r>
          </a:p>
        </p:txBody>
      </p:sp>
      <p:pic>
        <p:nvPicPr>
          <p:cNvPr id="132099" name="Picture 2" descr="http://www.engineeringtoolbox.com/docs/documents/1371/latitude_longitude.png"/>
          <p:cNvPicPr>
            <a:picLocks noChangeAspect="1" noChangeArrowheads="1"/>
          </p:cNvPicPr>
          <p:nvPr/>
        </p:nvPicPr>
        <p:blipFill>
          <a:blip r:embed="rId4" cstate="print"/>
          <a:srcRect/>
          <a:stretch>
            <a:fillRect/>
          </a:stretch>
        </p:blipFill>
        <p:spPr bwMode="auto">
          <a:xfrm>
            <a:off x="3810000" y="2971800"/>
            <a:ext cx="4603750" cy="3533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1"/>
          <p:cNvSpPr>
            <a:spLocks noGrp="1"/>
          </p:cNvSpPr>
          <p:nvPr>
            <p:ph type="title"/>
          </p:nvPr>
        </p:nvSpPr>
        <p:spPr>
          <a:xfrm>
            <a:off x="152400" y="-228600"/>
            <a:ext cx="8839200" cy="1143000"/>
          </a:xfrm>
        </p:spPr>
        <p:txBody>
          <a:bodyPr/>
          <a:lstStyle/>
          <a:p>
            <a:r>
              <a:rPr lang="en-US" smtClean="0"/>
              <a:t>Absolute Location Cont’</a:t>
            </a:r>
          </a:p>
        </p:txBody>
      </p:sp>
      <p:sp>
        <p:nvSpPr>
          <p:cNvPr id="3" name="Content Placeholder 2"/>
          <p:cNvSpPr>
            <a:spLocks noGrp="1"/>
          </p:cNvSpPr>
          <p:nvPr>
            <p:ph idx="1"/>
          </p:nvPr>
        </p:nvSpPr>
        <p:spPr>
          <a:xfrm>
            <a:off x="0" y="762000"/>
            <a:ext cx="9144000" cy="6096000"/>
          </a:xfrm>
          <a:solidFill>
            <a:schemeClr val="accent1"/>
          </a:solidFill>
        </p:spPr>
        <p:txBody>
          <a:bodyPr/>
          <a:lstStyle/>
          <a:p>
            <a:pPr lvl="1">
              <a:spcBef>
                <a:spcPct val="0"/>
              </a:spcBef>
            </a:pPr>
            <a:r>
              <a:rPr lang="en-US" dirty="0" smtClean="0"/>
              <a:t>Meridians run: North and South  AKA Longitude</a:t>
            </a:r>
          </a:p>
          <a:p>
            <a:pPr lvl="2">
              <a:spcBef>
                <a:spcPct val="0"/>
              </a:spcBef>
            </a:pPr>
            <a:r>
              <a:rPr lang="en-US" dirty="0" smtClean="0"/>
              <a:t> </a:t>
            </a:r>
            <a:r>
              <a:rPr lang="en-US" dirty="0"/>
              <a:t>0° </a:t>
            </a:r>
            <a:r>
              <a:rPr lang="en-US" dirty="0" smtClean="0"/>
              <a:t>Called: Prime Meridian (crosses Royal Observatory in Greenwich, England</a:t>
            </a:r>
          </a:p>
          <a:p>
            <a:pPr lvl="2">
              <a:spcBef>
                <a:spcPct val="0"/>
              </a:spcBef>
            </a:pPr>
            <a:r>
              <a:rPr lang="en-US" dirty="0" smtClean="0"/>
              <a:t>Calculates Time: Every 15° time gains or loses an hour from Greenwich Mean Time </a:t>
            </a:r>
            <a:r>
              <a:rPr lang="en-US" i="1" dirty="0" smtClean="0"/>
              <a:t>(history)</a:t>
            </a:r>
          </a:p>
          <a:p>
            <a:pPr lvl="2">
              <a:spcBef>
                <a:spcPct val="0"/>
              </a:spcBef>
            </a:pPr>
            <a:r>
              <a:rPr lang="en-US" dirty="0" smtClean="0"/>
              <a:t>International Date Line: about 180° Longitude: heading towards the US go back a day, towards Europe go forward a day</a:t>
            </a:r>
          </a:p>
          <a:p>
            <a:pPr>
              <a:spcBef>
                <a:spcPct val="0"/>
              </a:spcBef>
            </a:pPr>
            <a:endParaRPr lang="en-US" dirty="0" smtClean="0"/>
          </a:p>
        </p:txBody>
      </p:sp>
      <p:pic>
        <p:nvPicPr>
          <p:cNvPr id="214020" name="Picture 4" descr="http://www.robinsonlibrary.com/science/astronomy/practical/graphics/timezones.gif"/>
          <p:cNvPicPr>
            <a:picLocks noChangeAspect="1" noChangeArrowheads="1"/>
          </p:cNvPicPr>
          <p:nvPr/>
        </p:nvPicPr>
        <p:blipFill>
          <a:blip r:embed="rId3" cstate="print"/>
          <a:srcRect/>
          <a:stretch>
            <a:fillRect/>
          </a:stretch>
        </p:blipFill>
        <p:spPr bwMode="auto">
          <a:xfrm>
            <a:off x="1587500" y="3270250"/>
            <a:ext cx="6565900" cy="3587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0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2400" y="457200"/>
            <a:ext cx="8839200" cy="1143000"/>
          </a:xfrm>
        </p:spPr>
        <p:txBody>
          <a:bodyPr/>
          <a:lstStyle/>
          <a:p>
            <a:r>
              <a:rPr lang="en-US" dirty="0" smtClean="0"/>
              <a:t>On your 5 Themes of Geography Sheet…make a chart in your notes</a:t>
            </a:r>
          </a:p>
        </p:txBody>
      </p:sp>
      <p:sp>
        <p:nvSpPr>
          <p:cNvPr id="136194" name="Content Placeholder 2"/>
          <p:cNvSpPr>
            <a:spLocks noGrp="1"/>
          </p:cNvSpPr>
          <p:nvPr>
            <p:ph idx="1"/>
          </p:nvPr>
        </p:nvSpPr>
        <p:spPr>
          <a:xfrm>
            <a:off x="152400" y="2057400"/>
            <a:ext cx="8839200" cy="4191000"/>
          </a:xfrm>
        </p:spPr>
        <p:txBody>
          <a:bodyPr/>
          <a:lstStyle/>
          <a:p>
            <a:pPr>
              <a:spcBef>
                <a:spcPct val="0"/>
              </a:spcBef>
            </a:pPr>
            <a:r>
              <a:rPr lang="en-US" dirty="0" smtClean="0"/>
              <a:t>Location: What is the absolute location of your picture? Tonight, find the absolute location of the country of your place. </a:t>
            </a:r>
          </a:p>
          <a:p>
            <a:pPr>
              <a:spcBef>
                <a:spcPct val="0"/>
              </a:spcBef>
            </a:pPr>
            <a:r>
              <a:rPr lang="en-US" dirty="0" smtClean="0"/>
              <a:t>Relative Location: is it S, SE, SW, N, NE, NW, E, or W of Hiram, GA</a:t>
            </a:r>
          </a:p>
          <a:p>
            <a:pPr>
              <a:spcBef>
                <a:spcPct val="0"/>
              </a:spcBef>
            </a:pPr>
            <a:endParaRPr lang="en-US"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2. PLACE!</a:t>
            </a:r>
            <a:endParaRPr lang="en-US" dirty="0"/>
          </a:p>
        </p:txBody>
      </p:sp>
      <p:sp>
        <p:nvSpPr>
          <p:cNvPr id="63491" name="Subtitle 2"/>
          <p:cNvSpPr>
            <a:spLocks noGrp="1"/>
          </p:cNvSpPr>
          <p:nvPr>
            <p:ph type="subTitle" idx="1"/>
          </p:nvPr>
        </p:nvSpPr>
        <p:spPr>
          <a:xfrm>
            <a:off x="4267200" y="1981200"/>
            <a:ext cx="4724400" cy="4495800"/>
          </a:xfrm>
          <a:solidFill>
            <a:schemeClr val="tx1">
              <a:lumMod val="95000"/>
              <a:lumOff val="5000"/>
            </a:schemeClr>
          </a:solidFill>
        </p:spPr>
        <p:txBody>
          <a:bodyPr/>
          <a:lstStyle/>
          <a:p>
            <a:pPr>
              <a:defRPr/>
            </a:pPr>
            <a:r>
              <a:rPr lang="en-US" dirty="0" smtClean="0">
                <a:solidFill>
                  <a:schemeClr val="tx2">
                    <a:lumMod val="20000"/>
                    <a:lumOff val="80000"/>
                  </a:schemeClr>
                </a:solidFill>
              </a:rPr>
              <a:t>What makes a location unique?</a:t>
            </a:r>
          </a:p>
          <a:p>
            <a:pPr>
              <a:defRPr/>
            </a:pPr>
            <a:r>
              <a:rPr lang="en-US" dirty="0" smtClean="0">
                <a:solidFill>
                  <a:schemeClr val="tx2">
                    <a:lumMod val="20000"/>
                    <a:lumOff val="80000"/>
                  </a:schemeClr>
                </a:solidFill>
              </a:rPr>
              <a:t>What is it like in terms of physical and human characteristics?</a:t>
            </a:r>
          </a:p>
          <a:p>
            <a:pPr>
              <a:defRPr/>
            </a:pPr>
            <a:r>
              <a:rPr lang="en-US" dirty="0" smtClean="0">
                <a:solidFill>
                  <a:schemeClr val="tx2">
                    <a:lumMod val="20000"/>
                    <a:lumOff val="80000"/>
                  </a:schemeClr>
                </a:solidFill>
              </a:rPr>
              <a:t>These make people have a strong sense and bond to a specific location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152400" y="381000"/>
            <a:ext cx="8839200" cy="1143000"/>
          </a:xfrm>
        </p:spPr>
        <p:txBody>
          <a:bodyPr/>
          <a:lstStyle/>
          <a:p>
            <a:pPr eaLnBrk="1" hangingPunct="1"/>
            <a:r>
              <a:rPr lang="en-US" sz="3200" dirty="0" smtClean="0">
                <a:solidFill>
                  <a:srgbClr val="0000CC"/>
                </a:solidFill>
                <a:latin typeface="Tempus Sans ITC" pitchFamily="82" charset="0"/>
              </a:rPr>
              <a:t>The signs have been taken down and will be replaced with traditional Massachusetts signs -- black numbers on a white square or rectangle. </a:t>
            </a:r>
          </a:p>
        </p:txBody>
      </p:sp>
      <p:pic>
        <p:nvPicPr>
          <p:cNvPr id="55298" name="Picture 5" descr="C:\Documents and Settings\Sharma\Desktop\misc images\Road signs\road sign 5"/>
          <p:cNvPicPr>
            <a:picLocks noGrp="1" noChangeAspect="1" noChangeArrowheads="1"/>
          </p:cNvPicPr>
          <p:nvPr>
            <p:ph idx="1"/>
          </p:nvPr>
        </p:nvPicPr>
        <p:blipFill>
          <a:blip r:embed="rId3" cstate="print"/>
          <a:srcRect/>
          <a:stretch>
            <a:fillRect/>
          </a:stretch>
        </p:blipFill>
        <p:spPr>
          <a:xfrm>
            <a:off x="1828800" y="2362200"/>
            <a:ext cx="5486400" cy="4114800"/>
          </a:xfrm>
          <a:ln w="12700">
            <a:solidFill>
              <a:srgbClr val="0000CC"/>
            </a:solidFill>
          </a:ln>
        </p:spPr>
      </p:pic>
      <p:pic>
        <p:nvPicPr>
          <p:cNvPr id="55299" name="Picture 5" descr="http://upload.wikimedia.org/wikipedia/commons/thumb/7/7b/MA_Route_10.svg/600px-MA_Route_10.svg.png"/>
          <p:cNvPicPr>
            <a:picLocks noChangeAspect="1" noChangeArrowheads="1"/>
          </p:cNvPicPr>
          <p:nvPr/>
        </p:nvPicPr>
        <p:blipFill>
          <a:blip r:embed="rId4" cstate="print"/>
          <a:srcRect/>
          <a:stretch>
            <a:fillRect/>
          </a:stretch>
        </p:blipFill>
        <p:spPr bwMode="auto">
          <a:xfrm>
            <a:off x="304800" y="1600200"/>
            <a:ext cx="2209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descr="http://www.thefreeworldclock.com/gallery/galleryimages/World_Cities/579304-World_cities-Greenland.jpg">
            <a:hlinkClick r:id="rId3" action="ppaction://hlinksldjump"/>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p:cNvSpPr>
            <a:spLocks noGrp="1"/>
          </p:cNvSpPr>
          <p:nvPr>
            <p:ph type="title"/>
          </p:nvPr>
        </p:nvSpPr>
        <p:spPr/>
        <p:txBody>
          <a:bodyPr/>
          <a:lstStyle/>
          <a:p>
            <a:r>
              <a:rPr lang="en-US" smtClean="0"/>
              <a:t>Site</a:t>
            </a:r>
          </a:p>
        </p:txBody>
      </p:sp>
      <p:sp>
        <p:nvSpPr>
          <p:cNvPr id="3" name="Content Placeholder 2"/>
          <p:cNvSpPr>
            <a:spLocks noGrp="1"/>
          </p:cNvSpPr>
          <p:nvPr>
            <p:ph idx="1"/>
          </p:nvPr>
        </p:nvSpPr>
        <p:spPr/>
        <p:txBody>
          <a:bodyPr/>
          <a:lstStyle/>
          <a:p>
            <a:pPr>
              <a:spcBef>
                <a:spcPct val="0"/>
              </a:spcBef>
            </a:pPr>
            <a:r>
              <a:rPr lang="en-US" smtClean="0"/>
              <a:t>Describes location by a physical character of a place</a:t>
            </a:r>
          </a:p>
          <a:p>
            <a:pPr>
              <a:spcBef>
                <a:spcPct val="0"/>
              </a:spcBef>
            </a:pPr>
            <a:r>
              <a:rPr lang="en-US" smtClean="0"/>
              <a:t>Includes</a:t>
            </a:r>
          </a:p>
          <a:p>
            <a:pPr lvl="1">
              <a:spcBef>
                <a:spcPct val="0"/>
              </a:spcBef>
            </a:pPr>
            <a:r>
              <a:rPr lang="en-US" smtClean="0"/>
              <a:t>Climate, water sources, topography, soil, vegetation, latitude, and elevation</a:t>
            </a:r>
          </a:p>
          <a:p>
            <a:pPr>
              <a:spcBef>
                <a:spcPct val="0"/>
              </a:spcBef>
            </a:pPr>
            <a:r>
              <a:rPr lang="en-US" smtClean="0"/>
              <a:t>Humans manipulate site</a:t>
            </a:r>
          </a:p>
          <a:p>
            <a:pPr lvl="1">
              <a:spcBef>
                <a:spcPct val="0"/>
              </a:spcBef>
            </a:pPr>
            <a:r>
              <a:rPr lang="en-US" smtClean="0"/>
              <a:t>Ex Manhattan Island, NY</a:t>
            </a:r>
          </a:p>
        </p:txBody>
      </p:sp>
      <p:pic>
        <p:nvPicPr>
          <p:cNvPr id="141315" name="Picture 2" descr="http://farm3.static.flickr.com/2526/3710064614_99e8c8a100.jpg"/>
          <p:cNvPicPr>
            <a:picLocks noChangeAspect="1" noChangeArrowheads="1"/>
          </p:cNvPicPr>
          <p:nvPr/>
        </p:nvPicPr>
        <p:blipFill>
          <a:blip r:embed="rId3" cstate="print"/>
          <a:srcRect/>
          <a:stretch>
            <a:fillRect/>
          </a:stretch>
        </p:blipFill>
        <p:spPr bwMode="auto">
          <a:xfrm>
            <a:off x="4572000" y="3154363"/>
            <a:ext cx="4343400" cy="3475037"/>
          </a:xfrm>
          <a:prstGeom prst="rect">
            <a:avLst/>
          </a:prstGeom>
          <a:noFill/>
          <a:ln w="9525">
            <a:noFill/>
            <a:miter lim="800000"/>
            <a:headEnd/>
            <a:tailEnd/>
          </a:ln>
        </p:spPr>
      </p:pic>
      <p:pic>
        <p:nvPicPr>
          <p:cNvPr id="141316" name="Picture 4" descr="20070802groundzero.jpg"/>
          <p:cNvPicPr>
            <a:picLocks noChangeAspect="1" noChangeArrowheads="1"/>
          </p:cNvPicPr>
          <p:nvPr/>
        </p:nvPicPr>
        <p:blipFill>
          <a:blip r:embed="rId4" cstate="print"/>
          <a:srcRect/>
          <a:stretch>
            <a:fillRect/>
          </a:stretch>
        </p:blipFill>
        <p:spPr bwMode="auto">
          <a:xfrm>
            <a:off x="1295400" y="4316413"/>
            <a:ext cx="3505200" cy="2308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1"/>
          <p:cNvSpPr>
            <a:spLocks noGrp="1"/>
          </p:cNvSpPr>
          <p:nvPr>
            <p:ph type="title"/>
          </p:nvPr>
        </p:nvSpPr>
        <p:spPr/>
        <p:txBody>
          <a:bodyPr/>
          <a:lstStyle/>
          <a:p>
            <a:r>
              <a:rPr lang="en-US" smtClean="0"/>
              <a:t>Situation</a:t>
            </a:r>
          </a:p>
        </p:txBody>
      </p:sp>
      <p:sp>
        <p:nvSpPr>
          <p:cNvPr id="3" name="Content Placeholder 2"/>
          <p:cNvSpPr>
            <a:spLocks noGrp="1"/>
          </p:cNvSpPr>
          <p:nvPr>
            <p:ph idx="1"/>
          </p:nvPr>
        </p:nvSpPr>
        <p:spPr>
          <a:xfrm>
            <a:off x="457200" y="1524000"/>
            <a:ext cx="5029200" cy="4724400"/>
          </a:xfrm>
          <a:solidFill>
            <a:srgbClr val="71FFB5"/>
          </a:solidFill>
        </p:spPr>
        <p:txBody>
          <a:bodyPr/>
          <a:lstStyle/>
          <a:p>
            <a:pPr>
              <a:spcBef>
                <a:spcPct val="0"/>
              </a:spcBef>
            </a:pPr>
            <a:r>
              <a:rPr lang="en-US" sz="3200" smtClean="0"/>
              <a:t>The Location of one place relative to another place</a:t>
            </a:r>
          </a:p>
          <a:p>
            <a:pPr lvl="1">
              <a:spcBef>
                <a:spcPct val="0"/>
              </a:spcBef>
            </a:pPr>
            <a:r>
              <a:rPr lang="en-US" sz="2800" i="1" smtClean="0"/>
              <a:t>Where is the library?</a:t>
            </a:r>
          </a:p>
          <a:p>
            <a:pPr>
              <a:spcBef>
                <a:spcPct val="0"/>
              </a:spcBef>
            </a:pPr>
            <a:r>
              <a:rPr lang="en-US" sz="3200" smtClean="0"/>
              <a:t>Why would this be helpful?</a:t>
            </a:r>
          </a:p>
          <a:p>
            <a:pPr lvl="1">
              <a:spcBef>
                <a:spcPct val="0"/>
              </a:spcBef>
            </a:pPr>
            <a:r>
              <a:rPr lang="en-US" sz="2800" smtClean="0"/>
              <a:t>Use what you know…</a:t>
            </a:r>
            <a:endParaRPr lang="en-US" sz="2800" i="1" smtClean="0"/>
          </a:p>
          <a:p>
            <a:pPr lvl="1">
              <a:spcBef>
                <a:spcPct val="0"/>
              </a:spcBef>
            </a:pPr>
            <a:r>
              <a:rPr lang="en-US" sz="2800" smtClean="0"/>
              <a:t>Can understand the importance of a place</a:t>
            </a:r>
          </a:p>
          <a:p>
            <a:pPr lvl="1">
              <a:spcBef>
                <a:spcPct val="0"/>
              </a:spcBef>
            </a:pPr>
            <a:endParaRPr lang="en-US" smtClean="0"/>
          </a:p>
        </p:txBody>
      </p:sp>
      <p:pic>
        <p:nvPicPr>
          <p:cNvPr id="143363" name="Picture 2" descr="http://www.egypt.travel/uploads/images/ancient_egypt_EN_1.gif"/>
          <p:cNvPicPr>
            <a:picLocks noChangeAspect="1" noChangeArrowheads="1"/>
          </p:cNvPicPr>
          <p:nvPr/>
        </p:nvPicPr>
        <p:blipFill>
          <a:blip r:embed="rId3" cstate="print"/>
          <a:srcRect/>
          <a:stretch>
            <a:fillRect/>
          </a:stretch>
        </p:blipFill>
        <p:spPr bwMode="auto">
          <a:xfrm>
            <a:off x="5211763" y="1905000"/>
            <a:ext cx="3322637"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a:xfrm>
            <a:off x="152400" y="-76200"/>
            <a:ext cx="8839200" cy="1143000"/>
          </a:xfrm>
        </p:spPr>
        <p:txBody>
          <a:bodyPr/>
          <a:lstStyle/>
          <a:p>
            <a:r>
              <a:rPr lang="en-US" smtClean="0"/>
              <a:t>Place Names</a:t>
            </a:r>
          </a:p>
        </p:txBody>
      </p:sp>
      <p:sp>
        <p:nvSpPr>
          <p:cNvPr id="3" name="Content Placeholder 2"/>
          <p:cNvSpPr>
            <a:spLocks noGrp="1"/>
          </p:cNvSpPr>
          <p:nvPr>
            <p:ph idx="1"/>
          </p:nvPr>
        </p:nvSpPr>
        <p:spPr>
          <a:xfrm>
            <a:off x="0" y="1219200"/>
            <a:ext cx="9144000" cy="2667000"/>
          </a:xfrm>
          <a:solidFill>
            <a:schemeClr val="accent1">
              <a:lumMod val="90000"/>
            </a:schemeClr>
          </a:solidFill>
        </p:spPr>
        <p:txBody>
          <a:bodyPr/>
          <a:lstStyle/>
          <a:p>
            <a:pPr>
              <a:defRPr/>
            </a:pPr>
            <a:r>
              <a:rPr lang="en-US" dirty="0" smtClean="0"/>
              <a:t>Easiest way to describe a particular location</a:t>
            </a:r>
          </a:p>
          <a:p>
            <a:pPr>
              <a:buFont typeface="Wingdings" pitchFamily="2" charset="2"/>
              <a:buNone/>
              <a:defRPr/>
            </a:pPr>
            <a:endParaRPr lang="en-US" dirty="0" smtClean="0"/>
          </a:p>
          <a:p>
            <a:pPr>
              <a:defRPr/>
            </a:pPr>
            <a:r>
              <a:rPr lang="en-US" dirty="0" err="1" smtClean="0"/>
              <a:t>Toponym</a:t>
            </a:r>
            <a:r>
              <a:rPr lang="en-US" dirty="0" smtClean="0"/>
              <a:t>: name given to a place on Earth</a:t>
            </a:r>
          </a:p>
          <a:p>
            <a:pPr lvl="1">
              <a:defRPr/>
            </a:pPr>
            <a:r>
              <a:rPr lang="en-US" dirty="0" smtClean="0"/>
              <a:t>Names reflect the thoughts, feelings, needs, experiences, physical features, or history of the town and/or its inhabitants</a:t>
            </a:r>
          </a:p>
        </p:txBody>
      </p:sp>
      <p:pic>
        <p:nvPicPr>
          <p:cNvPr id="165892" name="Picture 4" descr="http://erthturf.com/WaxMyrtlePhoto.jpg"/>
          <p:cNvPicPr>
            <a:picLocks noChangeAspect="1" noChangeArrowheads="1"/>
          </p:cNvPicPr>
          <p:nvPr/>
        </p:nvPicPr>
        <p:blipFill>
          <a:blip r:embed="rId3" cstate="print"/>
          <a:srcRect/>
          <a:stretch>
            <a:fillRect/>
          </a:stretch>
        </p:blipFill>
        <p:spPr bwMode="auto">
          <a:xfrm>
            <a:off x="0" y="3276600"/>
            <a:ext cx="2438400" cy="2647950"/>
          </a:xfrm>
          <a:prstGeom prst="rect">
            <a:avLst/>
          </a:prstGeom>
          <a:noFill/>
          <a:ln w="9525">
            <a:noFill/>
            <a:miter lim="800000"/>
            <a:headEnd/>
            <a:tailEnd/>
          </a:ln>
        </p:spPr>
      </p:pic>
      <p:pic>
        <p:nvPicPr>
          <p:cNvPr id="165890" name="Picture 2" descr="http://www.myrtlebeachcondostore.com/blog/uploaded_images/beach-714666.jpg"/>
          <p:cNvPicPr>
            <a:picLocks noChangeAspect="1" noChangeArrowheads="1"/>
          </p:cNvPicPr>
          <p:nvPr/>
        </p:nvPicPr>
        <p:blipFill>
          <a:blip r:embed="rId4" cstate="print"/>
          <a:srcRect/>
          <a:stretch>
            <a:fillRect/>
          </a:stretch>
        </p:blipFill>
        <p:spPr bwMode="auto">
          <a:xfrm>
            <a:off x="1752600" y="3352800"/>
            <a:ext cx="4667250" cy="3181350"/>
          </a:xfrm>
          <a:prstGeom prst="rect">
            <a:avLst/>
          </a:prstGeom>
          <a:noFill/>
          <a:ln w="9525">
            <a:noFill/>
            <a:miter lim="800000"/>
            <a:headEnd/>
            <a:tailEnd/>
          </a:ln>
        </p:spPr>
      </p:pic>
      <p:pic>
        <p:nvPicPr>
          <p:cNvPr id="206850" name="Picture 2" descr="http://www.oceansbridge.com/paintings/museums/met-museum/big/Daniel-Mijtens-the-Elder-XX-Charles-I-King-of-England-1629.jpg"/>
          <p:cNvPicPr>
            <a:picLocks noChangeAspect="1" noChangeArrowheads="1"/>
          </p:cNvPicPr>
          <p:nvPr/>
        </p:nvPicPr>
        <p:blipFill>
          <a:blip r:embed="rId5" cstate="print"/>
          <a:srcRect/>
          <a:stretch>
            <a:fillRect/>
          </a:stretch>
        </p:blipFill>
        <p:spPr bwMode="auto">
          <a:xfrm>
            <a:off x="6781800" y="3276600"/>
            <a:ext cx="2109788" cy="3009900"/>
          </a:xfrm>
          <a:prstGeom prst="rect">
            <a:avLst/>
          </a:prstGeom>
          <a:noFill/>
          <a:ln w="9525">
            <a:noFill/>
            <a:miter lim="800000"/>
            <a:headEnd/>
            <a:tailEnd/>
          </a:ln>
        </p:spPr>
      </p:pic>
      <p:pic>
        <p:nvPicPr>
          <p:cNvPr id="206852" name="Picture 4" descr="http://www.mccordfamilyassn.com/KGeorgeIII1760.jpg"/>
          <p:cNvPicPr>
            <a:picLocks noChangeAspect="1" noChangeArrowheads="1"/>
          </p:cNvPicPr>
          <p:nvPr/>
        </p:nvPicPr>
        <p:blipFill>
          <a:blip r:embed="rId6" cstate="print"/>
          <a:srcRect/>
          <a:stretch>
            <a:fillRect/>
          </a:stretch>
        </p:blipFill>
        <p:spPr bwMode="auto">
          <a:xfrm>
            <a:off x="5257800" y="3810000"/>
            <a:ext cx="2212975" cy="2744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5892"/>
                                        </p:tgtEl>
                                        <p:attrNameLst>
                                          <p:attrName>style.visibility</p:attrName>
                                        </p:attrNameLst>
                                      </p:cBhvr>
                                      <p:to>
                                        <p:strVal val="visible"/>
                                      </p:to>
                                    </p:set>
                                    <p:anim calcmode="lin" valueType="num">
                                      <p:cBhvr additive="base">
                                        <p:cTn id="19" dur="500" fill="hold"/>
                                        <p:tgtEl>
                                          <p:spTgt spid="165892"/>
                                        </p:tgtEl>
                                        <p:attrNameLst>
                                          <p:attrName>ppt_x</p:attrName>
                                        </p:attrNameLst>
                                      </p:cBhvr>
                                      <p:tavLst>
                                        <p:tav tm="0">
                                          <p:val>
                                            <p:strVal val="#ppt_x"/>
                                          </p:val>
                                        </p:tav>
                                        <p:tav tm="100000">
                                          <p:val>
                                            <p:strVal val="#ppt_x"/>
                                          </p:val>
                                        </p:tav>
                                      </p:tavLst>
                                    </p:anim>
                                    <p:anim calcmode="lin" valueType="num">
                                      <p:cBhvr additive="base">
                                        <p:cTn id="20" dur="500" fill="hold"/>
                                        <p:tgtEl>
                                          <p:spTgt spid="16589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5890"/>
                                        </p:tgtEl>
                                        <p:attrNameLst>
                                          <p:attrName>style.visibility</p:attrName>
                                        </p:attrNameLst>
                                      </p:cBhvr>
                                      <p:to>
                                        <p:strVal val="visible"/>
                                      </p:to>
                                    </p:set>
                                    <p:anim calcmode="lin" valueType="num">
                                      <p:cBhvr additive="base">
                                        <p:cTn id="25" dur="500" fill="hold"/>
                                        <p:tgtEl>
                                          <p:spTgt spid="165890"/>
                                        </p:tgtEl>
                                        <p:attrNameLst>
                                          <p:attrName>ppt_x</p:attrName>
                                        </p:attrNameLst>
                                      </p:cBhvr>
                                      <p:tavLst>
                                        <p:tav tm="0">
                                          <p:val>
                                            <p:strVal val="#ppt_x"/>
                                          </p:val>
                                        </p:tav>
                                        <p:tav tm="100000">
                                          <p:val>
                                            <p:strVal val="#ppt_x"/>
                                          </p:val>
                                        </p:tav>
                                      </p:tavLst>
                                    </p:anim>
                                    <p:anim calcmode="lin" valueType="num">
                                      <p:cBhvr additive="base">
                                        <p:cTn id="26" dur="500" fill="hold"/>
                                        <p:tgtEl>
                                          <p:spTgt spid="16589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06852"/>
                                        </p:tgtEl>
                                        <p:attrNameLst>
                                          <p:attrName>style.visibility</p:attrName>
                                        </p:attrNameLst>
                                      </p:cBhvr>
                                      <p:to>
                                        <p:strVal val="visible"/>
                                      </p:to>
                                    </p:set>
                                    <p:animEffect transition="in" filter="blinds(horizontal)">
                                      <p:cBhvr>
                                        <p:cTn id="31" dur="500"/>
                                        <p:tgtEl>
                                          <p:spTgt spid="20685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06850"/>
                                        </p:tgtEl>
                                        <p:attrNameLst>
                                          <p:attrName>style.visibility</p:attrName>
                                        </p:attrNameLst>
                                      </p:cBhvr>
                                      <p:to>
                                        <p:strVal val="visible"/>
                                      </p:to>
                                    </p:set>
                                    <p:anim calcmode="lin" valueType="num">
                                      <p:cBhvr additive="base">
                                        <p:cTn id="36" dur="500" fill="hold"/>
                                        <p:tgtEl>
                                          <p:spTgt spid="206850"/>
                                        </p:tgtEl>
                                        <p:attrNameLst>
                                          <p:attrName>ppt_x</p:attrName>
                                        </p:attrNameLst>
                                      </p:cBhvr>
                                      <p:tavLst>
                                        <p:tav tm="0">
                                          <p:val>
                                            <p:strVal val="#ppt_x"/>
                                          </p:val>
                                        </p:tav>
                                        <p:tav tm="100000">
                                          <p:val>
                                            <p:strVal val="#ppt_x"/>
                                          </p:val>
                                        </p:tav>
                                      </p:tavLst>
                                    </p:anim>
                                    <p:anim calcmode="lin" valueType="num">
                                      <p:cBhvr additive="base">
                                        <p:cTn id="37" dur="500" fill="hold"/>
                                        <p:tgtEl>
                                          <p:spTgt spid="2068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400800"/>
          </a:xfrm>
          <a:solidFill>
            <a:schemeClr val="accent2">
              <a:lumMod val="20000"/>
              <a:lumOff val="80000"/>
            </a:schemeClr>
          </a:solidFill>
        </p:spPr>
        <p:txBody>
          <a:bodyPr/>
          <a:lstStyle/>
          <a:p>
            <a:pPr>
              <a:lnSpc>
                <a:spcPct val="150000"/>
              </a:lnSpc>
              <a:defRPr/>
            </a:pPr>
            <a:r>
              <a:rPr lang="en-US" sz="2400" dirty="0" smtClean="0"/>
              <a:t>Ex: Lucky Boy Pass, Nevada (successful gold miners)</a:t>
            </a:r>
          </a:p>
          <a:p>
            <a:pPr>
              <a:lnSpc>
                <a:spcPct val="150000"/>
              </a:lnSpc>
              <a:defRPr/>
            </a:pPr>
            <a:r>
              <a:rPr lang="en-US" sz="2400" dirty="0" smtClean="0"/>
              <a:t>Massacre Lake (unsuccessful miners), </a:t>
            </a:r>
          </a:p>
          <a:p>
            <a:pPr>
              <a:lnSpc>
                <a:spcPct val="150000"/>
              </a:lnSpc>
              <a:defRPr/>
            </a:pPr>
            <a:r>
              <a:rPr lang="en-US" sz="2400" dirty="0" smtClean="0"/>
              <a:t>The Hague, Netherlands (The Prince’s Forest),</a:t>
            </a:r>
          </a:p>
          <a:p>
            <a:pPr>
              <a:lnSpc>
                <a:spcPct val="150000"/>
              </a:lnSpc>
              <a:defRPr/>
            </a:pPr>
            <a:r>
              <a:rPr lang="en-US" sz="2400" dirty="0" smtClean="0"/>
              <a:t> Truth and Consequence, NM (Named after a Radio and TV show), </a:t>
            </a:r>
          </a:p>
          <a:p>
            <a:pPr>
              <a:lnSpc>
                <a:spcPct val="150000"/>
              </a:lnSpc>
              <a:defRPr/>
            </a:pPr>
            <a:r>
              <a:rPr lang="en-US" sz="2400" dirty="0" err="1" smtClean="0"/>
              <a:t>Jenkinjones</a:t>
            </a:r>
            <a:r>
              <a:rPr lang="en-US" sz="2400" dirty="0" smtClean="0"/>
              <a:t>, WV (famous mine operator), </a:t>
            </a:r>
          </a:p>
          <a:p>
            <a:pPr>
              <a:lnSpc>
                <a:spcPct val="150000"/>
              </a:lnSpc>
              <a:defRPr/>
            </a:pPr>
            <a:r>
              <a:rPr lang="en-US" sz="2400" dirty="0" smtClean="0"/>
              <a:t>Leningrad to St. Petersburg, Russia (after communism fell)</a:t>
            </a:r>
          </a:p>
          <a:p>
            <a:pPr>
              <a:defRPr/>
            </a:pPr>
            <a:r>
              <a:rPr lang="en-US" sz="2400" dirty="0" smtClean="0"/>
              <a:t>Longest town name in the world: </a:t>
            </a:r>
            <a:r>
              <a:rPr lang="en-US" sz="2000" dirty="0" err="1" smtClean="0"/>
              <a:t>Llanfairpwllgwymgyllgogerychwyrndrobwllllantysiliogogogoch</a:t>
            </a:r>
            <a:r>
              <a:rPr lang="en-US" sz="2000" dirty="0" smtClean="0"/>
              <a:t>: </a:t>
            </a:r>
          </a:p>
          <a:p>
            <a:pPr>
              <a:buFont typeface="Wingdings" pitchFamily="2" charset="2"/>
              <a:buNone/>
              <a:defRPr/>
            </a:pPr>
            <a:r>
              <a:rPr lang="en-US" sz="2000" dirty="0" smtClean="0"/>
              <a:t>	the church of St. Mary’s in the grove of he white hazelnut tree near the rapid whirlpool and the Church of St. </a:t>
            </a:r>
            <a:r>
              <a:rPr lang="en-US" sz="2000" dirty="0" err="1" smtClean="0"/>
              <a:t>Tisilio</a:t>
            </a:r>
            <a:r>
              <a:rPr lang="en-US" sz="2000" dirty="0" smtClean="0"/>
              <a:t> near the red cave</a:t>
            </a:r>
          </a:p>
          <a:p>
            <a:pPr>
              <a:buFont typeface="Wingdings" pitchFamily="2" charset="2"/>
              <a:buNone/>
              <a:defRPr/>
            </a:pPr>
            <a:endParaRPr lang="en-US" sz="2000" dirty="0" smtClean="0"/>
          </a:p>
          <a:p>
            <a:pPr>
              <a:defRPr/>
            </a:pPr>
            <a:r>
              <a:rPr lang="en-US" sz="2400" dirty="0" smtClean="0"/>
              <a:t>Longest name in the US: Lake </a:t>
            </a:r>
            <a:r>
              <a:rPr lang="en-US" sz="2000" dirty="0" err="1" smtClean="0"/>
              <a:t>Chargoggagoggmanchauggagoggchaubunagungamaugg</a:t>
            </a:r>
            <a:r>
              <a:rPr lang="en-US" sz="2000" dirty="0" smtClean="0"/>
              <a:t>,</a:t>
            </a:r>
          </a:p>
          <a:p>
            <a:pPr>
              <a:buFont typeface="Wingdings" pitchFamily="2" charset="2"/>
              <a:buNone/>
              <a:defRPr/>
            </a:pPr>
            <a:r>
              <a:rPr lang="en-US" sz="2000" dirty="0" smtClean="0"/>
              <a:t>	Mass Fishing Place at the Boundaries -- Neutral Meeting Grounds</a:t>
            </a:r>
          </a:p>
          <a:p>
            <a:pPr>
              <a:buFont typeface="Wingdings" pitchFamily="2" charset="2"/>
              <a:buNone/>
              <a:defRPr/>
            </a:pPr>
            <a:endParaRPr lang="en-US" sz="2000" dirty="0" smtClean="0"/>
          </a:p>
          <a:p>
            <a:pPr>
              <a:buFont typeface="Wingdings" pitchFamily="2" charset="2"/>
              <a:buNone/>
              <a:defRPr/>
            </a:pPr>
            <a:endParaRPr lang="en-US" sz="2000" dirty="0" smtClean="0"/>
          </a:p>
          <a:p>
            <a:pPr>
              <a:buFont typeface="Wingdings" pitchFamily="2" charset="2"/>
              <a:buNone/>
              <a:defRPr/>
            </a:pPr>
            <a:endParaRPr lang="en-US" sz="2000" dirty="0" smtClean="0"/>
          </a:p>
          <a:p>
            <a:pPr>
              <a:buFont typeface="Wingdings" pitchFamily="2" charset="2"/>
              <a:buNone/>
              <a:defRPr/>
            </a:pPr>
            <a:endParaRPr lang="en-US" sz="2000" dirty="0" smtClean="0"/>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linds(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linds(horizontal)">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The Longest Railway Station Name In Britain, by David Roberts."/>
          <p:cNvPicPr>
            <a:picLocks noChangeAspect="1" noChangeArrowheads="1"/>
          </p:cNvPicPr>
          <p:nvPr/>
        </p:nvPicPr>
        <p:blipFill>
          <a:blip r:embed="rId3" cstate="print"/>
          <a:srcRect/>
          <a:stretch>
            <a:fillRect/>
          </a:stretch>
        </p:blipFill>
        <p:spPr bwMode="auto">
          <a:xfrm>
            <a:off x="2336800" y="0"/>
            <a:ext cx="6807200" cy="5105400"/>
          </a:xfrm>
          <a:prstGeom prst="rect">
            <a:avLst/>
          </a:prstGeom>
          <a:noFill/>
          <a:ln w="9525">
            <a:noFill/>
            <a:miter lim="800000"/>
            <a:headEnd/>
            <a:tailEnd/>
          </a:ln>
        </p:spPr>
      </p:pic>
      <p:pic>
        <p:nvPicPr>
          <p:cNvPr id="163844" name="Picture 4" descr="LLANFAIR Anglesey Wales, by Mark Fearon. (LLANFAIRPWLLGWYMGYLLGOGERYCHWYRNDROBWLLLLANTYSILIO GOGOGOCH shopping experience Anglesey Wales UK)"/>
          <p:cNvPicPr>
            <a:picLocks noChangeAspect="1" noChangeArrowheads="1"/>
          </p:cNvPicPr>
          <p:nvPr/>
        </p:nvPicPr>
        <p:blipFill>
          <a:blip r:embed="rId4" cstate="print"/>
          <a:srcRect/>
          <a:stretch>
            <a:fillRect/>
          </a:stretch>
        </p:blipFill>
        <p:spPr bwMode="auto">
          <a:xfrm>
            <a:off x="0" y="2286000"/>
            <a:ext cx="7648575" cy="4572000"/>
          </a:xfrm>
          <a:prstGeom prst="rect">
            <a:avLst/>
          </a:prstGeom>
          <a:noFill/>
          <a:ln w="9525">
            <a:noFill/>
            <a:miter lim="800000"/>
            <a:headEnd/>
            <a:tailEnd/>
          </a:ln>
        </p:spPr>
      </p:pic>
      <p:pic>
        <p:nvPicPr>
          <p:cNvPr id="163846" name="Picture 6" descr="Aerial view of Llanfair PG from the Anglesey Tower, by David Poole."/>
          <p:cNvPicPr>
            <a:picLocks noChangeAspect="1" noChangeArrowheads="1"/>
          </p:cNvPicPr>
          <p:nvPr/>
        </p:nvPicPr>
        <p:blipFill>
          <a:blip r:embed="rId5" cstate="print"/>
          <a:srcRect/>
          <a:stretch>
            <a:fillRect/>
          </a:stretch>
        </p:blipFill>
        <p:spPr bwMode="auto">
          <a:xfrm>
            <a:off x="554038" y="685800"/>
            <a:ext cx="8083550" cy="5181600"/>
          </a:xfrm>
          <a:prstGeom prst="rect">
            <a:avLst/>
          </a:prstGeom>
          <a:noFill/>
          <a:ln w="9525">
            <a:noFill/>
            <a:miter lim="800000"/>
            <a:headEnd/>
            <a:tailEnd/>
          </a:ln>
        </p:spPr>
      </p:pic>
      <p:pic>
        <p:nvPicPr>
          <p:cNvPr id="163848" name="Picture 8" descr="http://www.topnews.in/files/lakechargo201.jpg"/>
          <p:cNvPicPr>
            <a:picLocks noChangeAspect="1" noChangeArrowheads="1"/>
          </p:cNvPicPr>
          <p:nvPr/>
        </p:nvPicPr>
        <p:blipFill>
          <a:blip r:embed="rId6" cstate="print"/>
          <a:srcRect/>
          <a:stretch>
            <a:fillRect/>
          </a:stretch>
        </p:blipFill>
        <p:spPr bwMode="auto">
          <a:xfrm>
            <a:off x="0" y="0"/>
            <a:ext cx="5651500" cy="3989388"/>
          </a:xfrm>
          <a:prstGeom prst="rect">
            <a:avLst/>
          </a:prstGeom>
          <a:noFill/>
          <a:ln w="9525">
            <a:noFill/>
            <a:miter lim="800000"/>
            <a:headEnd/>
            <a:tailEnd/>
          </a:ln>
        </p:spPr>
      </p:pic>
      <p:pic>
        <p:nvPicPr>
          <p:cNvPr id="163850" name="Picture 10" descr="http://www.cardcow.com/images/set155/card00006_fr.jpg"/>
          <p:cNvPicPr>
            <a:picLocks noChangeAspect="1" noChangeArrowheads="1"/>
          </p:cNvPicPr>
          <p:nvPr/>
        </p:nvPicPr>
        <p:blipFill>
          <a:blip r:embed="rId7" cstate="print"/>
          <a:srcRect/>
          <a:stretch>
            <a:fillRect/>
          </a:stretch>
        </p:blipFill>
        <p:spPr bwMode="auto">
          <a:xfrm>
            <a:off x="2133600" y="2430463"/>
            <a:ext cx="7010400" cy="4427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42"/>
                                        </p:tgtEl>
                                        <p:attrNameLst>
                                          <p:attrName>style.visibility</p:attrName>
                                        </p:attrNameLst>
                                      </p:cBhvr>
                                      <p:to>
                                        <p:strVal val="visible"/>
                                      </p:to>
                                    </p:set>
                                    <p:anim calcmode="lin" valueType="num">
                                      <p:cBhvr additive="base">
                                        <p:cTn id="7" dur="500" fill="hold"/>
                                        <p:tgtEl>
                                          <p:spTgt spid="163842"/>
                                        </p:tgtEl>
                                        <p:attrNameLst>
                                          <p:attrName>ppt_x</p:attrName>
                                        </p:attrNameLst>
                                      </p:cBhvr>
                                      <p:tavLst>
                                        <p:tav tm="0">
                                          <p:val>
                                            <p:strVal val="#ppt_x"/>
                                          </p:val>
                                        </p:tav>
                                        <p:tav tm="100000">
                                          <p:val>
                                            <p:strVal val="#ppt_x"/>
                                          </p:val>
                                        </p:tav>
                                      </p:tavLst>
                                    </p:anim>
                                    <p:anim calcmode="lin" valueType="num">
                                      <p:cBhvr additive="base">
                                        <p:cTn id="8" dur="500" fill="hold"/>
                                        <p:tgtEl>
                                          <p:spTgt spid="1638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44"/>
                                        </p:tgtEl>
                                        <p:attrNameLst>
                                          <p:attrName>style.visibility</p:attrName>
                                        </p:attrNameLst>
                                      </p:cBhvr>
                                      <p:to>
                                        <p:strVal val="visible"/>
                                      </p:to>
                                    </p:set>
                                    <p:anim calcmode="lin" valueType="num">
                                      <p:cBhvr additive="base">
                                        <p:cTn id="13" dur="500" fill="hold"/>
                                        <p:tgtEl>
                                          <p:spTgt spid="163844"/>
                                        </p:tgtEl>
                                        <p:attrNameLst>
                                          <p:attrName>ppt_x</p:attrName>
                                        </p:attrNameLst>
                                      </p:cBhvr>
                                      <p:tavLst>
                                        <p:tav tm="0">
                                          <p:val>
                                            <p:strVal val="#ppt_x"/>
                                          </p:val>
                                        </p:tav>
                                        <p:tav tm="100000">
                                          <p:val>
                                            <p:strVal val="#ppt_x"/>
                                          </p:val>
                                        </p:tav>
                                      </p:tavLst>
                                    </p:anim>
                                    <p:anim calcmode="lin" valueType="num">
                                      <p:cBhvr additive="base">
                                        <p:cTn id="14" dur="500" fill="hold"/>
                                        <p:tgtEl>
                                          <p:spTgt spid="16384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46"/>
                                        </p:tgtEl>
                                        <p:attrNameLst>
                                          <p:attrName>style.visibility</p:attrName>
                                        </p:attrNameLst>
                                      </p:cBhvr>
                                      <p:to>
                                        <p:strVal val="visible"/>
                                      </p:to>
                                    </p:set>
                                    <p:anim calcmode="lin" valueType="num">
                                      <p:cBhvr additive="base">
                                        <p:cTn id="19" dur="500" fill="hold"/>
                                        <p:tgtEl>
                                          <p:spTgt spid="163846"/>
                                        </p:tgtEl>
                                        <p:attrNameLst>
                                          <p:attrName>ppt_x</p:attrName>
                                        </p:attrNameLst>
                                      </p:cBhvr>
                                      <p:tavLst>
                                        <p:tav tm="0">
                                          <p:val>
                                            <p:strVal val="#ppt_x"/>
                                          </p:val>
                                        </p:tav>
                                        <p:tav tm="100000">
                                          <p:val>
                                            <p:strVal val="#ppt_x"/>
                                          </p:val>
                                        </p:tav>
                                      </p:tavLst>
                                    </p:anim>
                                    <p:anim calcmode="lin" valueType="num">
                                      <p:cBhvr additive="base">
                                        <p:cTn id="20" dur="500" fill="hold"/>
                                        <p:tgtEl>
                                          <p:spTgt spid="1638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848"/>
                                        </p:tgtEl>
                                        <p:attrNameLst>
                                          <p:attrName>style.visibility</p:attrName>
                                        </p:attrNameLst>
                                      </p:cBhvr>
                                      <p:to>
                                        <p:strVal val="visible"/>
                                      </p:to>
                                    </p:set>
                                    <p:anim calcmode="lin" valueType="num">
                                      <p:cBhvr additive="base">
                                        <p:cTn id="25" dur="500" fill="hold"/>
                                        <p:tgtEl>
                                          <p:spTgt spid="163848"/>
                                        </p:tgtEl>
                                        <p:attrNameLst>
                                          <p:attrName>ppt_x</p:attrName>
                                        </p:attrNameLst>
                                      </p:cBhvr>
                                      <p:tavLst>
                                        <p:tav tm="0">
                                          <p:val>
                                            <p:strVal val="#ppt_x"/>
                                          </p:val>
                                        </p:tav>
                                        <p:tav tm="100000">
                                          <p:val>
                                            <p:strVal val="#ppt_x"/>
                                          </p:val>
                                        </p:tav>
                                      </p:tavLst>
                                    </p:anim>
                                    <p:anim calcmode="lin" valueType="num">
                                      <p:cBhvr additive="base">
                                        <p:cTn id="26" dur="500" fill="hold"/>
                                        <p:tgtEl>
                                          <p:spTgt spid="16384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3850"/>
                                        </p:tgtEl>
                                        <p:attrNameLst>
                                          <p:attrName>style.visibility</p:attrName>
                                        </p:attrNameLst>
                                      </p:cBhvr>
                                      <p:to>
                                        <p:strVal val="visible"/>
                                      </p:to>
                                    </p:set>
                                    <p:anim calcmode="lin" valueType="num">
                                      <p:cBhvr additive="base">
                                        <p:cTn id="31" dur="500" fill="hold"/>
                                        <p:tgtEl>
                                          <p:spTgt spid="163850"/>
                                        </p:tgtEl>
                                        <p:attrNameLst>
                                          <p:attrName>ppt_x</p:attrName>
                                        </p:attrNameLst>
                                      </p:cBhvr>
                                      <p:tavLst>
                                        <p:tav tm="0">
                                          <p:val>
                                            <p:strVal val="#ppt_x"/>
                                          </p:val>
                                        </p:tav>
                                        <p:tav tm="100000">
                                          <p:val>
                                            <p:strVal val="#ppt_x"/>
                                          </p:val>
                                        </p:tav>
                                      </p:tavLst>
                                    </p:anim>
                                    <p:anim calcmode="lin" valueType="num">
                                      <p:cBhvr additive="base">
                                        <p:cTn id="32" dur="500" fill="hold"/>
                                        <p:tgtEl>
                                          <p:spTgt spid="1638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3842"/>
                                        </p:tgtEl>
                                        <p:attrNameLst>
                                          <p:attrName>style.visibility</p:attrName>
                                        </p:attrNameLst>
                                      </p:cBhvr>
                                      <p:to>
                                        <p:strVal val="visible"/>
                                      </p:to>
                                    </p:set>
                                    <p:anim calcmode="lin" valueType="num">
                                      <p:cBhvr additive="base">
                                        <p:cTn id="37" dur="500" fill="hold"/>
                                        <p:tgtEl>
                                          <p:spTgt spid="163842"/>
                                        </p:tgtEl>
                                        <p:attrNameLst>
                                          <p:attrName>ppt_x</p:attrName>
                                        </p:attrNameLst>
                                      </p:cBhvr>
                                      <p:tavLst>
                                        <p:tav tm="0">
                                          <p:val>
                                            <p:strVal val="#ppt_x"/>
                                          </p:val>
                                        </p:tav>
                                        <p:tav tm="100000">
                                          <p:val>
                                            <p:strVal val="#ppt_x"/>
                                          </p:val>
                                        </p:tav>
                                      </p:tavLst>
                                    </p:anim>
                                    <p:anim calcmode="lin" valueType="num">
                                      <p:cBhvr additive="base">
                                        <p:cTn id="38" dur="500" fill="hold"/>
                                        <p:tgtEl>
                                          <p:spTgt spid="1638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38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38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38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3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dirty="0" smtClean="0"/>
              <a:t>On your 5 Themes of Geography chart</a:t>
            </a:r>
          </a:p>
        </p:txBody>
      </p:sp>
      <p:sp>
        <p:nvSpPr>
          <p:cNvPr id="151554" name="Content Placeholder 2"/>
          <p:cNvSpPr>
            <a:spLocks noGrp="1"/>
          </p:cNvSpPr>
          <p:nvPr>
            <p:ph idx="1"/>
          </p:nvPr>
        </p:nvSpPr>
        <p:spPr/>
        <p:txBody>
          <a:bodyPr/>
          <a:lstStyle/>
          <a:p>
            <a:pPr>
              <a:spcBef>
                <a:spcPct val="0"/>
              </a:spcBef>
            </a:pPr>
            <a:r>
              <a:rPr lang="en-US" smtClean="0"/>
              <a:t>Place: Indicate the Toponym of your location by writing Toponym next to the title (where the name of the location is on your paper)</a:t>
            </a:r>
          </a:p>
          <a:p>
            <a:pPr>
              <a:spcBef>
                <a:spcPct val="0"/>
              </a:spcBef>
            </a:pPr>
            <a:r>
              <a:rPr lang="en-US" smtClean="0"/>
              <a:t>Describe the Site in 2 sentences</a:t>
            </a:r>
          </a:p>
          <a:p>
            <a:pPr>
              <a:spcBef>
                <a:spcPct val="0"/>
              </a:spcBef>
              <a:buFont typeface="Wingdings" pitchFamily="2" charset="2"/>
              <a:buNone/>
            </a:pPr>
            <a:endParaRPr lang="en-US" smtClean="0"/>
          </a:p>
          <a:p>
            <a:pPr>
              <a:spcBef>
                <a:spcPct val="0"/>
              </a:spcBef>
            </a:pPr>
            <a:endParaRPr lang="en-US"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8839200" cy="1676400"/>
          </a:xfrm>
        </p:spPr>
        <p:txBody>
          <a:bodyPr/>
          <a:lstStyle/>
          <a:p>
            <a:pPr>
              <a:defRPr/>
            </a:pPr>
            <a:r>
              <a:rPr lang="en-US" dirty="0" smtClean="0"/>
              <a:t>3. Movement</a:t>
            </a:r>
            <a:endParaRPr lang="en-US" dirty="0"/>
          </a:p>
        </p:txBody>
      </p:sp>
      <p:sp>
        <p:nvSpPr>
          <p:cNvPr id="152578" name="Content Placeholder 2"/>
          <p:cNvSpPr>
            <a:spLocks noGrp="1"/>
          </p:cNvSpPr>
          <p:nvPr>
            <p:ph type="subTitle" idx="1"/>
          </p:nvPr>
        </p:nvSpPr>
        <p:spPr>
          <a:xfrm>
            <a:off x="381000" y="1219200"/>
            <a:ext cx="4724400" cy="2476500"/>
          </a:xfrm>
        </p:spPr>
        <p:txBody>
          <a:bodyPr/>
          <a:lstStyle/>
          <a:p>
            <a:endParaRPr lang="en-US" smtClean="0"/>
          </a:p>
        </p:txBody>
      </p:sp>
      <p:pic>
        <p:nvPicPr>
          <p:cNvPr id="4" name="Picture 5" descr="http://basineducation.uwex.edu/southeastfox/images/open-space.jpg"/>
          <p:cNvPicPr>
            <a:picLocks noChangeAspect="1" noChangeArrowheads="1"/>
          </p:cNvPicPr>
          <p:nvPr/>
        </p:nvPicPr>
        <p:blipFill>
          <a:blip r:embed="rId2" cstate="print"/>
          <a:srcRect/>
          <a:stretch>
            <a:fillRect/>
          </a:stretch>
        </p:blipFill>
        <p:spPr bwMode="auto">
          <a:xfrm>
            <a:off x="4724400" y="2209800"/>
            <a:ext cx="3867150" cy="4171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Content Placeholder 2"/>
          <p:cNvSpPr>
            <a:spLocks noGrp="1"/>
          </p:cNvSpPr>
          <p:nvPr>
            <p:ph idx="1"/>
          </p:nvPr>
        </p:nvSpPr>
        <p:spPr>
          <a:xfrm>
            <a:off x="152400" y="304800"/>
            <a:ext cx="8839200" cy="5943600"/>
          </a:xfrm>
          <a:solidFill>
            <a:srgbClr val="FFFFCC"/>
          </a:solidFill>
        </p:spPr>
        <p:txBody>
          <a:bodyPr/>
          <a:lstStyle/>
          <a:p>
            <a:pPr>
              <a:spcBef>
                <a:spcPct val="0"/>
              </a:spcBef>
            </a:pPr>
            <a:r>
              <a:rPr lang="en-US" sz="3600" dirty="0" smtClean="0"/>
              <a:t>Looks at where things are located in “space” and why and how they got there</a:t>
            </a:r>
          </a:p>
          <a:p>
            <a:pPr>
              <a:spcBef>
                <a:spcPct val="0"/>
              </a:spcBef>
              <a:buFont typeface="Wingdings" pitchFamily="2" charset="2"/>
              <a:buNone/>
            </a:pPr>
            <a:endParaRPr lang="en-US" dirty="0" smtClean="0"/>
          </a:p>
        </p:txBody>
      </p:sp>
      <p:pic>
        <p:nvPicPr>
          <p:cNvPr id="107527" name="Picture 7" descr="http://www.valpo.edu/geomet/pics/geo200/culture/culture_areas.gif"/>
          <p:cNvPicPr>
            <a:picLocks noChangeAspect="1" noChangeArrowheads="1"/>
          </p:cNvPicPr>
          <p:nvPr/>
        </p:nvPicPr>
        <p:blipFill>
          <a:blip r:embed="rId3" cstate="print"/>
          <a:srcRect/>
          <a:stretch>
            <a:fillRect/>
          </a:stretch>
        </p:blipFill>
        <p:spPr bwMode="auto">
          <a:xfrm>
            <a:off x="1600200" y="1981200"/>
            <a:ext cx="6019800"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7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a:xfrm>
            <a:off x="0" y="76200"/>
            <a:ext cx="8839200" cy="1143000"/>
          </a:xfrm>
        </p:spPr>
        <p:txBody>
          <a:bodyPr/>
          <a:lstStyle/>
          <a:p>
            <a:r>
              <a:rPr lang="en-US" smtClean="0"/>
              <a:t>Distribution</a:t>
            </a:r>
          </a:p>
        </p:txBody>
      </p:sp>
      <p:sp>
        <p:nvSpPr>
          <p:cNvPr id="108547" name="Content Placeholder 2"/>
          <p:cNvSpPr>
            <a:spLocks noGrp="1"/>
          </p:cNvSpPr>
          <p:nvPr>
            <p:ph idx="1"/>
          </p:nvPr>
        </p:nvSpPr>
        <p:spPr>
          <a:xfrm>
            <a:off x="0" y="2057400"/>
            <a:ext cx="3429000" cy="3962400"/>
          </a:xfrm>
          <a:solidFill>
            <a:schemeClr val="accent1">
              <a:lumMod val="75000"/>
            </a:schemeClr>
          </a:solidFill>
        </p:spPr>
        <p:txBody>
          <a:bodyPr/>
          <a:lstStyle/>
          <a:p>
            <a:pPr>
              <a:spcBef>
                <a:spcPct val="0"/>
              </a:spcBef>
              <a:defRPr/>
            </a:pPr>
            <a:r>
              <a:rPr lang="en-US" dirty="0" smtClean="0"/>
              <a:t>The arrangement of a feature in space</a:t>
            </a:r>
          </a:p>
          <a:p>
            <a:pPr>
              <a:spcBef>
                <a:spcPct val="0"/>
              </a:spcBef>
              <a:defRPr/>
            </a:pPr>
            <a:r>
              <a:rPr lang="en-US" dirty="0" smtClean="0"/>
              <a:t>3 main properties: density, concentration, and pattern</a:t>
            </a:r>
          </a:p>
        </p:txBody>
      </p:sp>
      <p:pic>
        <p:nvPicPr>
          <p:cNvPr id="155651" name="Picture 5" descr="http://media-3.web.britannica.com/eb-media/34/5534-004-A264BBD7.gif"/>
          <p:cNvPicPr>
            <a:picLocks noChangeAspect="1" noChangeArrowheads="1"/>
          </p:cNvPicPr>
          <p:nvPr/>
        </p:nvPicPr>
        <p:blipFill>
          <a:blip r:embed="rId3" cstate="print"/>
          <a:srcRect/>
          <a:stretch>
            <a:fillRect/>
          </a:stretch>
        </p:blipFill>
        <p:spPr bwMode="auto">
          <a:xfrm>
            <a:off x="3276600" y="1447800"/>
            <a:ext cx="5856288" cy="4962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hangingPunct="1">
              <a:defRPr/>
            </a:pPr>
            <a:r>
              <a:rPr lang="en-US" dirty="0" smtClean="0"/>
              <a:t>Unit 1 Human Geography: Its Nature and Perspectives</a:t>
            </a:r>
          </a:p>
        </p:txBody>
      </p:sp>
      <p:sp>
        <p:nvSpPr>
          <p:cNvPr id="57346" name="Subtitle 2"/>
          <p:cNvSpPr>
            <a:spLocks noGrp="1"/>
          </p:cNvSpPr>
          <p:nvPr>
            <p:ph type="subTitle" idx="1"/>
          </p:nvPr>
        </p:nvSpPr>
        <p:spPr/>
        <p:txBody>
          <a:bodyPr/>
          <a:lstStyle/>
          <a:p>
            <a:pPr eaLnBrk="1" hangingPunct="1"/>
            <a:r>
              <a:rPr lang="en-US" smtClean="0"/>
              <a:t>What in the world is Human Geography?</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p:nvPr>
        </p:nvSpPr>
        <p:spPr>
          <a:xfrm>
            <a:off x="0" y="76200"/>
            <a:ext cx="8839200" cy="685800"/>
          </a:xfrm>
        </p:spPr>
        <p:txBody>
          <a:bodyPr/>
          <a:lstStyle/>
          <a:p>
            <a:r>
              <a:rPr lang="en-US" smtClean="0"/>
              <a:t>Density</a:t>
            </a:r>
          </a:p>
        </p:txBody>
      </p:sp>
      <p:sp>
        <p:nvSpPr>
          <p:cNvPr id="109571" name="Content Placeholder 2"/>
          <p:cNvSpPr>
            <a:spLocks noGrp="1"/>
          </p:cNvSpPr>
          <p:nvPr>
            <p:ph idx="1"/>
          </p:nvPr>
        </p:nvSpPr>
        <p:spPr>
          <a:xfrm>
            <a:off x="152400" y="914400"/>
            <a:ext cx="8839200" cy="4724400"/>
          </a:xfrm>
          <a:solidFill>
            <a:schemeClr val="accent1">
              <a:lumMod val="25000"/>
            </a:schemeClr>
          </a:solidFill>
        </p:spPr>
        <p:txBody>
          <a:bodyPr/>
          <a:lstStyle/>
          <a:p>
            <a:pPr>
              <a:spcBef>
                <a:spcPct val="0"/>
              </a:spcBef>
              <a:defRPr/>
            </a:pPr>
            <a:r>
              <a:rPr lang="en-US" dirty="0" smtClean="0">
                <a:solidFill>
                  <a:srgbClr val="FFFFFF"/>
                </a:solidFill>
              </a:rPr>
              <a:t>The frequency with which something occurs in space</a:t>
            </a:r>
          </a:p>
          <a:p>
            <a:pPr lvl="1">
              <a:spcBef>
                <a:spcPct val="0"/>
              </a:spcBef>
              <a:defRPr/>
            </a:pPr>
            <a:r>
              <a:rPr lang="en-US" i="1" dirty="0" smtClean="0">
                <a:solidFill>
                  <a:srgbClr val="FFFFFF"/>
                </a:solidFill>
              </a:rPr>
              <a:t>Ex: people, homes, cars, volcanoes, ANYTHING</a:t>
            </a:r>
          </a:p>
          <a:p>
            <a:pPr lvl="1">
              <a:spcBef>
                <a:spcPct val="0"/>
              </a:spcBef>
              <a:defRPr/>
            </a:pPr>
            <a:r>
              <a:rPr lang="en-US" dirty="0" smtClean="0">
                <a:solidFill>
                  <a:srgbClr val="FFFFFF"/>
                </a:solidFill>
              </a:rPr>
              <a:t>Arithmetic Density: total number of objects in an area</a:t>
            </a:r>
          </a:p>
          <a:p>
            <a:pPr lvl="1">
              <a:spcBef>
                <a:spcPct val="0"/>
              </a:spcBef>
              <a:defRPr/>
            </a:pPr>
            <a:r>
              <a:rPr lang="en-US" dirty="0" smtClean="0">
                <a:solidFill>
                  <a:srgbClr val="FFFFFF"/>
                </a:solidFill>
              </a:rPr>
              <a:t>Physiological Density: number of people compared to arable land</a:t>
            </a:r>
          </a:p>
          <a:p>
            <a:pPr lvl="1">
              <a:spcBef>
                <a:spcPct val="0"/>
              </a:spcBef>
              <a:defRPr/>
            </a:pPr>
            <a:r>
              <a:rPr lang="en-US" dirty="0" smtClean="0">
                <a:solidFill>
                  <a:srgbClr val="FFFFFF"/>
                </a:solidFill>
              </a:rPr>
              <a:t>Agricultural Density: number of farmers per unit of farmland</a:t>
            </a:r>
          </a:p>
        </p:txBody>
      </p:sp>
      <p:pic>
        <p:nvPicPr>
          <p:cNvPr id="157699" name="Picture 2" descr="http://www.geolytics.com/images/lf-map.gif"/>
          <p:cNvPicPr>
            <a:picLocks noChangeAspect="1" noChangeArrowheads="1"/>
          </p:cNvPicPr>
          <p:nvPr/>
        </p:nvPicPr>
        <p:blipFill>
          <a:blip r:embed="rId3" cstate="print"/>
          <a:srcRect/>
          <a:stretch>
            <a:fillRect/>
          </a:stretch>
        </p:blipFill>
        <p:spPr bwMode="auto">
          <a:xfrm>
            <a:off x="2286000" y="3352800"/>
            <a:ext cx="5791200" cy="3295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5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95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957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5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6" name="Picture 8" descr="http://blog.lib.umn.edu/benge005/architecture/pyramid.jpg"/>
          <p:cNvPicPr>
            <a:picLocks noChangeAspect="1" noChangeArrowheads="1"/>
          </p:cNvPicPr>
          <p:nvPr/>
        </p:nvPicPr>
        <p:blipFill>
          <a:blip r:embed="rId2" cstate="print"/>
          <a:srcRect/>
          <a:stretch>
            <a:fillRect/>
          </a:stretch>
        </p:blipFill>
        <p:spPr bwMode="auto">
          <a:xfrm>
            <a:off x="685800" y="0"/>
            <a:ext cx="4248150" cy="3343275"/>
          </a:xfrm>
          <a:prstGeom prst="rect">
            <a:avLst/>
          </a:prstGeom>
          <a:noFill/>
          <a:ln w="9525">
            <a:noFill/>
            <a:miter lim="800000"/>
            <a:headEnd/>
            <a:tailEnd/>
          </a:ln>
        </p:spPr>
      </p:pic>
      <p:pic>
        <p:nvPicPr>
          <p:cNvPr id="375818" name="Picture 10" descr="http://riznath.com/wp-content/uploads/2008/08/coke-bottle-chronology.jpg"/>
          <p:cNvPicPr>
            <a:picLocks noChangeAspect="1" noChangeArrowheads="1"/>
          </p:cNvPicPr>
          <p:nvPr/>
        </p:nvPicPr>
        <p:blipFill>
          <a:blip r:embed="rId3" cstate="print"/>
          <a:srcRect/>
          <a:stretch>
            <a:fillRect/>
          </a:stretch>
        </p:blipFill>
        <p:spPr bwMode="auto">
          <a:xfrm>
            <a:off x="0" y="3368675"/>
            <a:ext cx="5227638" cy="3489325"/>
          </a:xfrm>
          <a:prstGeom prst="rect">
            <a:avLst/>
          </a:prstGeom>
          <a:noFill/>
          <a:ln w="9525">
            <a:noFill/>
            <a:miter lim="800000"/>
            <a:headEnd/>
            <a:tailEnd/>
          </a:ln>
        </p:spPr>
      </p:pic>
      <p:pic>
        <p:nvPicPr>
          <p:cNvPr id="375820" name="Picture 12" descr="http://www.disneydreaming.com/wp-content/uploads/2009/07/Miley-Cyrus-Clothing-Line.jpg"/>
          <p:cNvPicPr>
            <a:picLocks noChangeAspect="1" noChangeArrowheads="1"/>
          </p:cNvPicPr>
          <p:nvPr/>
        </p:nvPicPr>
        <p:blipFill>
          <a:blip r:embed="rId4" cstate="print"/>
          <a:srcRect/>
          <a:stretch>
            <a:fillRect/>
          </a:stretch>
        </p:blipFill>
        <p:spPr bwMode="auto">
          <a:xfrm>
            <a:off x="6567488" y="3368675"/>
            <a:ext cx="2576512" cy="3489325"/>
          </a:xfrm>
          <a:prstGeom prst="rect">
            <a:avLst/>
          </a:prstGeom>
          <a:noFill/>
          <a:ln w="9525">
            <a:noFill/>
            <a:miter lim="800000"/>
            <a:headEnd/>
            <a:tailEnd/>
          </a:ln>
        </p:spPr>
      </p:pic>
      <p:pic>
        <p:nvPicPr>
          <p:cNvPr id="375822" name="Picture 14" descr="http://traditions.cultural-china.com/chinaWH/upload/upfiles/2009-01/12/clothing_of_hui_ethnic_groupaa7708bd25874c6ff07c.jpg"/>
          <p:cNvPicPr>
            <a:picLocks noChangeAspect="1" noChangeArrowheads="1"/>
          </p:cNvPicPr>
          <p:nvPr/>
        </p:nvPicPr>
        <p:blipFill>
          <a:blip r:embed="rId5" cstate="print"/>
          <a:srcRect/>
          <a:stretch>
            <a:fillRect/>
          </a:stretch>
        </p:blipFill>
        <p:spPr bwMode="auto">
          <a:xfrm>
            <a:off x="1981200" y="3505200"/>
            <a:ext cx="4476750" cy="3352800"/>
          </a:xfrm>
          <a:prstGeom prst="rect">
            <a:avLst/>
          </a:prstGeom>
          <a:noFill/>
          <a:ln w="9525">
            <a:noFill/>
            <a:miter lim="800000"/>
            <a:headEnd/>
            <a:tailEnd/>
          </a:ln>
        </p:spPr>
      </p:pic>
      <p:pic>
        <p:nvPicPr>
          <p:cNvPr id="375810" name="Picture 2" descr="http://img.socioambiental.org/d/212694-1/kanoe_13.jpg"/>
          <p:cNvPicPr>
            <a:picLocks noChangeAspect="1" noChangeArrowheads="1"/>
          </p:cNvPicPr>
          <p:nvPr/>
        </p:nvPicPr>
        <p:blipFill>
          <a:blip r:embed="rId6" cstate="print"/>
          <a:srcRect/>
          <a:stretch>
            <a:fillRect/>
          </a:stretch>
        </p:blipFill>
        <p:spPr bwMode="auto">
          <a:xfrm>
            <a:off x="0" y="0"/>
            <a:ext cx="3514725" cy="5105400"/>
          </a:xfrm>
          <a:prstGeom prst="rect">
            <a:avLst/>
          </a:prstGeom>
          <a:noFill/>
          <a:ln w="9525">
            <a:noFill/>
            <a:miter lim="800000"/>
            <a:headEnd/>
            <a:tailEnd/>
          </a:ln>
        </p:spPr>
      </p:pic>
      <p:pic>
        <p:nvPicPr>
          <p:cNvPr id="375824" name="Picture 16" descr="http://chicagoist.com/attachments/chicagoist_kevinr/2008_3_suburbs.jpg"/>
          <p:cNvPicPr>
            <a:picLocks noChangeAspect="1" noChangeArrowheads="1"/>
          </p:cNvPicPr>
          <p:nvPr/>
        </p:nvPicPr>
        <p:blipFill>
          <a:blip r:embed="rId7" cstate="print"/>
          <a:srcRect/>
          <a:stretch>
            <a:fillRect/>
          </a:stretch>
        </p:blipFill>
        <p:spPr bwMode="auto">
          <a:xfrm>
            <a:off x="3810000" y="0"/>
            <a:ext cx="4286250" cy="3209925"/>
          </a:xfrm>
          <a:prstGeom prst="rect">
            <a:avLst/>
          </a:prstGeom>
          <a:noFill/>
          <a:ln w="9525">
            <a:noFill/>
            <a:miter lim="800000"/>
            <a:headEnd/>
            <a:tailEnd/>
          </a:ln>
        </p:spPr>
      </p:pic>
      <p:pic>
        <p:nvPicPr>
          <p:cNvPr id="375814" name="Picture 6" descr="http://1.bp.blogspot.com/_tSQ4tjPsHH4/Sk1nzPfN2PI/AAAAAAAAAa8/tkflOJc7E_g/s320/material_culture_image_6.jpg"/>
          <p:cNvPicPr>
            <a:picLocks noChangeAspect="1" noChangeArrowheads="1"/>
          </p:cNvPicPr>
          <p:nvPr/>
        </p:nvPicPr>
        <p:blipFill>
          <a:blip r:embed="rId8" cstate="print"/>
          <a:srcRect/>
          <a:stretch>
            <a:fillRect/>
          </a:stretch>
        </p:blipFill>
        <p:spPr bwMode="auto">
          <a:xfrm>
            <a:off x="5791200" y="0"/>
            <a:ext cx="3352800" cy="3352800"/>
          </a:xfrm>
          <a:prstGeom prst="rect">
            <a:avLst/>
          </a:prstGeom>
          <a:noFill/>
          <a:ln w="9525">
            <a:noFill/>
            <a:miter lim="800000"/>
            <a:headEnd/>
            <a:tailEnd/>
          </a:ln>
        </p:spPr>
      </p:pic>
      <p:pic>
        <p:nvPicPr>
          <p:cNvPr id="375812" name="Picture 4" descr="Higher Ground.jpg"/>
          <p:cNvPicPr>
            <a:picLocks noChangeAspect="1" noChangeArrowheads="1"/>
          </p:cNvPicPr>
          <p:nvPr/>
        </p:nvPicPr>
        <p:blipFill>
          <a:blip r:embed="rId9" cstate="print"/>
          <a:srcRect/>
          <a:stretch>
            <a:fillRect/>
          </a:stretch>
        </p:blipFill>
        <p:spPr bwMode="auto">
          <a:xfrm>
            <a:off x="1066800" y="1600200"/>
            <a:ext cx="6553200" cy="318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24"/>
                                        </p:tgtEl>
                                        <p:attrNameLst>
                                          <p:attrName>style.visibility</p:attrName>
                                        </p:attrNameLst>
                                      </p:cBhvr>
                                      <p:to>
                                        <p:strVal val="visible"/>
                                      </p:to>
                                    </p:set>
                                    <p:anim calcmode="lin" valueType="num">
                                      <p:cBhvr additive="base">
                                        <p:cTn id="7" dur="500" fill="hold"/>
                                        <p:tgtEl>
                                          <p:spTgt spid="375824"/>
                                        </p:tgtEl>
                                        <p:attrNameLst>
                                          <p:attrName>ppt_x</p:attrName>
                                        </p:attrNameLst>
                                      </p:cBhvr>
                                      <p:tavLst>
                                        <p:tav tm="0">
                                          <p:val>
                                            <p:strVal val="#ppt_x"/>
                                          </p:val>
                                        </p:tav>
                                        <p:tav tm="100000">
                                          <p:val>
                                            <p:strVal val="#ppt_x"/>
                                          </p:val>
                                        </p:tav>
                                      </p:tavLst>
                                    </p:anim>
                                    <p:anim calcmode="lin" valueType="num">
                                      <p:cBhvr additive="base">
                                        <p:cTn id="8" dur="500" fill="hold"/>
                                        <p:tgtEl>
                                          <p:spTgt spid="3758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75816"/>
                                        </p:tgtEl>
                                        <p:attrNameLst>
                                          <p:attrName>style.visibility</p:attrName>
                                        </p:attrNameLst>
                                      </p:cBhvr>
                                      <p:to>
                                        <p:strVal val="visible"/>
                                      </p:to>
                                    </p:set>
                                    <p:animEffect transition="in" filter="checkerboard(across)">
                                      <p:cBhvr>
                                        <p:cTn id="13" dur="500"/>
                                        <p:tgtEl>
                                          <p:spTgt spid="37581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375814"/>
                                        </p:tgtEl>
                                        <p:attrNameLst>
                                          <p:attrName>style.visibility</p:attrName>
                                        </p:attrNameLst>
                                      </p:cBhvr>
                                      <p:to>
                                        <p:strVal val="visible"/>
                                      </p:to>
                                    </p:set>
                                    <p:animEffect transition="in" filter="diamond(in)">
                                      <p:cBhvr>
                                        <p:cTn id="18" dur="2000"/>
                                        <p:tgtEl>
                                          <p:spTgt spid="37581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375818"/>
                                        </p:tgtEl>
                                        <p:attrNameLst>
                                          <p:attrName>style.visibility</p:attrName>
                                        </p:attrNameLst>
                                      </p:cBhvr>
                                      <p:to>
                                        <p:strVal val="visible"/>
                                      </p:to>
                                    </p:set>
                                    <p:animEffect transition="in" filter="box(in)">
                                      <p:cBhvr>
                                        <p:cTn id="23" dur="500"/>
                                        <p:tgtEl>
                                          <p:spTgt spid="3758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75820"/>
                                        </p:tgtEl>
                                        <p:attrNameLst>
                                          <p:attrName>style.visibility</p:attrName>
                                        </p:attrNameLst>
                                      </p:cBhvr>
                                      <p:to>
                                        <p:strVal val="visible"/>
                                      </p:to>
                                    </p:set>
                                    <p:anim calcmode="lin" valueType="num">
                                      <p:cBhvr additive="base">
                                        <p:cTn id="28" dur="500" fill="hold"/>
                                        <p:tgtEl>
                                          <p:spTgt spid="375820"/>
                                        </p:tgtEl>
                                        <p:attrNameLst>
                                          <p:attrName>ppt_x</p:attrName>
                                        </p:attrNameLst>
                                      </p:cBhvr>
                                      <p:tavLst>
                                        <p:tav tm="0">
                                          <p:val>
                                            <p:strVal val="#ppt_x"/>
                                          </p:val>
                                        </p:tav>
                                        <p:tav tm="100000">
                                          <p:val>
                                            <p:strVal val="#ppt_x"/>
                                          </p:val>
                                        </p:tav>
                                      </p:tavLst>
                                    </p:anim>
                                    <p:anim calcmode="lin" valueType="num">
                                      <p:cBhvr additive="base">
                                        <p:cTn id="29" dur="500" fill="hold"/>
                                        <p:tgtEl>
                                          <p:spTgt spid="3758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375822"/>
                                        </p:tgtEl>
                                        <p:attrNameLst>
                                          <p:attrName>style.visibility</p:attrName>
                                        </p:attrNameLst>
                                      </p:cBhvr>
                                      <p:to>
                                        <p:strVal val="visible"/>
                                      </p:to>
                                    </p:set>
                                    <p:animEffect transition="in" filter="blinds(horizontal)">
                                      <p:cBhvr>
                                        <p:cTn id="34" dur="500"/>
                                        <p:tgtEl>
                                          <p:spTgt spid="37582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75810"/>
                                        </p:tgtEl>
                                        <p:attrNameLst>
                                          <p:attrName>style.visibility</p:attrName>
                                        </p:attrNameLst>
                                      </p:cBhvr>
                                      <p:to>
                                        <p:strVal val="visible"/>
                                      </p:to>
                                    </p:set>
                                    <p:anim calcmode="lin" valueType="num">
                                      <p:cBhvr additive="base">
                                        <p:cTn id="39" dur="500" fill="hold"/>
                                        <p:tgtEl>
                                          <p:spTgt spid="375810"/>
                                        </p:tgtEl>
                                        <p:attrNameLst>
                                          <p:attrName>ppt_x</p:attrName>
                                        </p:attrNameLst>
                                      </p:cBhvr>
                                      <p:tavLst>
                                        <p:tav tm="0">
                                          <p:val>
                                            <p:strVal val="#ppt_x"/>
                                          </p:val>
                                        </p:tav>
                                        <p:tav tm="100000">
                                          <p:val>
                                            <p:strVal val="#ppt_x"/>
                                          </p:val>
                                        </p:tav>
                                      </p:tavLst>
                                    </p:anim>
                                    <p:anim calcmode="lin" valueType="num">
                                      <p:cBhvr additive="base">
                                        <p:cTn id="40" dur="500" fill="hold"/>
                                        <p:tgtEl>
                                          <p:spTgt spid="3758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375812"/>
                                        </p:tgtEl>
                                        <p:attrNameLst>
                                          <p:attrName>style.visibility</p:attrName>
                                        </p:attrNameLst>
                                      </p:cBhvr>
                                      <p:to>
                                        <p:strVal val="visible"/>
                                      </p:to>
                                    </p:set>
                                    <p:animEffect transition="in" filter="box(in)">
                                      <p:cBhvr>
                                        <p:cTn id="45" dur="500"/>
                                        <p:tgtEl>
                                          <p:spTgt spid="375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p:txBody>
          <a:bodyPr/>
          <a:lstStyle/>
          <a:p>
            <a:r>
              <a:rPr lang="en-US" smtClean="0"/>
              <a:t>Concentration</a:t>
            </a:r>
          </a:p>
        </p:txBody>
      </p:sp>
      <p:sp>
        <p:nvSpPr>
          <p:cNvPr id="111619" name="Content Placeholder 2"/>
          <p:cNvSpPr>
            <a:spLocks noGrp="1"/>
          </p:cNvSpPr>
          <p:nvPr>
            <p:ph idx="1"/>
          </p:nvPr>
        </p:nvSpPr>
        <p:spPr/>
        <p:txBody>
          <a:bodyPr/>
          <a:lstStyle/>
          <a:p>
            <a:pPr>
              <a:spcBef>
                <a:spcPct val="0"/>
              </a:spcBef>
            </a:pPr>
            <a:r>
              <a:rPr lang="en-US" smtClean="0"/>
              <a:t>The extent to which a feature is spread over space</a:t>
            </a:r>
          </a:p>
          <a:p>
            <a:pPr lvl="1">
              <a:spcBef>
                <a:spcPct val="0"/>
              </a:spcBef>
            </a:pPr>
            <a:r>
              <a:rPr lang="en-US" smtClean="0"/>
              <a:t>Objects in an area are close together: Clustered</a:t>
            </a:r>
          </a:p>
          <a:p>
            <a:pPr lvl="1">
              <a:spcBef>
                <a:spcPct val="0"/>
              </a:spcBef>
            </a:pPr>
            <a:r>
              <a:rPr lang="en-US" smtClean="0"/>
              <a:t>Far apart: Dispersed </a:t>
            </a:r>
          </a:p>
          <a:p>
            <a:pPr lvl="1">
              <a:spcBef>
                <a:spcPct val="0"/>
              </a:spcBef>
            </a:pPr>
            <a:r>
              <a:rPr lang="en-US" i="1" smtClean="0"/>
              <a:t>Ex. NFL</a:t>
            </a:r>
          </a:p>
        </p:txBody>
      </p:sp>
      <p:pic>
        <p:nvPicPr>
          <p:cNvPr id="159747" name="Picture 2" descr="http://farm3.static.flickr.com/2207/2236352329_f7e7a1e57e.jpg"/>
          <p:cNvPicPr>
            <a:picLocks noChangeAspect="1" noChangeArrowheads="1"/>
          </p:cNvPicPr>
          <p:nvPr/>
        </p:nvPicPr>
        <p:blipFill>
          <a:blip r:embed="rId3" cstate="print"/>
          <a:srcRect/>
          <a:stretch>
            <a:fillRect/>
          </a:stretch>
        </p:blipFill>
        <p:spPr bwMode="auto">
          <a:xfrm>
            <a:off x="4157663" y="2667000"/>
            <a:ext cx="3233737"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http://www.genesee.k12.id.us/staff/jhanson/USMap/BlankUSMap.jpg"/>
          <p:cNvPicPr>
            <a:picLocks noChangeAspect="1" noChangeArrowheads="1"/>
          </p:cNvPicPr>
          <p:nvPr/>
        </p:nvPicPr>
        <p:blipFill>
          <a:blip r:embed="rId3" cstate="print"/>
          <a:srcRect/>
          <a:stretch>
            <a:fillRect/>
          </a:stretch>
        </p:blipFill>
        <p:spPr bwMode="auto">
          <a:xfrm>
            <a:off x="0" y="0"/>
            <a:ext cx="9075738" cy="5638800"/>
          </a:xfrm>
          <a:prstGeom prst="rect">
            <a:avLst/>
          </a:prstGeom>
          <a:noFill/>
          <a:ln w="9525">
            <a:noFill/>
            <a:miter lim="800000"/>
            <a:headEnd/>
            <a:tailEnd/>
          </a:ln>
        </p:spPr>
      </p:pic>
      <p:sp>
        <p:nvSpPr>
          <p:cNvPr id="3" name="7-Point Star 2"/>
          <p:cNvSpPr/>
          <p:nvPr/>
        </p:nvSpPr>
        <p:spPr>
          <a:xfrm>
            <a:off x="6248400" y="16764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7-Point Star 3"/>
          <p:cNvSpPr/>
          <p:nvPr/>
        </p:nvSpPr>
        <p:spPr>
          <a:xfrm>
            <a:off x="6934200" y="22860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7-Point Star 4"/>
          <p:cNvSpPr/>
          <p:nvPr/>
        </p:nvSpPr>
        <p:spPr>
          <a:xfrm>
            <a:off x="6400800" y="18288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7-Point Star 5"/>
          <p:cNvSpPr/>
          <p:nvPr/>
        </p:nvSpPr>
        <p:spPr>
          <a:xfrm>
            <a:off x="6553200" y="19812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7-Point Star 6"/>
          <p:cNvSpPr/>
          <p:nvPr/>
        </p:nvSpPr>
        <p:spPr>
          <a:xfrm>
            <a:off x="6096000" y="22860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7-Point Star 7"/>
          <p:cNvSpPr/>
          <p:nvPr/>
        </p:nvSpPr>
        <p:spPr>
          <a:xfrm>
            <a:off x="7696200" y="12192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7-Point Star 8"/>
          <p:cNvSpPr/>
          <p:nvPr/>
        </p:nvSpPr>
        <p:spPr>
          <a:xfrm>
            <a:off x="5791200" y="20574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7-Point Star 9"/>
          <p:cNvSpPr/>
          <p:nvPr/>
        </p:nvSpPr>
        <p:spPr>
          <a:xfrm>
            <a:off x="6858000" y="20574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7-Point Star 10"/>
          <p:cNvSpPr/>
          <p:nvPr/>
        </p:nvSpPr>
        <p:spPr>
          <a:xfrm>
            <a:off x="6248400" y="24384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7-Point Star 11"/>
          <p:cNvSpPr/>
          <p:nvPr/>
        </p:nvSpPr>
        <p:spPr>
          <a:xfrm>
            <a:off x="5638800" y="23622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7-Point Star 12"/>
          <p:cNvSpPr/>
          <p:nvPr/>
        </p:nvSpPr>
        <p:spPr>
          <a:xfrm>
            <a:off x="5867400" y="25146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7-Point Star 13"/>
          <p:cNvSpPr/>
          <p:nvPr/>
        </p:nvSpPr>
        <p:spPr>
          <a:xfrm>
            <a:off x="8077200" y="16002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7-Point Star 14"/>
          <p:cNvSpPr/>
          <p:nvPr/>
        </p:nvSpPr>
        <p:spPr>
          <a:xfrm>
            <a:off x="6705600" y="21336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7-Point Star 15"/>
          <p:cNvSpPr/>
          <p:nvPr/>
        </p:nvSpPr>
        <p:spPr>
          <a:xfrm>
            <a:off x="6629400" y="23622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7-Point Star 16"/>
          <p:cNvSpPr/>
          <p:nvPr/>
        </p:nvSpPr>
        <p:spPr>
          <a:xfrm>
            <a:off x="5791200" y="2743200"/>
            <a:ext cx="152400" cy="152400"/>
          </a:xfrm>
          <a:prstGeom prst="star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p:cNvSpPr txBox="1"/>
          <p:nvPr/>
        </p:nvSpPr>
        <p:spPr>
          <a:xfrm>
            <a:off x="0" y="5562600"/>
            <a:ext cx="9144000" cy="707886"/>
          </a:xfrm>
          <a:prstGeom prst="rect">
            <a:avLst/>
          </a:prstGeom>
          <a:solidFill>
            <a:srgbClr val="00B050"/>
          </a:solidFill>
        </p:spPr>
        <p:txBody>
          <a:bodyPr wrap="square">
            <a:spAutoFit/>
          </a:bodyPr>
          <a:lstStyle/>
          <a:p>
            <a:pPr algn="ctr">
              <a:defRPr/>
            </a:pPr>
            <a:r>
              <a:rPr lang="en-US" sz="4000" b="1" dirty="0">
                <a:latin typeface="+mn-lt"/>
                <a:cs typeface="+mn-cs"/>
              </a:rPr>
              <a:t>Original Professional Football Teams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p:nvPr>
        </p:nvSpPr>
        <p:spPr/>
        <p:txBody>
          <a:bodyPr/>
          <a:lstStyle/>
          <a:p>
            <a:endParaRPr lang="en-US" smtClean="0"/>
          </a:p>
        </p:txBody>
      </p:sp>
      <p:sp>
        <p:nvSpPr>
          <p:cNvPr id="163842" name="Content Placeholder 2"/>
          <p:cNvSpPr>
            <a:spLocks noGrp="1"/>
          </p:cNvSpPr>
          <p:nvPr>
            <p:ph idx="1"/>
          </p:nvPr>
        </p:nvSpPr>
        <p:spPr/>
        <p:txBody>
          <a:bodyPr/>
          <a:lstStyle/>
          <a:p>
            <a:pPr>
              <a:spcBef>
                <a:spcPct val="0"/>
              </a:spcBef>
            </a:pPr>
            <a:endParaRPr lang="en-US" smtClean="0"/>
          </a:p>
        </p:txBody>
      </p:sp>
      <p:sp>
        <p:nvSpPr>
          <p:cNvPr id="5" name="Rectangle 4"/>
          <p:cNvSpPr/>
          <p:nvPr/>
        </p:nvSpPr>
        <p:spPr>
          <a:xfrm>
            <a:off x="0" y="-76200"/>
            <a:ext cx="5105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4038600" y="-76200"/>
            <a:ext cx="51054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45" name="Picture 2" descr="http://www2.maxsworld.org/class/us_nfl_map.jpg"/>
          <p:cNvPicPr>
            <a:picLocks noChangeAspect="1" noChangeArrowheads="1"/>
          </p:cNvPicPr>
          <p:nvPr/>
        </p:nvPicPr>
        <p:blipFill>
          <a:blip r:embed="rId3" cstate="print"/>
          <a:srcRect/>
          <a:stretch>
            <a:fillRect/>
          </a:stretch>
        </p:blipFill>
        <p:spPr bwMode="auto">
          <a:xfrm>
            <a:off x="0" y="0"/>
            <a:ext cx="9144000" cy="6900863"/>
          </a:xfrm>
          <a:prstGeom prst="rect">
            <a:avLst/>
          </a:prstGeom>
          <a:noFill/>
          <a:ln w="9525">
            <a:noFill/>
            <a:miter lim="800000"/>
            <a:headEnd/>
            <a:tailEnd/>
          </a:ln>
        </p:spPr>
      </p:pic>
      <p:sp>
        <p:nvSpPr>
          <p:cNvPr id="7" name="TextBox 6"/>
          <p:cNvSpPr txBox="1"/>
          <p:nvPr/>
        </p:nvSpPr>
        <p:spPr>
          <a:xfrm>
            <a:off x="0" y="6103938"/>
            <a:ext cx="9144000" cy="830262"/>
          </a:xfrm>
          <a:prstGeom prst="rect">
            <a:avLst/>
          </a:prstGeom>
          <a:solidFill>
            <a:srgbClr val="CC0066"/>
          </a:solidFill>
        </p:spPr>
        <p:txBody>
          <a:bodyPr>
            <a:spAutoFit/>
          </a:bodyPr>
          <a:lstStyle/>
          <a:p>
            <a:pPr>
              <a:defRPr/>
            </a:pPr>
            <a:r>
              <a:rPr lang="en-US" sz="2400" b="1" dirty="0">
                <a:latin typeface="+mn-lt"/>
                <a:cs typeface="+mn-cs"/>
              </a:rPr>
              <a:t>Has the Density Increased?</a:t>
            </a:r>
          </a:p>
          <a:p>
            <a:pPr>
              <a:defRPr/>
            </a:pPr>
            <a:r>
              <a:rPr lang="en-US" sz="2400" b="1" dirty="0">
                <a:latin typeface="+mn-lt"/>
                <a:cs typeface="+mn-cs"/>
              </a:rPr>
              <a:t>How has the concentration changed?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lstStyle/>
          <a:p>
            <a:r>
              <a:rPr lang="en-US" smtClean="0"/>
              <a:t>Critical Thinking</a:t>
            </a:r>
          </a:p>
        </p:txBody>
      </p:sp>
      <p:sp>
        <p:nvSpPr>
          <p:cNvPr id="165890" name="Content Placeholder 2"/>
          <p:cNvSpPr>
            <a:spLocks noGrp="1"/>
          </p:cNvSpPr>
          <p:nvPr>
            <p:ph idx="1"/>
          </p:nvPr>
        </p:nvSpPr>
        <p:spPr/>
        <p:txBody>
          <a:bodyPr/>
          <a:lstStyle/>
          <a:p>
            <a:pPr>
              <a:spcBef>
                <a:spcPct val="0"/>
              </a:spcBef>
            </a:pPr>
            <a:r>
              <a:rPr lang="en-US" smtClean="0"/>
              <a:t>According to the last two maps, what has happened to the population of people in order to facilitate this growth?</a:t>
            </a:r>
          </a:p>
        </p:txBody>
      </p:sp>
      <p:pic>
        <p:nvPicPr>
          <p:cNvPr id="165891" name="Picture 2" descr="http://www.geolytics.com/images/lf-map.gif"/>
          <p:cNvPicPr>
            <a:picLocks noChangeAspect="1" noChangeArrowheads="1"/>
          </p:cNvPicPr>
          <p:nvPr/>
        </p:nvPicPr>
        <p:blipFill>
          <a:blip r:embed="rId2" cstate="print"/>
          <a:srcRect/>
          <a:stretch>
            <a:fillRect/>
          </a:stretch>
        </p:blipFill>
        <p:spPr bwMode="auto">
          <a:xfrm>
            <a:off x="228600" y="2971800"/>
            <a:ext cx="5791200" cy="3295650"/>
          </a:xfrm>
          <a:prstGeom prst="rect">
            <a:avLst/>
          </a:prstGeom>
          <a:noFill/>
          <a:ln w="9525">
            <a:noFill/>
            <a:miter lim="800000"/>
            <a:headEnd/>
            <a:tailEnd/>
          </a:ln>
        </p:spPr>
      </p:pic>
      <p:sp>
        <p:nvSpPr>
          <p:cNvPr id="165892" name="TextBox 4"/>
          <p:cNvSpPr txBox="1">
            <a:spLocks noChangeArrowheads="1"/>
          </p:cNvSpPr>
          <p:nvPr/>
        </p:nvSpPr>
        <p:spPr bwMode="auto">
          <a:xfrm>
            <a:off x="6019800" y="3048000"/>
            <a:ext cx="2590800" cy="2308225"/>
          </a:xfrm>
          <a:prstGeom prst="rect">
            <a:avLst/>
          </a:prstGeom>
          <a:solidFill>
            <a:schemeClr val="tx1"/>
          </a:solidFill>
          <a:ln w="9525">
            <a:noFill/>
            <a:miter lim="800000"/>
            <a:headEnd/>
            <a:tailEnd/>
          </a:ln>
        </p:spPr>
        <p:txBody>
          <a:bodyPr>
            <a:spAutoFit/>
          </a:bodyPr>
          <a:lstStyle/>
          <a:p>
            <a:pPr marL="342900" indent="-342900">
              <a:buFont typeface="Maiandra GD" pitchFamily="34" charset="0"/>
              <a:buAutoNum type="arabicPeriod"/>
            </a:pPr>
            <a:r>
              <a:rPr lang="en-US" dirty="0">
                <a:solidFill>
                  <a:srgbClr val="FFFFFF"/>
                </a:solidFill>
              </a:rPr>
              <a:t>Where is the population more clustered? </a:t>
            </a:r>
          </a:p>
          <a:p>
            <a:pPr marL="342900" indent="-342900">
              <a:buFont typeface="Maiandra GD" pitchFamily="34" charset="0"/>
              <a:buAutoNum type="arabicPeriod"/>
            </a:pPr>
            <a:r>
              <a:rPr lang="en-US" dirty="0">
                <a:solidFill>
                  <a:srgbClr val="FFFFFF"/>
                </a:solidFill>
              </a:rPr>
              <a:t>Where is it dispersed? </a:t>
            </a:r>
          </a:p>
          <a:p>
            <a:pPr marL="342900" indent="-342900">
              <a:buFont typeface="Maiandra GD" pitchFamily="34" charset="0"/>
              <a:buAutoNum type="arabicPeriod"/>
            </a:pPr>
            <a:r>
              <a:rPr lang="en-US" dirty="0">
                <a:solidFill>
                  <a:srgbClr val="FFFFFF"/>
                </a:solidFill>
              </a:rPr>
              <a:t>What historically would account for this?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65892"/>
                                        </p:tgtEl>
                                        <p:attrNameLst>
                                          <p:attrName>style.visibility</p:attrName>
                                        </p:attrNameLst>
                                      </p:cBhvr>
                                      <p:to>
                                        <p:strVal val="visible"/>
                                      </p:to>
                                    </p:set>
                                    <p:animEffect transition="in" filter="blinds(horizontal)">
                                      <p:cBhvr>
                                        <p:cTn id="11" dur="5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a:xfrm>
            <a:off x="152400" y="-152400"/>
            <a:ext cx="8839200" cy="1143000"/>
          </a:xfrm>
        </p:spPr>
        <p:txBody>
          <a:bodyPr/>
          <a:lstStyle/>
          <a:p>
            <a:r>
              <a:rPr lang="en-US" smtClean="0"/>
              <a:t>Pattern</a:t>
            </a:r>
          </a:p>
        </p:txBody>
      </p:sp>
      <p:sp>
        <p:nvSpPr>
          <p:cNvPr id="112643" name="Content Placeholder 2"/>
          <p:cNvSpPr>
            <a:spLocks noGrp="1"/>
          </p:cNvSpPr>
          <p:nvPr>
            <p:ph idx="1"/>
          </p:nvPr>
        </p:nvSpPr>
        <p:spPr>
          <a:solidFill>
            <a:srgbClr val="FFFFCC"/>
          </a:solidFill>
        </p:spPr>
        <p:txBody>
          <a:bodyPr/>
          <a:lstStyle/>
          <a:p>
            <a:pPr>
              <a:spcBef>
                <a:spcPct val="0"/>
              </a:spcBef>
            </a:pPr>
            <a:r>
              <a:rPr lang="en-US" smtClean="0"/>
              <a:t>Geometric arrangement of objects in space</a:t>
            </a:r>
          </a:p>
          <a:p>
            <a:pPr lvl="1">
              <a:spcBef>
                <a:spcPct val="0"/>
              </a:spcBef>
            </a:pPr>
            <a:r>
              <a:rPr lang="en-US" smtClean="0"/>
              <a:t>Ex: Linear patterns: houses along a street</a:t>
            </a:r>
          </a:p>
          <a:p>
            <a:pPr lvl="1">
              <a:spcBef>
                <a:spcPct val="0"/>
              </a:spcBef>
            </a:pPr>
            <a:r>
              <a:rPr lang="en-US" smtClean="0"/>
              <a:t>Squared or Rectangular patterns: Gridded streets (Charleston, SC); Land Ordinance of 1785</a:t>
            </a:r>
          </a:p>
        </p:txBody>
      </p:sp>
      <p:pic>
        <p:nvPicPr>
          <p:cNvPr id="167939" name="Picture 5" descr="http://www.worldexecutive.com/cityguides/maps/charleston/charlestongrid.gif"/>
          <p:cNvPicPr>
            <a:picLocks noChangeAspect="1" noChangeArrowheads="1"/>
          </p:cNvPicPr>
          <p:nvPr/>
        </p:nvPicPr>
        <p:blipFill>
          <a:blip r:embed="rId3" cstate="print"/>
          <a:srcRect/>
          <a:stretch>
            <a:fillRect/>
          </a:stretch>
        </p:blipFill>
        <p:spPr bwMode="auto">
          <a:xfrm>
            <a:off x="3581400" y="3200400"/>
            <a:ext cx="365760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152400" y="152400"/>
            <a:ext cx="8839200" cy="762000"/>
          </a:xfrm>
          <a:solidFill>
            <a:srgbClr val="FFCC99"/>
          </a:solidFill>
        </p:spPr>
        <p:txBody>
          <a:bodyPr/>
          <a:lstStyle/>
          <a:p>
            <a:r>
              <a:rPr lang="en-US" smtClean="0"/>
              <a:t>US Land Ordinance of 1785</a:t>
            </a:r>
          </a:p>
        </p:txBody>
      </p:sp>
      <p:sp>
        <p:nvSpPr>
          <p:cNvPr id="3" name="Content Placeholder 2"/>
          <p:cNvSpPr>
            <a:spLocks noGrp="1"/>
          </p:cNvSpPr>
          <p:nvPr>
            <p:ph idx="1"/>
          </p:nvPr>
        </p:nvSpPr>
        <p:spPr>
          <a:xfrm>
            <a:off x="0" y="1066800"/>
            <a:ext cx="9144000" cy="5638800"/>
          </a:xfrm>
          <a:solidFill>
            <a:schemeClr val="bg2">
              <a:lumMod val="20000"/>
              <a:lumOff val="80000"/>
            </a:schemeClr>
          </a:solidFill>
        </p:spPr>
        <p:txBody>
          <a:bodyPr/>
          <a:lstStyle/>
          <a:p>
            <a:pPr>
              <a:defRPr/>
            </a:pPr>
            <a:r>
              <a:rPr lang="en-US" dirty="0" smtClean="0"/>
              <a:t>Divided much of the West into townships to facilitate the sale of land to settlers.</a:t>
            </a:r>
          </a:p>
          <a:p>
            <a:pPr>
              <a:defRPr/>
            </a:pPr>
            <a:r>
              <a:rPr lang="en-US" dirty="0" smtClean="0"/>
              <a:t>Townships were 6 sq miles</a:t>
            </a:r>
          </a:p>
          <a:p>
            <a:pPr>
              <a:defRPr/>
            </a:pPr>
            <a:r>
              <a:rPr lang="en-US" dirty="0" smtClean="0"/>
              <a:t>Naming and Locating Townships </a:t>
            </a:r>
          </a:p>
          <a:p>
            <a:pPr lvl="1">
              <a:defRPr/>
            </a:pPr>
            <a:r>
              <a:rPr lang="en-US" dirty="0" smtClean="0"/>
              <a:t>Some N, S Lines separating townships </a:t>
            </a:r>
          </a:p>
          <a:p>
            <a:pPr lvl="1">
              <a:buFont typeface="Wingdings" pitchFamily="2" charset="2"/>
              <a:buNone/>
              <a:defRPr/>
            </a:pPr>
            <a:r>
              <a:rPr lang="en-US" dirty="0" smtClean="0"/>
              <a:t>	were called principal meridians</a:t>
            </a:r>
          </a:p>
          <a:p>
            <a:pPr lvl="1">
              <a:defRPr/>
            </a:pPr>
            <a:r>
              <a:rPr lang="en-US" dirty="0" smtClean="0"/>
              <a:t>Some E,W Lines separating townships </a:t>
            </a:r>
          </a:p>
          <a:p>
            <a:pPr lvl="1">
              <a:buFont typeface="Wingdings" pitchFamily="2" charset="2"/>
              <a:buNone/>
              <a:defRPr/>
            </a:pPr>
            <a:r>
              <a:rPr lang="en-US" dirty="0" smtClean="0"/>
              <a:t>	were called base lines </a:t>
            </a:r>
          </a:p>
          <a:p>
            <a:pPr lvl="1">
              <a:defRPr/>
            </a:pPr>
            <a:r>
              <a:rPr lang="en-US" dirty="0" smtClean="0"/>
              <a:t>These Lines are used for reference, so</a:t>
            </a:r>
          </a:p>
          <a:p>
            <a:pPr lvl="1">
              <a:defRPr/>
            </a:pPr>
            <a:r>
              <a:rPr lang="en-US" dirty="0" smtClean="0"/>
              <a:t>Townships in the first row north of  a baseline called T1N (Township 1 North) </a:t>
            </a:r>
          </a:p>
          <a:p>
            <a:pPr lvl="1">
              <a:defRPr/>
            </a:pPr>
            <a:r>
              <a:rPr lang="en-US" dirty="0" smtClean="0"/>
              <a:t>Then the town has a second name related to its Principal Meridian, (range) so towns one row east of the Principal Meridian called R 1 E</a:t>
            </a:r>
          </a:p>
          <a:p>
            <a:pPr lvl="1">
              <a:defRPr/>
            </a:pPr>
            <a:endParaRPr lang="en-US" dirty="0" smtClean="0"/>
          </a:p>
          <a:p>
            <a:pPr lvl="1">
              <a:buFont typeface="Wingdings" pitchFamily="2" charset="2"/>
              <a:buNone/>
              <a:defRPr/>
            </a:pPr>
            <a:endParaRPr lang="en-US" dirty="0"/>
          </a:p>
        </p:txBody>
      </p:sp>
      <p:pic>
        <p:nvPicPr>
          <p:cNvPr id="169987" name="Picture 2" descr="http://scienceblogs.com/worldsfair/upload/2007/05/Land%20Ordinance%20of%201785%20sm.jpg"/>
          <p:cNvPicPr>
            <a:picLocks noChangeAspect="1" noChangeArrowheads="1"/>
          </p:cNvPicPr>
          <p:nvPr/>
        </p:nvPicPr>
        <p:blipFill>
          <a:blip r:embed="rId3" cstate="print"/>
          <a:srcRect/>
          <a:stretch>
            <a:fillRect/>
          </a:stretch>
        </p:blipFill>
        <p:spPr bwMode="auto">
          <a:xfrm>
            <a:off x="6172200" y="1752600"/>
            <a:ext cx="2749550" cy="272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http://www.ohiochannel.org/content_files_user/8302/8311.jpg"/>
          <p:cNvPicPr>
            <a:picLocks noChangeAspect="1" noChangeArrowheads="1"/>
          </p:cNvPicPr>
          <p:nvPr/>
        </p:nvPicPr>
        <p:blipFill>
          <a:blip r:embed="rId2" cstate="print"/>
          <a:srcRect/>
          <a:stretch>
            <a:fillRect/>
          </a:stretch>
        </p:blipFill>
        <p:spPr bwMode="auto">
          <a:xfrm>
            <a:off x="0" y="0"/>
            <a:ext cx="6388100" cy="4784725"/>
          </a:xfrm>
          <a:prstGeom prst="rect">
            <a:avLst/>
          </a:prstGeom>
          <a:noFill/>
          <a:ln w="9525">
            <a:noFill/>
            <a:miter lim="800000"/>
            <a:headEnd/>
            <a:tailEnd/>
          </a:ln>
        </p:spPr>
      </p:pic>
      <p:sp>
        <p:nvSpPr>
          <p:cNvPr id="172034" name="Rectangle 3"/>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lang="en-US"/>
          </a:p>
        </p:txBody>
      </p:sp>
      <p:pic>
        <p:nvPicPr>
          <p:cNvPr id="172035" name="Picture 5" descr="http://bp0.blogger.com/_EZW-ODt3ByE/R7Xpmui3QII/AAAAAAAAAmU/0B5Lf2cO0dg/s400/glo_2.jpg"/>
          <p:cNvPicPr>
            <a:picLocks noChangeAspect="1" noChangeArrowheads="1"/>
          </p:cNvPicPr>
          <p:nvPr/>
        </p:nvPicPr>
        <p:blipFill>
          <a:blip r:embed="rId3" cstate="print"/>
          <a:srcRect/>
          <a:stretch>
            <a:fillRect/>
          </a:stretch>
        </p:blipFill>
        <p:spPr bwMode="auto">
          <a:xfrm>
            <a:off x="5638800" y="3648075"/>
            <a:ext cx="3303588" cy="298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p:txBody>
          <a:bodyPr/>
          <a:lstStyle/>
          <a:p>
            <a:r>
              <a:rPr lang="en-US" smtClean="0"/>
              <a:t>Gender and Ethnic Diversity In Space</a:t>
            </a:r>
          </a:p>
        </p:txBody>
      </p:sp>
      <p:sp>
        <p:nvSpPr>
          <p:cNvPr id="114691" name="Content Placeholder 2"/>
          <p:cNvSpPr>
            <a:spLocks noGrp="1"/>
          </p:cNvSpPr>
          <p:nvPr>
            <p:ph idx="1"/>
          </p:nvPr>
        </p:nvSpPr>
        <p:spPr>
          <a:xfrm>
            <a:off x="914400" y="1524000"/>
            <a:ext cx="8001000" cy="4267200"/>
          </a:xfrm>
          <a:solidFill>
            <a:schemeClr val="tx2">
              <a:lumMod val="20000"/>
              <a:lumOff val="80000"/>
            </a:schemeClr>
          </a:solidFill>
        </p:spPr>
        <p:txBody>
          <a:bodyPr/>
          <a:lstStyle/>
          <a:p>
            <a:pPr>
              <a:spcBef>
                <a:spcPct val="0"/>
              </a:spcBef>
              <a:defRPr/>
            </a:pPr>
            <a:r>
              <a:rPr lang="en-US" dirty="0" smtClean="0"/>
              <a:t>Patterns are affected by Gender and Ethnicity</a:t>
            </a:r>
          </a:p>
          <a:p>
            <a:pPr lvl="1">
              <a:spcBef>
                <a:spcPct val="0"/>
              </a:spcBef>
              <a:defRPr/>
            </a:pPr>
            <a:r>
              <a:rPr lang="en-US" dirty="0" smtClean="0"/>
              <a:t>Patterns of travel by Gender</a:t>
            </a:r>
          </a:p>
          <a:p>
            <a:pPr lvl="2">
              <a:spcBef>
                <a:spcPct val="0"/>
              </a:spcBef>
              <a:buFontTx/>
              <a:buBlip>
                <a:blip r:embed="rId3"/>
              </a:buBlip>
              <a:defRPr/>
            </a:pPr>
            <a:r>
              <a:rPr lang="en-US" dirty="0" smtClean="0"/>
              <a:t>Space allocated to “male” or “female” activities</a:t>
            </a:r>
          </a:p>
          <a:p>
            <a:pPr lvl="1">
              <a:spcBef>
                <a:spcPct val="0"/>
              </a:spcBef>
              <a:defRPr/>
            </a:pPr>
            <a:r>
              <a:rPr lang="en-US" i="1" dirty="0" smtClean="0"/>
              <a:t>What does this say about cultural expectations of each gender?</a:t>
            </a:r>
          </a:p>
          <a:p>
            <a:pPr lvl="1">
              <a:spcBef>
                <a:spcPct val="0"/>
              </a:spcBef>
              <a:defRPr/>
            </a:pPr>
            <a:r>
              <a:rPr lang="en-US" dirty="0" smtClean="0"/>
              <a:t>Patterns of housing related to ethnicity</a:t>
            </a:r>
          </a:p>
          <a:p>
            <a:pPr lvl="1">
              <a:spcBef>
                <a:spcPct val="0"/>
              </a:spcBef>
              <a:defRPr/>
            </a:pPr>
            <a:r>
              <a:rPr lang="en-US" i="1" dirty="0" smtClean="0"/>
              <a:t>Why do we find patterns based on ethnicity?</a:t>
            </a:r>
          </a:p>
          <a:p>
            <a:pPr lvl="2">
              <a:spcBef>
                <a:spcPct val="0"/>
              </a:spcBef>
              <a:defRPr/>
            </a:pPr>
            <a:r>
              <a:rPr lang="en-US" dirty="0" smtClean="0"/>
              <a:t>Reason: Cultural Identity: IMPORTANT factor in determining where we live and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69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4691">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eaLnBrk="1" hangingPunct="1"/>
            <a:r>
              <a:rPr lang="en-US" smtClean="0"/>
              <a:t>The Spatial Perspective</a:t>
            </a:r>
          </a:p>
        </p:txBody>
      </p:sp>
      <p:sp>
        <p:nvSpPr>
          <p:cNvPr id="11267" name="Content Placeholder 2"/>
          <p:cNvSpPr>
            <a:spLocks noGrp="1"/>
          </p:cNvSpPr>
          <p:nvPr>
            <p:ph idx="1"/>
          </p:nvPr>
        </p:nvSpPr>
        <p:spPr>
          <a:xfrm>
            <a:off x="152400" y="1524000"/>
            <a:ext cx="8534400" cy="3276600"/>
          </a:xfrm>
          <a:solidFill>
            <a:srgbClr val="FFFFCC"/>
          </a:solidFill>
        </p:spPr>
        <p:txBody>
          <a:bodyPr/>
          <a:lstStyle/>
          <a:p>
            <a:pPr eaLnBrk="1" hangingPunct="1">
              <a:spcBef>
                <a:spcPct val="0"/>
              </a:spcBef>
            </a:pPr>
            <a:r>
              <a:rPr lang="en-US" smtClean="0"/>
              <a:t>The Spatial Perspective: The Geographic Perspective</a:t>
            </a:r>
          </a:p>
          <a:p>
            <a:pPr lvl="1" eaLnBrk="1" hangingPunct="1">
              <a:spcBef>
                <a:spcPct val="0"/>
              </a:spcBef>
            </a:pPr>
            <a:r>
              <a:rPr lang="en-US" smtClean="0"/>
              <a:t>Studies the logical arrangement </a:t>
            </a:r>
          </a:p>
          <a:p>
            <a:pPr lvl="1" eaLnBrk="1" hangingPunct="1">
              <a:spcBef>
                <a:spcPct val="0"/>
              </a:spcBef>
              <a:buFont typeface="Wingdings" pitchFamily="2" charset="2"/>
              <a:buNone/>
            </a:pPr>
            <a:r>
              <a:rPr lang="en-US" smtClean="0"/>
              <a:t>	of natural and human activities across the globe</a:t>
            </a:r>
          </a:p>
          <a:p>
            <a:pPr lvl="1" eaLnBrk="1" hangingPunct="1">
              <a:spcBef>
                <a:spcPct val="0"/>
              </a:spcBef>
            </a:pPr>
            <a:r>
              <a:rPr lang="en-US" smtClean="0"/>
              <a:t>Principally, looks at the “Where”</a:t>
            </a:r>
          </a:p>
          <a:p>
            <a:pPr lvl="2" eaLnBrk="1" hangingPunct="1">
              <a:spcBef>
                <a:spcPct val="0"/>
              </a:spcBef>
              <a:buFontTx/>
              <a:buBlip>
                <a:blip r:embed="rId3"/>
              </a:buBlip>
            </a:pPr>
            <a:r>
              <a:rPr lang="en-US" smtClean="0"/>
              <a:t>Answers: Where are things located?</a:t>
            </a:r>
          </a:p>
          <a:p>
            <a:pPr lvl="1" eaLnBrk="1" hangingPunct="1">
              <a:spcBef>
                <a:spcPct val="0"/>
              </a:spcBef>
            </a:pPr>
            <a:r>
              <a:rPr lang="en-US" smtClean="0"/>
              <a:t>Secondly looks at the “Why”</a:t>
            </a:r>
          </a:p>
          <a:p>
            <a:pPr lvl="2" eaLnBrk="1" hangingPunct="1">
              <a:spcBef>
                <a:spcPct val="0"/>
              </a:spcBef>
              <a:buFontTx/>
              <a:buBlip>
                <a:blip r:embed="rId3"/>
              </a:buBlip>
            </a:pPr>
            <a:r>
              <a:rPr lang="en-US" smtClean="0"/>
              <a:t>Answers: Why are things </a:t>
            </a:r>
          </a:p>
          <a:p>
            <a:pPr lvl="2" eaLnBrk="1" hangingPunct="1">
              <a:spcBef>
                <a:spcPct val="0"/>
              </a:spcBef>
              <a:buFontTx/>
              <a:buNone/>
            </a:pPr>
            <a:r>
              <a:rPr lang="en-US" smtClean="0"/>
              <a:t>	located there?</a:t>
            </a:r>
          </a:p>
          <a:p>
            <a:pPr lvl="2" eaLnBrk="1" hangingPunct="1">
              <a:spcBef>
                <a:spcPct val="0"/>
              </a:spcBef>
              <a:buFontTx/>
              <a:buBlip>
                <a:blip r:embed="rId3"/>
              </a:buBlip>
            </a:pPr>
            <a:endParaRPr lang="en-US" smtClean="0"/>
          </a:p>
          <a:p>
            <a:pPr lvl="1" eaLnBrk="1" hangingPunct="1">
              <a:spcBef>
                <a:spcPct val="0"/>
              </a:spcBef>
            </a:pPr>
            <a:endParaRPr lang="en-US" smtClean="0"/>
          </a:p>
        </p:txBody>
      </p:sp>
      <p:pic>
        <p:nvPicPr>
          <p:cNvPr id="59395" name="Picture 5" descr="http://www.snr.missouri.edu/images/news/geography-poster-lg.jpg"/>
          <p:cNvPicPr>
            <a:picLocks noChangeAspect="1" noChangeArrowheads="1"/>
          </p:cNvPicPr>
          <p:nvPr/>
        </p:nvPicPr>
        <p:blipFill>
          <a:blip r:embed="rId4" cstate="print"/>
          <a:srcRect/>
          <a:stretch>
            <a:fillRect/>
          </a:stretch>
        </p:blipFill>
        <p:spPr bwMode="auto">
          <a:xfrm>
            <a:off x="4876800" y="3886200"/>
            <a:ext cx="3657600" cy="2765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67">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2" descr="http://farm1.static.flickr.com/194/469305356_b8b761224a.jpg"/>
          <p:cNvPicPr>
            <a:picLocks noChangeAspect="1" noChangeArrowheads="1"/>
          </p:cNvPicPr>
          <p:nvPr/>
        </p:nvPicPr>
        <p:blipFill>
          <a:blip r:embed="rId3" cstate="print"/>
          <a:srcRect b="17184"/>
          <a:stretch>
            <a:fillRect/>
          </a:stretch>
        </p:blipFill>
        <p:spPr bwMode="auto">
          <a:xfrm>
            <a:off x="609600" y="1143000"/>
            <a:ext cx="7924800" cy="5715000"/>
          </a:xfrm>
          <a:prstGeom prst="rect">
            <a:avLst/>
          </a:prstGeom>
          <a:noFill/>
          <a:ln w="9525">
            <a:noFill/>
            <a:miter lim="800000"/>
            <a:headEnd/>
            <a:tailEnd/>
          </a:ln>
        </p:spPr>
      </p:pic>
      <p:sp>
        <p:nvSpPr>
          <p:cNvPr id="175106" name="Title 2"/>
          <p:cNvSpPr>
            <a:spLocks noGrp="1"/>
          </p:cNvSpPr>
          <p:nvPr>
            <p:ph type="title"/>
          </p:nvPr>
        </p:nvSpPr>
        <p:spPr/>
        <p:txBody>
          <a:bodyPr/>
          <a:lstStyle/>
          <a:p>
            <a:pPr algn="ctr"/>
            <a:r>
              <a:rPr lang="en-US" b="1" smtClean="0"/>
              <a:t>Sunni and Shia neighborhoods in Iraq</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p:cNvSpPr>
            <a:spLocks noGrp="1"/>
          </p:cNvSpPr>
          <p:nvPr>
            <p:ph type="title"/>
          </p:nvPr>
        </p:nvSpPr>
        <p:spPr>
          <a:xfrm>
            <a:off x="152400" y="0"/>
            <a:ext cx="8839200" cy="1143000"/>
          </a:xfrm>
        </p:spPr>
        <p:txBody>
          <a:bodyPr/>
          <a:lstStyle/>
          <a:p>
            <a:r>
              <a:rPr lang="en-US" dirty="0" smtClean="0"/>
              <a:t>Warm Up: Critical Thinking</a:t>
            </a:r>
          </a:p>
        </p:txBody>
      </p:sp>
      <p:sp>
        <p:nvSpPr>
          <p:cNvPr id="166914" name="Content Placeholder 2"/>
          <p:cNvSpPr>
            <a:spLocks noGrp="1"/>
          </p:cNvSpPr>
          <p:nvPr>
            <p:ph idx="1"/>
          </p:nvPr>
        </p:nvSpPr>
        <p:spPr/>
        <p:txBody>
          <a:bodyPr/>
          <a:lstStyle/>
          <a:p>
            <a:pPr>
              <a:spcBef>
                <a:spcPct val="0"/>
              </a:spcBef>
            </a:pPr>
            <a:endParaRPr lang="en-US" smtClean="0"/>
          </a:p>
        </p:txBody>
      </p:sp>
      <p:pic>
        <p:nvPicPr>
          <p:cNvPr id="166915" name="Picture 2" descr="http://www.geolytics.com/images/lf-map.gif"/>
          <p:cNvPicPr>
            <a:picLocks noChangeAspect="1" noChangeArrowheads="1"/>
          </p:cNvPicPr>
          <p:nvPr/>
        </p:nvPicPr>
        <p:blipFill>
          <a:blip r:embed="rId2" cstate="print"/>
          <a:srcRect/>
          <a:stretch>
            <a:fillRect/>
          </a:stretch>
        </p:blipFill>
        <p:spPr bwMode="auto">
          <a:xfrm>
            <a:off x="-39688" y="914400"/>
            <a:ext cx="7659688" cy="4357688"/>
          </a:xfrm>
          <a:prstGeom prst="rect">
            <a:avLst/>
          </a:prstGeom>
          <a:noFill/>
          <a:ln w="9525">
            <a:noFill/>
            <a:miter lim="800000"/>
            <a:headEnd/>
            <a:tailEnd/>
          </a:ln>
        </p:spPr>
      </p:pic>
      <p:sp>
        <p:nvSpPr>
          <p:cNvPr id="5" name="TextBox 4"/>
          <p:cNvSpPr txBox="1"/>
          <p:nvPr/>
        </p:nvSpPr>
        <p:spPr>
          <a:xfrm>
            <a:off x="0" y="4724400"/>
            <a:ext cx="9144000" cy="2246313"/>
          </a:xfrm>
          <a:prstGeom prst="rect">
            <a:avLst/>
          </a:prstGeom>
          <a:solidFill>
            <a:schemeClr val="tx1"/>
          </a:solidFill>
        </p:spPr>
        <p:txBody>
          <a:bodyPr>
            <a:spAutoFit/>
          </a:bodyPr>
          <a:lstStyle/>
          <a:p>
            <a:pPr marL="342900" indent="-342900">
              <a:buFont typeface="+mj-lt"/>
              <a:buAutoNum type="arabicPeriod"/>
              <a:defRPr/>
            </a:pPr>
            <a:r>
              <a:rPr lang="en-US" sz="2800" b="1" dirty="0">
                <a:solidFill>
                  <a:srgbClr val="FFFFFF"/>
                </a:solidFill>
                <a:latin typeface="+mn-lt"/>
                <a:cs typeface="+mn-cs"/>
              </a:rPr>
              <a:t>What is the difference between  physiological and arithmetic densities?</a:t>
            </a:r>
          </a:p>
          <a:p>
            <a:pPr marL="342900" indent="-342900">
              <a:buFont typeface="+mj-lt"/>
              <a:buAutoNum type="arabicPeriod"/>
              <a:defRPr/>
            </a:pPr>
            <a:r>
              <a:rPr lang="en-US" sz="2800" b="1" dirty="0">
                <a:solidFill>
                  <a:srgbClr val="FFFFFF"/>
                </a:solidFill>
                <a:latin typeface="+mn-lt"/>
                <a:cs typeface="+mn-cs"/>
              </a:rPr>
              <a:t>Where is the population more clustered? </a:t>
            </a:r>
          </a:p>
          <a:p>
            <a:pPr marL="342900" indent="-342900">
              <a:buFont typeface="+mj-lt"/>
              <a:buAutoNum type="arabicPeriod"/>
              <a:defRPr/>
            </a:pPr>
            <a:r>
              <a:rPr lang="en-US" sz="2800" b="1" dirty="0">
                <a:solidFill>
                  <a:srgbClr val="FFFFFF"/>
                </a:solidFill>
                <a:latin typeface="+mn-lt"/>
                <a:cs typeface="+mn-cs"/>
              </a:rPr>
              <a:t>Where is it dispersed? </a:t>
            </a:r>
          </a:p>
          <a:p>
            <a:pPr marL="342900" indent="-342900">
              <a:buFont typeface="+mj-lt"/>
              <a:buAutoNum type="arabicPeriod"/>
              <a:defRPr/>
            </a:pPr>
            <a:r>
              <a:rPr lang="en-US" sz="2800" b="1" dirty="0">
                <a:solidFill>
                  <a:srgbClr val="FFFFFF"/>
                </a:solidFill>
                <a:latin typeface="+mn-lt"/>
                <a:cs typeface="+mn-cs"/>
              </a:rPr>
              <a:t>What historically would account for this?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2"/>
          <p:cNvSpPr>
            <a:spLocks noGrp="1"/>
          </p:cNvSpPr>
          <p:nvPr>
            <p:ph type="title"/>
          </p:nvPr>
        </p:nvSpPr>
        <p:spPr>
          <a:xfrm>
            <a:off x="0" y="0"/>
            <a:ext cx="4419600" cy="6858000"/>
          </a:xfrm>
          <a:solidFill>
            <a:schemeClr val="accent2">
              <a:lumMod val="50000"/>
            </a:schemeClr>
          </a:solidFill>
        </p:spPr>
        <p:txBody>
          <a:bodyPr anchor="t"/>
          <a:lstStyle/>
          <a:p>
            <a:pPr>
              <a:defRPr/>
            </a:pPr>
            <a:r>
              <a:rPr lang="en-US" sz="4800" dirty="0" smtClean="0">
                <a:solidFill>
                  <a:schemeClr val="bg1">
                    <a:lumMod val="40000"/>
                    <a:lumOff val="60000"/>
                  </a:schemeClr>
                </a:solidFill>
              </a:rPr>
              <a:t>Space-Time Compression</a:t>
            </a:r>
          </a:p>
        </p:txBody>
      </p:sp>
      <p:sp>
        <p:nvSpPr>
          <p:cNvPr id="177154" name="Content Placeholder 3"/>
          <p:cNvSpPr>
            <a:spLocks noGrp="1"/>
          </p:cNvSpPr>
          <p:nvPr>
            <p:ph idx="1"/>
          </p:nvPr>
        </p:nvSpPr>
        <p:spPr>
          <a:xfrm>
            <a:off x="4343400" y="0"/>
            <a:ext cx="4800600" cy="6858000"/>
          </a:xfrm>
          <a:solidFill>
            <a:srgbClr val="FFFFCC"/>
          </a:solidFill>
        </p:spPr>
        <p:txBody>
          <a:bodyPr/>
          <a:lstStyle/>
          <a:p>
            <a:pPr>
              <a:spcBef>
                <a:spcPct val="0"/>
              </a:spcBef>
            </a:pPr>
            <a:r>
              <a:rPr lang="en-US" smtClean="0"/>
              <a:t>Distance Decay Theory: </a:t>
            </a:r>
          </a:p>
          <a:p>
            <a:pPr lvl="1">
              <a:spcBef>
                <a:spcPct val="0"/>
              </a:spcBef>
            </a:pPr>
            <a:r>
              <a:rPr lang="en-US" i="1" smtClean="0"/>
              <a:t>Absence </a:t>
            </a:r>
            <a:r>
              <a:rPr lang="en-US" i="1" u="sng" smtClean="0"/>
              <a:t>doesn’t </a:t>
            </a:r>
            <a:r>
              <a:rPr lang="en-US" i="1" smtClean="0"/>
              <a:t>make the heart grow fonder</a:t>
            </a:r>
          </a:p>
          <a:p>
            <a:pPr lvl="1">
              <a:spcBef>
                <a:spcPct val="0"/>
              </a:spcBef>
            </a:pPr>
            <a:r>
              <a:rPr lang="en-US" smtClean="0"/>
              <a:t>Contact decreases and eventually disappears with distance</a:t>
            </a:r>
          </a:p>
          <a:p>
            <a:pPr>
              <a:spcBef>
                <a:spcPct val="0"/>
              </a:spcBef>
            </a:pPr>
            <a:r>
              <a:rPr lang="en-US" smtClean="0"/>
              <a:t>Is this as prevalent as before? Why?</a:t>
            </a:r>
          </a:p>
          <a:p>
            <a:pPr lvl="1">
              <a:spcBef>
                <a:spcPct val="0"/>
              </a:spcBef>
              <a:buFont typeface="Wingdings" pitchFamily="2" charset="2"/>
              <a:buNone/>
            </a:pPr>
            <a:endParaRPr lang="en-US" smtClean="0"/>
          </a:p>
          <a:p>
            <a:pPr>
              <a:spcBef>
                <a:spcPct val="0"/>
              </a:spcBef>
            </a:pPr>
            <a:r>
              <a:rPr lang="en-US" smtClean="0"/>
              <a:t>Space-Time Compression: the reduction in the time it takes for something to reach another place</a:t>
            </a:r>
          </a:p>
          <a:p>
            <a:pPr lvl="1">
              <a:spcBef>
                <a:spcPct val="0"/>
              </a:spcBef>
            </a:pPr>
            <a:endParaRPr lang="en-US" smtClean="0"/>
          </a:p>
        </p:txBody>
      </p:sp>
      <p:pic>
        <p:nvPicPr>
          <p:cNvPr id="116741" name="Picture 5" descr="http://www.seanmkelly.com/blogjul07/wp-content/uploads/2009/04/stop-watch1.jpg"/>
          <p:cNvPicPr>
            <a:picLocks noChangeAspect="1" noChangeArrowheads="1"/>
          </p:cNvPicPr>
          <p:nvPr/>
        </p:nvPicPr>
        <p:blipFill>
          <a:blip r:embed="rId3" cstate="print"/>
          <a:srcRect l="6400" r="10400"/>
          <a:stretch>
            <a:fillRect/>
          </a:stretch>
        </p:blipFill>
        <p:spPr bwMode="auto">
          <a:xfrm>
            <a:off x="2975" y="2362201"/>
            <a:ext cx="4950025" cy="3962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a:xfrm>
            <a:off x="152400" y="-152400"/>
            <a:ext cx="8839200" cy="914400"/>
          </a:xfrm>
        </p:spPr>
        <p:txBody>
          <a:bodyPr/>
          <a:lstStyle/>
          <a:p>
            <a:r>
              <a:rPr lang="en-US" smtClean="0"/>
              <a:t>Spatial Interaction</a:t>
            </a:r>
          </a:p>
        </p:txBody>
      </p:sp>
      <p:sp>
        <p:nvSpPr>
          <p:cNvPr id="117763" name="Content Placeholder 2"/>
          <p:cNvSpPr>
            <a:spLocks noGrp="1"/>
          </p:cNvSpPr>
          <p:nvPr>
            <p:ph idx="1"/>
          </p:nvPr>
        </p:nvSpPr>
        <p:spPr>
          <a:xfrm>
            <a:off x="0" y="685800"/>
            <a:ext cx="9144000" cy="4724400"/>
          </a:xfrm>
          <a:solidFill>
            <a:srgbClr val="00B050"/>
          </a:solidFill>
        </p:spPr>
        <p:txBody>
          <a:bodyPr/>
          <a:lstStyle/>
          <a:p>
            <a:pPr>
              <a:spcBef>
                <a:spcPct val="0"/>
              </a:spcBef>
            </a:pPr>
            <a:r>
              <a:rPr lang="en-US" smtClean="0"/>
              <a:t>Technology: travel quick, information instantaneous</a:t>
            </a:r>
          </a:p>
          <a:p>
            <a:pPr>
              <a:spcBef>
                <a:spcPct val="0"/>
              </a:spcBef>
            </a:pPr>
            <a:r>
              <a:rPr lang="en-US" smtClean="0"/>
              <a:t>Networks: chains of communication that connect places</a:t>
            </a:r>
          </a:p>
          <a:p>
            <a:pPr lvl="1">
              <a:spcBef>
                <a:spcPct val="0"/>
              </a:spcBef>
            </a:pPr>
            <a:r>
              <a:rPr lang="en-US" smtClean="0"/>
              <a:t>Creates spatial interactions</a:t>
            </a:r>
          </a:p>
          <a:p>
            <a:pPr lvl="1">
              <a:spcBef>
                <a:spcPct val="0"/>
              </a:spcBef>
            </a:pPr>
            <a:r>
              <a:rPr lang="en-US" smtClean="0"/>
              <a:t>Ex: Broadcasting Networks </a:t>
            </a:r>
            <a:r>
              <a:rPr lang="en-US" i="1" smtClean="0"/>
              <a:t>:ABC, CBS, NBC, FOX, etc. (hundreds of stations broadcasting the same programs simultaneously)</a:t>
            </a:r>
          </a:p>
          <a:p>
            <a:pPr lvl="1">
              <a:spcBef>
                <a:spcPct val="0"/>
              </a:spcBef>
            </a:pPr>
            <a:r>
              <a:rPr lang="en-US" smtClean="0"/>
              <a:t>Transportation Networks:  </a:t>
            </a:r>
            <a:r>
              <a:rPr lang="en-US" i="1" smtClean="0"/>
              <a:t>Hub and Spokes system (major hub airports connecting to smaller spoke airports)</a:t>
            </a:r>
          </a:p>
        </p:txBody>
      </p:sp>
      <p:pic>
        <p:nvPicPr>
          <p:cNvPr id="179203" name="Picture 5" descr="http://taplat.org/images/taplat.jpg"/>
          <p:cNvPicPr>
            <a:picLocks noChangeAspect="1" noChangeArrowheads="1"/>
          </p:cNvPicPr>
          <p:nvPr/>
        </p:nvPicPr>
        <p:blipFill>
          <a:blip r:embed="rId3" cstate="print"/>
          <a:srcRect l="31424" t="2875" r="1910" b="7668"/>
          <a:stretch>
            <a:fillRect/>
          </a:stretch>
        </p:blipFill>
        <p:spPr bwMode="auto">
          <a:xfrm>
            <a:off x="4191000" y="3962400"/>
            <a:ext cx="4876800" cy="2667000"/>
          </a:xfrm>
          <a:prstGeom prst="rect">
            <a:avLst/>
          </a:prstGeom>
          <a:noFill/>
          <a:ln w="9525">
            <a:noFill/>
            <a:miter lim="800000"/>
            <a:headEnd/>
            <a:tailEnd/>
          </a:ln>
        </p:spPr>
      </p:pic>
      <p:pic>
        <p:nvPicPr>
          <p:cNvPr id="179204" name="Picture 7" descr="http://www.airlineroutemaps.com/USA/img/Continental_Airlines_usa.jpg"/>
          <p:cNvPicPr>
            <a:picLocks noChangeAspect="1" noChangeArrowheads="1"/>
          </p:cNvPicPr>
          <p:nvPr/>
        </p:nvPicPr>
        <p:blipFill>
          <a:blip r:embed="rId4" cstate="print"/>
          <a:srcRect/>
          <a:stretch>
            <a:fillRect/>
          </a:stretch>
        </p:blipFill>
        <p:spPr bwMode="auto">
          <a:xfrm>
            <a:off x="76200" y="3962400"/>
            <a:ext cx="3954463"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7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7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7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77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Content Placeholder 2"/>
          <p:cNvSpPr>
            <a:spLocks noGrp="1"/>
          </p:cNvSpPr>
          <p:nvPr>
            <p:ph idx="1"/>
          </p:nvPr>
        </p:nvSpPr>
        <p:spPr>
          <a:xfrm>
            <a:off x="0" y="457200"/>
            <a:ext cx="5486400" cy="6096000"/>
          </a:xfrm>
          <a:solidFill>
            <a:srgbClr val="CC0066"/>
          </a:solidFill>
        </p:spPr>
        <p:txBody>
          <a:bodyPr/>
          <a:lstStyle/>
          <a:p>
            <a:pPr>
              <a:spcBef>
                <a:spcPct val="0"/>
              </a:spcBef>
            </a:pPr>
            <a:r>
              <a:rPr lang="en-US" smtClean="0"/>
              <a:t>Diffusion: process by which a characteristic spreads across space from one place to another over time (This is the movement)</a:t>
            </a:r>
          </a:p>
          <a:p>
            <a:pPr>
              <a:spcBef>
                <a:spcPct val="0"/>
              </a:spcBef>
            </a:pPr>
            <a:r>
              <a:rPr lang="en-US" smtClean="0"/>
              <a:t>Hearth: (node) place where an innovation originates</a:t>
            </a:r>
          </a:p>
          <a:p>
            <a:pPr lvl="1">
              <a:spcBef>
                <a:spcPct val="0"/>
              </a:spcBef>
            </a:pPr>
            <a:r>
              <a:rPr lang="en-US" smtClean="0"/>
              <a:t>What is necessary to be a hearth?</a:t>
            </a:r>
          </a:p>
          <a:p>
            <a:pPr lvl="1">
              <a:spcBef>
                <a:spcPct val="0"/>
              </a:spcBef>
            </a:pPr>
            <a:r>
              <a:rPr lang="en-US" smtClean="0"/>
              <a:t>May form simultaneously in 2 places </a:t>
            </a:r>
            <a:r>
              <a:rPr lang="en-US" i="1" smtClean="0"/>
              <a:t>(Domestication of plants and animals)</a:t>
            </a:r>
          </a:p>
          <a:p>
            <a:pPr lvl="1">
              <a:spcBef>
                <a:spcPct val="0"/>
              </a:spcBef>
            </a:pPr>
            <a:r>
              <a:rPr lang="en-US" smtClean="0"/>
              <a:t>Same concept may form differently in 2 places </a:t>
            </a:r>
            <a:r>
              <a:rPr lang="en-US" i="1" smtClean="0"/>
              <a:t>(pyramids)</a:t>
            </a:r>
          </a:p>
          <a:p>
            <a:pPr>
              <a:spcBef>
                <a:spcPct val="0"/>
              </a:spcBef>
            </a:pPr>
            <a:r>
              <a:rPr lang="en-US" smtClean="0"/>
              <a:t>2 types of Diffusion</a:t>
            </a:r>
          </a:p>
        </p:txBody>
      </p:sp>
      <p:sp>
        <p:nvSpPr>
          <p:cNvPr id="181250" name="Title 1"/>
          <p:cNvSpPr>
            <a:spLocks noGrp="1"/>
          </p:cNvSpPr>
          <p:nvPr>
            <p:ph type="title"/>
          </p:nvPr>
        </p:nvSpPr>
        <p:spPr>
          <a:xfrm>
            <a:off x="5486400" y="0"/>
            <a:ext cx="3657600" cy="1295400"/>
          </a:xfrm>
          <a:solidFill>
            <a:srgbClr val="FF9966"/>
          </a:solidFill>
        </p:spPr>
        <p:txBody>
          <a:bodyPr/>
          <a:lstStyle/>
          <a:p>
            <a:r>
              <a:rPr lang="en-US" smtClean="0"/>
              <a:t>Diffusion</a:t>
            </a:r>
          </a:p>
        </p:txBody>
      </p:sp>
      <p:pic>
        <p:nvPicPr>
          <p:cNvPr id="118791" name="Picture 7" descr="http://web000.greece.k12.ny.us/SocialStudiesResources/Social_Studies_Resources/GHG_Documents/Cultural%20Diffusion%20Japanese%20Illustration%201890%2006.04.jpg"/>
          <p:cNvPicPr>
            <a:picLocks noChangeAspect="1" noChangeArrowheads="1"/>
          </p:cNvPicPr>
          <p:nvPr/>
        </p:nvPicPr>
        <p:blipFill>
          <a:blip r:embed="rId3" cstate="print"/>
          <a:srcRect/>
          <a:stretch>
            <a:fillRect/>
          </a:stretch>
        </p:blipFill>
        <p:spPr bwMode="auto">
          <a:xfrm>
            <a:off x="5486400" y="1219200"/>
            <a:ext cx="3532188" cy="54943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7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7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7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87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p:cNvSpPr>
            <a:spLocks noGrp="1"/>
          </p:cNvSpPr>
          <p:nvPr>
            <p:ph type="title"/>
          </p:nvPr>
        </p:nvSpPr>
        <p:spPr>
          <a:xfrm>
            <a:off x="152400" y="0"/>
            <a:ext cx="8839200" cy="1143000"/>
          </a:xfrm>
        </p:spPr>
        <p:txBody>
          <a:bodyPr/>
          <a:lstStyle/>
          <a:p>
            <a:r>
              <a:rPr lang="en-US" smtClean="0"/>
              <a:t>1. Relocation Diffusion</a:t>
            </a:r>
          </a:p>
        </p:txBody>
      </p:sp>
      <p:sp>
        <p:nvSpPr>
          <p:cNvPr id="119811" name="Content Placeholder 2"/>
          <p:cNvSpPr>
            <a:spLocks noGrp="1"/>
          </p:cNvSpPr>
          <p:nvPr>
            <p:ph idx="1"/>
          </p:nvPr>
        </p:nvSpPr>
        <p:spPr>
          <a:xfrm>
            <a:off x="152400" y="1219200"/>
            <a:ext cx="8839200" cy="3048000"/>
          </a:xfrm>
          <a:solidFill>
            <a:srgbClr val="660033"/>
          </a:solidFill>
        </p:spPr>
        <p:txBody>
          <a:bodyPr/>
          <a:lstStyle/>
          <a:p>
            <a:pPr>
              <a:spcBef>
                <a:spcPct val="0"/>
              </a:spcBef>
              <a:defRPr/>
            </a:pPr>
            <a:r>
              <a:rPr lang="en-US" dirty="0" smtClean="0">
                <a:solidFill>
                  <a:schemeClr val="bg1">
                    <a:lumMod val="20000"/>
                    <a:lumOff val="80000"/>
                  </a:schemeClr>
                </a:solidFill>
              </a:rPr>
              <a:t>Relocation Diffusion: spread of an idea due to the people physically moving</a:t>
            </a:r>
          </a:p>
          <a:p>
            <a:pPr lvl="1">
              <a:spcBef>
                <a:spcPct val="0"/>
              </a:spcBef>
              <a:defRPr/>
            </a:pPr>
            <a:r>
              <a:rPr lang="en-US" dirty="0" smtClean="0">
                <a:solidFill>
                  <a:schemeClr val="bg1">
                    <a:lumMod val="20000"/>
                    <a:lumOff val="80000"/>
                  </a:schemeClr>
                </a:solidFill>
              </a:rPr>
              <a:t>Ex. Rapid spread of AIDS since the early 80’s</a:t>
            </a:r>
          </a:p>
          <a:p>
            <a:pPr lvl="2">
              <a:spcBef>
                <a:spcPct val="0"/>
              </a:spcBef>
              <a:buFontTx/>
              <a:buBlip>
                <a:blip r:embed="rId3"/>
              </a:buBlip>
              <a:defRPr/>
            </a:pPr>
            <a:r>
              <a:rPr lang="en-US" i="1" dirty="0" smtClean="0">
                <a:solidFill>
                  <a:schemeClr val="bg1">
                    <a:lumMod val="20000"/>
                    <a:lumOff val="80000"/>
                  </a:schemeClr>
                </a:solidFill>
              </a:rPr>
              <a:t>Focal points: California, New York, Florida  Why these  places?</a:t>
            </a:r>
          </a:p>
          <a:p>
            <a:pPr lvl="2">
              <a:spcBef>
                <a:spcPct val="0"/>
              </a:spcBef>
              <a:buFontTx/>
              <a:buBlip>
                <a:blip r:embed="rId3"/>
              </a:buBlip>
              <a:defRPr/>
            </a:pPr>
            <a:r>
              <a:rPr lang="en-US" i="1" dirty="0" smtClean="0">
                <a:solidFill>
                  <a:schemeClr val="bg1">
                    <a:lumMod val="20000"/>
                    <a:lumOff val="80000"/>
                  </a:schemeClr>
                </a:solidFill>
              </a:rPr>
              <a:t>Spread to all 50 States by early 90’s</a:t>
            </a:r>
          </a:p>
          <a:p>
            <a:pPr lvl="2">
              <a:spcBef>
                <a:spcPct val="0"/>
              </a:spcBef>
              <a:buFontTx/>
              <a:buBlip>
                <a:blip r:embed="rId3"/>
              </a:buBlip>
              <a:defRPr/>
            </a:pPr>
            <a:r>
              <a:rPr lang="en-US" i="1" dirty="0" smtClean="0">
                <a:solidFill>
                  <a:schemeClr val="bg1">
                    <a:lumMod val="20000"/>
                    <a:lumOff val="80000"/>
                  </a:schemeClr>
                </a:solidFill>
              </a:rPr>
              <a:t>Rapid decline since mid 90’s (example of the other type of Diffusion)</a:t>
            </a:r>
          </a:p>
          <a:p>
            <a:pPr lvl="1">
              <a:spcBef>
                <a:spcPct val="0"/>
              </a:spcBef>
              <a:defRPr/>
            </a:pPr>
            <a:endParaRPr lang="en-US" dirty="0" smtClean="0"/>
          </a:p>
        </p:txBody>
      </p:sp>
      <p:pic>
        <p:nvPicPr>
          <p:cNvPr id="119813" name="Picture 5" descr="http://www.offshoresavingsolutions.com/images2/relocation.jpg"/>
          <p:cNvPicPr>
            <a:picLocks noChangeAspect="1" noChangeArrowheads="1"/>
          </p:cNvPicPr>
          <p:nvPr/>
        </p:nvPicPr>
        <p:blipFill>
          <a:blip r:embed="rId4" cstate="print"/>
          <a:srcRect/>
          <a:stretch>
            <a:fillRect/>
          </a:stretch>
        </p:blipFill>
        <p:spPr bwMode="auto">
          <a:xfrm>
            <a:off x="2590800" y="3657600"/>
            <a:ext cx="4181475" cy="2971800"/>
          </a:xfrm>
          <a:prstGeom prst="rect">
            <a:avLst/>
          </a:prstGeom>
          <a:ln w="76200">
            <a:solidFill>
              <a:srgbClr val="92D050"/>
            </a:solidFill>
          </a:ln>
          <a:effectLst>
            <a:outerShdw blurRad="292100" dist="139700" dir="2700000" algn="tl" rotWithShape="0">
              <a:srgbClr val="333333">
                <a:alpha val="65000"/>
              </a:srgbClr>
            </a:outerShdw>
          </a:effectLst>
        </p:spPr>
      </p:pic>
      <p:sp>
        <p:nvSpPr>
          <p:cNvPr id="5" name="TextBox 4"/>
          <p:cNvSpPr txBox="1"/>
          <p:nvPr/>
        </p:nvSpPr>
        <p:spPr>
          <a:xfrm>
            <a:off x="7086600" y="4343400"/>
            <a:ext cx="1752600" cy="2031325"/>
          </a:xfrm>
          <a:prstGeom prst="rect">
            <a:avLst/>
          </a:prstGeom>
          <a:noFill/>
        </p:spPr>
        <p:txBody>
          <a:bodyPr wrap="square" rtlCol="0">
            <a:spAutoFit/>
          </a:bodyPr>
          <a:lstStyle/>
          <a:p>
            <a:r>
              <a:rPr lang="en-US" dirty="0" smtClean="0"/>
              <a:t>These goldfish  are relocating to another fish bowl and are taking their culture with them.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8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98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81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nvPr>
        </p:nvSpPr>
        <p:spPr/>
        <p:txBody>
          <a:bodyPr/>
          <a:lstStyle/>
          <a:p>
            <a:r>
              <a:rPr lang="en-US" smtClean="0">
                <a:solidFill>
                  <a:schemeClr val="tx1"/>
                </a:solidFill>
              </a:rPr>
              <a:t>2. Expansion Diffusion</a:t>
            </a:r>
          </a:p>
        </p:txBody>
      </p:sp>
      <p:sp>
        <p:nvSpPr>
          <p:cNvPr id="120835" name="Content Placeholder 2"/>
          <p:cNvSpPr>
            <a:spLocks noGrp="1"/>
          </p:cNvSpPr>
          <p:nvPr>
            <p:ph idx="1"/>
          </p:nvPr>
        </p:nvSpPr>
        <p:spPr>
          <a:solidFill>
            <a:srgbClr val="71FFB5"/>
          </a:solidFill>
          <a:ln w="76200">
            <a:solidFill>
              <a:schemeClr val="tx1"/>
            </a:solidFill>
          </a:ln>
        </p:spPr>
        <p:txBody>
          <a:bodyPr/>
          <a:lstStyle/>
          <a:p>
            <a:pPr>
              <a:spcBef>
                <a:spcPct val="0"/>
              </a:spcBef>
            </a:pPr>
            <a:r>
              <a:rPr lang="en-US" smtClean="0"/>
              <a:t>Spread of a feature from one place to another in a snowballing effect </a:t>
            </a:r>
            <a:r>
              <a:rPr lang="en-US" sz="2000" i="1" smtClean="0"/>
              <a:t>(Since we are in the south this needs further explanation)</a:t>
            </a:r>
          </a:p>
          <a:p>
            <a:pPr>
              <a:spcBef>
                <a:spcPct val="0"/>
              </a:spcBef>
            </a:pPr>
            <a:r>
              <a:rPr lang="en-US" smtClean="0"/>
              <a:t>3 Processes of Expansion Diffusion:</a:t>
            </a:r>
          </a:p>
          <a:p>
            <a:pPr lvl="1">
              <a:spcBef>
                <a:spcPct val="0"/>
              </a:spcBef>
            </a:pPr>
            <a:r>
              <a:rPr lang="en-US" smtClean="0"/>
              <a:t>Hierarchical</a:t>
            </a:r>
          </a:p>
          <a:p>
            <a:pPr lvl="1">
              <a:spcBef>
                <a:spcPct val="0"/>
              </a:spcBef>
            </a:pPr>
            <a:r>
              <a:rPr lang="en-US" smtClean="0"/>
              <a:t>Contagious</a:t>
            </a:r>
          </a:p>
          <a:p>
            <a:pPr lvl="1">
              <a:spcBef>
                <a:spcPct val="0"/>
              </a:spcBef>
            </a:pPr>
            <a:r>
              <a:rPr lang="en-US" smtClean="0"/>
              <a:t>Stimulus</a:t>
            </a:r>
          </a:p>
          <a:p>
            <a:pPr>
              <a:spcBef>
                <a:spcPct val="0"/>
              </a:spcBef>
            </a:pPr>
            <a:endParaRPr lang="en-US" i="1" smtClean="0"/>
          </a:p>
        </p:txBody>
      </p:sp>
      <p:pic>
        <p:nvPicPr>
          <p:cNvPr id="120837" name="Picture 5" descr="http://blog.readysetconnect.com/wp-content/uploads/2009/02/snowball.jpg"/>
          <p:cNvPicPr>
            <a:picLocks noChangeAspect="1" noChangeArrowheads="1"/>
          </p:cNvPicPr>
          <p:nvPr/>
        </p:nvPicPr>
        <p:blipFill>
          <a:blip r:embed="rId3" cstate="print"/>
          <a:srcRect/>
          <a:stretch>
            <a:fillRect/>
          </a:stretch>
        </p:blipFill>
        <p:spPr bwMode="auto">
          <a:xfrm>
            <a:off x="4419600" y="3352800"/>
            <a:ext cx="3962400" cy="33686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0839" name="Picture 7" descr="http://www.liveadmins.com/IMAGES/smm/social-media-marketing-sb.JPG"/>
          <p:cNvPicPr>
            <a:picLocks noChangeAspect="1" noChangeArrowheads="1"/>
          </p:cNvPicPr>
          <p:nvPr/>
        </p:nvPicPr>
        <p:blipFill>
          <a:blip r:embed="rId4" cstate="print"/>
          <a:srcRect/>
          <a:stretch>
            <a:fillRect/>
          </a:stretch>
        </p:blipFill>
        <p:spPr bwMode="auto">
          <a:xfrm>
            <a:off x="663575" y="5105400"/>
            <a:ext cx="3984625" cy="1600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p:cNvSpPr>
            <a:spLocks noGrp="1"/>
          </p:cNvSpPr>
          <p:nvPr>
            <p:ph type="title"/>
          </p:nvPr>
        </p:nvSpPr>
        <p:spPr>
          <a:xfrm>
            <a:off x="0" y="381000"/>
            <a:ext cx="9144000" cy="1143000"/>
          </a:xfrm>
          <a:solidFill>
            <a:schemeClr val="tx1"/>
          </a:solidFill>
        </p:spPr>
        <p:txBody>
          <a:bodyPr/>
          <a:lstStyle/>
          <a:p>
            <a:r>
              <a:rPr lang="en-US" smtClean="0"/>
              <a:t>1. Hierarchical Diffusion</a:t>
            </a:r>
          </a:p>
        </p:txBody>
      </p:sp>
      <p:sp>
        <p:nvSpPr>
          <p:cNvPr id="121859" name="Content Placeholder 2"/>
          <p:cNvSpPr>
            <a:spLocks noGrp="1"/>
          </p:cNvSpPr>
          <p:nvPr>
            <p:ph idx="1"/>
          </p:nvPr>
        </p:nvSpPr>
        <p:spPr>
          <a:xfrm>
            <a:off x="0" y="1524000"/>
            <a:ext cx="9144000" cy="2133600"/>
          </a:xfrm>
          <a:solidFill>
            <a:schemeClr val="tx2"/>
          </a:solidFill>
          <a:ln w="76200">
            <a:solidFill>
              <a:schemeClr val="tx1"/>
            </a:solidFill>
          </a:ln>
        </p:spPr>
        <p:txBody>
          <a:bodyPr anchor="ctr"/>
          <a:lstStyle/>
          <a:p>
            <a:pPr>
              <a:spcBef>
                <a:spcPct val="0"/>
              </a:spcBef>
            </a:pPr>
            <a:r>
              <a:rPr lang="en-US" smtClean="0">
                <a:solidFill>
                  <a:srgbClr val="FFFFCC"/>
                </a:solidFill>
              </a:rPr>
              <a:t>Spread of an idea from a person or place of authority to other people or places</a:t>
            </a:r>
          </a:p>
          <a:p>
            <a:pPr lvl="1">
              <a:spcBef>
                <a:spcPct val="0"/>
              </a:spcBef>
            </a:pPr>
            <a:r>
              <a:rPr lang="en-US" smtClean="0">
                <a:solidFill>
                  <a:srgbClr val="FFFFCC"/>
                </a:solidFill>
              </a:rPr>
              <a:t>Ex: MOST POPULAR: Larger cities to smaller area, political leaders, social elites,  </a:t>
            </a:r>
          </a:p>
        </p:txBody>
      </p:sp>
      <p:pic>
        <p:nvPicPr>
          <p:cNvPr id="121861" name="Picture 5" descr="http://mage.macalester.edu/apgeogdemo/Lessons/population/Benson,_Jerry_and_Kim_Thurman/ModelsOfDiffusion.JPG"/>
          <p:cNvPicPr>
            <a:picLocks noChangeAspect="1" noChangeArrowheads="1"/>
          </p:cNvPicPr>
          <p:nvPr/>
        </p:nvPicPr>
        <p:blipFill>
          <a:blip r:embed="rId3" cstate="print"/>
          <a:srcRect b="42533"/>
          <a:stretch>
            <a:fillRect/>
          </a:stretch>
        </p:blipFill>
        <p:spPr bwMode="auto">
          <a:xfrm>
            <a:off x="4191000" y="3429000"/>
            <a:ext cx="4038600" cy="3069336"/>
          </a:xfrm>
          <a:prstGeom prst="rect">
            <a:avLst/>
          </a:prstGeom>
          <a:ln w="228600" cap="sq" cmpd="thickThin">
            <a:solidFill>
              <a:srgbClr val="CC0066"/>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a:xfrm>
            <a:off x="0" y="152400"/>
            <a:ext cx="6553200" cy="1143000"/>
          </a:xfrm>
        </p:spPr>
        <p:txBody>
          <a:bodyPr/>
          <a:lstStyle/>
          <a:p>
            <a:r>
              <a:rPr lang="en-US" smtClean="0">
                <a:solidFill>
                  <a:schemeClr val="tx1"/>
                </a:solidFill>
              </a:rPr>
              <a:t>2. Contagious Diffusion</a:t>
            </a:r>
          </a:p>
        </p:txBody>
      </p:sp>
      <p:sp>
        <p:nvSpPr>
          <p:cNvPr id="122883" name="Content Placeholder 2"/>
          <p:cNvSpPr>
            <a:spLocks noGrp="1"/>
          </p:cNvSpPr>
          <p:nvPr>
            <p:ph idx="1"/>
          </p:nvPr>
        </p:nvSpPr>
        <p:spPr>
          <a:xfrm>
            <a:off x="0" y="1371600"/>
            <a:ext cx="4953000" cy="2514600"/>
          </a:xfrm>
          <a:solidFill>
            <a:schemeClr val="accent5">
              <a:lumMod val="50000"/>
            </a:schemeClr>
          </a:solidFill>
          <a:ln w="76200">
            <a:solidFill>
              <a:srgbClr val="660033"/>
            </a:solidFill>
          </a:ln>
        </p:spPr>
        <p:txBody>
          <a:bodyPr/>
          <a:lstStyle/>
          <a:p>
            <a:pPr>
              <a:spcBef>
                <a:spcPct val="0"/>
              </a:spcBef>
              <a:defRPr/>
            </a:pPr>
            <a:r>
              <a:rPr lang="en-US" dirty="0" smtClean="0"/>
              <a:t>Widespread diffusion of a characteristic rapidly throughout the population</a:t>
            </a:r>
          </a:p>
          <a:p>
            <a:pPr lvl="1">
              <a:spcBef>
                <a:spcPct val="0"/>
              </a:spcBef>
              <a:defRPr/>
            </a:pPr>
            <a:r>
              <a:rPr lang="en-US" dirty="0" smtClean="0"/>
              <a:t>Ex: AIDS prevention methods, WEB Videos</a:t>
            </a:r>
          </a:p>
        </p:txBody>
      </p:sp>
      <p:pic>
        <p:nvPicPr>
          <p:cNvPr id="122885" name="Picture 5" descr="http://fog.ccsf.cc.ca.us/~aforsber/vista/contagious_diffusion.jpg"/>
          <p:cNvPicPr>
            <a:picLocks noChangeAspect="1" noChangeArrowheads="1"/>
          </p:cNvPicPr>
          <p:nvPr/>
        </p:nvPicPr>
        <p:blipFill>
          <a:blip r:embed="rId3" cstate="print"/>
          <a:srcRect/>
          <a:stretch>
            <a:fillRect/>
          </a:stretch>
        </p:blipFill>
        <p:spPr bwMode="auto">
          <a:xfrm>
            <a:off x="5721927" y="1143000"/>
            <a:ext cx="3422073" cy="4705350"/>
          </a:xfrm>
          <a:prstGeom prst="rect">
            <a:avLst/>
          </a:prstGeom>
          <a:ln w="88900" cap="sq" cmpd="thickThin">
            <a:solidFill>
              <a:srgbClr val="006600"/>
            </a:solidFill>
            <a:prstDash val="solid"/>
            <a:miter lim="800000"/>
          </a:ln>
          <a:effectLst>
            <a:innerShdw blurRad="76200">
              <a:srgbClr val="000000"/>
            </a:innerShdw>
          </a:effectLst>
        </p:spPr>
      </p:pic>
      <p:pic>
        <p:nvPicPr>
          <p:cNvPr id="122887" name="Picture 7" descr="http://blog.kir.com/archives/images/Stop-AIDS-Hand.gif"/>
          <p:cNvPicPr>
            <a:picLocks noChangeAspect="1" noChangeArrowheads="1"/>
          </p:cNvPicPr>
          <p:nvPr/>
        </p:nvPicPr>
        <p:blipFill>
          <a:blip r:embed="rId4" cstate="print"/>
          <a:srcRect/>
          <a:stretch>
            <a:fillRect/>
          </a:stretch>
        </p:blipFill>
        <p:spPr bwMode="auto">
          <a:xfrm>
            <a:off x="2209800" y="3505200"/>
            <a:ext cx="3200400" cy="3200400"/>
          </a:xfrm>
          <a:prstGeom prst="rect">
            <a:avLst/>
          </a:prstGeom>
          <a:noFill/>
          <a:ln w="762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122887"/>
                                        </p:tgtEl>
                                        <p:attrNameLst>
                                          <p:attrName>style.visibility</p:attrName>
                                        </p:attrNameLst>
                                      </p:cBhvr>
                                      <p:to>
                                        <p:strVal val="visible"/>
                                      </p:to>
                                    </p:set>
                                    <p:anim calcmode="lin" valueType="num">
                                      <p:cBhvr additive="base">
                                        <p:cTn id="13" dur="500" fill="hold"/>
                                        <p:tgtEl>
                                          <p:spTgt spid="122887"/>
                                        </p:tgtEl>
                                        <p:attrNameLst>
                                          <p:attrName>ppt_x</p:attrName>
                                        </p:attrNameLst>
                                      </p:cBhvr>
                                      <p:tavLst>
                                        <p:tav tm="0">
                                          <p:val>
                                            <p:strVal val="#ppt_x"/>
                                          </p:val>
                                        </p:tav>
                                        <p:tav tm="100000">
                                          <p:val>
                                            <p:strVal val="#ppt_x"/>
                                          </p:val>
                                        </p:tav>
                                      </p:tavLst>
                                    </p:anim>
                                    <p:anim calcmode="lin" valueType="num">
                                      <p:cBhvr additive="base">
                                        <p:cTn id="14" dur="500" fill="hold"/>
                                        <p:tgtEl>
                                          <p:spTgt spid="1228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r>
              <a:rPr lang="en-US" smtClean="0">
                <a:solidFill>
                  <a:srgbClr val="660033"/>
                </a:solidFill>
              </a:rPr>
              <a:t>3. Stimulus Diffusion</a:t>
            </a:r>
          </a:p>
        </p:txBody>
      </p:sp>
      <p:sp>
        <p:nvSpPr>
          <p:cNvPr id="123907" name="Content Placeholder 2"/>
          <p:cNvSpPr>
            <a:spLocks noGrp="1"/>
          </p:cNvSpPr>
          <p:nvPr>
            <p:ph idx="1"/>
          </p:nvPr>
        </p:nvSpPr>
        <p:spPr>
          <a:xfrm>
            <a:off x="304800" y="1676400"/>
            <a:ext cx="3886200" cy="4724400"/>
          </a:xfrm>
          <a:solidFill>
            <a:srgbClr val="00B050"/>
          </a:solidFill>
          <a:ln w="76200">
            <a:solidFill>
              <a:srgbClr val="002060"/>
            </a:solidFill>
          </a:ln>
        </p:spPr>
        <p:txBody>
          <a:bodyPr/>
          <a:lstStyle/>
          <a:p>
            <a:pPr>
              <a:spcBef>
                <a:spcPct val="0"/>
              </a:spcBef>
            </a:pPr>
            <a:r>
              <a:rPr lang="en-US" dirty="0" smtClean="0"/>
              <a:t>Spread of an underlying principal when a characteristic fails to diffuse</a:t>
            </a:r>
          </a:p>
          <a:p>
            <a:pPr lvl="1">
              <a:spcBef>
                <a:spcPct val="0"/>
              </a:spcBef>
            </a:pPr>
            <a:r>
              <a:rPr lang="en-US" dirty="0" err="1" smtClean="0"/>
              <a:t>Ex:</a:t>
            </a:r>
            <a:r>
              <a:rPr lang="en-US" sz="1800" i="1" dirty="0" err="1" smtClean="0"/>
              <a:t>McDonald’s</a:t>
            </a:r>
            <a:r>
              <a:rPr lang="en-US" sz="1800" i="1" dirty="0" smtClean="0"/>
              <a:t> spread to India; however, Indian Hindus do not eat beef.  Indian McDonald’s serve veggie burgers, which is culturally acceptable.  The </a:t>
            </a:r>
            <a:r>
              <a:rPr lang="en-US" sz="1800" i="1" u="sng" dirty="0" smtClean="0"/>
              <a:t>idea</a:t>
            </a:r>
            <a:r>
              <a:rPr lang="en-US" sz="1800" i="1" dirty="0" smtClean="0"/>
              <a:t> (McDonald’s burgers) was acceptable, but not in its original form – hence stimulus diffusion.</a:t>
            </a:r>
          </a:p>
          <a:p>
            <a:pPr lvl="1">
              <a:spcBef>
                <a:spcPct val="0"/>
              </a:spcBef>
            </a:pPr>
            <a:endParaRPr lang="en-US" i="1" dirty="0" smtClean="0"/>
          </a:p>
        </p:txBody>
      </p:sp>
      <p:pic>
        <p:nvPicPr>
          <p:cNvPr id="5" name="Picture 12" descr="http://vector4u.com/wp-content/uploads/2009/05/mcdonalds_logo.jpg"/>
          <p:cNvPicPr>
            <a:picLocks noChangeAspect="1" noChangeArrowheads="1"/>
          </p:cNvPicPr>
          <p:nvPr/>
        </p:nvPicPr>
        <p:blipFill>
          <a:blip r:embed="rId3" cstate="print"/>
          <a:srcRect/>
          <a:stretch>
            <a:fillRect/>
          </a:stretch>
        </p:blipFill>
        <p:spPr bwMode="auto">
          <a:xfrm>
            <a:off x="4419600" y="1600200"/>
            <a:ext cx="4114800"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90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9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eography globe design template">
  <a:themeElements>
    <a:clrScheme name="">
      <a:dk1>
        <a:srgbClr val="000000"/>
      </a:dk1>
      <a:lt1>
        <a:srgbClr val="B2B2B2"/>
      </a:lt1>
      <a:dk2>
        <a:srgbClr val="336699"/>
      </a:dk2>
      <a:lt2>
        <a:srgbClr val="808080"/>
      </a:lt2>
      <a:accent1>
        <a:srgbClr val="BBE0E3"/>
      </a:accent1>
      <a:accent2>
        <a:srgbClr val="333399"/>
      </a:accent2>
      <a:accent3>
        <a:srgbClr val="D5D5D5"/>
      </a:accent3>
      <a:accent4>
        <a:srgbClr val="000000"/>
      </a:accent4>
      <a:accent5>
        <a:srgbClr val="DAEDEF"/>
      </a:accent5>
      <a:accent6>
        <a:srgbClr val="2D2D8A"/>
      </a:accent6>
      <a:hlink>
        <a:srgbClr val="009999"/>
      </a:hlink>
      <a:folHlink>
        <a:srgbClr val="99CC00"/>
      </a:folHlink>
    </a:clrScheme>
    <a:fontScheme name="Amy">
      <a:majorFont>
        <a:latin typeface="Maiandra G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6600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000000"/>
        </a:dk1>
        <a:lt1>
          <a:srgbClr val="FFFFFF"/>
        </a:lt1>
        <a:dk2>
          <a:srgbClr val="8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5">
        <a:dk1>
          <a:srgbClr val="000000"/>
        </a:dk1>
        <a:lt1>
          <a:srgbClr val="FFFFFF"/>
        </a:lt1>
        <a:dk2>
          <a:srgbClr val="FFFF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6">
        <a:dk1>
          <a:srgbClr val="808080"/>
        </a:dk1>
        <a:lt1>
          <a:srgbClr val="FFFFFF"/>
        </a:lt1>
        <a:dk2>
          <a:srgbClr val="B2B2B2"/>
        </a:dk2>
        <a:lt2>
          <a:srgbClr val="000000"/>
        </a:lt2>
        <a:accent1>
          <a:srgbClr val="BBE0E3"/>
        </a:accent1>
        <a:accent2>
          <a:srgbClr val="333399"/>
        </a:accent2>
        <a:accent3>
          <a:srgbClr val="D5D5D5"/>
        </a:accent3>
        <a:accent4>
          <a:srgbClr val="DADADA"/>
        </a:accent4>
        <a:accent5>
          <a:srgbClr val="DAEDEF"/>
        </a:accent5>
        <a:accent6>
          <a:srgbClr val="2D2D8A"/>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my">
      <a:majorFont>
        <a:latin typeface="Maiandra G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Geography globe design template</Template>
  <TotalTime>43578</TotalTime>
  <Words>5127</Words>
  <Application>Microsoft Office PowerPoint</Application>
  <PresentationFormat>On-screen Show (4:3)</PresentationFormat>
  <Paragraphs>693</Paragraphs>
  <Slides>150</Slides>
  <Notes>118</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150</vt:i4>
      </vt:variant>
    </vt:vector>
  </HeadingPairs>
  <TitlesOfParts>
    <vt:vector size="154" baseType="lpstr">
      <vt:lpstr>Geography globe design template</vt:lpstr>
      <vt:lpstr>Custom Design</vt:lpstr>
      <vt:lpstr>1_Custom Design</vt:lpstr>
      <vt:lpstr>Drawing</vt:lpstr>
      <vt:lpstr>Warm Up Answer on your own notebook paper. You do not have to write in complete sentences and you do not have to copy the question.</vt:lpstr>
      <vt:lpstr>Welcome to AP Human Geography!!!</vt:lpstr>
      <vt:lpstr>Why does Geography Matter?</vt:lpstr>
      <vt:lpstr>The new signs at the corner of routes 10 and 141 displayed the route numbers inside an outline of the state of Alabama.   What is the problem with this?</vt:lpstr>
      <vt:lpstr>No one seemed to notice when the wayward signs went up about a year ago. </vt:lpstr>
      <vt:lpstr>One contractor  noticed but thought the shape was Connecticut turned upside down. </vt:lpstr>
      <vt:lpstr>The signs have been taken down and will be replaced with traditional Massachusetts signs -- black numbers on a white square or rectangle. </vt:lpstr>
      <vt:lpstr>Unit 1 Human Geography: Its Nature and Perspectives</vt:lpstr>
      <vt:lpstr>The Spatial Perspective</vt:lpstr>
      <vt:lpstr>Is this an important Perspective?</vt:lpstr>
      <vt:lpstr>THE WHERE!</vt:lpstr>
      <vt:lpstr>The First Geographers</vt:lpstr>
      <vt:lpstr>Eratosthenes</vt:lpstr>
      <vt:lpstr>The Identifying Factor of Geography</vt:lpstr>
      <vt:lpstr>Cartography</vt:lpstr>
      <vt:lpstr>Slide 16</vt:lpstr>
      <vt:lpstr>The First Cartographers</vt:lpstr>
      <vt:lpstr>Slide 18</vt:lpstr>
      <vt:lpstr>The First Cartographers Cont’</vt:lpstr>
      <vt:lpstr>The First Cartographers Cont’</vt:lpstr>
      <vt:lpstr>Slide 21</vt:lpstr>
      <vt:lpstr>Slide 22</vt:lpstr>
      <vt:lpstr>France</vt:lpstr>
      <vt:lpstr>The First Cartographers Cont’</vt:lpstr>
      <vt:lpstr>The First Cartographers Cont’</vt:lpstr>
      <vt:lpstr>Reading Assignment </vt:lpstr>
      <vt:lpstr>Scale and How Maps Lie</vt:lpstr>
      <vt:lpstr>Cartographer’s 2 Big Decisions</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Cartographer’s 2 Big Questions Cont’</vt:lpstr>
      <vt:lpstr>Two Types of Projection</vt:lpstr>
      <vt:lpstr>Types of Projection Cont’</vt:lpstr>
      <vt:lpstr>Warm Up</vt:lpstr>
      <vt:lpstr>Upgrade!</vt:lpstr>
      <vt:lpstr>Geographic Information Systems</vt:lpstr>
      <vt:lpstr>Slide 54</vt:lpstr>
      <vt:lpstr>Remote Sensing</vt:lpstr>
      <vt:lpstr>GPS</vt:lpstr>
      <vt:lpstr>Reading</vt:lpstr>
      <vt:lpstr>Debate</vt:lpstr>
      <vt:lpstr>Mindsets of Human Geography</vt:lpstr>
      <vt:lpstr>1. Environmental Determinism</vt:lpstr>
      <vt:lpstr>2. Possiblism </vt:lpstr>
      <vt:lpstr>Other examples of Possibilism</vt:lpstr>
      <vt:lpstr>5 Themes of geography</vt:lpstr>
      <vt:lpstr>Thinking Geographically Activity</vt:lpstr>
      <vt:lpstr>1. Location</vt:lpstr>
      <vt:lpstr>Absolute Location (in depth)</vt:lpstr>
      <vt:lpstr>Absolute Location Cont’</vt:lpstr>
      <vt:lpstr>On your 5 Themes of Geography Sheet…make a chart in your notes</vt:lpstr>
      <vt:lpstr>2. PLACE!</vt:lpstr>
      <vt:lpstr>Slide 70</vt:lpstr>
      <vt:lpstr>Site</vt:lpstr>
      <vt:lpstr>Situation</vt:lpstr>
      <vt:lpstr>Place Names</vt:lpstr>
      <vt:lpstr>Slide 74</vt:lpstr>
      <vt:lpstr>Slide 75</vt:lpstr>
      <vt:lpstr>On your 5 Themes of Geography chart</vt:lpstr>
      <vt:lpstr>3. Movement</vt:lpstr>
      <vt:lpstr>Slide 78</vt:lpstr>
      <vt:lpstr>Distribution</vt:lpstr>
      <vt:lpstr>Density</vt:lpstr>
      <vt:lpstr>Slide 81</vt:lpstr>
      <vt:lpstr>Concentration</vt:lpstr>
      <vt:lpstr>Slide 83</vt:lpstr>
      <vt:lpstr>Slide 84</vt:lpstr>
      <vt:lpstr>Critical Thinking</vt:lpstr>
      <vt:lpstr>Pattern</vt:lpstr>
      <vt:lpstr>US Land Ordinance of 1785</vt:lpstr>
      <vt:lpstr>Slide 88</vt:lpstr>
      <vt:lpstr>Gender and Ethnic Diversity In Space</vt:lpstr>
      <vt:lpstr>Sunni and Shia neighborhoods in Iraq</vt:lpstr>
      <vt:lpstr>Warm Up: Critical Thinking</vt:lpstr>
      <vt:lpstr>Space-Time Compression</vt:lpstr>
      <vt:lpstr>Spatial Interaction</vt:lpstr>
      <vt:lpstr>Diffusion</vt:lpstr>
      <vt:lpstr>1. Relocation Diffusion</vt:lpstr>
      <vt:lpstr>2. Expansion Diffusion</vt:lpstr>
      <vt:lpstr>1. Hierarchical Diffusion</vt:lpstr>
      <vt:lpstr>2. Contagious Diffusion</vt:lpstr>
      <vt:lpstr>3. Stimulus Diffusion</vt:lpstr>
      <vt:lpstr>Local - Global</vt:lpstr>
      <vt:lpstr>Slide 101</vt:lpstr>
      <vt:lpstr>Interconnectivity Activity – Warm up</vt:lpstr>
      <vt:lpstr>Globalization of Economy</vt:lpstr>
      <vt:lpstr>Slide 104</vt:lpstr>
      <vt:lpstr>Globalization of Economy Cont’</vt:lpstr>
      <vt:lpstr>Transnational Corporations</vt:lpstr>
      <vt:lpstr>Slide 107</vt:lpstr>
      <vt:lpstr>Slide 108</vt:lpstr>
      <vt:lpstr>Slide 109</vt:lpstr>
      <vt:lpstr>Globalization of Economy Cont’</vt:lpstr>
      <vt:lpstr>Slide 111</vt:lpstr>
      <vt:lpstr>Globalization of Culture</vt:lpstr>
      <vt:lpstr>Globalization of Culture Cont’</vt:lpstr>
      <vt:lpstr>Opposing Effects of Globalization</vt:lpstr>
      <vt:lpstr>Diffusion of Culture and Economy Example:</vt:lpstr>
      <vt:lpstr>Example Cont’</vt:lpstr>
      <vt:lpstr>On your 5 Themes of Geography Sheet</vt:lpstr>
      <vt:lpstr>Warm Up Activity </vt:lpstr>
      <vt:lpstr>4. Regions</vt:lpstr>
      <vt:lpstr>Slide 120</vt:lpstr>
      <vt:lpstr>Cultural Landscape</vt:lpstr>
      <vt:lpstr>Functional Region</vt:lpstr>
      <vt:lpstr>Formal Region</vt:lpstr>
      <vt:lpstr>Physical Processes Defining Regions</vt:lpstr>
      <vt:lpstr>Slide 125</vt:lpstr>
      <vt:lpstr>Another Ex. of a Formal Region</vt:lpstr>
      <vt:lpstr>Slide 127</vt:lpstr>
      <vt:lpstr>Vernacular Region</vt:lpstr>
      <vt:lpstr>Difference? What type of regions?</vt:lpstr>
      <vt:lpstr>Regional Integration of Culture</vt:lpstr>
      <vt:lpstr>Non-material Culture</vt:lpstr>
      <vt:lpstr>Slide 132</vt:lpstr>
      <vt:lpstr>Slide 133</vt:lpstr>
      <vt:lpstr>Mental Mapping</vt:lpstr>
      <vt:lpstr>Material culture</vt:lpstr>
      <vt:lpstr>Slide 136</vt:lpstr>
      <vt:lpstr>5. Human Environmental Interaction</vt:lpstr>
      <vt:lpstr>Two Categories of Geography</vt:lpstr>
      <vt:lpstr>Example...</vt:lpstr>
      <vt:lpstr>Slide 140</vt:lpstr>
      <vt:lpstr>Gulf Oil Spill</vt:lpstr>
      <vt:lpstr>Cultural Ecology!</vt:lpstr>
      <vt:lpstr>Slide 143</vt:lpstr>
      <vt:lpstr>Spatial Association</vt:lpstr>
      <vt:lpstr>Looking at the maps below, what can you say about the spatial association of Population density and poverty rate in Nicaragua?</vt:lpstr>
      <vt:lpstr>On your 5 Themes of Geography Sheet</vt:lpstr>
      <vt:lpstr>2,2, 2, AP Human Geography Quiz</vt:lpstr>
      <vt:lpstr>Slide 148</vt:lpstr>
      <vt:lpstr>Yay No more Notes for Unit One...wait that means there’s a test...ehh</vt:lpstr>
      <vt:lpstr>Latitude Longitude Practice</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Geography: Its Nature and Perspectives</dc:title>
  <dc:subject/>
  <dc:creator>Amy Bree Murphy</dc:creator>
  <cp:keywords/>
  <dc:description/>
  <cp:lastModifiedBy>cjenkins</cp:lastModifiedBy>
  <cp:revision>240</cp:revision>
  <dcterms:created xsi:type="dcterms:W3CDTF">2009-08-23T02:08:47Z</dcterms:created>
  <dcterms:modified xsi:type="dcterms:W3CDTF">2013-09-11T15:41:56Z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TC102885651033</vt:lpwstr>
  </property>
</Properties>
</file>